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71" r:id="rId2"/>
    <p:sldId id="2572" r:id="rId3"/>
    <p:sldId id="2573" r:id="rId4"/>
    <p:sldId id="257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Driven Pay-Up Intelligence Pipeline" id="{A8D4C095-E00D-442A-ADCE-94CE3D6BA2DA}">
          <p14:sldIdLst>
            <p14:sldId id="2571"/>
            <p14:sldId id="2572"/>
            <p14:sldId id="2573"/>
            <p14:sldId id="2570"/>
          </p14:sldIdLst>
        </p14:section>
        <p14:section name="Conclusion" id="{B93BB8C4-19F5-4740-ADAB-32102D2468E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93" d="100"/>
          <a:sy n="93" d="100"/>
        </p:scale>
        <p:origin x="644" y="2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D4B891-8BA3-4C44-8556-58C6B93EBA5F}" type="datetimeFigureOut">
              <a:rPr lang="en-US" smtClean="0"/>
              <a:t>6/27/2025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9B1F7-7C08-4358-9ABA-34CAAFC6230E}" type="slidenum">
              <a:rPr lang="en-US" smtClean="0"/>
              <a:t>‹#›</a:t>
            </a:fld>
            <a:endParaRPr lang="en-US"/>
          </a:p>
        </p:txBody>
      </p:sp>
    </p:spTree>
    <p:extLst>
      <p:ext uri="{BB962C8B-B14F-4D97-AF65-F5344CB8AC3E}">
        <p14:creationId xmlns:p14="http://schemas.microsoft.com/office/powerpoint/2010/main" val="234981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C5117-5DBD-405D-770B-44C5CE0755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1AEA55-1C46-0817-E672-8DE0D77A96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EFBF4C-2537-AF46-1626-A9FFAFB37A92}"/>
              </a:ext>
            </a:extLst>
          </p:cNvPr>
          <p:cNvSpPr>
            <a:spLocks noGrp="1"/>
          </p:cNvSpPr>
          <p:nvPr>
            <p:ph type="body" idx="1"/>
          </p:nvPr>
        </p:nvSpPr>
        <p:spPr/>
        <p:txBody>
          <a:bodyPr/>
          <a:lstStyle/>
          <a:p>
            <a:r>
              <a:rPr lang="en-US"/>
              <a:t>AI-generated content may be incorrect.
---
This presentation introduces the Data-Driven Pay-Up Intelligence Pipeline, a systematic approach to optimize processes using data analytics. We will cover the essential components of the pipeline, including data ingestion, feature engineering, and modeling for large language model (LLM) ready output.
Image source: Microsoft 365 content library
</a:t>
            </a:r>
          </a:p>
        </p:txBody>
      </p:sp>
      <p:sp>
        <p:nvSpPr>
          <p:cNvPr id="4" name="Slide Number Placeholder 3">
            <a:extLst>
              <a:ext uri="{FF2B5EF4-FFF2-40B4-BE49-F238E27FC236}">
                <a16:creationId xmlns:a16="http://schemas.microsoft.com/office/drawing/2014/main" id="{4E46187A-827B-FAB2-9EF6-41409B4B9857}"/>
              </a:ext>
            </a:extLst>
          </p:cNvPr>
          <p:cNvSpPr>
            <a:spLocks noGrp="1"/>
          </p:cNvSpPr>
          <p:nvPr>
            <p:ph type="sldNum" sz="quarter" idx="5"/>
          </p:nvPr>
        </p:nvSpPr>
        <p:spPr/>
        <p:txBody>
          <a:bodyPr/>
          <a:lstStyle/>
          <a:p>
            <a:fld id="{43A400B4-5486-4024-9D23-6719DDE9D98B}" type="slidenum">
              <a:rPr lang="en-US" smtClean="0"/>
              <a:t>1</a:t>
            </a:fld>
            <a:endParaRPr lang="en-US"/>
          </a:p>
        </p:txBody>
      </p:sp>
    </p:spTree>
    <p:extLst>
      <p:ext uri="{BB962C8B-B14F-4D97-AF65-F5344CB8AC3E}">
        <p14:creationId xmlns:p14="http://schemas.microsoft.com/office/powerpoint/2010/main" val="964879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DDDE2-358A-7B4E-C08A-D79AB8CD5A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2CC125-CA17-7E30-3F51-EDED3A2306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8E5B1C-1315-B9C2-11A7-870C3626EF07}"/>
              </a:ext>
            </a:extLst>
          </p:cNvPr>
          <p:cNvSpPr>
            <a:spLocks noGrp="1"/>
          </p:cNvSpPr>
          <p:nvPr>
            <p:ph type="body" idx="1"/>
          </p:nvPr>
        </p:nvSpPr>
        <p:spPr/>
        <p:txBody>
          <a:bodyPr/>
          <a:lstStyle/>
          <a:p>
            <a:r>
              <a:rPr lang="en-US"/>
              <a:t>
---
Data ingestion is the first step in the pipeline, where raw data from various sources is collected and consolidated. Following this, feature engineering transforms this data into meaningful variables that can enhance model performance. These processes are critical to ensuring high-quality input for modeling.
Image source: Microsoft 365 content library
</a:t>
            </a:r>
          </a:p>
        </p:txBody>
      </p:sp>
      <p:sp>
        <p:nvSpPr>
          <p:cNvPr id="4" name="Slide Number Placeholder 3">
            <a:extLst>
              <a:ext uri="{FF2B5EF4-FFF2-40B4-BE49-F238E27FC236}">
                <a16:creationId xmlns:a16="http://schemas.microsoft.com/office/drawing/2014/main" id="{5BB1C88E-BF00-63F5-5812-8FED9088DF30}"/>
              </a:ext>
            </a:extLst>
          </p:cNvPr>
          <p:cNvSpPr>
            <a:spLocks noGrp="1"/>
          </p:cNvSpPr>
          <p:nvPr>
            <p:ph type="sldNum" sz="quarter" idx="5"/>
          </p:nvPr>
        </p:nvSpPr>
        <p:spPr/>
        <p:txBody>
          <a:bodyPr/>
          <a:lstStyle/>
          <a:p>
            <a:fld id="{43A400B4-5486-4024-9D23-6719DDE9D98B}" type="slidenum">
              <a:rPr lang="en-US" smtClean="0"/>
              <a:t>2</a:t>
            </a:fld>
            <a:endParaRPr lang="en-US"/>
          </a:p>
        </p:txBody>
      </p:sp>
    </p:spTree>
    <p:extLst>
      <p:ext uri="{BB962C8B-B14F-4D97-AF65-F5344CB8AC3E}">
        <p14:creationId xmlns:p14="http://schemas.microsoft.com/office/powerpoint/2010/main" val="3656054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10F40-3A83-4EB4-9C61-D1A8D3B07F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D94CF2-AC99-2350-F70F-4C876DAC80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5FA490-B2AA-D5C0-7A7A-13969A27DE3F}"/>
              </a:ext>
            </a:extLst>
          </p:cNvPr>
          <p:cNvSpPr>
            <a:spLocks noGrp="1"/>
          </p:cNvSpPr>
          <p:nvPr>
            <p:ph type="body" idx="1"/>
          </p:nvPr>
        </p:nvSpPr>
        <p:spPr/>
        <p:txBody>
          <a:bodyPr/>
          <a:lstStyle/>
          <a:p>
            <a:r>
              <a:rPr lang="en-US"/>
              <a:t>
---
Data ingestion is the first step in the pipeline, where raw data from various sources is collected and consolidated. Following this, feature engineering transforms this data into meaningful variables that can enhance model performance. These processes are critical to ensuring high-quality input for modeling.
Image source: Microsoft 365 content library
</a:t>
            </a:r>
          </a:p>
        </p:txBody>
      </p:sp>
      <p:sp>
        <p:nvSpPr>
          <p:cNvPr id="4" name="Slide Number Placeholder 3">
            <a:extLst>
              <a:ext uri="{FF2B5EF4-FFF2-40B4-BE49-F238E27FC236}">
                <a16:creationId xmlns:a16="http://schemas.microsoft.com/office/drawing/2014/main" id="{B0D3B320-2BF5-AAAD-3C1C-4C599EB076EA}"/>
              </a:ext>
            </a:extLst>
          </p:cNvPr>
          <p:cNvSpPr>
            <a:spLocks noGrp="1"/>
          </p:cNvSpPr>
          <p:nvPr>
            <p:ph type="sldNum" sz="quarter" idx="5"/>
          </p:nvPr>
        </p:nvSpPr>
        <p:spPr/>
        <p:txBody>
          <a:bodyPr/>
          <a:lstStyle/>
          <a:p>
            <a:fld id="{43A400B4-5486-4024-9D23-6719DDE9D98B}" type="slidenum">
              <a:rPr lang="en-US" smtClean="0"/>
              <a:t>3</a:t>
            </a:fld>
            <a:endParaRPr lang="en-US"/>
          </a:p>
        </p:txBody>
      </p:sp>
    </p:spTree>
    <p:extLst>
      <p:ext uri="{BB962C8B-B14F-4D97-AF65-F5344CB8AC3E}">
        <p14:creationId xmlns:p14="http://schemas.microsoft.com/office/powerpoint/2010/main" val="2495340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88F93-2455-CC6B-4180-3C76D3B12F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1417D0-F333-4A50-C0F6-81A7D61E83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5CCFE2-D3A7-E8C8-06D3-19A4080C60CA}"/>
              </a:ext>
            </a:extLst>
          </p:cNvPr>
          <p:cNvSpPr>
            <a:spLocks noGrp="1"/>
          </p:cNvSpPr>
          <p:nvPr>
            <p:ph type="body" idx="1"/>
          </p:nvPr>
        </p:nvSpPr>
        <p:spPr/>
        <p:txBody>
          <a:bodyPr/>
          <a:lstStyle/>
          <a:p>
            <a:r>
              <a:rPr lang="en-US"/>
              <a:t>
---
Data ingestion is the first step in the pipeline, where raw data from various sources is collected and consolidated. Following this, feature engineering transforms this data into meaningful variables that can enhance model performance. These processes are critical to ensuring high-quality input for modeling.
Image source: Microsoft 365 content library
</a:t>
            </a:r>
          </a:p>
        </p:txBody>
      </p:sp>
      <p:sp>
        <p:nvSpPr>
          <p:cNvPr id="4" name="Slide Number Placeholder 3">
            <a:extLst>
              <a:ext uri="{FF2B5EF4-FFF2-40B4-BE49-F238E27FC236}">
                <a16:creationId xmlns:a16="http://schemas.microsoft.com/office/drawing/2014/main" id="{3A42A210-98B2-23EE-C9B1-933A024DBFCB}"/>
              </a:ext>
            </a:extLst>
          </p:cNvPr>
          <p:cNvSpPr>
            <a:spLocks noGrp="1"/>
          </p:cNvSpPr>
          <p:nvPr>
            <p:ph type="sldNum" sz="quarter" idx="5"/>
          </p:nvPr>
        </p:nvSpPr>
        <p:spPr/>
        <p:txBody>
          <a:bodyPr/>
          <a:lstStyle/>
          <a:p>
            <a:fld id="{43A400B4-5486-4024-9D23-6719DDE9D98B}" type="slidenum">
              <a:rPr lang="en-US" smtClean="0"/>
              <a:t>4</a:t>
            </a:fld>
            <a:endParaRPr lang="en-US"/>
          </a:p>
        </p:txBody>
      </p:sp>
    </p:spTree>
    <p:extLst>
      <p:ext uri="{BB962C8B-B14F-4D97-AF65-F5344CB8AC3E}">
        <p14:creationId xmlns:p14="http://schemas.microsoft.com/office/powerpoint/2010/main" val="2187358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6/27/2025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18056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6/27/2025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7452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6/27/2025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83328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6/27/2025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77692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6/27/2025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77730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6/27/2025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3078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6/27/2025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57067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6/27/2025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26404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6/27/2025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17818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6/27/2025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16162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6/27/2025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4080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6/27/2025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838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9A154-59F9-F9CC-5E62-0C28FBAD75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25E93B-C348-F07C-70C6-F3BAA5CAA3AD}"/>
              </a:ext>
            </a:extLst>
          </p:cNvPr>
          <p:cNvSpPr>
            <a:spLocks noGrp="1"/>
          </p:cNvSpPr>
          <p:nvPr>
            <p:ph type="ctrTitle"/>
          </p:nvPr>
        </p:nvSpPr>
        <p:spPr>
          <a:xfrm>
            <a:off x="703400" y="899025"/>
            <a:ext cx="7854267" cy="3792926"/>
          </a:xfrm>
        </p:spPr>
        <p:txBody>
          <a:bodyPr>
            <a:normAutofit/>
          </a:bodyPr>
          <a:lstStyle/>
          <a:p>
            <a:r>
              <a:rPr lang="en-US" sz="6000" dirty="0"/>
              <a:t>ML-POWERED Intelligence Pipeline</a:t>
            </a:r>
          </a:p>
        </p:txBody>
      </p:sp>
      <p:sp>
        <p:nvSpPr>
          <p:cNvPr id="3" name="Subtitle 2">
            <a:extLst>
              <a:ext uri="{FF2B5EF4-FFF2-40B4-BE49-F238E27FC236}">
                <a16:creationId xmlns:a16="http://schemas.microsoft.com/office/drawing/2014/main" id="{F7850800-6235-F8CA-E500-E2EF5939952E}"/>
              </a:ext>
            </a:extLst>
          </p:cNvPr>
          <p:cNvSpPr>
            <a:spLocks noGrp="1"/>
          </p:cNvSpPr>
          <p:nvPr>
            <p:ph type="subTitle" idx="1"/>
          </p:nvPr>
        </p:nvSpPr>
        <p:spPr>
          <a:xfrm>
            <a:off x="770549" y="3590791"/>
            <a:ext cx="4827533" cy="1101160"/>
          </a:xfrm>
        </p:spPr>
        <p:txBody>
          <a:bodyPr>
            <a:normAutofit/>
          </a:bodyPr>
          <a:lstStyle/>
          <a:p>
            <a:r>
              <a:rPr lang="en-US" sz="2200" i="1" dirty="0">
                <a:solidFill>
                  <a:srgbClr val="0070C0"/>
                </a:solidFill>
              </a:rPr>
              <a:t>AI-powered pipeline that learn, predict, and support human judgment.</a:t>
            </a:r>
          </a:p>
        </p:txBody>
      </p:sp>
      <p:pic>
        <p:nvPicPr>
          <p:cNvPr id="6" name="Content Placeholder 4" descr="Cloud computing concept isolated on white background">
            <a:extLst>
              <a:ext uri="{FF2B5EF4-FFF2-40B4-BE49-F238E27FC236}">
                <a16:creationId xmlns:a16="http://schemas.microsoft.com/office/drawing/2014/main" id="{DAB22F26-D108-FD9A-65D3-CCD9F84A61C0}"/>
              </a:ext>
            </a:extLst>
          </p:cNvPr>
          <p:cNvPicPr>
            <a:picLocks noChangeAspect="1"/>
          </p:cNvPicPr>
          <p:nvPr/>
        </p:nvPicPr>
        <p:blipFill>
          <a:blip r:embed="rId3"/>
          <a:srcRect l="26698" r="28718"/>
          <a:stretch>
            <a:fillRect/>
          </a:stretch>
        </p:blipFill>
        <p:spPr>
          <a:xfrm>
            <a:off x="8819387" y="10"/>
            <a:ext cx="4076700" cy="6857990"/>
          </a:xfrm>
          <a:prstGeom prst="rect">
            <a:avLst/>
          </a:prstGeom>
        </p:spPr>
      </p:pic>
    </p:spTree>
    <p:extLst>
      <p:ext uri="{BB962C8B-B14F-4D97-AF65-F5344CB8AC3E}">
        <p14:creationId xmlns:p14="http://schemas.microsoft.com/office/powerpoint/2010/main" val="250779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18CA2B-C454-BF8F-2C97-C8ED67D084C6}"/>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EE4DB657-673D-0D2E-CB9E-2201EEC86A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F92AB1E-1DE7-2CE6-CF7B-0B2C3069FD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422D19E1-0719-180B-BA52-E8822A47E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749A1A-BD17-93D6-4591-879B8B437DC6}"/>
              </a:ext>
            </a:extLst>
          </p:cNvPr>
          <p:cNvSpPr>
            <a:spLocks noGrp="1"/>
          </p:cNvSpPr>
          <p:nvPr>
            <p:ph type="title"/>
          </p:nvPr>
        </p:nvSpPr>
        <p:spPr>
          <a:xfrm>
            <a:off x="704087" y="914401"/>
            <a:ext cx="7989339" cy="1307592"/>
          </a:xfrm>
        </p:spPr>
        <p:txBody>
          <a:bodyPr vert="horz" lIns="91440" tIns="45720" rIns="91440" bIns="45720" rtlCol="0" anchor="t">
            <a:normAutofit/>
          </a:bodyPr>
          <a:lstStyle/>
          <a:p>
            <a:r>
              <a:rPr lang="en-US" b="1" dirty="0"/>
              <a:t>Benchmark Review Bottleneck: </a:t>
            </a:r>
            <a:br>
              <a:rPr lang="en-US" b="1" dirty="0"/>
            </a:br>
            <a:r>
              <a:rPr lang="en-US" sz="2200" i="1" dirty="0"/>
              <a:t>Why Are We Still Doing This by Hand?</a:t>
            </a:r>
            <a:endParaRPr lang="en-US" sz="2200" b="1" i="1" dirty="0"/>
          </a:p>
        </p:txBody>
      </p:sp>
      <p:cxnSp>
        <p:nvCxnSpPr>
          <p:cNvPr id="16" name="Straight Connector 15">
            <a:extLst>
              <a:ext uri="{FF2B5EF4-FFF2-40B4-BE49-F238E27FC236}">
                <a16:creationId xmlns:a16="http://schemas.microsoft.com/office/drawing/2014/main" id="{F2257493-04C4-6204-9A1D-59191D474B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3C6AB95-6124-FBC1-5DB5-1C62C3474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loud computing concept isolated on white background">
            <a:extLst>
              <a:ext uri="{FF2B5EF4-FFF2-40B4-BE49-F238E27FC236}">
                <a16:creationId xmlns:a16="http://schemas.microsoft.com/office/drawing/2014/main" id="{3DA01348-3EBA-6C8B-77C6-4453AB9B47DD}"/>
              </a:ext>
            </a:extLst>
          </p:cNvPr>
          <p:cNvPicPr>
            <a:picLocks noGrp="1" noChangeAspect="1"/>
          </p:cNvPicPr>
          <p:nvPr>
            <p:ph sz="half" idx="1"/>
          </p:nvPr>
        </p:nvPicPr>
        <p:blipFill>
          <a:blip r:embed="rId3"/>
          <a:srcRect l="26698" r="28718"/>
          <a:stretch>
            <a:fillRect/>
          </a:stretch>
        </p:blipFill>
        <p:spPr>
          <a:xfrm>
            <a:off x="8819387" y="10"/>
            <a:ext cx="4076700" cy="6857990"/>
          </a:xfrm>
          <a:prstGeom prst="rect">
            <a:avLst/>
          </a:prstGeom>
        </p:spPr>
      </p:pic>
      <p:sp>
        <p:nvSpPr>
          <p:cNvPr id="9" name="Rectangle 2">
            <a:extLst>
              <a:ext uri="{FF2B5EF4-FFF2-40B4-BE49-F238E27FC236}">
                <a16:creationId xmlns:a16="http://schemas.microsoft.com/office/drawing/2014/main" id="{3640A61C-63A0-C34E-36EB-2CFFBA120853}"/>
              </a:ext>
            </a:extLst>
          </p:cNvPr>
          <p:cNvSpPr>
            <a:spLocks noChangeArrowheads="1"/>
          </p:cNvSpPr>
          <p:nvPr/>
        </p:nvSpPr>
        <p:spPr bwMode="auto">
          <a:xfrm>
            <a:off x="655226" y="2124637"/>
            <a:ext cx="798933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dirty="0"/>
              <a:t>📊 </a:t>
            </a:r>
            <a:r>
              <a:rPr lang="en-US" b="1" dirty="0">
                <a:latin typeface="Arial" panose="020B0604020202020204" pitchFamily="34" charset="0"/>
              </a:rPr>
              <a:t>Manual Spreadsheet Review</a:t>
            </a:r>
            <a:r>
              <a:rPr lang="en-US" dirty="0"/>
              <a:t> </a:t>
            </a:r>
          </a:p>
          <a:p>
            <a:pPr lvl="0" eaLnBrk="0" fontAlgn="base" hangingPunct="0">
              <a:spcBef>
                <a:spcPct val="0"/>
              </a:spcBef>
              <a:spcAft>
                <a:spcPct val="0"/>
              </a:spcAft>
            </a:pPr>
            <a:r>
              <a:rPr lang="en-US" dirty="0">
                <a:latin typeface="Arial" panose="020B0604020202020204" pitchFamily="34" charset="0"/>
              </a:rPr>
              <a:t>	Analyst inspects dozens of columns across 600+ rows</a:t>
            </a:r>
          </a:p>
          <a:p>
            <a:pPr lvl="0" eaLnBrk="0" fontAlgn="base" hangingPunct="0">
              <a:spcBef>
                <a:spcPct val="0"/>
              </a:spcBef>
              <a:spcAft>
                <a:spcPct val="0"/>
              </a:spcAft>
            </a:pPr>
            <a:r>
              <a:rPr lang="en-US" dirty="0"/>
              <a:t>📉 </a:t>
            </a:r>
            <a:r>
              <a:rPr lang="en-US" b="1" dirty="0">
                <a:latin typeface="Arial" panose="020B0604020202020204" pitchFamily="34" charset="0"/>
              </a:rPr>
              <a:t>No Auto-Calculation for Pay Up </a:t>
            </a:r>
          </a:p>
          <a:p>
            <a:pPr lvl="0" eaLnBrk="0" fontAlgn="base" hangingPunct="0">
              <a:spcBef>
                <a:spcPct val="0"/>
              </a:spcBef>
              <a:spcAft>
                <a:spcPct val="0"/>
              </a:spcAft>
            </a:pPr>
            <a:r>
              <a:rPr lang="en-US" dirty="0"/>
              <a:t>	</a:t>
            </a:r>
            <a:r>
              <a:rPr lang="en-US" dirty="0">
                <a:latin typeface="Arial" panose="020B0604020202020204" pitchFamily="34" charset="0"/>
              </a:rPr>
              <a:t>Analysts recalculate values row by row</a:t>
            </a:r>
          </a:p>
          <a:p>
            <a:pPr lvl="0" eaLnBrk="0" fontAlgn="base" hangingPunct="0">
              <a:spcBef>
                <a:spcPct val="0"/>
              </a:spcBef>
              <a:spcAft>
                <a:spcPct val="0"/>
              </a:spcAft>
            </a:pPr>
            <a:r>
              <a:rPr lang="en-US" dirty="0"/>
              <a:t>🧮 </a:t>
            </a:r>
            <a:r>
              <a:rPr lang="en-US" b="1" dirty="0">
                <a:latin typeface="Arial" panose="020B0604020202020204" pitchFamily="34" charset="0"/>
              </a:rPr>
              <a:t>Manual Pay up Calculation </a:t>
            </a:r>
            <a:r>
              <a:rPr lang="en-US" dirty="0"/>
              <a:t> </a:t>
            </a:r>
          </a:p>
          <a:p>
            <a:pPr lvl="0" eaLnBrk="0" fontAlgn="base" hangingPunct="0">
              <a:spcBef>
                <a:spcPct val="0"/>
              </a:spcBef>
              <a:spcAft>
                <a:spcPct val="0"/>
              </a:spcAft>
            </a:pPr>
            <a:r>
              <a:rPr lang="en-US" dirty="0">
                <a:latin typeface="Arial" panose="020B0604020202020204" pitchFamily="34" charset="0"/>
              </a:rPr>
              <a:t>	Recalculates New Pay Up values with no automated logic</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a:t>
            </a:r>
            <a:r>
              <a:rPr lang="en-US" b="1" dirty="0">
                <a:latin typeface="Arial" panose="020B0604020202020204" pitchFamily="34" charset="0"/>
              </a:rPr>
              <a:t>Not Scalable </a:t>
            </a:r>
          </a:p>
          <a:p>
            <a:pPr lvl="0" eaLnBrk="0" fontAlgn="base" hangingPunct="0">
              <a:spcBef>
                <a:spcPct val="0"/>
              </a:spcBef>
              <a:spcAft>
                <a:spcPct val="0"/>
              </a:spcAft>
            </a:pPr>
            <a:r>
              <a:rPr lang="en-US" dirty="0"/>
              <a:t>	 </a:t>
            </a:r>
            <a:r>
              <a:rPr lang="en-US" dirty="0">
                <a:latin typeface="Arial" panose="020B0604020202020204" pitchFamily="34" charset="0"/>
              </a:rPr>
              <a:t>Growing dataset volume → linear time increase for manual reviews</a:t>
            </a:r>
          </a:p>
          <a:p>
            <a:pPr lvl="0" eaLnBrk="0" fontAlgn="base" hangingPunct="0">
              <a:spcBef>
                <a:spcPct val="0"/>
              </a:spcBef>
              <a:spcAft>
                <a:spcPct val="0"/>
              </a:spcAft>
            </a:pPr>
            <a:r>
              <a:rPr lang="en-US" dirty="0"/>
              <a:t>🧠 </a:t>
            </a:r>
            <a:r>
              <a:rPr lang="en-US" b="1" dirty="0">
                <a:latin typeface="Arial" panose="020B0604020202020204" pitchFamily="34" charset="0"/>
              </a:rPr>
              <a:t>High Expertise Needed </a:t>
            </a:r>
          </a:p>
          <a:p>
            <a:pPr lvl="0" eaLnBrk="0" fontAlgn="base" hangingPunct="0">
              <a:spcBef>
                <a:spcPct val="0"/>
              </a:spcBef>
              <a:spcAft>
                <a:spcPct val="0"/>
              </a:spcAft>
            </a:pPr>
            <a:r>
              <a:rPr lang="en-US" dirty="0"/>
              <a:t>	</a:t>
            </a:r>
            <a:r>
              <a:rPr lang="en-US" dirty="0">
                <a:latin typeface="Arial" panose="020B0604020202020204" pitchFamily="34" charset="0"/>
              </a:rPr>
              <a:t>Requires Analyst oversight</a:t>
            </a:r>
          </a:p>
          <a:p>
            <a:pPr lvl="0" eaLnBrk="0" fontAlgn="base" hangingPunct="0">
              <a:spcBef>
                <a:spcPct val="0"/>
              </a:spcBef>
              <a:spcAft>
                <a:spcPct val="0"/>
              </a:spcAft>
            </a:pPr>
            <a:r>
              <a:rPr lang="en-US" dirty="0"/>
              <a:t>⚖️ </a:t>
            </a:r>
            <a:r>
              <a:rPr lang="en-US" b="1" dirty="0">
                <a:latin typeface="Arial" panose="020B0604020202020204" pitchFamily="34" charset="0"/>
              </a:rPr>
              <a:t>Business Risk </a:t>
            </a:r>
          </a:p>
          <a:p>
            <a:pPr lvl="0" eaLnBrk="0" fontAlgn="base" hangingPunct="0">
              <a:spcBef>
                <a:spcPct val="0"/>
              </a:spcBef>
              <a:spcAft>
                <a:spcPct val="0"/>
              </a:spcAft>
            </a:pPr>
            <a:r>
              <a:rPr lang="en-US" b="1" dirty="0">
                <a:latin typeface="Arial" panose="020B0604020202020204" pitchFamily="34" charset="0"/>
              </a:rPr>
              <a:t>	</a:t>
            </a:r>
            <a:r>
              <a:rPr lang="en-US" dirty="0">
                <a:latin typeface="Arial" panose="020B0604020202020204" pitchFamily="34" charset="0"/>
              </a:rPr>
              <a:t>Inaccurate pricing → incorrect benchmarks → downstream impact</a:t>
            </a:r>
          </a:p>
          <a:p>
            <a:pPr lvl="0"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402916044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AAE349-6926-125F-2594-DDD85AD9A112}"/>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6406E15-FC5D-1879-8AE2-2E8CCBEA05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44C4596-4C61-E0AD-DE8A-C1F505309C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DAF185AC-C0C1-C7AB-E8BE-F9ED6B5D4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8748CE-85BE-677F-BCDD-AD5FAE62F4E2}"/>
              </a:ext>
            </a:extLst>
          </p:cNvPr>
          <p:cNvSpPr>
            <a:spLocks noGrp="1"/>
          </p:cNvSpPr>
          <p:nvPr>
            <p:ph type="title"/>
          </p:nvPr>
        </p:nvSpPr>
        <p:spPr>
          <a:xfrm>
            <a:off x="704087" y="914401"/>
            <a:ext cx="7989339" cy="1307592"/>
          </a:xfrm>
        </p:spPr>
        <p:txBody>
          <a:bodyPr vert="horz" lIns="91440" tIns="45720" rIns="91440" bIns="45720" rtlCol="0" anchor="t">
            <a:normAutofit fontScale="90000"/>
          </a:bodyPr>
          <a:lstStyle/>
          <a:p>
            <a:r>
              <a:rPr lang="en-US" b="1" dirty="0"/>
              <a:t>Smart, Scalable, and Explainable: </a:t>
            </a:r>
            <a:br>
              <a:rPr lang="en-US" b="1" dirty="0"/>
            </a:br>
            <a:r>
              <a:rPr lang="en-US" b="1" dirty="0"/>
              <a:t>Our ML Pipeline in Action</a:t>
            </a:r>
          </a:p>
        </p:txBody>
      </p:sp>
      <p:cxnSp>
        <p:nvCxnSpPr>
          <p:cNvPr id="16" name="Straight Connector 15">
            <a:extLst>
              <a:ext uri="{FF2B5EF4-FFF2-40B4-BE49-F238E27FC236}">
                <a16:creationId xmlns:a16="http://schemas.microsoft.com/office/drawing/2014/main" id="{CADC6EC9-97D4-018D-F8E2-851316A103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E0A40E-D558-818C-B525-7269ADFD53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loud computing concept isolated on white background">
            <a:extLst>
              <a:ext uri="{FF2B5EF4-FFF2-40B4-BE49-F238E27FC236}">
                <a16:creationId xmlns:a16="http://schemas.microsoft.com/office/drawing/2014/main" id="{F912CA9B-E8B5-83D3-812A-FD865BA543D5}"/>
              </a:ext>
            </a:extLst>
          </p:cNvPr>
          <p:cNvPicPr>
            <a:picLocks noGrp="1" noChangeAspect="1"/>
          </p:cNvPicPr>
          <p:nvPr>
            <p:ph sz="half" idx="1"/>
          </p:nvPr>
        </p:nvPicPr>
        <p:blipFill>
          <a:blip r:embed="rId3"/>
          <a:srcRect l="26698" r="28718"/>
          <a:stretch>
            <a:fillRect/>
          </a:stretch>
        </p:blipFill>
        <p:spPr>
          <a:xfrm>
            <a:off x="8819387" y="10"/>
            <a:ext cx="4076700" cy="6857990"/>
          </a:xfrm>
          <a:prstGeom prst="rect">
            <a:avLst/>
          </a:prstGeom>
        </p:spPr>
      </p:pic>
      <p:sp>
        <p:nvSpPr>
          <p:cNvPr id="9" name="Rectangle 2">
            <a:extLst>
              <a:ext uri="{FF2B5EF4-FFF2-40B4-BE49-F238E27FC236}">
                <a16:creationId xmlns:a16="http://schemas.microsoft.com/office/drawing/2014/main" id="{C144AF29-BE91-2985-A2BB-B7AFB2085802}"/>
              </a:ext>
            </a:extLst>
          </p:cNvPr>
          <p:cNvSpPr>
            <a:spLocks noChangeArrowheads="1"/>
          </p:cNvSpPr>
          <p:nvPr/>
        </p:nvSpPr>
        <p:spPr bwMode="auto">
          <a:xfrm>
            <a:off x="611835" y="2221993"/>
            <a:ext cx="798933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Hybrid ML Stack </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Classification + Regression + Unsupervised</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Custom Feature Engineering</a:t>
            </a:r>
            <a:r>
              <a:rPr kumimoji="0" lang="en-US" altLang="en-US" sz="1800" b="0" i="0" u="none" strike="noStrike" cap="none" normalizeH="0" baseline="0" dirty="0">
                <a:ln>
                  <a:noFill/>
                </a:ln>
                <a:solidFill>
                  <a:schemeClr val="tx1"/>
                </a:solidFill>
                <a:effectLst/>
                <a:latin typeface="Arial" panose="020B0604020202020204" pitchFamily="34" charset="0"/>
              </a:rPr>
              <a:t> </a:t>
            </a:r>
          </a:p>
          <a:p>
            <a:pPr eaLnBrk="0" fontAlgn="base" hangingPunct="0">
              <a:spcBef>
                <a:spcPct val="0"/>
              </a:spcBef>
              <a:spcAft>
                <a:spcPct val="0"/>
              </a:spcAf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dirty="0">
                <a:latin typeface="Arial" panose="020B0604020202020204" pitchFamily="34" charset="0"/>
              </a:rPr>
              <a:t>Negative-value flags, categorical encoding, type conversion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Anomaly Detection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Isolation Forest with quantile thresholding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Bias Handling</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	scale_pos_weight in XGBoost for class imbalance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Real-Time Compatibility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Modular prediction pipeline ready for API or batch jobs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1" i="0" u="none" strike="noStrike" cap="none" normalizeH="0" baseline="0" dirty="0">
                <a:ln>
                  <a:noFill/>
                </a:ln>
                <a:solidFill>
                  <a:schemeClr val="tx1"/>
                </a:solidFill>
                <a:effectLst/>
                <a:latin typeface="Arial" panose="020B0604020202020204" pitchFamily="34" charset="0"/>
              </a:rPr>
              <a:t>LLM Ready Insights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Feature importance via XGBoost, transparent residuals </a:t>
            </a:r>
          </a:p>
        </p:txBody>
      </p:sp>
    </p:spTree>
    <p:extLst>
      <p:ext uri="{BB962C8B-B14F-4D97-AF65-F5344CB8AC3E}">
        <p14:creationId xmlns:p14="http://schemas.microsoft.com/office/powerpoint/2010/main" val="22792254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346A47-F49B-069E-01C8-152A98E8B54C}"/>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8ED0126-E3E2-CC8F-19CF-275A5C97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03DD555-0FA0-98AB-7C94-856A98BBD5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70B1F6B-9B7C-67F6-0659-45DD4E423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A41ED2-DAC7-20F6-C193-0249D38E94ED}"/>
              </a:ext>
            </a:extLst>
          </p:cNvPr>
          <p:cNvSpPr>
            <a:spLocks noGrp="1"/>
          </p:cNvSpPr>
          <p:nvPr>
            <p:ph type="title"/>
          </p:nvPr>
        </p:nvSpPr>
        <p:spPr>
          <a:xfrm>
            <a:off x="704087" y="914401"/>
            <a:ext cx="7989339" cy="1307592"/>
          </a:xfrm>
        </p:spPr>
        <p:txBody>
          <a:bodyPr vert="horz" lIns="91440" tIns="45720" rIns="91440" bIns="45720" rtlCol="0" anchor="t">
            <a:normAutofit/>
          </a:bodyPr>
          <a:lstStyle/>
          <a:p>
            <a:r>
              <a:rPr lang="en-US" sz="3600" b="1" dirty="0"/>
              <a:t>Model Metrics That Matter: </a:t>
            </a:r>
            <a:br>
              <a:rPr lang="en-US" sz="3600" b="1" dirty="0"/>
            </a:br>
            <a:r>
              <a:rPr lang="en-US" sz="3600" b="1" dirty="0"/>
              <a:t>From Accuracy to Anomalies</a:t>
            </a:r>
          </a:p>
        </p:txBody>
      </p:sp>
      <p:cxnSp>
        <p:nvCxnSpPr>
          <p:cNvPr id="16" name="Straight Connector 15">
            <a:extLst>
              <a:ext uri="{FF2B5EF4-FFF2-40B4-BE49-F238E27FC236}">
                <a16:creationId xmlns:a16="http://schemas.microsoft.com/office/drawing/2014/main" id="{6AEF5C0C-DDBC-4375-096A-E300A27960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E8ADCD2-DDD9-A701-0AF7-C77A92F952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loud computing concept isolated on white background">
            <a:extLst>
              <a:ext uri="{FF2B5EF4-FFF2-40B4-BE49-F238E27FC236}">
                <a16:creationId xmlns:a16="http://schemas.microsoft.com/office/drawing/2014/main" id="{9CC0B508-BD77-1886-8B4C-D8EBA63B84FF}"/>
              </a:ext>
            </a:extLst>
          </p:cNvPr>
          <p:cNvPicPr>
            <a:picLocks noGrp="1" noChangeAspect="1"/>
          </p:cNvPicPr>
          <p:nvPr>
            <p:ph sz="half" idx="1"/>
          </p:nvPr>
        </p:nvPicPr>
        <p:blipFill>
          <a:blip r:embed="rId3"/>
          <a:srcRect l="26698" r="28718"/>
          <a:stretch>
            <a:fillRect/>
          </a:stretch>
        </p:blipFill>
        <p:spPr>
          <a:xfrm>
            <a:off x="8819387" y="10"/>
            <a:ext cx="4076700" cy="6857990"/>
          </a:xfrm>
          <a:prstGeom prst="rect">
            <a:avLst/>
          </a:prstGeom>
        </p:spPr>
      </p:pic>
      <p:sp>
        <p:nvSpPr>
          <p:cNvPr id="3" name="Rectangle 1">
            <a:extLst>
              <a:ext uri="{FF2B5EF4-FFF2-40B4-BE49-F238E27FC236}">
                <a16:creationId xmlns:a16="http://schemas.microsoft.com/office/drawing/2014/main" id="{26D5A74B-56DE-0B41-BF41-73950CD8F76A}"/>
              </a:ext>
            </a:extLst>
          </p:cNvPr>
          <p:cNvSpPr>
            <a:spLocks noChangeArrowheads="1"/>
          </p:cNvSpPr>
          <p:nvPr/>
        </p:nvSpPr>
        <p:spPr bwMode="auto">
          <a:xfrm>
            <a:off x="575302" y="2083522"/>
            <a:ext cx="873980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Model Types</a:t>
            </a:r>
            <a:r>
              <a:rPr lang="en-US" altLang="en-US" dirty="0">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XGBoost: 🧠 Classifier &amp; 📈 Regressor + 🌲Isolation Forest</a:t>
            </a:r>
          </a:p>
          <a:p>
            <a:pPr eaLnBrk="0" fontAlgn="base" hangingPunct="0">
              <a:spcBef>
                <a:spcPct val="0"/>
              </a:spcBef>
              <a:spcAft>
                <a:spcPct val="0"/>
              </a:spcAft>
            </a:pPr>
            <a:r>
              <a:rPr lang="en-US" altLang="en-US" dirty="0">
                <a:latin typeface="Arial" panose="020B0604020202020204" pitchFamily="34" charset="0"/>
              </a:rPr>
              <a:t>📊 </a:t>
            </a:r>
            <a:r>
              <a:rPr lang="en-US" altLang="en-US" b="1" dirty="0">
                <a:latin typeface="Arial" panose="020B0604020202020204" pitchFamily="34" charset="0"/>
              </a:rPr>
              <a:t>Training Data Size</a:t>
            </a:r>
            <a:r>
              <a:rPr lang="en-US" altLang="en-US" dirty="0">
                <a:latin typeface="Arial" panose="020B0604020202020204" pitchFamily="34" charset="0"/>
              </a:rPr>
              <a:t> – </a:t>
            </a:r>
            <a:r>
              <a:rPr lang="en-US" altLang="en-US" b="1" dirty="0">
                <a:latin typeface="Arial" panose="020B0604020202020204" pitchFamily="34" charset="0"/>
              </a:rPr>
              <a:t>67,344</a:t>
            </a:r>
            <a:r>
              <a:rPr lang="en-US" altLang="en-US" dirty="0">
                <a:latin typeface="Arial" panose="020B0604020202020204" pitchFamily="34" charset="0"/>
              </a:rPr>
              <a:t> rows × </a:t>
            </a:r>
            <a:r>
              <a:rPr lang="en-US" altLang="en-US" b="1" dirty="0">
                <a:latin typeface="Arial" panose="020B0604020202020204" pitchFamily="34" charset="0"/>
              </a:rPr>
              <a:t>28</a:t>
            </a:r>
            <a:r>
              <a:rPr lang="en-US" altLang="en-US" dirty="0">
                <a:latin typeface="Arial" panose="020B0604020202020204" pitchFamily="34" charset="0"/>
              </a:rPr>
              <a:t> features</a:t>
            </a:r>
          </a:p>
          <a:p>
            <a:pPr eaLnBrk="0" fontAlgn="base" hangingPunct="0">
              <a:spcBef>
                <a:spcPct val="0"/>
              </a:spcBef>
              <a:spcAft>
                <a:spcPct val="0"/>
              </a:spcAft>
            </a:pPr>
            <a:r>
              <a:rPr lang="en-US" dirty="0"/>
              <a:t>🧩</a:t>
            </a:r>
            <a:r>
              <a:rPr lang="en-US" altLang="en-US" dirty="0">
                <a:latin typeface="Arial" panose="020B0604020202020204" pitchFamily="34" charset="0"/>
              </a:rPr>
              <a:t> </a:t>
            </a:r>
            <a:r>
              <a:rPr lang="en-US" altLang="en-US" b="1" dirty="0">
                <a:latin typeface="Arial" panose="020B0604020202020204" pitchFamily="34" charset="0"/>
              </a:rPr>
              <a:t>Missing Rows Pre-Imputation</a:t>
            </a:r>
            <a:r>
              <a:rPr lang="en-US" altLang="en-US" dirty="0">
                <a:latin typeface="Arial" panose="020B0604020202020204" pitchFamily="34" charset="0"/>
              </a:rPr>
              <a:t> – </a:t>
            </a:r>
            <a:r>
              <a:rPr lang="en-US" altLang="en-US" b="1" dirty="0">
                <a:latin typeface="Arial" panose="020B0604020202020204" pitchFamily="34" charset="0"/>
              </a:rPr>
              <a:t>67,340</a:t>
            </a:r>
          </a:p>
          <a:p>
            <a:pPr eaLnBrk="0" fontAlgn="base" hangingPunct="0">
              <a:spcBef>
                <a:spcPct val="0"/>
              </a:spcBef>
              <a:spcAft>
                <a:spcPct val="0"/>
              </a:spcAft>
            </a:pPr>
            <a:r>
              <a:rPr lang="en-US" dirty="0"/>
              <a:t>🧾 </a:t>
            </a:r>
            <a:r>
              <a:rPr lang="en-US" b="1" dirty="0">
                <a:latin typeface="Arial" panose="020B0604020202020204" pitchFamily="34" charset="0"/>
              </a:rPr>
              <a:t>Perfect Classification </a:t>
            </a:r>
            <a:r>
              <a:rPr lang="en-US" dirty="0">
                <a:latin typeface="Arial" panose="020B0604020202020204" pitchFamily="34" charset="0"/>
              </a:rPr>
              <a:t>F1 Score – </a:t>
            </a:r>
            <a:r>
              <a:rPr lang="en-US" b="1" dirty="0">
                <a:latin typeface="Arial" panose="020B0604020202020204" pitchFamily="34" charset="0"/>
              </a:rPr>
              <a:t>1.00 (100%)</a:t>
            </a: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Accuracy</a:t>
            </a:r>
            <a:r>
              <a:rPr kumimoji="0" lang="en-US" altLang="en-US" sz="1800" b="0" i="0" u="none" strike="noStrike" cap="none" normalizeH="0" baseline="0" dirty="0">
                <a:ln>
                  <a:noFill/>
                </a:ln>
                <a:solidFill>
                  <a:schemeClr val="tx1"/>
                </a:solidFill>
                <a:effectLst/>
                <a:latin typeface="Arial" panose="020B0604020202020204" pitchFamily="34" charset="0"/>
              </a:rPr>
              <a:t> Regressor R²: </a:t>
            </a:r>
            <a:r>
              <a:rPr kumimoji="0" lang="en-US" altLang="en-US" sz="1800" b="1" i="0" u="none" strike="noStrike" cap="none" normalizeH="0" baseline="0" dirty="0">
                <a:ln>
                  <a:noFill/>
                </a:ln>
                <a:solidFill>
                  <a:schemeClr val="tx1"/>
                </a:solidFill>
                <a:effectLst/>
                <a:latin typeface="Arial" panose="020B0604020202020204" pitchFamily="34" charset="0"/>
              </a:rPr>
              <a:t>0.9998 </a:t>
            </a:r>
            <a:r>
              <a:rPr kumimoji="0" lang="en-US" altLang="en-US" sz="1800" i="0" u="none" strike="noStrike" cap="none" normalizeH="0" baseline="0" dirty="0">
                <a:ln>
                  <a:noFill/>
                </a:ln>
                <a:solidFill>
                  <a:schemeClr val="tx1"/>
                </a:solidFill>
                <a:effectLst/>
                <a:latin typeface="Arial" panose="020B0604020202020204" pitchFamily="34" charset="0"/>
              </a:rPr>
              <a:t>(near perfect-fit)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Anomalies</a:t>
            </a:r>
            <a:r>
              <a:rPr kumimoji="0" lang="en-US" altLang="en-US" sz="1800" b="0" i="0" u="none" strike="noStrike" cap="none" normalizeH="0" baseline="0" dirty="0">
                <a:ln>
                  <a:noFill/>
                </a:ln>
                <a:solidFill>
                  <a:schemeClr val="tx1"/>
                </a:solidFill>
                <a:effectLst/>
                <a:latin typeface="Arial" panose="020B0604020202020204" pitchFamily="34" charset="0"/>
              </a:rPr>
              <a:t> – Isolation Forest flagged </a:t>
            </a:r>
            <a:r>
              <a:rPr kumimoji="0" lang="en-US" altLang="en-US" sz="1800" b="1" i="0" u="none" strike="noStrike" cap="none" normalizeH="0" baseline="0" dirty="0">
                <a:ln>
                  <a:noFill/>
                </a:ln>
                <a:solidFill>
                  <a:schemeClr val="tx1"/>
                </a:solidFill>
                <a:effectLst/>
                <a:latin typeface="Arial" panose="020B0604020202020204" pitchFamily="34" charset="0"/>
              </a:rPr>
              <a:t>1%</a:t>
            </a:r>
            <a:r>
              <a:rPr kumimoji="0" lang="en-US" altLang="en-US" sz="1800" b="0" i="0" u="none" strike="noStrike" cap="none" normalizeH="0" baseline="0" dirty="0">
                <a:ln>
                  <a:noFill/>
                </a:ln>
                <a:solidFill>
                  <a:schemeClr val="tx1"/>
                </a:solidFill>
                <a:effectLst/>
                <a:latin typeface="Arial" panose="020B0604020202020204" pitchFamily="34" charset="0"/>
              </a:rPr>
              <a:t> (quantile: </a:t>
            </a:r>
            <a:r>
              <a:rPr kumimoji="0" lang="en-US" altLang="en-US" sz="1800" b="1" i="0" u="none" strike="noStrike" cap="none" normalizeH="0" baseline="0" dirty="0">
                <a:ln>
                  <a:noFill/>
                </a:ln>
                <a:solidFill>
                  <a:schemeClr val="tx1"/>
                </a:solidFill>
                <a:effectLst/>
                <a:latin typeface="Arial" panose="020B0604020202020204" pitchFamily="34" charset="0"/>
              </a:rPr>
              <a:t>0.604</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Error (MAE)</a:t>
            </a:r>
            <a:r>
              <a:rPr kumimoji="0" lang="en-US" altLang="en-US" sz="1800" b="0" i="0" u="none" strike="noStrike" cap="none" normalizeH="0" baseline="0" dirty="0">
                <a:ln>
                  <a:noFill/>
                </a:ln>
                <a:solidFill>
                  <a:schemeClr val="tx1"/>
                </a:solidFill>
                <a:effectLst/>
                <a:latin typeface="Arial" panose="020B0604020202020204" pitchFamily="34" charset="0"/>
              </a:rPr>
              <a:t> – Regressor Mean Abs Error: </a:t>
            </a:r>
            <a:r>
              <a:rPr kumimoji="0" lang="en-US" altLang="en-US" sz="1800" b="1" i="0" u="none" strike="noStrike" cap="none" normalizeH="0" baseline="0" dirty="0">
                <a:ln>
                  <a:noFill/>
                </a:ln>
                <a:solidFill>
                  <a:schemeClr val="tx1"/>
                </a:solidFill>
                <a:effectLst/>
                <a:latin typeface="Arial" panose="020B0604020202020204" pitchFamily="34" charset="0"/>
              </a:rPr>
              <a:t>0.017</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Bias Handling</a:t>
            </a:r>
            <a:r>
              <a:rPr kumimoji="0" lang="en-US" altLang="en-US" sz="1800" b="0" i="0" u="none" strike="noStrike" cap="none" normalizeH="0" baseline="0" dirty="0">
                <a:ln>
                  <a:noFill/>
                </a:ln>
                <a:solidFill>
                  <a:schemeClr val="tx1"/>
                </a:solidFill>
                <a:effectLst/>
                <a:latin typeface="Arial" panose="020B0604020202020204" pitchFamily="34" charset="0"/>
              </a:rPr>
              <a:t> – </a:t>
            </a:r>
            <a:r>
              <a:rPr lang="en-US" altLang="en-US" dirty="0">
                <a:latin typeface="Arial" panose="020B0604020202020204" pitchFamily="34" charset="0"/>
              </a:rPr>
              <a:t>scale_pos_weight for imbalance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Batch Latency</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1" i="0" u="none" strike="noStrike" cap="none" normalizeH="0" baseline="0" dirty="0">
                <a:ln>
                  <a:noFill/>
                </a:ln>
                <a:solidFill>
                  <a:schemeClr val="tx1"/>
                </a:solidFill>
                <a:effectLst/>
                <a:latin typeface="Arial" panose="020B0604020202020204" pitchFamily="34" charset="0"/>
              </a:rPr>
              <a:t>~5</a:t>
            </a:r>
            <a:r>
              <a:rPr kumimoji="0" lang="en-US" altLang="en-US" sz="1800" b="0" i="0" u="none" strike="noStrike" cap="none" normalizeH="0" baseline="0" dirty="0">
                <a:ln>
                  <a:noFill/>
                </a:ln>
                <a:solidFill>
                  <a:schemeClr val="tx1"/>
                </a:solidFill>
                <a:effectLst/>
                <a:latin typeface="Arial" panose="020B0604020202020204" pitchFamily="34" charset="0"/>
              </a:rPr>
              <a:t> seconds for </a:t>
            </a:r>
            <a:r>
              <a:rPr kumimoji="0" lang="en-US" altLang="en-US" sz="1800" b="1" i="0" u="none" strike="noStrike" cap="none" normalizeH="0" baseline="0" dirty="0">
                <a:ln>
                  <a:noFill/>
                </a:ln>
                <a:solidFill>
                  <a:schemeClr val="tx1"/>
                </a:solidFill>
                <a:effectLst/>
                <a:latin typeface="Arial" panose="020B0604020202020204" pitchFamily="34" charset="0"/>
              </a:rPr>
              <a:t>1500 rows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Artifacts</a:t>
            </a:r>
            <a:r>
              <a:rPr kumimoji="0" lang="en-US" altLang="en-US" sz="1800" b="0" i="0" u="none" strike="noStrike" cap="none" normalizeH="0" baseline="0" dirty="0">
                <a:ln>
                  <a:noFill/>
                </a:ln>
                <a:solidFill>
                  <a:schemeClr val="tx1"/>
                </a:solidFill>
                <a:effectLst/>
                <a:latin typeface="Arial" panose="020B0604020202020204" pitchFamily="34" charset="0"/>
              </a:rPr>
              <a:t> – Regressor, Classifier, Imputer &amp; Scaler: </a:t>
            </a:r>
            <a:r>
              <a:rPr kumimoji="0" lang="en-US" altLang="en-US" sz="1000" b="0" i="0" u="none" strike="noStrike" cap="none" normalizeH="0" baseline="0" dirty="0">
                <a:ln>
                  <a:noFill/>
                </a:ln>
                <a:solidFill>
                  <a:schemeClr val="tx1"/>
                </a:solidFill>
                <a:effectLst/>
                <a:latin typeface="Arial Unicode MS"/>
              </a:rPr>
              <a:t>.</a:t>
            </a:r>
            <a:r>
              <a:rPr lang="en-US" altLang="en-US" dirty="0">
                <a:latin typeface="Arial" panose="020B0604020202020204" pitchFamily="34" charset="0"/>
              </a:rPr>
              <a:t>joblib format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Features</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1" i="0" u="none" strike="noStrike" cap="none" normalizeH="0" baseline="0" dirty="0">
                <a:ln>
                  <a:noFill/>
                </a:ln>
                <a:solidFill>
                  <a:schemeClr val="tx1"/>
                </a:solidFill>
                <a:effectLst/>
                <a:latin typeface="Arial" panose="020B0604020202020204" pitchFamily="34" charset="0"/>
              </a:rPr>
              <a:t>47</a:t>
            </a:r>
            <a:r>
              <a:rPr kumimoji="0" lang="en-US" altLang="en-US" sz="1800" b="0" i="0" u="none" strike="noStrike" cap="none" normalizeH="0" baseline="0" dirty="0">
                <a:ln>
                  <a:noFill/>
                </a:ln>
                <a:solidFill>
                  <a:schemeClr val="tx1"/>
                </a:solidFill>
                <a:effectLst/>
                <a:latin typeface="Arial" panose="020B0604020202020204" pitchFamily="34" charset="0"/>
              </a:rPr>
              <a:t> engineered, </a:t>
            </a:r>
            <a:r>
              <a:rPr kumimoji="0" lang="en-US" altLang="en-US" sz="1800" b="1" i="0" u="none" strike="noStrike" cap="none" normalizeH="0" baseline="0" dirty="0">
                <a:ln>
                  <a:noFill/>
                </a:ln>
                <a:solidFill>
                  <a:schemeClr val="tx1"/>
                </a:solidFill>
                <a:effectLst/>
                <a:latin typeface="Arial" panose="020B0604020202020204" pitchFamily="34" charset="0"/>
              </a:rPr>
              <a:t>0</a:t>
            </a:r>
            <a:r>
              <a:rPr kumimoji="0" lang="en-US" altLang="en-US" sz="1800" b="0" i="0" u="none" strike="noStrike" cap="none" normalizeH="0" baseline="0" dirty="0">
                <a:ln>
                  <a:noFill/>
                </a:ln>
                <a:solidFill>
                  <a:schemeClr val="tx1"/>
                </a:solidFill>
                <a:effectLst/>
                <a:latin typeface="Arial" panose="020B0604020202020204" pitchFamily="34" charset="0"/>
              </a:rPr>
              <a:t> missing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Explainability</a:t>
            </a:r>
            <a:r>
              <a:rPr kumimoji="0" lang="en-US" altLang="en-US" sz="1800" b="0" i="0" u="none" strike="noStrike" cap="none" normalizeH="0" baseline="0" dirty="0">
                <a:ln>
                  <a:noFill/>
                </a:ln>
                <a:solidFill>
                  <a:schemeClr val="tx1"/>
                </a:solidFill>
                <a:effectLst/>
                <a:latin typeface="Arial" panose="020B0604020202020204" pitchFamily="34" charset="0"/>
              </a:rPr>
              <a:t> – XGBoost feature importances + residuals</a:t>
            </a:r>
          </a:p>
          <a:p>
            <a:pPr marR="0" lvl="0" indent="0" eaLnBrk="0" fontAlgn="base"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Outputs to S3</a:t>
            </a:r>
            <a:r>
              <a:rPr kumimoji="0" lang="en-US" altLang="en-US" sz="1800" b="0" i="0" u="none" strike="noStrike" cap="none" normalizeH="0" baseline="0" dirty="0">
                <a:ln>
                  <a:noFill/>
                </a:ln>
                <a:solidFill>
                  <a:schemeClr val="tx1"/>
                </a:solidFill>
                <a:effectLst/>
                <a:latin typeface="Arial" panose="020B0604020202020204" pitchFamily="34" charset="0"/>
              </a:rPr>
              <a:t> – </a:t>
            </a:r>
            <a:r>
              <a:rPr lang="en-US" altLang="en-US" dirty="0">
                <a:latin typeface="Arial" panose="020B0604020202020204" pitchFamily="34" charset="0"/>
              </a:rPr>
              <a:t>predicted_data_output.csv &amp; *_metrics.csv</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LLM-Ready</a:t>
            </a:r>
            <a:r>
              <a:rPr kumimoji="0" lang="en-US" altLang="en-US" sz="1800" b="0" i="0" u="none" strike="noStrike" cap="none" normalizeH="0" baseline="0" dirty="0">
                <a:ln>
                  <a:noFill/>
                </a:ln>
                <a:solidFill>
                  <a:schemeClr val="tx1"/>
                </a:solidFill>
                <a:effectLst/>
                <a:latin typeface="Arial" panose="020B0604020202020204" pitchFamily="34" charset="0"/>
              </a:rPr>
              <a:t> – Structured for Smart Review</a:t>
            </a:r>
          </a:p>
        </p:txBody>
      </p:sp>
    </p:spTree>
    <p:extLst>
      <p:ext uri="{BB962C8B-B14F-4D97-AF65-F5344CB8AC3E}">
        <p14:creationId xmlns:p14="http://schemas.microsoft.com/office/powerpoint/2010/main" val="302777991"/>
      </p:ext>
    </p:extLst>
  </p:cSld>
  <p:clrMapOvr>
    <a:masterClrMapping/>
  </p:clrMapOvr>
  <p:transition>
    <p:fade/>
  </p:transition>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447</TotalTime>
  <Words>618</Words>
  <Application>Microsoft Office PowerPoint</Application>
  <PresentationFormat>Widescreen</PresentationFormat>
  <Paragraphs>47</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Arial</vt:lpstr>
      <vt:lpstr>Arial Unicode MS</vt:lpstr>
      <vt:lpstr>Calisto MT</vt:lpstr>
      <vt:lpstr>Univers Condensed</vt:lpstr>
      <vt:lpstr>ChronicleVTI</vt:lpstr>
      <vt:lpstr>ML-POWERED Intelligence Pipeline</vt:lpstr>
      <vt:lpstr>Benchmark Review Bottleneck:  Why Are We Still Doing This by Hand?</vt:lpstr>
      <vt:lpstr>Smart, Scalable, and Explainable:  Our ML Pipeline in Action</vt:lpstr>
      <vt:lpstr>Model Metrics That Matter:  From Accuracy to Anomalies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KARTHIKEYAN SRINIVASAN</dc:creator>
  <cp:lastModifiedBy>KARTHIKEYAN SRINIVASAN</cp:lastModifiedBy>
  <cp:revision>13</cp:revision>
  <dcterms:created xsi:type="dcterms:W3CDTF">2025-06-26T15:27:47Z</dcterms:created>
  <dcterms:modified xsi:type="dcterms:W3CDTF">2025-06-27T11:59:38Z</dcterms:modified>
</cp:coreProperties>
</file>