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1" r:id="rId1"/>
  </p:sldMasterIdLst>
  <p:notesMasterIdLst>
    <p:notesMasterId r:id="rId25"/>
  </p:notesMasterIdLst>
  <p:sldIdLst>
    <p:sldId id="256" r:id="rId2"/>
    <p:sldId id="276" r:id="rId3"/>
    <p:sldId id="257" r:id="rId4"/>
    <p:sldId id="258" r:id="rId5"/>
    <p:sldId id="259" r:id="rId6"/>
    <p:sldId id="260" r:id="rId7"/>
    <p:sldId id="262" r:id="rId8"/>
    <p:sldId id="261" r:id="rId9"/>
    <p:sldId id="266" r:id="rId10"/>
    <p:sldId id="267" r:id="rId11"/>
    <p:sldId id="263" r:id="rId12"/>
    <p:sldId id="264" r:id="rId13"/>
    <p:sldId id="265" r:id="rId14"/>
    <p:sldId id="269" r:id="rId15"/>
    <p:sldId id="279" r:id="rId16"/>
    <p:sldId id="268" r:id="rId17"/>
    <p:sldId id="270" r:id="rId18"/>
    <p:sldId id="277" r:id="rId19"/>
    <p:sldId id="271" r:id="rId20"/>
    <p:sldId id="275" r:id="rId21"/>
    <p:sldId id="272" r:id="rId22"/>
    <p:sldId id="278"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FD208-4F4C-32E1-85E4-423E3F64FDB8}" v="32" dt="2025-04-19T08:29:19.572"/>
    <p1510:client id="{2E7C2D48-94F9-3303-1A16-C3AB143159F9}" v="5" dt="2025-04-19T09:00:26.728"/>
    <p1510:client id="{6911F8CF-F66B-95B7-CA99-B09855854368}" v="3" dt="2025-04-19T09:47:46.102"/>
    <p1510:client id="{90068DB0-0DB0-62BB-3EA9-050AA2F4C0F7}" v="29" dt="2025-04-19T08:59:52.568"/>
    <p1510:client id="{AC3D1FAE-F6DE-EFB5-74D2-A491E8851E6F}" v="67" dt="2025-04-19T10:20:31.174"/>
    <p1510:client id="{C0382FE0-D47A-48ED-8D22-E6C0933B57F6}" v="1442" dt="2025-04-19T10:22:11.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658"/>
  </p:normalViewPr>
  <p:slideViewPr>
    <p:cSldViewPr snapToGrid="0">
      <p:cViewPr varScale="1">
        <p:scale>
          <a:sx n="120" d="100"/>
          <a:sy n="120" d="100"/>
        </p:scale>
        <p:origin x="4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51900-B4EC-4B53-84A6-38A1E65356CA}" type="datetimeFigureOut">
              <a:rPr lang="en-IN" smtClean="0"/>
              <a:t>16/05/25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DD006-115F-451A-9595-2990A4BB2964}" type="slidenum">
              <a:rPr lang="en-IN" smtClean="0"/>
              <a:t>‹#›</a:t>
            </a:fld>
            <a:endParaRPr lang="en-IN"/>
          </a:p>
        </p:txBody>
      </p:sp>
    </p:spTree>
    <p:extLst>
      <p:ext uri="{BB962C8B-B14F-4D97-AF65-F5344CB8AC3E}">
        <p14:creationId xmlns:p14="http://schemas.microsoft.com/office/powerpoint/2010/main" val="364560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AED0-72E7-441B-8BB1-8A78F533954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704615E-B454-2250-8CBB-E035AAE0C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1E5E95A-9247-5A33-FDAC-AF288874D25E}"/>
              </a:ext>
            </a:extLst>
          </p:cNvPr>
          <p:cNvSpPr>
            <a:spLocks noGrp="1"/>
          </p:cNvSpPr>
          <p:nvPr>
            <p:ph type="dt" sz="half" idx="10"/>
          </p:nvPr>
        </p:nvSpPr>
        <p:spPr/>
        <p:txBody>
          <a:bodyPr/>
          <a:lstStyle/>
          <a:p>
            <a:fld id="{A6DBA789-A38D-403A-971E-889BE4EA4286}" type="datetimeFigureOut">
              <a:rPr lang="en-IN" smtClean="0"/>
              <a:t>16/05/25</a:t>
            </a:fld>
            <a:endParaRPr lang="en-IN"/>
          </a:p>
        </p:txBody>
      </p:sp>
      <p:sp>
        <p:nvSpPr>
          <p:cNvPr id="5" name="Footer Placeholder 4">
            <a:extLst>
              <a:ext uri="{FF2B5EF4-FFF2-40B4-BE49-F238E27FC236}">
                <a16:creationId xmlns:a16="http://schemas.microsoft.com/office/drawing/2014/main" id="{8025ED8C-587F-95D5-37D5-F97BA3427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F4B82F-E723-DC1F-E167-A08FE36ACDC9}"/>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84444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9603-18AE-16A6-A614-4E4E65EC4DE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B839E42-C3F4-FB63-A3B1-930F71FDC1E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CAA3C26-3862-DF2C-EAE5-8F62D1FFCBE6}"/>
              </a:ext>
            </a:extLst>
          </p:cNvPr>
          <p:cNvSpPr>
            <a:spLocks noGrp="1"/>
          </p:cNvSpPr>
          <p:nvPr>
            <p:ph type="dt" sz="half" idx="10"/>
          </p:nvPr>
        </p:nvSpPr>
        <p:spPr/>
        <p:txBody>
          <a:bodyPr/>
          <a:lstStyle/>
          <a:p>
            <a:fld id="{A6DBA789-A38D-403A-971E-889BE4EA4286}" type="datetimeFigureOut">
              <a:rPr lang="en-IN" smtClean="0"/>
              <a:t>16/05/25</a:t>
            </a:fld>
            <a:endParaRPr lang="en-IN"/>
          </a:p>
        </p:txBody>
      </p:sp>
      <p:sp>
        <p:nvSpPr>
          <p:cNvPr id="5" name="Footer Placeholder 4">
            <a:extLst>
              <a:ext uri="{FF2B5EF4-FFF2-40B4-BE49-F238E27FC236}">
                <a16:creationId xmlns:a16="http://schemas.microsoft.com/office/drawing/2014/main" id="{EE89DB89-049A-D527-CE2A-C96840AA4C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7E8574-6ACF-6F9D-0ABF-5A65FB2D77ED}"/>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224696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FD2B2-1B19-4F1E-FF4E-033470938E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E6D6B7E-3F60-76E3-3E50-DB4CEB4128C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238900-3833-0359-D5FE-79C6BEA15264}"/>
              </a:ext>
            </a:extLst>
          </p:cNvPr>
          <p:cNvSpPr>
            <a:spLocks noGrp="1"/>
          </p:cNvSpPr>
          <p:nvPr>
            <p:ph type="dt" sz="half" idx="10"/>
          </p:nvPr>
        </p:nvSpPr>
        <p:spPr/>
        <p:txBody>
          <a:bodyPr/>
          <a:lstStyle/>
          <a:p>
            <a:fld id="{A6DBA789-A38D-403A-971E-889BE4EA4286}" type="datetimeFigureOut">
              <a:rPr lang="en-IN" smtClean="0"/>
              <a:t>16/05/25</a:t>
            </a:fld>
            <a:endParaRPr lang="en-IN"/>
          </a:p>
        </p:txBody>
      </p:sp>
      <p:sp>
        <p:nvSpPr>
          <p:cNvPr id="5" name="Footer Placeholder 4">
            <a:extLst>
              <a:ext uri="{FF2B5EF4-FFF2-40B4-BE49-F238E27FC236}">
                <a16:creationId xmlns:a16="http://schemas.microsoft.com/office/drawing/2014/main" id="{8B6B4A5D-8F37-94D6-F0DD-654D58FC98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0E7B0B-E97C-5E3C-7BBE-AA76A8BD2BF1}"/>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203367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4EAD-00E2-FC58-1508-53E81D0859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B855698-A4FB-5CBC-0323-D1CECB11BCB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721E748-E220-456A-6496-BD4F3F29A4F0}"/>
              </a:ext>
            </a:extLst>
          </p:cNvPr>
          <p:cNvSpPr>
            <a:spLocks noGrp="1"/>
          </p:cNvSpPr>
          <p:nvPr>
            <p:ph type="dt" sz="half" idx="10"/>
          </p:nvPr>
        </p:nvSpPr>
        <p:spPr/>
        <p:txBody>
          <a:bodyPr/>
          <a:lstStyle/>
          <a:p>
            <a:fld id="{A6DBA789-A38D-403A-971E-889BE4EA4286}" type="datetimeFigureOut">
              <a:rPr lang="en-IN" smtClean="0"/>
              <a:t>16/05/25</a:t>
            </a:fld>
            <a:endParaRPr lang="en-IN"/>
          </a:p>
        </p:txBody>
      </p:sp>
      <p:sp>
        <p:nvSpPr>
          <p:cNvPr id="5" name="Footer Placeholder 4">
            <a:extLst>
              <a:ext uri="{FF2B5EF4-FFF2-40B4-BE49-F238E27FC236}">
                <a16:creationId xmlns:a16="http://schemas.microsoft.com/office/drawing/2014/main" id="{5FC00870-0CD2-C666-50DB-F2DFE9B74C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94BE5B-EBC4-D00F-71E1-70442A6C3F3D}"/>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384578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BB62-5E60-23D2-1A9A-37737E07274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4F2C0D5-4F43-4DBE-04FB-4D8F819005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070D75A-CFF0-6748-F907-266E1CF5B68B}"/>
              </a:ext>
            </a:extLst>
          </p:cNvPr>
          <p:cNvSpPr>
            <a:spLocks noGrp="1"/>
          </p:cNvSpPr>
          <p:nvPr>
            <p:ph type="dt" sz="half" idx="10"/>
          </p:nvPr>
        </p:nvSpPr>
        <p:spPr/>
        <p:txBody>
          <a:bodyPr/>
          <a:lstStyle/>
          <a:p>
            <a:fld id="{A6DBA789-A38D-403A-971E-889BE4EA4286}" type="datetimeFigureOut">
              <a:rPr lang="en-IN" smtClean="0"/>
              <a:t>16/05/25</a:t>
            </a:fld>
            <a:endParaRPr lang="en-IN"/>
          </a:p>
        </p:txBody>
      </p:sp>
      <p:sp>
        <p:nvSpPr>
          <p:cNvPr id="5" name="Footer Placeholder 4">
            <a:extLst>
              <a:ext uri="{FF2B5EF4-FFF2-40B4-BE49-F238E27FC236}">
                <a16:creationId xmlns:a16="http://schemas.microsoft.com/office/drawing/2014/main" id="{3B7D70CE-D8D2-6F5C-D982-2E4A403FBE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07CFBE-85A9-E53B-3B0E-D8396C410141}"/>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4069380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C235-E58B-50F6-E623-92B8A597FEE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75BFEB4-4AE8-01E1-C39F-DE99C1939DA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9CE433B-2BE0-7C2F-86B8-511D1E2A68C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8402F0E-48FB-DE5A-43E1-0316AF8085C4}"/>
              </a:ext>
            </a:extLst>
          </p:cNvPr>
          <p:cNvSpPr>
            <a:spLocks noGrp="1"/>
          </p:cNvSpPr>
          <p:nvPr>
            <p:ph type="dt" sz="half" idx="10"/>
          </p:nvPr>
        </p:nvSpPr>
        <p:spPr/>
        <p:txBody>
          <a:bodyPr/>
          <a:lstStyle/>
          <a:p>
            <a:fld id="{A6DBA789-A38D-403A-971E-889BE4EA4286}" type="datetimeFigureOut">
              <a:rPr lang="en-IN" smtClean="0"/>
              <a:t>16/05/25</a:t>
            </a:fld>
            <a:endParaRPr lang="en-IN"/>
          </a:p>
        </p:txBody>
      </p:sp>
      <p:sp>
        <p:nvSpPr>
          <p:cNvPr id="6" name="Footer Placeholder 5">
            <a:extLst>
              <a:ext uri="{FF2B5EF4-FFF2-40B4-BE49-F238E27FC236}">
                <a16:creationId xmlns:a16="http://schemas.microsoft.com/office/drawing/2014/main" id="{D6B321D5-B813-C8AF-CE71-604D2235F9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885FB1-24E4-1711-2728-8873B99CBFD1}"/>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105062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D72D-C248-8E8B-6BDF-64C6C5DD2CA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1C0837-CAEE-116E-292F-0294A5775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306FB2B-23B4-EA9E-B813-23CF827B8BE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52AE64F-DA36-32CA-BED2-2159D232F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8312623-2444-6DCA-775B-6BF136A6753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5653C27-9EE7-C0DD-EE77-75EFA2224B1A}"/>
              </a:ext>
            </a:extLst>
          </p:cNvPr>
          <p:cNvSpPr>
            <a:spLocks noGrp="1"/>
          </p:cNvSpPr>
          <p:nvPr>
            <p:ph type="dt" sz="half" idx="10"/>
          </p:nvPr>
        </p:nvSpPr>
        <p:spPr/>
        <p:txBody>
          <a:bodyPr/>
          <a:lstStyle/>
          <a:p>
            <a:fld id="{A6DBA789-A38D-403A-971E-889BE4EA4286}" type="datetimeFigureOut">
              <a:rPr lang="en-IN" smtClean="0"/>
              <a:t>16/05/25</a:t>
            </a:fld>
            <a:endParaRPr lang="en-IN"/>
          </a:p>
        </p:txBody>
      </p:sp>
      <p:sp>
        <p:nvSpPr>
          <p:cNvPr id="8" name="Footer Placeholder 7">
            <a:extLst>
              <a:ext uri="{FF2B5EF4-FFF2-40B4-BE49-F238E27FC236}">
                <a16:creationId xmlns:a16="http://schemas.microsoft.com/office/drawing/2014/main" id="{7A039A22-DDD6-E163-1E3E-95AA49712C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5F526B-0CE9-7B56-3A59-6E2C663A2EA3}"/>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42486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EF21-47B4-3DE7-02A4-D141FB20F10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E1619CD-F8CD-D713-DBBF-B9FD1931F042}"/>
              </a:ext>
            </a:extLst>
          </p:cNvPr>
          <p:cNvSpPr>
            <a:spLocks noGrp="1"/>
          </p:cNvSpPr>
          <p:nvPr>
            <p:ph type="dt" sz="half" idx="10"/>
          </p:nvPr>
        </p:nvSpPr>
        <p:spPr/>
        <p:txBody>
          <a:bodyPr/>
          <a:lstStyle/>
          <a:p>
            <a:fld id="{A6DBA789-A38D-403A-971E-889BE4EA4286}" type="datetimeFigureOut">
              <a:rPr lang="en-IN" smtClean="0"/>
              <a:t>16/05/25</a:t>
            </a:fld>
            <a:endParaRPr lang="en-IN"/>
          </a:p>
        </p:txBody>
      </p:sp>
      <p:sp>
        <p:nvSpPr>
          <p:cNvPr id="4" name="Footer Placeholder 3">
            <a:extLst>
              <a:ext uri="{FF2B5EF4-FFF2-40B4-BE49-F238E27FC236}">
                <a16:creationId xmlns:a16="http://schemas.microsoft.com/office/drawing/2014/main" id="{DF696119-E535-8337-EF4B-F98AD25F9F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C67E32-A6F6-E7DE-1CC8-5B70E28600FF}"/>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42406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96443-7E9B-D7AE-9D8F-B8AA3BCE49F7}"/>
              </a:ext>
            </a:extLst>
          </p:cNvPr>
          <p:cNvSpPr>
            <a:spLocks noGrp="1"/>
          </p:cNvSpPr>
          <p:nvPr>
            <p:ph type="dt" sz="half" idx="10"/>
          </p:nvPr>
        </p:nvSpPr>
        <p:spPr/>
        <p:txBody>
          <a:bodyPr/>
          <a:lstStyle/>
          <a:p>
            <a:fld id="{A6DBA789-A38D-403A-971E-889BE4EA4286}" type="datetimeFigureOut">
              <a:rPr lang="en-IN" smtClean="0"/>
              <a:t>16/05/25</a:t>
            </a:fld>
            <a:endParaRPr lang="en-IN"/>
          </a:p>
        </p:txBody>
      </p:sp>
      <p:sp>
        <p:nvSpPr>
          <p:cNvPr id="3" name="Footer Placeholder 2">
            <a:extLst>
              <a:ext uri="{FF2B5EF4-FFF2-40B4-BE49-F238E27FC236}">
                <a16:creationId xmlns:a16="http://schemas.microsoft.com/office/drawing/2014/main" id="{A8AFFCAB-A84C-A304-2C60-0830BF8756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0C91C-577A-0DC4-99C4-B2FB3E9508B4}"/>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24430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D5AA-469B-2B70-E62B-9A01D848370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D2B0602-5B15-232B-0A8F-393EA8B6B3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2D71321-66FE-4CF4-5AD5-2D8631E0E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A07AE5-697E-5D44-3767-351F08F913EA}"/>
              </a:ext>
            </a:extLst>
          </p:cNvPr>
          <p:cNvSpPr>
            <a:spLocks noGrp="1"/>
          </p:cNvSpPr>
          <p:nvPr>
            <p:ph type="dt" sz="half" idx="10"/>
          </p:nvPr>
        </p:nvSpPr>
        <p:spPr/>
        <p:txBody>
          <a:bodyPr/>
          <a:lstStyle/>
          <a:p>
            <a:fld id="{A6DBA789-A38D-403A-971E-889BE4EA4286}" type="datetimeFigureOut">
              <a:rPr lang="en-IN" smtClean="0"/>
              <a:t>16/05/25</a:t>
            </a:fld>
            <a:endParaRPr lang="en-IN"/>
          </a:p>
        </p:txBody>
      </p:sp>
      <p:sp>
        <p:nvSpPr>
          <p:cNvPr id="6" name="Footer Placeholder 5">
            <a:extLst>
              <a:ext uri="{FF2B5EF4-FFF2-40B4-BE49-F238E27FC236}">
                <a16:creationId xmlns:a16="http://schemas.microsoft.com/office/drawing/2014/main" id="{FA18EE93-DA7F-4106-50DF-A92C81FFAB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D6D0B0-3847-12C9-E16F-EE8A87E6251D}"/>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12735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2581-B1DF-5496-8170-7547C8A755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78707F1-BA51-4208-5289-9388DFD015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72B700-32A8-CFD6-971D-842842C3C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8F1A169-5354-1F0B-AFE4-5FCF5201DAA1}"/>
              </a:ext>
            </a:extLst>
          </p:cNvPr>
          <p:cNvSpPr>
            <a:spLocks noGrp="1"/>
          </p:cNvSpPr>
          <p:nvPr>
            <p:ph type="dt" sz="half" idx="10"/>
          </p:nvPr>
        </p:nvSpPr>
        <p:spPr/>
        <p:txBody>
          <a:bodyPr/>
          <a:lstStyle/>
          <a:p>
            <a:fld id="{A6DBA789-A38D-403A-971E-889BE4EA4286}" type="datetimeFigureOut">
              <a:rPr lang="en-IN" smtClean="0"/>
              <a:t>16/05/25</a:t>
            </a:fld>
            <a:endParaRPr lang="en-IN"/>
          </a:p>
        </p:txBody>
      </p:sp>
      <p:sp>
        <p:nvSpPr>
          <p:cNvPr id="6" name="Footer Placeholder 5">
            <a:extLst>
              <a:ext uri="{FF2B5EF4-FFF2-40B4-BE49-F238E27FC236}">
                <a16:creationId xmlns:a16="http://schemas.microsoft.com/office/drawing/2014/main" id="{71DF1705-4B55-D7C2-6432-29B1AC695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1E46D-337B-5525-C563-EC33EFC311DF}"/>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578746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7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8ECAB5-F19F-D5CA-604A-04B73A5CB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78E3260-A2A8-7414-5AA2-D37A260B6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5DD929-1576-DE84-74EC-1B736A07C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DBA789-A38D-403A-971E-889BE4EA4286}" type="datetimeFigureOut">
              <a:rPr lang="en-IN" smtClean="0"/>
              <a:t>16/05/25</a:t>
            </a:fld>
            <a:endParaRPr lang="en-IN"/>
          </a:p>
        </p:txBody>
      </p:sp>
      <p:sp>
        <p:nvSpPr>
          <p:cNvPr id="5" name="Footer Placeholder 4">
            <a:extLst>
              <a:ext uri="{FF2B5EF4-FFF2-40B4-BE49-F238E27FC236}">
                <a16:creationId xmlns:a16="http://schemas.microsoft.com/office/drawing/2014/main" id="{432A4991-CA47-4DB6-F21F-D1E47461D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D4D2C7E-2718-E4B2-1879-C73776575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F7D4BF-8AFF-4791-9F9F-697A9E90F72A}" type="slidenum">
              <a:rPr lang="en-IN" smtClean="0"/>
              <a:t>‹#›</a:t>
            </a:fld>
            <a:endParaRPr lang="en-IN"/>
          </a:p>
        </p:txBody>
      </p:sp>
    </p:spTree>
    <p:extLst>
      <p:ext uri="{BB962C8B-B14F-4D97-AF65-F5344CB8AC3E}">
        <p14:creationId xmlns:p14="http://schemas.microsoft.com/office/powerpoint/2010/main" val="489599903"/>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B9422-8A75-DE4A-5CBB-4F653E39E021}"/>
              </a:ext>
            </a:extLst>
          </p:cNvPr>
          <p:cNvSpPr>
            <a:spLocks noGrp="1"/>
          </p:cNvSpPr>
          <p:nvPr>
            <p:ph type="ctrTitle"/>
          </p:nvPr>
        </p:nvSpPr>
        <p:spPr>
          <a:xfrm>
            <a:off x="6194716" y="739978"/>
            <a:ext cx="5334930" cy="3004145"/>
          </a:xfrm>
        </p:spPr>
        <p:txBody>
          <a:bodyPr>
            <a:normAutofit/>
          </a:bodyPr>
          <a:lstStyle/>
          <a:p>
            <a:r>
              <a:rPr lang="en-US"/>
              <a:t>Approximate Distance Oracle</a:t>
            </a:r>
            <a:endParaRPr lang="en-IN"/>
          </a:p>
        </p:txBody>
      </p:sp>
      <p:sp>
        <p:nvSpPr>
          <p:cNvPr id="5" name="Subtitle 4">
            <a:extLst>
              <a:ext uri="{FF2B5EF4-FFF2-40B4-BE49-F238E27FC236}">
                <a16:creationId xmlns:a16="http://schemas.microsoft.com/office/drawing/2014/main" id="{98C8193B-FBE6-8627-B2F8-6A183D701C46}"/>
              </a:ext>
            </a:extLst>
          </p:cNvPr>
          <p:cNvSpPr>
            <a:spLocks noGrp="1"/>
          </p:cNvSpPr>
          <p:nvPr>
            <p:ph type="subTitle" idx="1"/>
          </p:nvPr>
        </p:nvSpPr>
        <p:spPr>
          <a:xfrm>
            <a:off x="6194715" y="3836197"/>
            <a:ext cx="5334931" cy="2189214"/>
          </a:xfrm>
        </p:spPr>
        <p:txBody>
          <a:bodyPr vert="horz" lIns="91440" tIns="45720" rIns="91440" bIns="45720" rtlCol="0" anchor="t">
            <a:normAutofit/>
          </a:bodyPr>
          <a:lstStyle/>
          <a:p>
            <a:r>
              <a:rPr lang="en-IN"/>
              <a:t>Kartik Anant Kulkarni (210493)</a:t>
            </a:r>
          </a:p>
          <a:p>
            <a:r>
              <a:rPr lang="en-IN"/>
              <a:t>Siddharth Garg (211031)</a:t>
            </a:r>
          </a:p>
          <a:p>
            <a:r>
              <a:rPr lang="en-IN"/>
              <a:t>Goural Dureja (210393)</a:t>
            </a:r>
          </a:p>
        </p:txBody>
      </p:sp>
      <p:sp>
        <p:nvSpPr>
          <p:cNvPr id="41" name="Freeform: Shape 4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7" name="Picture 6" descr="Lines intersecting at pushpin">
            <a:extLst>
              <a:ext uri="{FF2B5EF4-FFF2-40B4-BE49-F238E27FC236}">
                <a16:creationId xmlns:a16="http://schemas.microsoft.com/office/drawing/2014/main" id="{17B81B1F-46DE-1C86-1982-FE7822337244}"/>
              </a:ext>
            </a:extLst>
          </p:cNvPr>
          <p:cNvPicPr>
            <a:picLocks noChangeAspect="1"/>
          </p:cNvPicPr>
          <p:nvPr/>
        </p:nvPicPr>
        <p:blipFill>
          <a:blip r:embed="rId2"/>
          <a:srcRect l="32153" r="1096"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51" name="Freeform: Shape 5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39439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2B390CBC-599D-FAAA-BC33-D4FC69C5C031}"/>
              </a:ext>
            </a:extLst>
          </p:cNvPr>
          <p:cNvSpPr txBox="1"/>
          <p:nvPr/>
        </p:nvSpPr>
        <p:spPr>
          <a:xfrm>
            <a:off x="663246" y="1865243"/>
            <a:ext cx="10264584" cy="892552"/>
          </a:xfrm>
          <a:prstGeom prst="rect">
            <a:avLst/>
          </a:prstGeom>
          <a:noFill/>
        </p:spPr>
        <p:txBody>
          <a:bodyPr wrap="square" rtlCol="0">
            <a:spAutoFit/>
          </a:bodyPr>
          <a:lstStyle/>
          <a:p>
            <a:r>
              <a:rPr lang="en-IN" sz="2600"/>
              <a:t>Assume a given vertex </a:t>
            </a:r>
            <a:r>
              <a:rPr lang="en-IN" sz="2600" i="1"/>
              <a:t>u </a:t>
            </a:r>
            <a:r>
              <a:rPr lang="en-IN" sz="2600"/>
              <a:t> from which we need to find approximate distance to vertex </a:t>
            </a:r>
            <a:r>
              <a:rPr lang="en-IN" sz="2600" i="1"/>
              <a:t>v.</a:t>
            </a:r>
            <a:endParaRPr lang="en-IN" sz="2600"/>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E373EE4-0105-97F4-0346-E07614D578B1}"/>
                  </a:ext>
                </a:extLst>
              </p:cNvPr>
              <p:cNvSpPr txBox="1"/>
              <p:nvPr/>
            </p:nvSpPr>
            <p:spPr>
              <a:xfrm>
                <a:off x="2576046" y="2952503"/>
                <a:ext cx="4634891" cy="769441"/>
              </a:xfrm>
              <a:prstGeom prst="rect">
                <a:avLst/>
              </a:prstGeom>
              <a:noFill/>
            </p:spPr>
            <p:txBody>
              <a:bodyPr wrap="square">
                <a:spAutoFit/>
              </a:bodyPr>
              <a:lstStyle/>
              <a:p>
                <a14:m>
                  <m:oMath xmlns:m="http://schemas.openxmlformats.org/officeDocument/2006/math">
                    <m:r>
                      <a:rPr lang="en-IN" sz="2200" b="0" i="1" smtClean="0">
                        <a:latin typeface="Cambria Math" panose="02040503050406030204" pitchFamily="18" charset="0"/>
                        <a:ea typeface="Cambria Math" panose="02040503050406030204" pitchFamily="18" charset="0"/>
                      </a:rPr>
                      <m:t>𝑢</m:t>
                    </m:r>
                  </m:oMath>
                </a14:m>
                <a:r>
                  <a:rPr lang="en-IN" sz="2200">
                    <a:ea typeface="Cambria Math" panose="02040503050406030204" pitchFamily="18" charset="0"/>
                  </a:rPr>
                  <a:t> </a:t>
                </a:r>
                <a14:m>
                  <m:oMath xmlns:m="http://schemas.openxmlformats.org/officeDocument/2006/math">
                    <m:r>
                      <a:rPr lang="en-IN" sz="2200" b="0" i="1">
                        <a:latin typeface="Cambria Math" panose="02040503050406030204" pitchFamily="18" charset="0"/>
                        <a:ea typeface="Cambria Math" panose="02040503050406030204" pitchFamily="18" charset="0"/>
                      </a:rPr>
                      <m:t>𝜖</m:t>
                    </m:r>
                  </m:oMath>
                </a14:m>
                <a:r>
                  <a:rPr lang="en-IN" sz="2200"/>
                  <a:t> Ball(</a:t>
                </a:r>
                <a:r>
                  <a:rPr lang="en-IN" sz="2200" i="1"/>
                  <a:t>v</a:t>
                </a:r>
                <a:r>
                  <a:rPr lang="en-IN" sz="2200"/>
                  <a:t>,</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oMath>
                </a14:m>
                <a:r>
                  <a:rPr lang="en-IN" sz="2200"/>
                  <a:t>(v), </a:t>
                </a:r>
                <a14:m>
                  <m:oMath xmlns:m="http://schemas.openxmlformats.org/officeDocument/2006/math">
                    <m:r>
                      <a:rPr lang="en-IN" sz="2200" b="0" i="1" smtClean="0">
                        <a:latin typeface="Cambria Math" panose="02040503050406030204" pitchFamily="18" charset="0"/>
                      </a:rPr>
                      <m:t>𝑉</m:t>
                    </m:r>
                  </m:oMath>
                </a14:m>
                <a:r>
                  <a:rPr lang="en-IN" sz="2200"/>
                  <a:t>) : report </a:t>
                </a:r>
                <a14:m>
                  <m:oMath xmlns:m="http://schemas.openxmlformats.org/officeDocument/2006/math">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r>
                          <a:rPr lang="en-IN" sz="2200" b="0" i="1">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𝑣</m:t>
                        </m:r>
                      </m:e>
                    </m:d>
                  </m:oMath>
                </a14:m>
                <a:endParaRPr lang="en-IN" sz="2200"/>
              </a:p>
              <a:p>
                <a:r>
                  <a:rPr lang="en-IN" sz="2200"/>
                  <a:t>or </a:t>
                </a:r>
                <a14:m>
                  <m:oMath xmlns:m="http://schemas.openxmlformats.org/officeDocument/2006/math">
                    <m:r>
                      <a:rPr lang="en-IN" sz="2200" b="0" i="1" smtClean="0">
                        <a:latin typeface="Cambria Math" panose="02040503050406030204" pitchFamily="18" charset="0"/>
                        <a:ea typeface="Cambria Math" panose="02040503050406030204" pitchFamily="18" charset="0"/>
                      </a:rPr>
                      <m:t>𝑣</m:t>
                    </m:r>
                  </m:oMath>
                </a14:m>
                <a:r>
                  <a:rPr lang="en-IN" sz="2200">
                    <a:ea typeface="Cambria Math" panose="02040503050406030204" pitchFamily="18" charset="0"/>
                  </a:rPr>
                  <a:t> </a:t>
                </a:r>
                <a14:m>
                  <m:oMath xmlns:m="http://schemas.openxmlformats.org/officeDocument/2006/math">
                    <m:r>
                      <a:rPr lang="en-IN" sz="2200" b="0" i="1">
                        <a:latin typeface="Cambria Math" panose="02040503050406030204" pitchFamily="18" charset="0"/>
                        <a:ea typeface="Cambria Math" panose="02040503050406030204" pitchFamily="18" charset="0"/>
                      </a:rPr>
                      <m:t>𝜖</m:t>
                    </m:r>
                  </m:oMath>
                </a14:m>
                <a:r>
                  <a:rPr lang="en-IN" sz="2200"/>
                  <a:t> Ball(</a:t>
                </a:r>
                <a:r>
                  <a:rPr lang="en-IN" sz="2200" i="1"/>
                  <a:t>u</a:t>
                </a:r>
                <a:r>
                  <a:rPr lang="en-IN" sz="2200"/>
                  <a:t>,</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oMath>
                </a14:m>
                <a:r>
                  <a:rPr lang="en-IN" sz="2200"/>
                  <a:t>(u),</a:t>
                </a:r>
                <a14:m>
                  <m:oMath xmlns:m="http://schemas.openxmlformats.org/officeDocument/2006/math">
                    <m:r>
                      <a:rPr lang="en-IN" sz="2200" b="0" i="1">
                        <a:latin typeface="Cambria Math" panose="02040503050406030204" pitchFamily="18" charset="0"/>
                      </a:rPr>
                      <m:t>𝑉</m:t>
                    </m:r>
                  </m:oMath>
                </a14:m>
                <a:r>
                  <a:rPr lang="en-IN" sz="2200"/>
                  <a:t>) : report </a:t>
                </a:r>
                <a14:m>
                  <m:oMath xmlns:m="http://schemas.openxmlformats.org/officeDocument/2006/math">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r>
                          <a:rPr lang="en-IN" sz="2200" b="0" i="1">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𝑣</m:t>
                        </m:r>
                      </m:e>
                    </m:d>
                  </m:oMath>
                </a14:m>
                <a:endParaRPr lang="en-IN" sz="2200"/>
              </a:p>
            </p:txBody>
          </p:sp>
        </mc:Choice>
        <mc:Fallback xmlns="">
          <p:sp>
            <p:nvSpPr>
              <p:cNvPr id="42" name="TextBox 41">
                <a:extLst>
                  <a:ext uri="{FF2B5EF4-FFF2-40B4-BE49-F238E27FC236}">
                    <a16:creationId xmlns:a16="http://schemas.microsoft.com/office/drawing/2014/main" id="{9E373EE4-0105-97F4-0346-E07614D578B1}"/>
                  </a:ext>
                </a:extLst>
              </p:cNvPr>
              <p:cNvSpPr txBox="1">
                <a:spLocks noRot="1" noChangeAspect="1" noMove="1" noResize="1" noEditPoints="1" noAdjustHandles="1" noChangeArrowheads="1" noChangeShapeType="1" noTextEdit="1"/>
              </p:cNvSpPr>
              <p:nvPr/>
            </p:nvSpPr>
            <p:spPr>
              <a:xfrm>
                <a:off x="2576046" y="2952503"/>
                <a:ext cx="4634891" cy="769441"/>
              </a:xfrm>
              <a:prstGeom prst="rect">
                <a:avLst/>
              </a:prstGeom>
              <a:blipFill>
                <a:blip r:embed="rId2"/>
                <a:stretch>
                  <a:fillRect l="-1711" t="-3937" b="-157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5DD29C44-EA6B-DC56-8367-173EDAD5B44F}"/>
                  </a:ext>
                </a:extLst>
              </p:cNvPr>
              <p:cNvSpPr txBox="1"/>
              <p:nvPr/>
            </p:nvSpPr>
            <p:spPr>
              <a:xfrm>
                <a:off x="2576044" y="3904835"/>
                <a:ext cx="7835919" cy="856645"/>
              </a:xfrm>
              <a:prstGeom prst="rect">
                <a:avLst/>
              </a:prstGeom>
              <a:noFill/>
            </p:spPr>
            <p:txBody>
              <a:bodyPr wrap="square">
                <a:spAutoFit/>
              </a:bodyPr>
              <a:lstStyle/>
              <a:p>
                <a14:m>
                  <m:oMath xmlns:m="http://schemas.openxmlformats.org/officeDocument/2006/math">
                    <m:r>
                      <a:rPr lang="en-IN" sz="2200" b="0" i="1" smtClean="0">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𝑢</m:t>
                        </m:r>
                      </m:e>
                    </m:d>
                  </m:oMath>
                </a14:m>
                <a:r>
                  <a:rPr lang="en-IN" sz="2200">
                    <a:ea typeface="Cambria Math" panose="02040503050406030204" pitchFamily="18" charset="0"/>
                  </a:rPr>
                  <a:t> </a:t>
                </a:r>
                <a14:m>
                  <m:oMath xmlns:m="http://schemas.openxmlformats.org/officeDocument/2006/math">
                    <m:r>
                      <a:rPr lang="en-IN" sz="2200" b="0" i="1">
                        <a:latin typeface="Cambria Math" panose="02040503050406030204" pitchFamily="18" charset="0"/>
                        <a:ea typeface="Cambria Math" panose="02040503050406030204" pitchFamily="18" charset="0"/>
                      </a:rPr>
                      <m:t>𝜖</m:t>
                    </m:r>
                  </m:oMath>
                </a14:m>
                <a:r>
                  <a:rPr lang="en-IN" sz="2200"/>
                  <a:t> Ball(v, </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2</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𝑣</m:t>
                        </m:r>
                      </m:e>
                    </m:d>
                  </m:oMath>
                </a14:m>
                <a:r>
                  <a:rPr lang="en-IN" sz="2200"/>
                  <a:t>, </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1</m:t>
                    </m:r>
                  </m:oMath>
                </a14:m>
                <a:r>
                  <a:rPr lang="en-IN" sz="2200"/>
                  <a:t>)  : report </a:t>
                </a:r>
                <a14:m>
                  <m:oMath xmlns:m="http://schemas.openxmlformats.org/officeDocument/2006/math">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r>
                          <a:rPr lang="en-IN" sz="2200" b="0" i="1">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e>
                        </m:d>
                      </m:e>
                    </m:d>
                    <m:r>
                      <a:rPr lang="en-IN" sz="2200" b="0" i="1" smtClean="0">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e>
                        </m:d>
                        <m:r>
                          <a:rPr lang="en-IN" sz="2200" b="0" i="1">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𝑣</m:t>
                        </m:r>
                      </m:e>
                    </m:d>
                  </m:oMath>
                </a14:m>
                <a:endParaRPr lang="en-IN" sz="2200"/>
              </a:p>
              <a:p>
                <a:r>
                  <a:rPr lang="en-IN" sz="2200"/>
                  <a:t>or </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𝑣</m:t>
                        </m:r>
                      </m:e>
                    </m:d>
                  </m:oMath>
                </a14:m>
                <a:r>
                  <a:rPr lang="en-IN" sz="2200">
                    <a:ea typeface="Cambria Math" panose="02040503050406030204" pitchFamily="18" charset="0"/>
                  </a:rPr>
                  <a:t> </a:t>
                </a:r>
                <a14:m>
                  <m:oMath xmlns:m="http://schemas.openxmlformats.org/officeDocument/2006/math">
                    <m:r>
                      <a:rPr lang="en-IN" sz="2200" b="0" i="1">
                        <a:latin typeface="Cambria Math" panose="02040503050406030204" pitchFamily="18" charset="0"/>
                        <a:ea typeface="Cambria Math" panose="02040503050406030204" pitchFamily="18" charset="0"/>
                      </a:rPr>
                      <m:t>𝜖</m:t>
                    </m:r>
                  </m:oMath>
                </a14:m>
                <a:r>
                  <a:rPr lang="en-IN" sz="2200"/>
                  <a:t> Ball(u, </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2</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𝑢</m:t>
                        </m:r>
                      </m:e>
                    </m:d>
                  </m:oMath>
                </a14:m>
                <a:r>
                  <a:rPr lang="en-IN" sz="2200"/>
                  <a:t>, </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1</m:t>
                    </m:r>
                  </m:oMath>
                </a14:m>
                <a:r>
                  <a:rPr lang="en-IN" sz="2200"/>
                  <a:t>)  : report</a:t>
                </a:r>
                <a14:m>
                  <m:oMath xmlns:m="http://schemas.openxmlformats.org/officeDocument/2006/math">
                    <m:r>
                      <a:rPr lang="en-IN" sz="2200" b="0" i="0" smtClean="0">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b="0" i="1">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𝑣</m:t>
                            </m:r>
                          </m:e>
                        </m:d>
                      </m:e>
                    </m:d>
                    <m:r>
                      <a:rPr lang="en-IN" sz="2200" b="0" i="1">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𝑣</m:t>
                            </m:r>
                          </m:e>
                        </m:d>
                        <m:r>
                          <a:rPr lang="en-IN" sz="2200" b="0" i="1">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𝑢</m:t>
                        </m:r>
                      </m:e>
                    </m:d>
                  </m:oMath>
                </a14:m>
                <a:endParaRPr lang="en-IN" sz="2200"/>
              </a:p>
            </p:txBody>
          </p:sp>
        </mc:Choice>
        <mc:Fallback xmlns="">
          <p:sp>
            <p:nvSpPr>
              <p:cNvPr id="75" name="TextBox 74">
                <a:extLst>
                  <a:ext uri="{FF2B5EF4-FFF2-40B4-BE49-F238E27FC236}">
                    <a16:creationId xmlns:a16="http://schemas.microsoft.com/office/drawing/2014/main" id="{5DD29C44-EA6B-DC56-8367-173EDAD5B44F}"/>
                  </a:ext>
                </a:extLst>
              </p:cNvPr>
              <p:cNvSpPr txBox="1">
                <a:spLocks noRot="1" noChangeAspect="1" noMove="1" noResize="1" noEditPoints="1" noAdjustHandles="1" noChangeArrowheads="1" noChangeShapeType="1" noTextEdit="1"/>
              </p:cNvSpPr>
              <p:nvPr/>
            </p:nvSpPr>
            <p:spPr>
              <a:xfrm>
                <a:off x="2576044" y="3904835"/>
                <a:ext cx="7835919" cy="856645"/>
              </a:xfrm>
              <a:prstGeom prst="rect">
                <a:avLst/>
              </a:prstGeom>
              <a:blipFill>
                <a:blip r:embed="rId3"/>
                <a:stretch>
                  <a:fillRect l="-1012" t="-1429" b="-1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3B8EBA87-1D85-03A6-6EC1-C71A7042999A}"/>
                  </a:ext>
                </a:extLst>
              </p:cNvPr>
              <p:cNvSpPr txBox="1"/>
              <p:nvPr/>
            </p:nvSpPr>
            <p:spPr>
              <a:xfrm>
                <a:off x="2576045" y="4944371"/>
                <a:ext cx="7835919" cy="474489"/>
              </a:xfrm>
              <a:prstGeom prst="rect">
                <a:avLst/>
              </a:prstGeom>
              <a:noFill/>
            </p:spPr>
            <p:txBody>
              <a:bodyPr wrap="square">
                <a:spAutoFit/>
              </a:bodyPr>
              <a:lstStyle/>
              <a:p>
                <a:r>
                  <a:rPr lang="en-IN" sz="2200"/>
                  <a:t>else: report </a:t>
                </a:r>
                <a14:m>
                  <m:oMath xmlns:m="http://schemas.openxmlformats.org/officeDocument/2006/math">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r>
                          <a:rPr lang="en-IN" sz="2200" b="0" i="1">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2</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e>
                        </m:d>
                      </m:e>
                    </m:d>
                    <m:r>
                      <a:rPr lang="en-IN" sz="2200" b="0" i="1" smtClean="0">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2</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e>
                        </m:d>
                        <m:r>
                          <a:rPr lang="en-IN" sz="2200" b="0" i="1">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𝑣</m:t>
                        </m:r>
                      </m:e>
                    </m:d>
                  </m:oMath>
                </a14:m>
                <a:endParaRPr lang="en-IN" sz="2200"/>
              </a:p>
            </p:txBody>
          </p:sp>
        </mc:Choice>
        <mc:Fallback xmlns="">
          <p:sp>
            <p:nvSpPr>
              <p:cNvPr id="78" name="TextBox 77">
                <a:extLst>
                  <a:ext uri="{FF2B5EF4-FFF2-40B4-BE49-F238E27FC236}">
                    <a16:creationId xmlns:a16="http://schemas.microsoft.com/office/drawing/2014/main" id="{3B8EBA87-1D85-03A6-6EC1-C71A7042999A}"/>
                  </a:ext>
                </a:extLst>
              </p:cNvPr>
              <p:cNvSpPr txBox="1">
                <a:spLocks noRot="1" noChangeAspect="1" noMove="1" noResize="1" noEditPoints="1" noAdjustHandles="1" noChangeArrowheads="1" noChangeShapeType="1" noTextEdit="1"/>
              </p:cNvSpPr>
              <p:nvPr/>
            </p:nvSpPr>
            <p:spPr>
              <a:xfrm>
                <a:off x="2576045" y="4944371"/>
                <a:ext cx="7835919" cy="474489"/>
              </a:xfrm>
              <a:prstGeom prst="rect">
                <a:avLst/>
              </a:prstGeom>
              <a:blipFill>
                <a:blip r:embed="rId4"/>
                <a:stretch>
                  <a:fillRect l="-1012" t="-2564" b="-2307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CC2E289A-AAA1-0C11-D711-AB3D09BE0AB2}"/>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Query Processing</a:t>
            </a:r>
          </a:p>
        </p:txBody>
      </p:sp>
    </p:spTree>
    <p:extLst>
      <p:ext uri="{BB962C8B-B14F-4D97-AF65-F5344CB8AC3E}">
        <p14:creationId xmlns:p14="http://schemas.microsoft.com/office/powerpoint/2010/main" val="2745110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A133A8-251B-E675-0638-BF29BA8C5EDD}"/>
                  </a:ext>
                </a:extLst>
              </p:cNvPr>
              <p:cNvSpPr>
                <a:spLocks noGrp="1"/>
              </p:cNvSpPr>
              <p:nvPr>
                <p:ph idx="1"/>
              </p:nvPr>
            </p:nvSpPr>
            <p:spPr>
              <a:xfrm>
                <a:off x="663246" y="2190569"/>
                <a:ext cx="10058400" cy="4226865"/>
              </a:xfrm>
            </p:spPr>
            <p:txBody>
              <a:bodyPr>
                <a:normAutofit/>
              </a:bodyPr>
              <a:lstStyle/>
              <a:p>
                <a:r>
                  <a:rPr lang="en-IN" sz="2600" b="1"/>
                  <a:t>Sample landmarks till level k</a:t>
                </a:r>
                <a:r>
                  <a:rPr lang="en-IN" sz="2600"/>
                  <a:t>, such that sampling at level </a:t>
                </a:r>
                <a:r>
                  <a:rPr lang="en-IN" sz="2600" err="1"/>
                  <a:t>i</a:t>
                </a:r>
                <a:r>
                  <a:rPr lang="en-IN" sz="2600"/>
                  <a:t> is done from landmarks at level (i-1) with probability </a:t>
                </a:r>
                <a14:m>
                  <m:oMath xmlns:m="http://schemas.openxmlformats.org/officeDocument/2006/math">
                    <m:sSup>
                      <m:sSupPr>
                        <m:ctrlPr>
                          <a:rPr lang="en-IN" sz="2600" i="1" smtClean="0">
                            <a:latin typeface="Cambria Math" panose="02040503050406030204" pitchFamily="18" charset="0"/>
                          </a:rPr>
                        </m:ctrlPr>
                      </m:sSupPr>
                      <m:e>
                        <m:r>
                          <a:rPr lang="en-IN" sz="2600" b="0" i="1" smtClean="0">
                            <a:latin typeface="Cambria Math" panose="02040503050406030204" pitchFamily="18" charset="0"/>
                          </a:rPr>
                          <m:t>𝑛</m:t>
                        </m:r>
                      </m:e>
                      <m:sup>
                        <m:r>
                          <a:rPr lang="en-IN" sz="2600" b="0" i="1" smtClean="0">
                            <a:latin typeface="Cambria Math" panose="02040503050406030204" pitchFamily="18" charset="0"/>
                          </a:rPr>
                          <m:t>−</m:t>
                        </m:r>
                        <m:f>
                          <m:fPr>
                            <m:ctrlPr>
                              <a:rPr lang="en-IN"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𝑘</m:t>
                            </m:r>
                          </m:den>
                        </m:f>
                      </m:sup>
                    </m:sSup>
                  </m:oMath>
                </a14:m>
                <a:r>
                  <a:rPr lang="en-IN" sz="2600"/>
                  <a:t>, with first sampling done from set of vertices </a:t>
                </a:r>
                <a:r>
                  <a:rPr lang="en-IN" sz="2600" i="1"/>
                  <a:t>V</a:t>
                </a:r>
                <a:r>
                  <a:rPr lang="en-IN" sz="2600"/>
                  <a:t>. </a:t>
                </a:r>
              </a:p>
              <a:p>
                <a:r>
                  <a:rPr lang="en-IN" sz="2600"/>
                  <a:t>For convenience , assign set </a:t>
                </a:r>
                <a:r>
                  <a:rPr lang="en-IN" sz="2600" i="1"/>
                  <a:t>V</a:t>
                </a:r>
                <a:r>
                  <a:rPr lang="en-IN" sz="2600"/>
                  <a:t> as landmark of level 0. </a:t>
                </a:r>
              </a:p>
              <a:p>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𝒇𝒐𝒄𝒖𝒔</m:t>
                    </m:r>
                    <m:r>
                      <a:rPr lang="en-IN" sz="2600" b="1" i="1" baseline="-25000" smtClean="0">
                        <a:solidFill>
                          <a:schemeClr val="tx1"/>
                        </a:solidFill>
                        <a:latin typeface="Cambria Math" panose="02040503050406030204" pitchFamily="18" charset="0"/>
                        <a:ea typeface="Cambria Math" panose="02040503050406030204" pitchFamily="18" charset="0"/>
                      </a:rPr>
                      <m:t>𝒊</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𝒖</m:t>
                        </m:r>
                      </m:e>
                    </m:d>
                    <m:r>
                      <a:rPr lang="en-IN" sz="2600" b="0" i="1" smtClean="0">
                        <a:solidFill>
                          <a:schemeClr val="tx1"/>
                        </a:solidFill>
                        <a:latin typeface="Cambria Math" panose="02040503050406030204" pitchFamily="18" charset="0"/>
                        <a:ea typeface="Cambria Math" panose="02040503050406030204" pitchFamily="18" charset="0"/>
                      </a:rPr>
                      <m:t> ≔</m:t>
                    </m:r>
                    <m:d>
                      <m:dPr>
                        <m:begChr m:val="{"/>
                        <m:endChr m:val="|"/>
                        <m:ctrlPr>
                          <a:rPr lang="en-IN" sz="2600" i="1" smtClean="0">
                            <a:solidFill>
                              <a:schemeClr val="tx1"/>
                            </a:solidFill>
                            <a:latin typeface="Cambria Math" panose="02040503050406030204" pitchFamily="18" charset="0"/>
                            <a:ea typeface="Cambria Math" panose="02040503050406030204" pitchFamily="18" charset="0"/>
                          </a:rPr>
                        </m:ctrlPr>
                      </m:dPr>
                      <m:e>
                        <m:r>
                          <a:rPr lang="en-IN" sz="2600" b="0" i="1" smtClean="0">
                            <a:solidFill>
                              <a:schemeClr val="tx1"/>
                            </a:solidFill>
                            <a:latin typeface="Cambria Math" panose="02040503050406030204" pitchFamily="18" charset="0"/>
                            <a:ea typeface="Cambria Math" panose="02040503050406030204" pitchFamily="18" charset="0"/>
                          </a:rPr>
                          <m:t>𝑣</m:t>
                        </m:r>
                        <m:r>
                          <a:rPr lang="en-IN" sz="2600" b="0" i="1" smtClean="0">
                            <a:solidFill>
                              <a:schemeClr val="tx1"/>
                            </a:solidFill>
                            <a:latin typeface="Cambria Math" panose="02040503050406030204" pitchFamily="18" charset="0"/>
                            <a:ea typeface="Cambria Math" panose="02040503050406030204" pitchFamily="18" charset="0"/>
                          </a:rPr>
                          <m:t> </m:t>
                        </m:r>
                      </m:e>
                    </m:d>
                    <m:r>
                      <a:rPr lang="en-IN" sz="2600" b="0" i="1" smtClean="0">
                        <a:solidFill>
                          <a:schemeClr val="tx1"/>
                        </a:solidFill>
                        <a:latin typeface="Cambria Math" panose="02040503050406030204" pitchFamily="18" charset="0"/>
                        <a:ea typeface="Cambria Math" panose="02040503050406030204" pitchFamily="18" charset="0"/>
                      </a:rPr>
                      <m:t> </m:t>
                    </m:r>
                    <m:r>
                      <a:rPr lang="en-IN" sz="2600" b="0" i="1" smtClean="0">
                        <a:solidFill>
                          <a:schemeClr val="tx1"/>
                        </a:solidFill>
                        <a:latin typeface="Cambria Math" panose="02040503050406030204" pitchFamily="18" charset="0"/>
                        <a:ea typeface="Cambria Math" panose="02040503050406030204" pitchFamily="18" charset="0"/>
                      </a:rPr>
                      <m:t>𝑣</m:t>
                    </m:r>
                    <m:r>
                      <a:rPr lang="en-IN" sz="2600" b="0" i="1" smtClean="0">
                        <a:solidFill>
                          <a:schemeClr val="tx1"/>
                        </a:solidFill>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𝜖</m:t>
                    </m:r>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𝑙𝑎𝑛𝑑𝑚𝑎𝑟</m:t>
                    </m:r>
                    <m:sSub>
                      <m:sSubPr>
                        <m:ctrlPr>
                          <a:rPr lang="en-IN" sz="2600" b="0" i="1" smtClean="0">
                            <a:latin typeface="Cambria Math" panose="02040503050406030204" pitchFamily="18" charset="0"/>
                            <a:ea typeface="Cambria Math" panose="02040503050406030204" pitchFamily="18" charset="0"/>
                          </a:rPr>
                        </m:ctrlPr>
                      </m:sSubPr>
                      <m:e>
                        <m:r>
                          <a:rPr lang="en-IN" sz="2600" b="0" i="1" smtClean="0">
                            <a:latin typeface="Cambria Math" panose="02040503050406030204" pitchFamily="18" charset="0"/>
                            <a:ea typeface="Cambria Math" panose="02040503050406030204" pitchFamily="18" charset="0"/>
                          </a:rPr>
                          <m:t>𝑘</m:t>
                        </m:r>
                      </m:e>
                      <m:sub>
                        <m:r>
                          <a:rPr lang="en-IN" sz="2600" b="0" i="1" smtClean="0">
                            <a:latin typeface="Cambria Math" panose="02040503050406030204" pitchFamily="18" charset="0"/>
                            <a:ea typeface="Cambria Math" panose="02040503050406030204" pitchFamily="18" charset="0"/>
                          </a:rPr>
                          <m:t>𝑖</m:t>
                        </m:r>
                        <m:r>
                          <a:rPr lang="en-IN" sz="2600" b="0" i="1" smtClean="0">
                            <a:latin typeface="Cambria Math" panose="02040503050406030204" pitchFamily="18" charset="0"/>
                            <a:ea typeface="Cambria Math" panose="02040503050406030204" pitchFamily="18" charset="0"/>
                          </a:rPr>
                          <m:t>+1</m:t>
                        </m:r>
                      </m:sub>
                    </m:sSub>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𝑤𝑖𝑡h</m:t>
                    </m:r>
                    <m:r>
                      <a:rPr lang="en-IN" sz="2600" b="0" i="1" smtClean="0">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𝛿</m:t>
                    </m:r>
                    <m:d>
                      <m:dPr>
                        <m:ctrlPr>
                          <a:rPr lang="en-IN" sz="2600" i="1">
                            <a:latin typeface="Cambria Math" panose="02040503050406030204" pitchFamily="18" charset="0"/>
                            <a:ea typeface="Cambria Math" panose="02040503050406030204" pitchFamily="18" charset="0"/>
                          </a:rPr>
                        </m:ctrlPr>
                      </m:dPr>
                      <m:e>
                        <m:r>
                          <a:rPr lang="en-IN" sz="2600" b="0" i="1" smtClean="0">
                            <a:latin typeface="Cambria Math" panose="02040503050406030204" pitchFamily="18" charset="0"/>
                            <a:ea typeface="Cambria Math" panose="02040503050406030204" pitchFamily="18" charset="0"/>
                          </a:rPr>
                          <m:t>𝑣</m:t>
                        </m:r>
                        <m:r>
                          <a:rPr lang="en-IN" sz="2600" b="0" i="1">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𝑢</m:t>
                        </m:r>
                      </m:e>
                    </m:d>
                    <m:r>
                      <m:rPr>
                        <m:nor/>
                      </m:rPr>
                      <a:rPr lang="en-IN" sz="2600" dirty="0"/>
                      <m:t> </m:t>
                    </m:r>
                    <m:r>
                      <a:rPr lang="en-IN" sz="2600" b="0" i="1" dirty="0">
                        <a:latin typeface="Cambria Math" panose="02040503050406030204" pitchFamily="18" charset="0"/>
                        <a:ea typeface="Cambria Math" panose="02040503050406030204" pitchFamily="18" charset="0"/>
                      </a:rPr>
                      <m:t>≤</m:t>
                    </m:r>
                    <m:r>
                      <a:rPr lang="en-IN" sz="2600" b="0" i="1">
                        <a:latin typeface="Cambria Math" panose="02040503050406030204" pitchFamily="18" charset="0"/>
                        <a:ea typeface="Cambria Math" panose="02040503050406030204" pitchFamily="18" charset="0"/>
                      </a:rPr>
                      <m:t>𝛿</m:t>
                    </m:r>
                    <m:d>
                      <m:dPr>
                        <m:ctrlPr>
                          <a:rPr lang="en-IN" sz="2600" i="1">
                            <a:latin typeface="Cambria Math" panose="02040503050406030204" pitchFamily="18" charset="0"/>
                            <a:ea typeface="Cambria Math" panose="02040503050406030204" pitchFamily="18" charset="0"/>
                          </a:rPr>
                        </m:ctrlPr>
                      </m:dPr>
                      <m:e>
                        <m:r>
                          <a:rPr lang="en-IN" sz="2600" b="0" i="1">
                            <a:latin typeface="Cambria Math" panose="02040503050406030204" pitchFamily="18" charset="0"/>
                            <a:ea typeface="Cambria Math" panose="02040503050406030204" pitchFamily="18" charset="0"/>
                          </a:rPr>
                          <m:t>𝑢</m:t>
                        </m:r>
                        <m:r>
                          <a:rPr lang="en-IN" sz="2600" b="0" i="1">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𝑤</m:t>
                        </m:r>
                      </m:e>
                    </m:d>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𝑤</m:t>
                    </m:r>
                    <m:r>
                      <a:rPr lang="en-IN" sz="2600" b="0" i="1" smtClean="0">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𝜖</m:t>
                    </m:r>
                    <m:r>
                      <a:rPr lang="en-IN" sz="2600" b="0" i="1" smtClean="0">
                        <a:latin typeface="Cambria Math" panose="02040503050406030204" pitchFamily="18" charset="0"/>
                        <a:ea typeface="Cambria Math" panose="02040503050406030204" pitchFamily="18" charset="0"/>
                      </a:rPr>
                      <m:t> </m:t>
                    </m:r>
                    <m:r>
                      <a:rPr lang="en-IN" sz="2600" i="1">
                        <a:latin typeface="Cambria Math" panose="02040503050406030204" pitchFamily="18" charset="0"/>
                        <a:ea typeface="Cambria Math" panose="02040503050406030204" pitchFamily="18" charset="0"/>
                      </a:rPr>
                      <m:t>𝑙𝑎𝑛𝑑𝑚𝑎𝑟</m:t>
                    </m:r>
                    <m:sSub>
                      <m:sSubPr>
                        <m:ctrlPr>
                          <a:rPr lang="en-IN" sz="2600" i="1">
                            <a:latin typeface="Cambria Math" panose="02040503050406030204" pitchFamily="18" charset="0"/>
                            <a:ea typeface="Cambria Math" panose="02040503050406030204" pitchFamily="18" charset="0"/>
                          </a:rPr>
                        </m:ctrlPr>
                      </m:sSubPr>
                      <m:e>
                        <m:r>
                          <a:rPr lang="en-IN" sz="2600" i="1">
                            <a:latin typeface="Cambria Math" panose="02040503050406030204" pitchFamily="18" charset="0"/>
                            <a:ea typeface="Cambria Math" panose="02040503050406030204" pitchFamily="18" charset="0"/>
                          </a:rPr>
                          <m:t>𝑘</m:t>
                        </m:r>
                      </m:e>
                      <m:sub>
                        <m:r>
                          <a:rPr lang="en-IN" sz="2600" i="1">
                            <a:latin typeface="Cambria Math" panose="02040503050406030204" pitchFamily="18" charset="0"/>
                            <a:ea typeface="Cambria Math" panose="02040503050406030204" pitchFamily="18" charset="0"/>
                          </a:rPr>
                          <m:t>𝑖</m:t>
                        </m:r>
                        <m:r>
                          <a:rPr lang="en-IN" sz="2600" i="1">
                            <a:latin typeface="Cambria Math" panose="02040503050406030204" pitchFamily="18" charset="0"/>
                            <a:ea typeface="Cambria Math" panose="02040503050406030204" pitchFamily="18" charset="0"/>
                          </a:rPr>
                          <m:t>+1</m:t>
                        </m:r>
                      </m:sub>
                    </m:sSub>
                  </m:oMath>
                </a14:m>
                <a:r>
                  <a:rPr lang="en-IN" sz="2600">
                    <a:solidFill>
                      <a:schemeClr val="tx1"/>
                    </a:solidFill>
                    <a:ea typeface="Cambria Math" panose="02040503050406030204" pitchFamily="18" charset="0"/>
                  </a:rPr>
                  <a:t>}</a:t>
                </a:r>
              </a:p>
              <a:p>
                <a:r>
                  <a:rPr lang="en-IN" sz="2600">
                    <a:solidFill>
                      <a:schemeClr val="tx1"/>
                    </a:solidFill>
                    <a:ea typeface="Cambria Math" panose="02040503050406030204" pitchFamily="18" charset="0"/>
                  </a:rPr>
                  <a:t>Run </a:t>
                </a:r>
                <a:r>
                  <a:rPr lang="en-IN" sz="2600" b="1">
                    <a:solidFill>
                      <a:schemeClr val="tx1"/>
                    </a:solidFill>
                    <a:ea typeface="Cambria Math" panose="02040503050406030204" pitchFamily="18" charset="0"/>
                  </a:rPr>
                  <a:t>multi-source Dijkstra </a:t>
                </a:r>
                <a:r>
                  <a:rPr lang="en-IN" sz="2600">
                    <a:solidFill>
                      <a:schemeClr val="tx1"/>
                    </a:solidFill>
                    <a:ea typeface="Cambria Math" panose="02040503050406030204" pitchFamily="18" charset="0"/>
                  </a:rPr>
                  <a:t>from all vertices of set </a:t>
                </a:r>
                <a14:m>
                  <m:oMath xmlns:m="http://schemas.openxmlformats.org/officeDocument/2006/math">
                    <m:r>
                      <a:rPr lang="en-IN" sz="2600" i="1">
                        <a:latin typeface="Cambria Math" panose="02040503050406030204" pitchFamily="18" charset="0"/>
                        <a:ea typeface="Cambria Math" panose="02040503050406030204" pitchFamily="18" charset="0"/>
                      </a:rPr>
                      <m:t>𝑙𝑎𝑛𝑑𝑚𝑎𝑟</m:t>
                    </m:r>
                    <m:sSub>
                      <m:sSubPr>
                        <m:ctrlPr>
                          <a:rPr lang="en-IN" sz="2600" i="1">
                            <a:latin typeface="Cambria Math" panose="02040503050406030204" pitchFamily="18" charset="0"/>
                            <a:ea typeface="Cambria Math" panose="02040503050406030204" pitchFamily="18" charset="0"/>
                          </a:rPr>
                        </m:ctrlPr>
                      </m:sSubPr>
                      <m:e>
                        <m:r>
                          <a:rPr lang="en-IN" sz="2600" i="1">
                            <a:latin typeface="Cambria Math" panose="02040503050406030204" pitchFamily="18" charset="0"/>
                            <a:ea typeface="Cambria Math" panose="02040503050406030204" pitchFamily="18" charset="0"/>
                          </a:rPr>
                          <m:t>𝑘</m:t>
                        </m:r>
                      </m:e>
                      <m:sub>
                        <m:r>
                          <a:rPr lang="en-IN" sz="2600" i="1">
                            <a:latin typeface="Cambria Math" panose="02040503050406030204" pitchFamily="18" charset="0"/>
                            <a:ea typeface="Cambria Math" panose="02040503050406030204" pitchFamily="18" charset="0"/>
                          </a:rPr>
                          <m:t>𝑖</m:t>
                        </m:r>
                        <m:r>
                          <a:rPr lang="en-IN" sz="2600" b="0" i="1" smtClean="0">
                            <a:latin typeface="Cambria Math" panose="02040503050406030204" pitchFamily="18" charset="0"/>
                            <a:ea typeface="Cambria Math" panose="02040503050406030204" pitchFamily="18" charset="0"/>
                          </a:rPr>
                          <m:t> </m:t>
                        </m:r>
                      </m:sub>
                    </m:sSub>
                  </m:oMath>
                </a14:m>
                <a:r>
                  <a:rPr lang="en-IN" sz="2600">
                    <a:solidFill>
                      <a:schemeClr val="tx1"/>
                    </a:solidFill>
                    <a:ea typeface="Cambria Math" panose="02040503050406030204" pitchFamily="18" charset="0"/>
                  </a:rPr>
                  <a:t>to compute shortest distance to all vertices of set </a:t>
                </a:r>
                <a:r>
                  <a:rPr lang="en-IN" sz="2600" i="1">
                    <a:solidFill>
                      <a:schemeClr val="tx1"/>
                    </a:solidFill>
                    <a:ea typeface="Cambria Math" panose="02040503050406030204" pitchFamily="18" charset="0"/>
                  </a:rPr>
                  <a:t>V. </a:t>
                </a:r>
                <a:r>
                  <a:rPr lang="en-IN" sz="2600">
                    <a:solidFill>
                      <a:schemeClr val="tx1"/>
                    </a:solidFill>
                    <a:ea typeface="Cambria Math" panose="02040503050406030204" pitchFamily="18" charset="0"/>
                  </a:rPr>
                  <a:t>Simultaneously, update </a:t>
                </a:r>
                <a14:m>
                  <m:oMath xmlns:m="http://schemas.openxmlformats.org/officeDocument/2006/math">
                    <m:r>
                      <a:rPr lang="en-IN" sz="2600" b="0" i="1">
                        <a:solidFill>
                          <a:schemeClr val="tx1"/>
                        </a:solidFill>
                        <a:latin typeface="Cambria Math" panose="02040503050406030204" pitchFamily="18" charset="0"/>
                        <a:ea typeface="Cambria Math" panose="02040503050406030204" pitchFamily="18" charset="0"/>
                      </a:rPr>
                      <m:t>𝑓𝑜𝑐𝑢</m:t>
                    </m:r>
                    <m:sSub>
                      <m:sSubPr>
                        <m:ctrlPr>
                          <a:rPr lang="en-IN" sz="2600" b="0" i="1" smtClean="0">
                            <a:solidFill>
                              <a:schemeClr val="tx1"/>
                            </a:solidFill>
                            <a:latin typeface="Cambria Math" panose="02040503050406030204" pitchFamily="18" charset="0"/>
                            <a:ea typeface="Cambria Math" panose="02040503050406030204" pitchFamily="18" charset="0"/>
                          </a:rPr>
                        </m:ctrlPr>
                      </m:sSubPr>
                      <m:e>
                        <m:r>
                          <a:rPr lang="en-IN" sz="2600" b="0" i="1">
                            <a:solidFill>
                              <a:schemeClr val="tx1"/>
                            </a:solidFill>
                            <a:latin typeface="Cambria Math" panose="02040503050406030204" pitchFamily="18" charset="0"/>
                            <a:ea typeface="Cambria Math" panose="02040503050406030204" pitchFamily="18" charset="0"/>
                          </a:rPr>
                          <m:t>𝑠</m:t>
                        </m:r>
                      </m:e>
                      <m:sub>
                        <m:r>
                          <a:rPr lang="en-IN" sz="2600" b="0" i="1" smtClean="0">
                            <a:solidFill>
                              <a:schemeClr val="tx1"/>
                            </a:solidFill>
                            <a:latin typeface="Cambria Math" panose="02040503050406030204" pitchFamily="18" charset="0"/>
                            <a:ea typeface="Cambria Math" panose="02040503050406030204" pitchFamily="18" charset="0"/>
                          </a:rPr>
                          <m:t>𝑖</m:t>
                        </m:r>
                        <m:r>
                          <a:rPr lang="en-IN" sz="2600" b="0" i="1" smtClean="0">
                            <a:solidFill>
                              <a:schemeClr val="tx1"/>
                            </a:solidFill>
                            <a:latin typeface="Cambria Math" panose="02040503050406030204" pitchFamily="18" charset="0"/>
                            <a:ea typeface="Cambria Math" panose="02040503050406030204" pitchFamily="18" charset="0"/>
                          </a:rPr>
                          <m:t>−1</m:t>
                        </m:r>
                      </m:sub>
                    </m:sSub>
                    <m:d>
                      <m:dPr>
                        <m:ctrlPr>
                          <a:rPr lang="en-IN" sz="2600" i="1">
                            <a:solidFill>
                              <a:schemeClr val="tx1"/>
                            </a:solidFill>
                            <a:latin typeface="Cambria Math" panose="02040503050406030204" pitchFamily="18" charset="0"/>
                            <a:ea typeface="Cambria Math" panose="02040503050406030204" pitchFamily="18" charset="0"/>
                          </a:rPr>
                        </m:ctrlPr>
                      </m:dPr>
                      <m:e>
                        <m:r>
                          <a:rPr lang="en-IN" sz="2600" b="0" i="1">
                            <a:solidFill>
                              <a:schemeClr val="tx1"/>
                            </a:solidFill>
                            <a:latin typeface="Cambria Math" panose="02040503050406030204" pitchFamily="18" charset="0"/>
                            <a:ea typeface="Cambria Math" panose="02040503050406030204" pitchFamily="18" charset="0"/>
                          </a:rPr>
                          <m:t>𝑢</m:t>
                        </m:r>
                      </m:e>
                    </m:d>
                    <m:r>
                      <a:rPr lang="en-IN" sz="2600" b="0" i="1">
                        <a:solidFill>
                          <a:schemeClr val="tx1"/>
                        </a:solidFill>
                        <a:latin typeface="Cambria Math" panose="02040503050406030204" pitchFamily="18" charset="0"/>
                        <a:ea typeface="Cambria Math" panose="02040503050406030204" pitchFamily="18" charset="0"/>
                      </a:rPr>
                      <m:t> </m:t>
                    </m:r>
                  </m:oMath>
                </a14:m>
                <a:r>
                  <a:rPr lang="en-IN" sz="2600">
                    <a:solidFill>
                      <a:schemeClr val="tx1"/>
                    </a:solidFill>
                    <a:ea typeface="Cambria Math" panose="02040503050406030204" pitchFamily="18" charset="0"/>
                  </a:rPr>
                  <a:t>and</a:t>
                </a:r>
                <a:r>
                  <a:rPr lang="en-IN" sz="2600">
                    <a:ea typeface="Cambria Math" panose="02040503050406030204" pitchFamily="18" charset="0"/>
                  </a:rPr>
                  <a:t> </a:t>
                </a:r>
                <a14:m>
                  <m:oMath xmlns:m="http://schemas.openxmlformats.org/officeDocument/2006/math">
                    <m:r>
                      <a:rPr lang="en-IN" sz="2600" i="1">
                        <a:latin typeface="Cambria Math" panose="02040503050406030204" pitchFamily="18" charset="0"/>
                        <a:ea typeface="Cambria Math" panose="02040503050406030204" pitchFamily="18" charset="0"/>
                      </a:rPr>
                      <m:t>𝑓𝑜𝑐</m:t>
                    </m:r>
                    <m:r>
                      <a:rPr lang="en-IN" sz="2600" b="0" i="1" smtClean="0">
                        <a:latin typeface="Cambria Math" panose="02040503050406030204" pitchFamily="18" charset="0"/>
                        <a:ea typeface="Cambria Math" panose="02040503050406030204" pitchFamily="18" charset="0"/>
                      </a:rPr>
                      <m:t>𝑎𝑙</m:t>
                    </m:r>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𝑑𝑖𝑠𝑡𝑎𝑛𝑐</m:t>
                    </m:r>
                    <m:sSub>
                      <m:sSubPr>
                        <m:ctrlPr>
                          <a:rPr lang="en-IN" sz="2600" b="0" i="1" smtClean="0">
                            <a:latin typeface="Cambria Math" panose="02040503050406030204" pitchFamily="18" charset="0"/>
                            <a:ea typeface="Cambria Math" panose="02040503050406030204" pitchFamily="18" charset="0"/>
                          </a:rPr>
                        </m:ctrlPr>
                      </m:sSubPr>
                      <m:e>
                        <m:r>
                          <a:rPr lang="en-IN" sz="2600" b="0" i="1" smtClean="0">
                            <a:latin typeface="Cambria Math" panose="02040503050406030204" pitchFamily="18" charset="0"/>
                            <a:ea typeface="Cambria Math" panose="02040503050406030204" pitchFamily="18" charset="0"/>
                          </a:rPr>
                          <m:t>𝑒</m:t>
                        </m:r>
                      </m:e>
                      <m:sub>
                        <m:r>
                          <a:rPr lang="en-IN" sz="2600" b="0" i="1" smtClean="0">
                            <a:latin typeface="Cambria Math" panose="02040503050406030204" pitchFamily="18" charset="0"/>
                            <a:ea typeface="Cambria Math" panose="02040503050406030204" pitchFamily="18" charset="0"/>
                          </a:rPr>
                          <m:t>𝑖</m:t>
                        </m:r>
                        <m:r>
                          <a:rPr lang="en-IN" sz="2600" b="0" i="1" smtClean="0">
                            <a:latin typeface="Cambria Math" panose="02040503050406030204" pitchFamily="18" charset="0"/>
                            <a:ea typeface="Cambria Math" panose="02040503050406030204" pitchFamily="18" charset="0"/>
                          </a:rPr>
                          <m:t>−1</m:t>
                        </m:r>
                      </m:sub>
                    </m:sSub>
                    <m:d>
                      <m:dPr>
                        <m:ctrlPr>
                          <a:rPr lang="en-IN" sz="2600" i="1">
                            <a:latin typeface="Cambria Math" panose="02040503050406030204" pitchFamily="18" charset="0"/>
                            <a:ea typeface="Cambria Math" panose="02040503050406030204" pitchFamily="18" charset="0"/>
                          </a:rPr>
                        </m:ctrlPr>
                      </m:dPr>
                      <m:e>
                        <m:r>
                          <a:rPr lang="en-IN" sz="2600" i="1">
                            <a:latin typeface="Cambria Math" panose="02040503050406030204" pitchFamily="18" charset="0"/>
                            <a:ea typeface="Cambria Math" panose="02040503050406030204" pitchFamily="18" charset="0"/>
                          </a:rPr>
                          <m:t>𝑢</m:t>
                        </m:r>
                      </m:e>
                    </m:d>
                  </m:oMath>
                </a14:m>
                <a:r>
                  <a:rPr lang="en-IN" sz="2600">
                    <a:solidFill>
                      <a:schemeClr val="tx1"/>
                    </a:solidFill>
                    <a:ea typeface="Cambria Math" panose="02040503050406030204" pitchFamily="18" charset="0"/>
                  </a:rPr>
                  <a:t>.</a:t>
                </a:r>
              </a:p>
            </p:txBody>
          </p:sp>
        </mc:Choice>
        <mc:Fallback xmlns="">
          <p:sp>
            <p:nvSpPr>
              <p:cNvPr id="3" name="Content Placeholder 2">
                <a:extLst>
                  <a:ext uri="{FF2B5EF4-FFF2-40B4-BE49-F238E27FC236}">
                    <a16:creationId xmlns:a16="http://schemas.microsoft.com/office/drawing/2014/main" id="{32A133A8-251B-E675-0638-BF29BA8C5EDD}"/>
                  </a:ext>
                </a:extLst>
              </p:cNvPr>
              <p:cNvSpPr>
                <a:spLocks noGrp="1" noRot="1" noChangeAspect="1" noMove="1" noResize="1" noEditPoints="1" noAdjustHandles="1" noChangeArrowheads="1" noChangeShapeType="1" noTextEdit="1"/>
              </p:cNvSpPr>
              <p:nvPr>
                <p:ph idx="1"/>
              </p:nvPr>
            </p:nvSpPr>
            <p:spPr>
              <a:xfrm>
                <a:off x="663246" y="2190569"/>
                <a:ext cx="10058400" cy="4226865"/>
              </a:xfrm>
              <a:blipFill>
                <a:blip r:embed="rId2"/>
                <a:stretch>
                  <a:fillRect l="-970" t="-2161" r="-72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F39B3432-37F8-43E0-84DD-D5B2CF2E776D}"/>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Generalization to (2k-1)-Approximate Distance Oracle</a:t>
            </a:r>
          </a:p>
        </p:txBody>
      </p:sp>
    </p:spTree>
    <p:extLst>
      <p:ext uri="{BB962C8B-B14F-4D97-AF65-F5344CB8AC3E}">
        <p14:creationId xmlns:p14="http://schemas.microsoft.com/office/powerpoint/2010/main" val="390616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AC825A-0BB2-8FF8-509C-FFF656ECF694}"/>
                  </a:ext>
                </a:extLst>
              </p:cNvPr>
              <p:cNvSpPr>
                <a:spLocks noGrp="1"/>
              </p:cNvSpPr>
              <p:nvPr>
                <p:ph idx="1"/>
              </p:nvPr>
            </p:nvSpPr>
            <p:spPr>
              <a:xfrm>
                <a:off x="663246" y="1821604"/>
                <a:ext cx="10984468" cy="4744087"/>
              </a:xfrm>
            </p:spPr>
            <p:txBody>
              <a:bodyPr>
                <a:noAutofit/>
              </a:bodyPr>
              <a:lstStyle/>
              <a:p>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𝒃𝒂𝒍𝒍</m:t>
                    </m:r>
                    <m:r>
                      <a:rPr lang="en-IN" sz="2600" b="1" i="1" baseline="-25000">
                        <a:solidFill>
                          <a:schemeClr val="tx1"/>
                        </a:solidFill>
                        <a:latin typeface="Cambria Math" panose="02040503050406030204" pitchFamily="18" charset="0"/>
                        <a:ea typeface="Cambria Math" panose="02040503050406030204" pitchFamily="18" charset="0"/>
                      </a:rPr>
                      <m:t>𝒊</m:t>
                    </m:r>
                    <m:d>
                      <m:dPr>
                        <m:ctrlPr>
                          <a:rPr lang="en-IN" sz="2600" b="1" i="1">
                            <a:solidFill>
                              <a:schemeClr val="tx1"/>
                            </a:solidFill>
                            <a:latin typeface="Cambria Math" panose="02040503050406030204" pitchFamily="18" charset="0"/>
                            <a:ea typeface="Cambria Math" panose="02040503050406030204" pitchFamily="18" charset="0"/>
                          </a:rPr>
                        </m:ctrlPr>
                      </m:dPr>
                      <m:e>
                        <m:r>
                          <a:rPr lang="en-IN" sz="2600" b="1" i="1">
                            <a:solidFill>
                              <a:schemeClr val="tx1"/>
                            </a:solidFill>
                            <a:latin typeface="Cambria Math" panose="02040503050406030204" pitchFamily="18" charset="0"/>
                            <a:ea typeface="Cambria Math" panose="02040503050406030204" pitchFamily="18" charset="0"/>
                          </a:rPr>
                          <m:t>𝒖</m:t>
                        </m:r>
                      </m:e>
                    </m:d>
                    <m:r>
                      <a:rPr lang="en-IN" sz="2600" b="1" i="1">
                        <a:solidFill>
                          <a:schemeClr val="tx1"/>
                        </a:solidFill>
                        <a:latin typeface="Cambria Math" panose="02040503050406030204" pitchFamily="18" charset="0"/>
                        <a:ea typeface="Cambria Math" panose="02040503050406030204" pitchFamily="18" charset="0"/>
                      </a:rPr>
                      <m:t> </m:t>
                    </m:r>
                    <m:r>
                      <a:rPr lang="en-IN" sz="2600" b="0" i="1">
                        <a:solidFill>
                          <a:schemeClr val="tx1"/>
                        </a:solidFill>
                        <a:latin typeface="Cambria Math" panose="02040503050406030204" pitchFamily="18" charset="0"/>
                        <a:ea typeface="Cambria Math" panose="02040503050406030204" pitchFamily="18" charset="0"/>
                      </a:rPr>
                      <m:t>≔</m:t>
                    </m:r>
                    <m:d>
                      <m:dPr>
                        <m:begChr m:val="{"/>
                        <m:endChr m:val="|"/>
                        <m:ctrlPr>
                          <a:rPr lang="en-IN" sz="2600" i="1">
                            <a:solidFill>
                              <a:schemeClr val="tx1"/>
                            </a:solidFill>
                            <a:latin typeface="Cambria Math" panose="02040503050406030204" pitchFamily="18" charset="0"/>
                            <a:ea typeface="Cambria Math" panose="02040503050406030204" pitchFamily="18" charset="0"/>
                          </a:rPr>
                        </m:ctrlPr>
                      </m:dPr>
                      <m:e>
                        <m:r>
                          <a:rPr lang="en-IN" sz="2600" b="0" i="1">
                            <a:solidFill>
                              <a:schemeClr val="tx1"/>
                            </a:solidFill>
                            <a:latin typeface="Cambria Math" panose="02040503050406030204" pitchFamily="18" charset="0"/>
                            <a:ea typeface="Cambria Math" panose="02040503050406030204" pitchFamily="18" charset="0"/>
                          </a:rPr>
                          <m:t>𝑣</m:t>
                        </m:r>
                        <m:r>
                          <a:rPr lang="en-IN" sz="2600" b="0" i="1">
                            <a:solidFill>
                              <a:schemeClr val="tx1"/>
                            </a:solidFill>
                            <a:latin typeface="Cambria Math" panose="02040503050406030204" pitchFamily="18" charset="0"/>
                            <a:ea typeface="Cambria Math" panose="02040503050406030204" pitchFamily="18" charset="0"/>
                          </a:rPr>
                          <m:t> </m:t>
                        </m:r>
                      </m:e>
                    </m:d>
                    <m:r>
                      <a:rPr lang="en-IN" sz="2600" b="0" i="1">
                        <a:solidFill>
                          <a:schemeClr val="tx1"/>
                        </a:solidFill>
                        <a:latin typeface="Cambria Math" panose="02040503050406030204" pitchFamily="18" charset="0"/>
                        <a:ea typeface="Cambria Math" panose="02040503050406030204" pitchFamily="18" charset="0"/>
                      </a:rPr>
                      <m:t> </m:t>
                    </m:r>
                    <m:r>
                      <a:rPr lang="en-IN" sz="2600" b="0" i="1">
                        <a:solidFill>
                          <a:schemeClr val="tx1"/>
                        </a:solidFill>
                        <a:latin typeface="Cambria Math" panose="02040503050406030204" pitchFamily="18" charset="0"/>
                        <a:ea typeface="Cambria Math" panose="02040503050406030204" pitchFamily="18" charset="0"/>
                      </a:rPr>
                      <m:t>𝑣</m:t>
                    </m:r>
                    <m:r>
                      <a:rPr lang="en-IN" sz="2600" b="0" i="1">
                        <a:solidFill>
                          <a:schemeClr val="tx1"/>
                        </a:solidFill>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𝜖</m:t>
                    </m:r>
                    <m:r>
                      <a:rPr lang="en-IN" sz="2600" b="0" i="1">
                        <a:latin typeface="Cambria Math" panose="02040503050406030204" pitchFamily="18" charset="0"/>
                        <a:ea typeface="Cambria Math" panose="02040503050406030204" pitchFamily="18" charset="0"/>
                      </a:rPr>
                      <m:t> </m:t>
                    </m:r>
                    <m:sSub>
                      <m:sSubPr>
                        <m:ctrlPr>
                          <a:rPr lang="en-IN" sz="2600" i="1" smtClean="0">
                            <a:latin typeface="Cambria Math" panose="02040503050406030204" pitchFamily="18" charset="0"/>
                            <a:ea typeface="Cambria Math" panose="02040503050406030204" pitchFamily="18" charset="0"/>
                          </a:rPr>
                        </m:ctrlPr>
                      </m:sSubPr>
                      <m:e>
                        <m:r>
                          <a:rPr lang="en-IN" sz="2600" b="0" i="1" smtClean="0">
                            <a:latin typeface="Cambria Math" panose="02040503050406030204" pitchFamily="18" charset="0"/>
                            <a:ea typeface="Cambria Math" panose="02040503050406030204" pitchFamily="18" charset="0"/>
                          </a:rPr>
                          <m:t>𝑙𝑎𝑛𝑑𝑚𝑎𝑟𝑘</m:t>
                        </m:r>
                      </m:e>
                      <m:sub>
                        <m:r>
                          <a:rPr lang="en-IN" sz="2600" b="0" i="1" smtClean="0">
                            <a:latin typeface="Cambria Math" panose="02040503050406030204" pitchFamily="18" charset="0"/>
                            <a:ea typeface="Cambria Math" panose="02040503050406030204" pitchFamily="18" charset="0"/>
                          </a:rPr>
                          <m:t>𝑖</m:t>
                        </m:r>
                      </m:sub>
                    </m:sSub>
                    <m:r>
                      <a:rPr lang="en-IN" sz="2600" b="0" i="1">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𝑤𝑖𝑡h</m:t>
                    </m:r>
                    <m:r>
                      <a:rPr lang="en-IN" sz="2600" b="0" i="1">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𝛿</m:t>
                    </m:r>
                    <m:d>
                      <m:dPr>
                        <m:ctrlPr>
                          <a:rPr lang="en-IN" sz="2600" i="1">
                            <a:latin typeface="Cambria Math" panose="02040503050406030204" pitchFamily="18" charset="0"/>
                            <a:ea typeface="Cambria Math" panose="02040503050406030204" pitchFamily="18" charset="0"/>
                          </a:rPr>
                        </m:ctrlPr>
                      </m:dPr>
                      <m:e>
                        <m:r>
                          <a:rPr lang="en-IN" sz="2600" b="0" i="1">
                            <a:latin typeface="Cambria Math" panose="02040503050406030204" pitchFamily="18" charset="0"/>
                            <a:ea typeface="Cambria Math" panose="02040503050406030204" pitchFamily="18" charset="0"/>
                          </a:rPr>
                          <m:t>𝑣</m:t>
                        </m:r>
                        <m:r>
                          <a:rPr lang="en-IN" sz="2600" b="0" i="1">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𝑢</m:t>
                        </m:r>
                      </m:e>
                    </m:d>
                    <m:r>
                      <m:rPr>
                        <m:nor/>
                      </m:rPr>
                      <a:rPr lang="en-IN" sz="2600" dirty="0"/>
                      <m:t> </m:t>
                    </m:r>
                    <m:r>
                      <a:rPr lang="en-IN" sz="2600" b="0" i="1" dirty="0">
                        <a:latin typeface="Cambria Math" panose="02040503050406030204" pitchFamily="18" charset="0"/>
                        <a:ea typeface="Cambria Math" panose="02040503050406030204" pitchFamily="18" charset="0"/>
                      </a:rPr>
                      <m:t>≤</m:t>
                    </m:r>
                    <m:sSub>
                      <m:sSubPr>
                        <m:ctrlPr>
                          <a:rPr lang="en-IN" sz="2600" i="1" smtClean="0">
                            <a:solidFill>
                              <a:schemeClr val="tx1"/>
                            </a:solidFill>
                            <a:latin typeface="Cambria Math" panose="02040503050406030204" pitchFamily="18" charset="0"/>
                            <a:ea typeface="Cambria Math" panose="02040503050406030204" pitchFamily="18" charset="0"/>
                          </a:rPr>
                        </m:ctrlPr>
                      </m:sSubPr>
                      <m:e>
                        <m:r>
                          <a:rPr lang="en-IN" sz="2600" b="0" i="1" smtClean="0">
                            <a:solidFill>
                              <a:schemeClr val="tx1"/>
                            </a:solidFill>
                            <a:latin typeface="Cambria Math" panose="02040503050406030204" pitchFamily="18" charset="0"/>
                            <a:ea typeface="Cambria Math" panose="02040503050406030204" pitchFamily="18" charset="0"/>
                          </a:rPr>
                          <m:t>𝑓𝑜𝑐𝑎𝑙</m:t>
                        </m:r>
                        <m:r>
                          <a:rPr lang="en-IN" sz="2600" b="0" i="1" smtClean="0">
                            <a:solidFill>
                              <a:schemeClr val="tx1"/>
                            </a:solidFill>
                            <a:latin typeface="Cambria Math" panose="02040503050406030204" pitchFamily="18" charset="0"/>
                            <a:ea typeface="Cambria Math" panose="02040503050406030204" pitchFamily="18" charset="0"/>
                          </a:rPr>
                          <m:t>_</m:t>
                        </m:r>
                        <m:r>
                          <a:rPr lang="en-IN" sz="2600" b="0" i="1" smtClean="0">
                            <a:solidFill>
                              <a:schemeClr val="tx1"/>
                            </a:solidFill>
                            <a:latin typeface="Cambria Math" panose="02040503050406030204" pitchFamily="18" charset="0"/>
                            <a:ea typeface="Cambria Math" panose="02040503050406030204" pitchFamily="18" charset="0"/>
                          </a:rPr>
                          <m:t>𝑑𝑖𝑠𝑡𝑎𝑛𝑐𝑒</m:t>
                        </m:r>
                      </m:e>
                      <m:sub>
                        <m:r>
                          <a:rPr lang="en-IN" sz="2600" b="0" i="1" smtClean="0">
                            <a:solidFill>
                              <a:schemeClr val="tx1"/>
                            </a:solidFill>
                            <a:latin typeface="Cambria Math" panose="02040503050406030204" pitchFamily="18" charset="0"/>
                            <a:ea typeface="Cambria Math" panose="02040503050406030204" pitchFamily="18" charset="0"/>
                          </a:rPr>
                          <m:t>𝑖</m:t>
                        </m:r>
                      </m:sub>
                    </m:sSub>
                    <m:d>
                      <m:dPr>
                        <m:ctrlPr>
                          <a:rPr lang="en-IN" sz="2600" i="1">
                            <a:solidFill>
                              <a:schemeClr val="tx1"/>
                            </a:solidFill>
                            <a:latin typeface="Cambria Math" panose="02040503050406030204" pitchFamily="18" charset="0"/>
                            <a:ea typeface="Cambria Math" panose="02040503050406030204" pitchFamily="18" charset="0"/>
                          </a:rPr>
                        </m:ctrlPr>
                      </m:dPr>
                      <m:e>
                        <m:r>
                          <a:rPr lang="en-IN" sz="2600" b="0" i="1">
                            <a:solidFill>
                              <a:schemeClr val="tx1"/>
                            </a:solidFill>
                            <a:latin typeface="Cambria Math" panose="02040503050406030204" pitchFamily="18" charset="0"/>
                            <a:ea typeface="Cambria Math" panose="02040503050406030204" pitchFamily="18" charset="0"/>
                          </a:rPr>
                          <m:t>𝑢</m:t>
                        </m:r>
                      </m:e>
                    </m:d>
                    <m:r>
                      <a:rPr lang="en-IN" sz="2600" b="0" i="1">
                        <a:solidFill>
                          <a:schemeClr val="tx1"/>
                        </a:solidFill>
                        <a:latin typeface="Cambria Math" panose="02040503050406030204" pitchFamily="18" charset="0"/>
                        <a:ea typeface="Cambria Math" panose="02040503050406030204" pitchFamily="18" charset="0"/>
                      </a:rPr>
                      <m:t>}</m:t>
                    </m:r>
                  </m:oMath>
                </a14:m>
                <a:endParaRPr lang="en-IN" sz="2600">
                  <a:solidFill>
                    <a:schemeClr val="tx1"/>
                  </a:solidFill>
                  <a:ea typeface="Cambria Math" panose="02040503050406030204" pitchFamily="18" charset="0"/>
                </a:endParaRPr>
              </a:p>
              <a:p>
                <a:r>
                  <a:rPr lang="en-IN" sz="2600">
                    <a:solidFill>
                      <a:schemeClr val="tx1"/>
                    </a:solidFill>
                    <a:ea typeface="Cambria Math" panose="02040503050406030204" pitchFamily="18" charset="0"/>
                  </a:rPr>
                  <a:t>Ball computation is done using trimmed Dijkstra, as mentioned earlier, where an additional edge relaxation criterion is used to limit number of edges relaxed. </a:t>
                </a:r>
              </a:p>
              <a:p>
                <a:r>
                  <a:rPr lang="en-IN" sz="2600">
                    <a:solidFill>
                      <a:schemeClr val="tx1"/>
                    </a:solidFill>
                    <a:ea typeface="Cambria Math" panose="02040503050406030204" pitchFamily="18" charset="0"/>
                  </a:rPr>
                  <a:t>The algorithm is run separately for each level, as an edge relaxed at level </a:t>
                </a:r>
                <a:r>
                  <a:rPr lang="en-IN" sz="2600" i="1" err="1">
                    <a:solidFill>
                      <a:schemeClr val="tx1"/>
                    </a:solidFill>
                    <a:ea typeface="Cambria Math" panose="02040503050406030204" pitchFamily="18" charset="0"/>
                  </a:rPr>
                  <a:t>i</a:t>
                </a:r>
                <a:r>
                  <a:rPr lang="en-IN" sz="2600">
                    <a:solidFill>
                      <a:schemeClr val="tx1"/>
                    </a:solidFill>
                    <a:ea typeface="Cambria Math" panose="02040503050406030204" pitchFamily="18" charset="0"/>
                  </a:rPr>
                  <a:t> need not be relaxed at level </a:t>
                </a:r>
                <a:r>
                  <a:rPr lang="en-IN" sz="2600" i="1">
                    <a:solidFill>
                      <a:schemeClr val="tx1"/>
                    </a:solidFill>
                    <a:ea typeface="Cambria Math" panose="02040503050406030204" pitchFamily="18" charset="0"/>
                  </a:rPr>
                  <a:t>(i+1)</a:t>
                </a:r>
                <a:r>
                  <a:rPr lang="en-IN" sz="2600">
                    <a:solidFill>
                      <a:schemeClr val="tx1"/>
                    </a:solidFill>
                    <a:ea typeface="Cambria Math" panose="02040503050406030204" pitchFamily="18" charset="0"/>
                  </a:rPr>
                  <a:t>. </a:t>
                </a:r>
              </a:p>
              <a:p>
                <a:r>
                  <a:rPr lang="en-IN" sz="2600">
                    <a:solidFill>
                      <a:schemeClr val="tx1"/>
                    </a:solidFill>
                    <a:ea typeface="Cambria Math" panose="02040503050406030204" pitchFamily="18" charset="0"/>
                  </a:rPr>
                  <a:t>At a particular level </a:t>
                </a:r>
                <a:r>
                  <a:rPr lang="en-IN" sz="2600" i="1" err="1">
                    <a:solidFill>
                      <a:schemeClr val="tx1"/>
                    </a:solidFill>
                    <a:ea typeface="Cambria Math" panose="02040503050406030204" pitchFamily="18" charset="0"/>
                  </a:rPr>
                  <a:t>i</a:t>
                </a:r>
                <a:r>
                  <a:rPr lang="en-IN" sz="2600" i="1">
                    <a:solidFill>
                      <a:schemeClr val="tx1"/>
                    </a:solidFill>
                    <a:ea typeface="Cambria Math" panose="02040503050406030204" pitchFamily="18" charset="0"/>
                  </a:rPr>
                  <a:t>, </a:t>
                </a:r>
                <a:r>
                  <a:rPr lang="en-IN" sz="2600">
                    <a:solidFill>
                      <a:schemeClr val="tx1"/>
                    </a:solidFill>
                    <a:ea typeface="Cambria Math" panose="02040503050406030204" pitchFamily="18" charset="0"/>
                  </a:rPr>
                  <a:t>a vertex </a:t>
                </a:r>
                <a:r>
                  <a:rPr lang="en-IN" sz="2600" i="1">
                    <a:solidFill>
                      <a:schemeClr val="tx1"/>
                    </a:solidFill>
                    <a:ea typeface="Cambria Math" panose="02040503050406030204" pitchFamily="18" charset="0"/>
                  </a:rPr>
                  <a:t>v</a:t>
                </a:r>
                <a:r>
                  <a:rPr lang="en-IN" sz="2600">
                    <a:solidFill>
                      <a:schemeClr val="tx1"/>
                    </a:solidFill>
                    <a:ea typeface="Cambria Math" panose="02040503050406030204" pitchFamily="18" charset="0"/>
                  </a:rPr>
                  <a:t> is reached by vertex </a:t>
                </a:r>
                <a:r>
                  <a:rPr lang="en-IN" sz="2600" i="1">
                    <a:solidFill>
                      <a:schemeClr val="tx1"/>
                    </a:solidFill>
                    <a:ea typeface="Cambria Math" panose="02040503050406030204" pitchFamily="18" charset="0"/>
                  </a:rPr>
                  <a:t>u when </a:t>
                </a:r>
                <a14:m>
                  <m:oMath xmlns:m="http://schemas.openxmlformats.org/officeDocument/2006/math">
                    <m:r>
                      <a:rPr lang="en-IN" sz="2600" b="0" i="1" smtClean="0">
                        <a:solidFill>
                          <a:schemeClr val="tx1"/>
                        </a:solidFill>
                        <a:latin typeface="Cambria Math" panose="02040503050406030204" pitchFamily="18" charset="0"/>
                        <a:ea typeface="Cambria Math" panose="02040503050406030204" pitchFamily="18" charset="0"/>
                      </a:rPr>
                      <m:t>𝑢</m:t>
                    </m:r>
                    <m:r>
                      <a:rPr lang="en-IN" sz="2600" b="0" i="1" smtClean="0">
                        <a:solidFill>
                          <a:schemeClr val="tx1"/>
                        </a:solidFill>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𝜖</m:t>
                    </m:r>
                    <m:r>
                      <a:rPr lang="en-IN" sz="2600" b="0" i="1" smtClean="0">
                        <a:latin typeface="Cambria Math" panose="02040503050406030204" pitchFamily="18" charset="0"/>
                        <a:ea typeface="Cambria Math" panose="02040503050406030204" pitchFamily="18" charset="0"/>
                      </a:rPr>
                      <m:t> </m:t>
                    </m:r>
                    <m:r>
                      <a:rPr lang="en-IN" sz="2600" b="0" i="1" smtClean="0">
                        <a:solidFill>
                          <a:schemeClr val="tx1"/>
                        </a:solidFill>
                        <a:latin typeface="Cambria Math" panose="02040503050406030204" pitchFamily="18" charset="0"/>
                        <a:ea typeface="Cambria Math" panose="02040503050406030204" pitchFamily="18" charset="0"/>
                      </a:rPr>
                      <m:t>𝑏𝑎𝑙𝑙</m:t>
                    </m:r>
                    <m:r>
                      <a:rPr lang="en-IN" sz="2600" b="0" i="1" baseline="-25000">
                        <a:solidFill>
                          <a:schemeClr val="tx1"/>
                        </a:solidFill>
                        <a:latin typeface="Cambria Math" panose="02040503050406030204" pitchFamily="18" charset="0"/>
                        <a:ea typeface="Cambria Math" panose="02040503050406030204" pitchFamily="18" charset="0"/>
                      </a:rPr>
                      <m:t>𝑖</m:t>
                    </m:r>
                    <m:d>
                      <m:dPr>
                        <m:ctrlPr>
                          <a:rPr lang="en-IN" sz="2600" i="1">
                            <a:solidFill>
                              <a:schemeClr val="tx1"/>
                            </a:solidFill>
                            <a:latin typeface="Cambria Math" panose="02040503050406030204" pitchFamily="18" charset="0"/>
                            <a:ea typeface="Cambria Math" panose="02040503050406030204" pitchFamily="18" charset="0"/>
                          </a:rPr>
                        </m:ctrlPr>
                      </m:dPr>
                      <m:e>
                        <m:r>
                          <a:rPr lang="en-IN" sz="2600" b="0" i="1" smtClean="0">
                            <a:solidFill>
                              <a:schemeClr val="tx1"/>
                            </a:solidFill>
                            <a:latin typeface="Cambria Math" panose="02040503050406030204" pitchFamily="18" charset="0"/>
                            <a:ea typeface="Cambria Math" panose="02040503050406030204" pitchFamily="18" charset="0"/>
                          </a:rPr>
                          <m:t>𝑣</m:t>
                        </m:r>
                      </m:e>
                    </m:d>
                    <m:r>
                      <a:rPr lang="en-IN" sz="2600" b="0" i="1" smtClean="0">
                        <a:solidFill>
                          <a:schemeClr val="tx1"/>
                        </a:solidFill>
                        <a:latin typeface="Cambria Math" panose="02040503050406030204" pitchFamily="18" charset="0"/>
                        <a:ea typeface="Cambria Math" panose="02040503050406030204" pitchFamily="18" charset="0"/>
                      </a:rPr>
                      <m:t>.</m:t>
                    </m:r>
                    <m:r>
                      <a:rPr lang="en-IN" sz="2600" b="0" i="1">
                        <a:solidFill>
                          <a:schemeClr val="tx1"/>
                        </a:solidFill>
                        <a:latin typeface="Cambria Math" panose="02040503050406030204" pitchFamily="18" charset="0"/>
                        <a:ea typeface="Cambria Math" panose="02040503050406030204" pitchFamily="18" charset="0"/>
                      </a:rPr>
                      <m:t> </m:t>
                    </m:r>
                  </m:oMath>
                </a14:m>
                <a:r>
                  <a:rPr lang="en-IN" sz="2600">
                    <a:solidFill>
                      <a:schemeClr val="tx1"/>
                    </a:solidFill>
                    <a:ea typeface="Cambria Math" panose="02040503050406030204" pitchFamily="18" charset="0"/>
                  </a:rPr>
                  <a:t> There are on expectation </a:t>
                </a:r>
                <a14:m>
                  <m:oMath xmlns:m="http://schemas.openxmlformats.org/officeDocument/2006/math">
                    <m:sSup>
                      <m:sSupPr>
                        <m:ctrlPr>
                          <a:rPr lang="en-IN" sz="2600" i="1" smtClean="0">
                            <a:solidFill>
                              <a:schemeClr val="tx1"/>
                            </a:solidFill>
                            <a:latin typeface="Cambria Math" panose="02040503050406030204" pitchFamily="18" charset="0"/>
                            <a:ea typeface="Cambria Math" panose="02040503050406030204" pitchFamily="18" charset="0"/>
                          </a:rPr>
                        </m:ctrlPr>
                      </m:sSupPr>
                      <m:e>
                        <m:r>
                          <a:rPr lang="en-IN" sz="2600" b="0" i="1" smtClean="0">
                            <a:solidFill>
                              <a:schemeClr val="tx1"/>
                            </a:solidFill>
                            <a:latin typeface="Cambria Math" panose="02040503050406030204" pitchFamily="18" charset="0"/>
                            <a:ea typeface="Cambria Math" panose="02040503050406030204" pitchFamily="18" charset="0"/>
                          </a:rPr>
                          <m:t>𝑛</m:t>
                        </m:r>
                      </m:e>
                      <m:sup>
                        <m:r>
                          <a:rPr lang="en-IN" sz="2600" b="0" i="1" smtClean="0">
                            <a:solidFill>
                              <a:schemeClr val="tx1"/>
                            </a:solidFill>
                            <a:latin typeface="Cambria Math" panose="02040503050406030204" pitchFamily="18" charset="0"/>
                            <a:ea typeface="Cambria Math" panose="02040503050406030204" pitchFamily="18" charset="0"/>
                          </a:rPr>
                          <m:t>1/</m:t>
                        </m:r>
                        <m:r>
                          <a:rPr lang="en-IN" sz="2600" b="0" i="1" smtClean="0">
                            <a:solidFill>
                              <a:schemeClr val="tx1"/>
                            </a:solidFill>
                            <a:latin typeface="Cambria Math" panose="02040503050406030204" pitchFamily="18" charset="0"/>
                            <a:ea typeface="Cambria Math" panose="02040503050406030204" pitchFamily="18" charset="0"/>
                          </a:rPr>
                          <m:t>𝑘</m:t>
                        </m:r>
                      </m:sup>
                    </m:sSup>
                  </m:oMath>
                </a14:m>
                <a:r>
                  <a:rPr lang="en-IN" sz="2600">
                    <a:solidFill>
                      <a:schemeClr val="tx1"/>
                    </a:solidFill>
                    <a:ea typeface="Cambria Math" panose="02040503050406030204" pitchFamily="18" charset="0"/>
                  </a:rPr>
                  <a:t> vertices which reach vertex </a:t>
                </a:r>
                <a:r>
                  <a:rPr lang="en-IN" sz="2600" i="1">
                    <a:solidFill>
                      <a:schemeClr val="tx1"/>
                    </a:solidFill>
                    <a:ea typeface="Cambria Math" panose="02040503050406030204" pitchFamily="18" charset="0"/>
                  </a:rPr>
                  <a:t>v</a:t>
                </a:r>
                <a:r>
                  <a:rPr lang="en-IN" sz="2600">
                    <a:solidFill>
                      <a:schemeClr val="tx1"/>
                    </a:solidFill>
                    <a:ea typeface="Cambria Math" panose="02040503050406030204" pitchFamily="18" charset="0"/>
                  </a:rPr>
                  <a:t>. So, </a:t>
                </a:r>
                <a:r>
                  <a:rPr lang="en-IN" sz="2600" b="1">
                    <a:solidFill>
                      <a:schemeClr val="tx1"/>
                    </a:solidFill>
                    <a:ea typeface="Cambria Math" panose="02040503050406030204" pitchFamily="18" charset="0"/>
                  </a:rPr>
                  <a:t>total edges relaxed are bounded by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𝒅𝒆𝒈𝒓𝒆𝒆</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𝒗</m:t>
                        </m:r>
                      </m:e>
                    </m:d>
                    <m:r>
                      <a:rPr lang="en-IN" sz="2600" b="1" i="1" smtClean="0">
                        <a:solidFill>
                          <a:schemeClr val="tx1"/>
                        </a:solidFill>
                        <a:latin typeface="Cambria Math" panose="02040503050406030204" pitchFamily="18" charset="0"/>
                        <a:ea typeface="Cambria Math" panose="02040503050406030204" pitchFamily="18" charset="0"/>
                      </a:rPr>
                      <m:t>∗</m:t>
                    </m:r>
                    <m:sSup>
                      <m:sSupPr>
                        <m:ctrlPr>
                          <a:rPr lang="en-IN" sz="2600" b="1" i="1">
                            <a:solidFill>
                              <a:schemeClr val="tx1"/>
                            </a:solidFill>
                            <a:latin typeface="Cambria Math" panose="02040503050406030204" pitchFamily="18" charset="0"/>
                            <a:ea typeface="Cambria Math" panose="02040503050406030204" pitchFamily="18" charset="0"/>
                          </a:rPr>
                        </m:ctrlPr>
                      </m:sSupPr>
                      <m:e>
                        <m:r>
                          <a:rPr lang="en-IN" sz="2600" b="1" i="1">
                            <a:solidFill>
                              <a:schemeClr val="tx1"/>
                            </a:solidFill>
                            <a:latin typeface="Cambria Math" panose="02040503050406030204" pitchFamily="18" charset="0"/>
                            <a:ea typeface="Cambria Math" panose="02040503050406030204" pitchFamily="18" charset="0"/>
                          </a:rPr>
                          <m:t>𝒏</m:t>
                        </m:r>
                      </m:e>
                      <m:sup>
                        <m:r>
                          <a:rPr lang="en-IN" sz="2600" b="1" i="1">
                            <a:solidFill>
                              <a:schemeClr val="tx1"/>
                            </a:solidFill>
                            <a:latin typeface="Cambria Math" panose="02040503050406030204" pitchFamily="18" charset="0"/>
                            <a:ea typeface="Cambria Math" panose="02040503050406030204" pitchFamily="18" charset="0"/>
                          </a:rPr>
                          <m:t>𝟏</m:t>
                        </m:r>
                        <m:r>
                          <a:rPr lang="en-IN" sz="2600" b="1" i="1">
                            <a:solidFill>
                              <a:schemeClr val="tx1"/>
                            </a:solidFill>
                            <a:latin typeface="Cambria Math" panose="02040503050406030204" pitchFamily="18" charset="0"/>
                            <a:ea typeface="Cambria Math" panose="02040503050406030204" pitchFamily="18" charset="0"/>
                          </a:rPr>
                          <m:t>/</m:t>
                        </m:r>
                        <m:r>
                          <a:rPr lang="en-IN" sz="2600" b="1" i="1">
                            <a:solidFill>
                              <a:schemeClr val="tx1"/>
                            </a:solidFill>
                            <a:latin typeface="Cambria Math" panose="02040503050406030204" pitchFamily="18" charset="0"/>
                            <a:ea typeface="Cambria Math" panose="02040503050406030204" pitchFamily="18" charset="0"/>
                          </a:rPr>
                          <m:t>𝒌</m:t>
                        </m:r>
                      </m:sup>
                    </m:sSup>
                  </m:oMath>
                </a14:m>
                <a:r>
                  <a:rPr lang="en-IN" sz="2600">
                    <a:solidFill>
                      <a:schemeClr val="tx1"/>
                    </a:solidFill>
                    <a:ea typeface="Cambria Math" panose="02040503050406030204" pitchFamily="18" charset="0"/>
                  </a:rPr>
                  <a:t>. Summed over all vertices give upper bound of </a:t>
                </a:r>
                <a14:m>
                  <m:oMath xmlns:m="http://schemas.openxmlformats.org/officeDocument/2006/math">
                    <m:sSup>
                      <m:sSupPr>
                        <m:ctrlPr>
                          <a:rPr lang="en-IN" sz="2600" i="1">
                            <a:solidFill>
                              <a:schemeClr val="tx1"/>
                            </a:solidFill>
                            <a:latin typeface="Cambria Math" panose="02040503050406030204" pitchFamily="18" charset="0"/>
                            <a:ea typeface="Cambria Math" panose="02040503050406030204" pitchFamily="18" charset="0"/>
                          </a:rPr>
                        </m:ctrlPr>
                      </m:sSupPr>
                      <m:e>
                        <m:r>
                          <a:rPr lang="en-IN" sz="2600" b="0" i="1" smtClean="0">
                            <a:solidFill>
                              <a:schemeClr val="tx1"/>
                            </a:solidFill>
                            <a:latin typeface="Cambria Math" panose="02040503050406030204" pitchFamily="18" charset="0"/>
                            <a:ea typeface="Cambria Math" panose="02040503050406030204" pitchFamily="18" charset="0"/>
                          </a:rPr>
                          <m:t>𝑂</m:t>
                        </m:r>
                        <m:r>
                          <a:rPr lang="en-IN" sz="2600" b="0" i="1" smtClean="0">
                            <a:solidFill>
                              <a:schemeClr val="tx1"/>
                            </a:solidFill>
                            <a:latin typeface="Cambria Math" panose="02040503050406030204" pitchFamily="18" charset="0"/>
                            <a:ea typeface="Cambria Math" panose="02040503050406030204" pitchFamily="18" charset="0"/>
                          </a:rPr>
                          <m:t>(</m:t>
                        </m:r>
                        <m:r>
                          <a:rPr lang="en-IN" sz="2600" b="0" i="1" smtClean="0">
                            <a:solidFill>
                              <a:schemeClr val="tx1"/>
                            </a:solidFill>
                            <a:latin typeface="Cambria Math" panose="02040503050406030204" pitchFamily="18" charset="0"/>
                            <a:ea typeface="Cambria Math" panose="02040503050406030204" pitchFamily="18" charset="0"/>
                          </a:rPr>
                          <m:t>𝑚𝑛</m:t>
                        </m:r>
                      </m:e>
                      <m:sup>
                        <m:r>
                          <a:rPr lang="en-IN" sz="2600" b="0" i="1">
                            <a:solidFill>
                              <a:schemeClr val="tx1"/>
                            </a:solidFill>
                            <a:latin typeface="Cambria Math" panose="02040503050406030204" pitchFamily="18" charset="0"/>
                            <a:ea typeface="Cambria Math" panose="02040503050406030204" pitchFamily="18" charset="0"/>
                          </a:rPr>
                          <m:t>1/</m:t>
                        </m:r>
                        <m:r>
                          <a:rPr lang="en-IN" sz="2600" b="0" i="1">
                            <a:solidFill>
                              <a:schemeClr val="tx1"/>
                            </a:solidFill>
                            <a:latin typeface="Cambria Math" panose="02040503050406030204" pitchFamily="18" charset="0"/>
                            <a:ea typeface="Cambria Math" panose="02040503050406030204" pitchFamily="18" charset="0"/>
                          </a:rPr>
                          <m:t>𝑘</m:t>
                        </m:r>
                      </m:sup>
                    </m:sSup>
                    <m:r>
                      <a:rPr lang="en-IN" sz="2600" b="0" i="1" smtClean="0">
                        <a:solidFill>
                          <a:schemeClr val="tx1"/>
                        </a:solidFill>
                        <a:latin typeface="Cambria Math" panose="02040503050406030204" pitchFamily="18" charset="0"/>
                        <a:ea typeface="Cambria Math" panose="02040503050406030204" pitchFamily="18" charset="0"/>
                      </a:rPr>
                      <m:t>).</m:t>
                    </m:r>
                  </m:oMath>
                </a14:m>
                <a:endParaRPr lang="en-IN" sz="2600">
                  <a:solidFill>
                    <a:schemeClr val="tx1"/>
                  </a:solidFill>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BEAC825A-0BB2-8FF8-509C-FFF656ECF694}"/>
                  </a:ext>
                </a:extLst>
              </p:cNvPr>
              <p:cNvSpPr>
                <a:spLocks noGrp="1" noRot="1" noChangeAspect="1" noMove="1" noResize="1" noEditPoints="1" noAdjustHandles="1" noChangeArrowheads="1" noChangeShapeType="1" noTextEdit="1"/>
              </p:cNvSpPr>
              <p:nvPr>
                <p:ph idx="1"/>
              </p:nvPr>
            </p:nvSpPr>
            <p:spPr>
              <a:xfrm>
                <a:off x="663246" y="1821604"/>
                <a:ext cx="10984468" cy="4744087"/>
              </a:xfrm>
              <a:blipFill>
                <a:blip r:embed="rId2"/>
                <a:stretch>
                  <a:fillRect l="-888"/>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F42B4548-3F0D-3EAA-998A-EDC663F89CB7}"/>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Efficient Ball Computation</a:t>
            </a:r>
          </a:p>
        </p:txBody>
      </p:sp>
    </p:spTree>
    <p:extLst>
      <p:ext uri="{BB962C8B-B14F-4D97-AF65-F5344CB8AC3E}">
        <p14:creationId xmlns:p14="http://schemas.microsoft.com/office/powerpoint/2010/main" val="336065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7D017D-50DB-9E88-6536-6B7F6F95304B}"/>
              </a:ext>
            </a:extLst>
          </p:cNvPr>
          <p:cNvSpPr>
            <a:spLocks noGrp="1"/>
          </p:cNvSpPr>
          <p:nvPr>
            <p:ph idx="1"/>
          </p:nvPr>
        </p:nvSpPr>
        <p:spPr>
          <a:xfrm>
            <a:off x="663246" y="1866575"/>
            <a:ext cx="10328408" cy="4050792"/>
          </a:xfrm>
        </p:spPr>
        <p:txBody>
          <a:bodyPr/>
          <a:lstStyle/>
          <a:p>
            <a:r>
              <a:rPr lang="en-IN" sz="2800"/>
              <a:t>The balls need to be stored in a </a:t>
            </a:r>
            <a:r>
              <a:rPr lang="en-IN" sz="2800" b="1"/>
              <a:t>hash table</a:t>
            </a:r>
            <a:r>
              <a:rPr lang="en-IN"/>
              <a:t> for efficient querying.</a:t>
            </a:r>
            <a:r>
              <a:rPr lang="en-IN" sz="2800"/>
              <a:t> </a:t>
            </a:r>
          </a:p>
          <a:p>
            <a:r>
              <a:rPr lang="en-IN"/>
              <a:t>For query processing, there is no need to retrieve the level of any vertex in the ball (as we use successive foci). Hence, we can reduce redundancy by hashing the entire ball together.</a:t>
            </a:r>
            <a:endParaRPr lang="en-IN" sz="2800"/>
          </a:p>
          <a:p>
            <a:r>
              <a:rPr lang="en-IN" sz="2800"/>
              <a:t>We achieve the same practically using </a:t>
            </a:r>
            <a:r>
              <a:rPr lang="en-IN" sz="2800" b="1"/>
              <a:t>FPH</a:t>
            </a:r>
            <a:r>
              <a:rPr lang="en-IN" sz="2800"/>
              <a:t> which is a C++ implemented perfect dynamic hashing. This library handles false positives allowing </a:t>
            </a:r>
            <a:r>
              <a:rPr lang="en-IN" sz="2800" b="1" i="1"/>
              <a:t>O(1)</a:t>
            </a:r>
            <a:r>
              <a:rPr lang="en-IN" sz="2800" b="1"/>
              <a:t> worst case query time</a:t>
            </a:r>
            <a:r>
              <a:rPr lang="en-IN" sz="2800"/>
              <a:t> and accurate absence of a particular point in ball.  </a:t>
            </a:r>
          </a:p>
          <a:p>
            <a:pPr marL="0" indent="0">
              <a:buNone/>
            </a:pPr>
            <a:endParaRPr lang="en-IN" strike="sngStrike"/>
          </a:p>
        </p:txBody>
      </p:sp>
    </p:spTree>
    <p:extLst>
      <p:ext uri="{BB962C8B-B14F-4D97-AF65-F5344CB8AC3E}">
        <p14:creationId xmlns:p14="http://schemas.microsoft.com/office/powerpoint/2010/main" val="94917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1BD17AF-CA48-BA1D-AF6A-585DFA9063C5}"/>
                  </a:ext>
                </a:extLst>
              </p:cNvPr>
              <p:cNvSpPr txBox="1">
                <a:spLocks/>
              </p:cNvSpPr>
              <p:nvPr/>
            </p:nvSpPr>
            <p:spPr>
              <a:xfrm>
                <a:off x="663246" y="1878275"/>
                <a:ext cx="10158725"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Clr>
                    <a:schemeClr val="tx1"/>
                  </a:buClr>
                  <a:buNone/>
                </a:pPr>
                <a:r>
                  <a:rPr lang="en-IN" sz="2600">
                    <a:solidFill>
                      <a:schemeClr val="tx1"/>
                    </a:solidFill>
                    <a:ea typeface="Cambria Math" panose="02040503050406030204" pitchFamily="18" charset="0"/>
                  </a:rPr>
                  <a:t>For every vertex u, we store:</a:t>
                </a:r>
              </a:p>
              <a:p>
                <a:pPr>
                  <a:buClr>
                    <a:schemeClr val="tx1"/>
                  </a:buClr>
                  <a:buFont typeface="Wingdings" pitchFamily="2" charset="2"/>
                  <a:buChar char="§"/>
                </a:pPr>
                <a:r>
                  <a:rPr lang="en-IN" sz="2600">
                    <a:solidFill>
                      <a:schemeClr val="tx1"/>
                    </a:solidFill>
                    <a:ea typeface="Cambria Math" panose="02040503050406030204" pitchFamily="18" charset="0"/>
                  </a:rPr>
                  <a:t>Distances to all vertices of set </a:t>
                </a:r>
                <a14:m>
                  <m:oMath xmlns:m="http://schemas.openxmlformats.org/officeDocument/2006/math">
                    <m:sSub>
                      <m:sSubPr>
                        <m:ctrlPr>
                          <a:rPr lang="en-IN" sz="2600" i="1">
                            <a:solidFill>
                              <a:schemeClr val="tx1"/>
                            </a:solidFill>
                            <a:latin typeface="Cambria Math" panose="02040503050406030204" pitchFamily="18" charset="0"/>
                            <a:ea typeface="Cambria Math" panose="02040503050406030204" pitchFamily="18" charset="0"/>
                          </a:rPr>
                        </m:ctrlPr>
                      </m:sSubPr>
                      <m:e>
                        <m:r>
                          <a:rPr lang="en-IN" sz="2600">
                            <a:solidFill>
                              <a:schemeClr val="tx1"/>
                            </a:solidFill>
                            <a:latin typeface="Cambria Math" panose="02040503050406030204" pitchFamily="18" charset="0"/>
                            <a:ea typeface="Cambria Math" panose="02040503050406030204" pitchFamily="18" charset="0"/>
                          </a:rPr>
                          <m:t>𝐿</m:t>
                        </m:r>
                      </m:e>
                      <m:sub>
                        <m:r>
                          <a:rPr lang="en-IN" sz="2600">
                            <a:solidFill>
                              <a:schemeClr val="tx1"/>
                            </a:solidFill>
                            <a:latin typeface="Cambria Math" panose="02040503050406030204" pitchFamily="18" charset="0"/>
                            <a:ea typeface="Cambria Math" panose="02040503050406030204" pitchFamily="18" charset="0"/>
                          </a:rPr>
                          <m:t>𝑖</m:t>
                        </m:r>
                      </m:sub>
                    </m:sSub>
                  </m:oMath>
                </a14:m>
                <a:r>
                  <a:rPr lang="en-IN" sz="2600">
                    <a:solidFill>
                      <a:schemeClr val="tx1"/>
                    </a:solidFill>
                    <a:ea typeface="Cambria Math" panose="02040503050406030204" pitchFamily="18" charset="0"/>
                  </a:rPr>
                  <a:t> which are closer than</a:t>
                </a:r>
                <a14:m>
                  <m:oMath xmlns:m="http://schemas.openxmlformats.org/officeDocument/2006/math">
                    <m:r>
                      <a:rPr lang="en-IN" sz="2600" b="0" i="0" smtClean="0">
                        <a:solidFill>
                          <a:schemeClr val="tx1"/>
                        </a:solidFill>
                        <a:latin typeface="Cambria Math" panose="02040503050406030204" pitchFamily="18" charset="0"/>
                        <a:ea typeface="Cambria Math" panose="02040503050406030204" pitchFamily="18" charset="0"/>
                      </a:rPr>
                      <m:t> </m:t>
                    </m:r>
                    <m:r>
                      <a:rPr lang="en-IN" sz="2600" i="1">
                        <a:solidFill>
                          <a:schemeClr val="tx1"/>
                        </a:solidFill>
                        <a:latin typeface="Cambria Math" panose="02040503050406030204" pitchFamily="18" charset="0"/>
                        <a:ea typeface="Cambria Math" panose="02040503050406030204" pitchFamily="18" charset="0"/>
                      </a:rPr>
                      <m:t>𝑓𝑜𝑐𝑢</m:t>
                    </m:r>
                    <m:sSub>
                      <m:sSubPr>
                        <m:ctrlPr>
                          <a:rPr lang="en-IN" sz="2600" i="1">
                            <a:solidFill>
                              <a:schemeClr val="tx1"/>
                            </a:solidFill>
                            <a:latin typeface="Cambria Math" panose="02040503050406030204" pitchFamily="18" charset="0"/>
                            <a:ea typeface="Cambria Math" panose="02040503050406030204" pitchFamily="18" charset="0"/>
                          </a:rPr>
                        </m:ctrlPr>
                      </m:sSubPr>
                      <m:e>
                        <m:r>
                          <a:rPr lang="en-IN" sz="2600" i="1">
                            <a:solidFill>
                              <a:schemeClr val="tx1"/>
                            </a:solidFill>
                            <a:latin typeface="Cambria Math" panose="02040503050406030204" pitchFamily="18" charset="0"/>
                            <a:ea typeface="Cambria Math" panose="02040503050406030204" pitchFamily="18" charset="0"/>
                          </a:rPr>
                          <m:t>𝑠</m:t>
                        </m:r>
                      </m:e>
                      <m:sub>
                        <m:r>
                          <a:rPr lang="en-IN" sz="2600" i="1">
                            <a:solidFill>
                              <a:schemeClr val="tx1"/>
                            </a:solidFill>
                            <a:latin typeface="Cambria Math" panose="02040503050406030204" pitchFamily="18" charset="0"/>
                            <a:ea typeface="Cambria Math" panose="02040503050406030204" pitchFamily="18" charset="0"/>
                          </a:rPr>
                          <m:t>𝑖</m:t>
                        </m:r>
                      </m:sub>
                    </m:sSub>
                    <m:d>
                      <m:dPr>
                        <m:ctrlPr>
                          <a:rPr lang="en-IN" sz="2600" i="1">
                            <a:solidFill>
                              <a:schemeClr val="tx1"/>
                            </a:solidFill>
                            <a:latin typeface="Cambria Math" panose="02040503050406030204" pitchFamily="18" charset="0"/>
                            <a:ea typeface="Cambria Math" panose="02040503050406030204" pitchFamily="18" charset="0"/>
                          </a:rPr>
                        </m:ctrlPr>
                      </m:dPr>
                      <m:e>
                        <m:r>
                          <a:rPr lang="en-IN" sz="2600" i="1">
                            <a:solidFill>
                              <a:schemeClr val="tx1"/>
                            </a:solidFill>
                            <a:latin typeface="Cambria Math" panose="02040503050406030204" pitchFamily="18" charset="0"/>
                            <a:ea typeface="Cambria Math" panose="02040503050406030204" pitchFamily="18" charset="0"/>
                          </a:rPr>
                          <m:t>𝑢</m:t>
                        </m:r>
                      </m:e>
                    </m:d>
                  </m:oMath>
                </a14:m>
                <a:r>
                  <a:rPr lang="en-IN" sz="2600">
                    <a:solidFill>
                      <a:schemeClr val="tx1"/>
                    </a:solidFill>
                    <a:ea typeface="Cambria Math" panose="02040503050406030204" pitchFamily="18" charset="0"/>
                  </a:rPr>
                  <a:t>for all </a:t>
                </a:r>
                <a:r>
                  <a:rPr lang="en-IN" sz="2600" err="1">
                    <a:solidFill>
                      <a:schemeClr val="tx1"/>
                    </a:solidFill>
                    <a:ea typeface="Cambria Math" panose="02040503050406030204" pitchFamily="18" charset="0"/>
                  </a:rPr>
                  <a:t>i</a:t>
                </a:r>
                <a:r>
                  <a:rPr lang="en-IN" sz="2600">
                    <a:solidFill>
                      <a:schemeClr val="tx1"/>
                    </a:solidFill>
                    <a:ea typeface="Cambria Math" panose="02040503050406030204" pitchFamily="18" charset="0"/>
                  </a:rPr>
                  <a:t> </a:t>
                </a:r>
                <a14:m>
                  <m:oMath xmlns:m="http://schemas.openxmlformats.org/officeDocument/2006/math">
                    <m:r>
                      <a:rPr lang="en-IN" sz="2600">
                        <a:solidFill>
                          <a:schemeClr val="tx1"/>
                        </a:solidFill>
                        <a:latin typeface="Cambria Math" panose="02040503050406030204" pitchFamily="18" charset="0"/>
                        <a:ea typeface="Cambria Math" panose="02040503050406030204" pitchFamily="18" charset="0"/>
                      </a:rPr>
                      <m:t>𝜖</m:t>
                    </m:r>
                  </m:oMath>
                </a14:m>
                <a:r>
                  <a:rPr lang="en-IN" sz="2600">
                    <a:solidFill>
                      <a:schemeClr val="tx1"/>
                    </a:solidFill>
                    <a:ea typeface="Cambria Math" panose="02040503050406030204" pitchFamily="18" charset="0"/>
                  </a:rPr>
                  <a:t> [1, k-1] </a:t>
                </a:r>
              </a:p>
              <a:p>
                <a:pPr>
                  <a:buClr>
                    <a:schemeClr val="tx1"/>
                  </a:buClr>
                  <a:buFont typeface="Wingdings" pitchFamily="2" charset="2"/>
                  <a:buChar char="§"/>
                </a:pPr>
                <a:r>
                  <a:rPr lang="en-IN" sz="2600">
                    <a:solidFill>
                      <a:schemeClr val="tx1"/>
                    </a:solidFill>
                    <a:ea typeface="Cambria Math" panose="02040503050406030204" pitchFamily="18" charset="0"/>
                  </a:rPr>
                  <a:t>Distances to all vertices of set </a:t>
                </a:r>
                <a14:m>
                  <m:oMath xmlns:m="http://schemas.openxmlformats.org/officeDocument/2006/math">
                    <m:sSub>
                      <m:sSubPr>
                        <m:ctrlPr>
                          <a:rPr lang="en-IN" sz="2600" i="1">
                            <a:solidFill>
                              <a:schemeClr val="tx1"/>
                            </a:solidFill>
                            <a:latin typeface="Cambria Math" panose="02040503050406030204" pitchFamily="18" charset="0"/>
                            <a:ea typeface="Cambria Math" panose="02040503050406030204" pitchFamily="18" charset="0"/>
                          </a:rPr>
                        </m:ctrlPr>
                      </m:sSubPr>
                      <m:e>
                        <m:r>
                          <a:rPr lang="en-IN" sz="2600">
                            <a:solidFill>
                              <a:schemeClr val="tx1"/>
                            </a:solidFill>
                            <a:latin typeface="Cambria Math" panose="02040503050406030204" pitchFamily="18" charset="0"/>
                            <a:ea typeface="Cambria Math" panose="02040503050406030204" pitchFamily="18" charset="0"/>
                          </a:rPr>
                          <m:t>𝐿</m:t>
                        </m:r>
                      </m:e>
                      <m:sub>
                        <m:r>
                          <a:rPr lang="en-IN" sz="2600">
                            <a:solidFill>
                              <a:schemeClr val="tx1"/>
                            </a:solidFill>
                            <a:latin typeface="Cambria Math" panose="02040503050406030204" pitchFamily="18" charset="0"/>
                            <a:ea typeface="Cambria Math" panose="02040503050406030204" pitchFamily="18" charset="0"/>
                          </a:rPr>
                          <m:t>𝑘</m:t>
                        </m:r>
                      </m:sub>
                    </m:sSub>
                    <m:r>
                      <a:rPr lang="en-IN" sz="2600">
                        <a:solidFill>
                          <a:schemeClr val="tx1"/>
                        </a:solidFill>
                        <a:latin typeface="Cambria Math" panose="02040503050406030204" pitchFamily="18" charset="0"/>
                        <a:ea typeface="Cambria Math" panose="02040503050406030204" pitchFamily="18" charset="0"/>
                      </a:rPr>
                      <m:t> </m:t>
                    </m:r>
                  </m:oMath>
                </a14:m>
                <a:r>
                  <a:rPr lang="en-IN" sz="2600">
                    <a:solidFill>
                      <a:schemeClr val="tx1"/>
                    </a:solidFill>
                    <a:ea typeface="Cambria Math" panose="02040503050406030204" pitchFamily="18" charset="0"/>
                  </a:rPr>
                  <a:t>by defining </a:t>
                </a:r>
                <a14:m>
                  <m:oMath xmlns:m="http://schemas.openxmlformats.org/officeDocument/2006/math">
                    <m:r>
                      <a:rPr lang="en-IN" sz="2600" i="1">
                        <a:solidFill>
                          <a:schemeClr val="tx1"/>
                        </a:solidFill>
                        <a:latin typeface="Cambria Math" panose="02040503050406030204" pitchFamily="18" charset="0"/>
                        <a:ea typeface="Cambria Math" panose="02040503050406030204" pitchFamily="18" charset="0"/>
                      </a:rPr>
                      <m:t>𝑓𝑜𝑐𝑢</m:t>
                    </m:r>
                    <m:sSub>
                      <m:sSubPr>
                        <m:ctrlPr>
                          <a:rPr lang="en-IN" sz="2600" i="1" smtClean="0">
                            <a:solidFill>
                              <a:schemeClr val="tx1"/>
                            </a:solidFill>
                            <a:latin typeface="Cambria Math" panose="02040503050406030204" pitchFamily="18" charset="0"/>
                            <a:ea typeface="Cambria Math" panose="02040503050406030204" pitchFamily="18" charset="0"/>
                          </a:rPr>
                        </m:ctrlPr>
                      </m:sSubPr>
                      <m:e>
                        <m:r>
                          <a:rPr lang="en-IN" sz="2600" i="1">
                            <a:solidFill>
                              <a:schemeClr val="tx1"/>
                            </a:solidFill>
                            <a:latin typeface="Cambria Math" panose="02040503050406030204" pitchFamily="18" charset="0"/>
                            <a:ea typeface="Cambria Math" panose="02040503050406030204" pitchFamily="18" charset="0"/>
                          </a:rPr>
                          <m:t>𝑠</m:t>
                        </m:r>
                      </m:e>
                      <m:sub>
                        <m:r>
                          <a:rPr lang="en-IN" sz="2600" b="0" i="1" smtClean="0">
                            <a:solidFill>
                              <a:schemeClr val="tx1"/>
                            </a:solidFill>
                            <a:latin typeface="Cambria Math" panose="02040503050406030204" pitchFamily="18" charset="0"/>
                            <a:ea typeface="Cambria Math" panose="02040503050406030204" pitchFamily="18" charset="0"/>
                          </a:rPr>
                          <m:t>𝑘</m:t>
                        </m:r>
                      </m:sub>
                    </m:sSub>
                    <m:d>
                      <m:dPr>
                        <m:ctrlPr>
                          <a:rPr lang="en-IN" sz="2600" i="1">
                            <a:solidFill>
                              <a:schemeClr val="tx1"/>
                            </a:solidFill>
                            <a:latin typeface="Cambria Math" panose="02040503050406030204" pitchFamily="18" charset="0"/>
                            <a:ea typeface="Cambria Math" panose="02040503050406030204" pitchFamily="18" charset="0"/>
                          </a:rPr>
                        </m:ctrlPr>
                      </m:dPr>
                      <m:e>
                        <m:r>
                          <a:rPr lang="en-IN" sz="2600" i="1">
                            <a:solidFill>
                              <a:schemeClr val="tx1"/>
                            </a:solidFill>
                            <a:latin typeface="Cambria Math" panose="02040503050406030204" pitchFamily="18" charset="0"/>
                            <a:ea typeface="Cambria Math" panose="02040503050406030204" pitchFamily="18" charset="0"/>
                          </a:rPr>
                          <m:t>𝑢</m:t>
                        </m:r>
                      </m:e>
                    </m:d>
                  </m:oMath>
                </a14:m>
                <a:r>
                  <a:rPr lang="en-IN" sz="2600">
                    <a:solidFill>
                      <a:schemeClr val="tx1"/>
                    </a:solidFill>
                    <a:ea typeface="Cambria Math" panose="02040503050406030204" pitchFamily="18" charset="0"/>
                  </a:rPr>
                  <a:t> at infinity.</a:t>
                </a:r>
              </a:p>
              <a:p>
                <a:pPr>
                  <a:buFont typeface="Wingdings" pitchFamily="2" charset="2"/>
                  <a:buChar char="§"/>
                </a:pPr>
                <a:endParaRPr lang="en-IN" sz="2600">
                  <a:solidFill>
                    <a:schemeClr val="tx1"/>
                  </a:solidFill>
                  <a:ea typeface="Cambria Math" panose="02040503050406030204" pitchFamily="18" charset="0"/>
                </a:endParaRPr>
              </a:p>
              <a:p>
                <a:pPr>
                  <a:buFont typeface="Wingdings" pitchFamily="2" charset="2"/>
                  <a:buChar char="§"/>
                </a:pPr>
                <a:endParaRPr lang="en-IN" sz="2600"/>
              </a:p>
            </p:txBody>
          </p:sp>
        </mc:Choice>
        <mc:Fallback xmlns="">
          <p:sp>
            <p:nvSpPr>
              <p:cNvPr id="4" name="Content Placeholder 2">
                <a:extLst>
                  <a:ext uri="{FF2B5EF4-FFF2-40B4-BE49-F238E27FC236}">
                    <a16:creationId xmlns:a16="http://schemas.microsoft.com/office/drawing/2014/main" id="{C1BD17AF-CA48-BA1D-AF6A-585DFA9063C5}"/>
                  </a:ext>
                </a:extLst>
              </p:cNvPr>
              <p:cNvSpPr txBox="1">
                <a:spLocks noRot="1" noChangeAspect="1" noMove="1" noResize="1" noEditPoints="1" noAdjustHandles="1" noChangeArrowheads="1" noChangeShapeType="1" noTextEdit="1"/>
              </p:cNvSpPr>
              <p:nvPr/>
            </p:nvSpPr>
            <p:spPr>
              <a:xfrm>
                <a:off x="663246" y="1878275"/>
                <a:ext cx="10158725" cy="3880773"/>
              </a:xfrm>
              <a:prstGeom prst="rect">
                <a:avLst/>
              </a:prstGeom>
              <a:blipFill>
                <a:blip r:embed="rId2"/>
                <a:stretch>
                  <a:fillRect l="-1080" t="-1413" r="-1501"/>
                </a:stretch>
              </a:blipFill>
            </p:spPr>
            <p:txBody>
              <a:bodyPr/>
              <a:lstStyle/>
              <a:p>
                <a:r>
                  <a:rPr lang="en-US">
                    <a:noFill/>
                  </a:rPr>
                  <a:t> </a:t>
                </a:r>
              </a:p>
            </p:txBody>
          </p:sp>
        </mc:Fallback>
      </mc:AlternateContent>
      <p:sp>
        <p:nvSpPr>
          <p:cNvPr id="3" name="Title 1">
            <a:extLst>
              <a:ext uri="{FF2B5EF4-FFF2-40B4-BE49-F238E27FC236}">
                <a16:creationId xmlns:a16="http://schemas.microsoft.com/office/drawing/2014/main" id="{E30FAD26-FD97-3900-EF04-F4B1508B9324}"/>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Distance Information Stored</a:t>
            </a:r>
          </a:p>
        </p:txBody>
      </p:sp>
    </p:spTree>
    <p:extLst>
      <p:ext uri="{BB962C8B-B14F-4D97-AF65-F5344CB8AC3E}">
        <p14:creationId xmlns:p14="http://schemas.microsoft.com/office/powerpoint/2010/main" val="68167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83ECB6A-F546-E259-5C5F-C676A65B344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D24E2B5A-18AC-B719-876A-25956A75A052}"/>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err="1"/>
              <a:t>Pre-ProcessinG</a:t>
            </a:r>
          </a:p>
        </p:txBody>
      </p:sp>
      <p:pic>
        <p:nvPicPr>
          <p:cNvPr id="5" name="Picture 4" descr="A white paper with black text&#10;&#10;AI-generated content may be incorrect.">
            <a:extLst>
              <a:ext uri="{FF2B5EF4-FFF2-40B4-BE49-F238E27FC236}">
                <a16:creationId xmlns:a16="http://schemas.microsoft.com/office/drawing/2014/main" id="{993C4D94-3244-0BB8-043E-B27C62557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525" y="1690618"/>
            <a:ext cx="8438950" cy="4427793"/>
          </a:xfrm>
          <a:prstGeom prst="rect">
            <a:avLst/>
          </a:prstGeom>
        </p:spPr>
      </p:pic>
    </p:spTree>
    <p:extLst>
      <p:ext uri="{BB962C8B-B14F-4D97-AF65-F5344CB8AC3E}">
        <p14:creationId xmlns:p14="http://schemas.microsoft.com/office/powerpoint/2010/main" val="3997049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80BC6C7-0838-218C-2D01-6C34706B3D51}"/>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Query Processing</a:t>
            </a:r>
          </a:p>
        </p:txBody>
      </p:sp>
      <p:pic>
        <p:nvPicPr>
          <p:cNvPr id="4" name="Picture 3" descr="A screenshot of a computer program&#10;&#10;AI-generated content may be incorrect.">
            <a:extLst>
              <a:ext uri="{FF2B5EF4-FFF2-40B4-BE49-F238E27FC236}">
                <a16:creationId xmlns:a16="http://schemas.microsoft.com/office/drawing/2014/main" id="{D25A89C6-873E-994F-3617-D84170100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800" y="1650304"/>
            <a:ext cx="4084782" cy="4947346"/>
          </a:xfrm>
          <a:prstGeom prst="rect">
            <a:avLst/>
          </a:prstGeom>
        </p:spPr>
      </p:pic>
    </p:spTree>
    <p:extLst>
      <p:ext uri="{BB962C8B-B14F-4D97-AF65-F5344CB8AC3E}">
        <p14:creationId xmlns:p14="http://schemas.microsoft.com/office/powerpoint/2010/main" val="2726107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5B0BB-15F5-2FCF-4FAE-CBD0D22898FC}"/>
              </a:ext>
            </a:extLst>
          </p:cNvPr>
          <p:cNvSpPr>
            <a:spLocks noGrp="1"/>
          </p:cNvSpPr>
          <p:nvPr>
            <p:ph idx="1"/>
          </p:nvPr>
        </p:nvSpPr>
        <p:spPr>
          <a:xfrm>
            <a:off x="663246" y="1971215"/>
            <a:ext cx="10058400" cy="3336697"/>
          </a:xfrm>
        </p:spPr>
        <p:txBody>
          <a:bodyPr>
            <a:normAutofit/>
          </a:bodyPr>
          <a:lstStyle/>
          <a:p>
            <a:r>
              <a:rPr lang="en-IN" sz="2600"/>
              <a:t>Induction: Addition of level </a:t>
            </a:r>
            <a:r>
              <a:rPr lang="en-IN" sz="2600" err="1"/>
              <a:t>i</a:t>
            </a:r>
            <a:r>
              <a:rPr lang="en-IN" sz="2600"/>
              <a:t> of landmarks to level (i-1) increases the stretch from (2i-1) to (2i+1).</a:t>
            </a:r>
          </a:p>
          <a:p>
            <a:r>
              <a:rPr lang="en-IN" sz="2600"/>
              <a:t>Adding level of landmark add 2 to the stretch. </a:t>
            </a:r>
          </a:p>
          <a:p>
            <a:r>
              <a:rPr lang="en-IN" sz="2600"/>
              <a:t>Base Case: Extension of 3-Approximate Distance Oracle to 5-Approximate Distance Oracle.  </a:t>
            </a:r>
          </a:p>
        </p:txBody>
      </p:sp>
      <p:sp>
        <p:nvSpPr>
          <p:cNvPr id="5" name="Title 1">
            <a:extLst>
              <a:ext uri="{FF2B5EF4-FFF2-40B4-BE49-F238E27FC236}">
                <a16:creationId xmlns:a16="http://schemas.microsoft.com/office/drawing/2014/main" id="{6EA8E547-7AA1-F747-1467-A07EF71FB091}"/>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Justification of stretch</a:t>
            </a:r>
          </a:p>
        </p:txBody>
      </p:sp>
    </p:spTree>
    <p:extLst>
      <p:ext uri="{BB962C8B-B14F-4D97-AF65-F5344CB8AC3E}">
        <p14:creationId xmlns:p14="http://schemas.microsoft.com/office/powerpoint/2010/main" val="1941962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C453-C704-6202-A8E4-F1CE98BBE004}"/>
              </a:ext>
            </a:extLst>
          </p:cNvPr>
          <p:cNvSpPr>
            <a:spLocks noGrp="1"/>
          </p:cNvSpPr>
          <p:nvPr>
            <p:ph type="title"/>
          </p:nvPr>
        </p:nvSpPr>
        <p:spPr>
          <a:xfrm>
            <a:off x="838200" y="2403245"/>
            <a:ext cx="10515600" cy="1325563"/>
          </a:xfrm>
        </p:spPr>
        <p:txBody>
          <a:bodyPr/>
          <a:lstStyle/>
          <a:p>
            <a:r>
              <a:rPr lang="en-US"/>
              <a:t>VISUALISATION</a:t>
            </a:r>
          </a:p>
        </p:txBody>
      </p:sp>
    </p:spTree>
    <p:extLst>
      <p:ext uri="{BB962C8B-B14F-4D97-AF65-F5344CB8AC3E}">
        <p14:creationId xmlns:p14="http://schemas.microsoft.com/office/powerpoint/2010/main" val="985518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690F9F-C5AF-2ACE-F548-854683B7F391}"/>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Graphs</a:t>
            </a:r>
          </a:p>
        </p:txBody>
      </p:sp>
      <p:pic>
        <p:nvPicPr>
          <p:cNvPr id="8" name="Picture 7" descr="A graph of a graph of a graph&#10;&#10;AI-generated content may be incorrect.">
            <a:extLst>
              <a:ext uri="{FF2B5EF4-FFF2-40B4-BE49-F238E27FC236}">
                <a16:creationId xmlns:a16="http://schemas.microsoft.com/office/drawing/2014/main" id="{D2059905-51F1-20EF-BFD7-A235D1A56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246" y="1871518"/>
            <a:ext cx="7772400" cy="3524064"/>
          </a:xfrm>
          <a:prstGeom prst="rect">
            <a:avLst/>
          </a:prstGeom>
        </p:spPr>
      </p:pic>
    </p:spTree>
    <p:extLst>
      <p:ext uri="{BB962C8B-B14F-4D97-AF65-F5344CB8AC3E}">
        <p14:creationId xmlns:p14="http://schemas.microsoft.com/office/powerpoint/2010/main" val="429093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C5BE-E0EC-3051-7523-696754C7D8AF}"/>
              </a:ext>
            </a:extLst>
          </p:cNvPr>
          <p:cNvSpPr>
            <a:spLocks noGrp="1"/>
          </p:cNvSpPr>
          <p:nvPr>
            <p:ph type="title"/>
          </p:nvPr>
        </p:nvSpPr>
        <p:spPr/>
        <p:txBody>
          <a:bodyPr/>
          <a:lstStyle/>
          <a:p>
            <a:r>
              <a:rPr lang="en-US"/>
              <a:t>Acknowledgement</a:t>
            </a:r>
          </a:p>
        </p:txBody>
      </p:sp>
      <p:sp>
        <p:nvSpPr>
          <p:cNvPr id="3" name="Content Placeholder 2">
            <a:extLst>
              <a:ext uri="{FF2B5EF4-FFF2-40B4-BE49-F238E27FC236}">
                <a16:creationId xmlns:a16="http://schemas.microsoft.com/office/drawing/2014/main" id="{E5D87F10-7672-3551-D07B-AEF21CE22389}"/>
              </a:ext>
            </a:extLst>
          </p:cNvPr>
          <p:cNvSpPr>
            <a:spLocks noGrp="1"/>
          </p:cNvSpPr>
          <p:nvPr>
            <p:ph idx="1"/>
          </p:nvPr>
        </p:nvSpPr>
        <p:spPr/>
        <p:txBody>
          <a:bodyPr>
            <a:normAutofit fontScale="62500" lnSpcReduction="20000"/>
          </a:bodyPr>
          <a:lstStyle/>
          <a:p>
            <a:pPr>
              <a:buNone/>
            </a:pPr>
            <a:r>
              <a:rPr lang="en-US">
                <a:solidFill>
                  <a:srgbClr val="000000"/>
                </a:solidFill>
                <a:effectLst/>
                <a:latin typeface="Helvetica" pitchFamily="2" charset="0"/>
              </a:rPr>
              <a:t>We are extremely grateful to our professor, Prof. Surender </a:t>
            </a:r>
            <a:r>
              <a:rPr lang="en-US" err="1">
                <a:solidFill>
                  <a:srgbClr val="000000"/>
                </a:solidFill>
                <a:effectLst/>
                <a:latin typeface="Helvetica" pitchFamily="2" charset="0"/>
              </a:rPr>
              <a:t>Baswana</a:t>
            </a:r>
            <a:r>
              <a:rPr lang="en-US">
                <a:solidFill>
                  <a:srgbClr val="000000"/>
                </a:solidFill>
                <a:effectLst/>
                <a:latin typeface="Helvetica" pitchFamily="2" charset="0"/>
              </a:rPr>
              <a:t>, for his unwavering support,</a:t>
            </a:r>
          </a:p>
          <a:p>
            <a:pPr>
              <a:buNone/>
            </a:pPr>
            <a:r>
              <a:rPr lang="en-US">
                <a:solidFill>
                  <a:srgbClr val="000000"/>
                </a:solidFill>
                <a:effectLst/>
                <a:latin typeface="Helvetica" pitchFamily="2" charset="0"/>
              </a:rPr>
              <a:t>expert guidance, and invaluable suggestions throughout the project. His insights played a key</a:t>
            </a:r>
          </a:p>
          <a:p>
            <a:pPr>
              <a:buNone/>
            </a:pPr>
            <a:r>
              <a:rPr lang="en-US">
                <a:solidFill>
                  <a:srgbClr val="000000"/>
                </a:solidFill>
                <a:effectLst/>
                <a:latin typeface="Helvetica" pitchFamily="2" charset="0"/>
              </a:rPr>
              <a:t>role in refining our approach and in the development of our algorithms. In particular, the hints</a:t>
            </a:r>
          </a:p>
          <a:p>
            <a:pPr>
              <a:buNone/>
            </a:pPr>
            <a:r>
              <a:rPr lang="en-US">
                <a:solidFill>
                  <a:srgbClr val="000000"/>
                </a:solidFill>
                <a:effectLst/>
                <a:latin typeface="Helvetica" pitchFamily="2" charset="0"/>
              </a:rPr>
              <a:t>provided during discussions about 3-approximate distance oracles and advice on extending these</a:t>
            </a:r>
          </a:p>
          <a:p>
            <a:pPr>
              <a:buNone/>
            </a:pPr>
            <a:r>
              <a:rPr lang="en-US">
                <a:solidFill>
                  <a:srgbClr val="000000"/>
                </a:solidFill>
                <a:effectLst/>
                <a:latin typeface="Helvetica" pitchFamily="2" charset="0"/>
              </a:rPr>
              <a:t>ideas to a 5-approximate variant were crucial in enabling us to generalize the method to a (2k−1)-</a:t>
            </a:r>
          </a:p>
          <a:p>
            <a:pPr>
              <a:buNone/>
            </a:pPr>
            <a:r>
              <a:rPr lang="en-US">
                <a:solidFill>
                  <a:srgbClr val="000000"/>
                </a:solidFill>
                <a:effectLst/>
                <a:latin typeface="Helvetica" pitchFamily="2" charset="0"/>
              </a:rPr>
              <a:t>approximate oracle. We would also like to emphasize that, aside from some initial background</a:t>
            </a:r>
          </a:p>
          <a:p>
            <a:pPr>
              <a:buNone/>
            </a:pPr>
            <a:r>
              <a:rPr lang="en-US">
                <a:solidFill>
                  <a:srgbClr val="000000"/>
                </a:solidFill>
                <a:effectLst/>
                <a:latin typeface="Helvetica" pitchFamily="2" charset="0"/>
              </a:rPr>
              <a:t>reading on implementation techniques, no external assistance was used in the development of this</a:t>
            </a:r>
          </a:p>
          <a:p>
            <a:pPr>
              <a:buNone/>
            </a:pPr>
            <a:r>
              <a:rPr lang="en-US">
                <a:solidFill>
                  <a:srgbClr val="000000"/>
                </a:solidFill>
                <a:effectLst/>
                <a:latin typeface="Helvetica" pitchFamily="2" charset="0"/>
              </a:rPr>
              <a:t>project. Overall, this experience has been highly educational, offering us a practical insight into</a:t>
            </a:r>
          </a:p>
          <a:p>
            <a:pPr>
              <a:buNone/>
            </a:pPr>
            <a:r>
              <a:rPr lang="en-US">
                <a:solidFill>
                  <a:srgbClr val="000000"/>
                </a:solidFill>
                <a:effectLst/>
                <a:latin typeface="Helvetica" pitchFamily="2" charset="0"/>
              </a:rPr>
              <a:t>the challenges and problem-solving required in algorithm design and evaluation—mirroring the</a:t>
            </a:r>
          </a:p>
          <a:p>
            <a:pPr marL="0" indent="0">
              <a:buNone/>
            </a:pPr>
            <a:r>
              <a:rPr lang="en-US">
                <a:solidFill>
                  <a:srgbClr val="000000"/>
                </a:solidFill>
                <a:effectLst/>
                <a:latin typeface="Helvetica" pitchFamily="2" charset="0"/>
              </a:rPr>
              <a:t>real-world complexities faced by researchers in the field.</a:t>
            </a:r>
          </a:p>
        </p:txBody>
      </p:sp>
    </p:spTree>
    <p:extLst>
      <p:ext uri="{BB962C8B-B14F-4D97-AF65-F5344CB8AC3E}">
        <p14:creationId xmlns:p14="http://schemas.microsoft.com/office/powerpoint/2010/main" val="3443552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5BAC-1FC4-37BD-8F88-11D9F765F703}"/>
              </a:ext>
            </a:extLst>
          </p:cNvPr>
          <p:cNvSpPr>
            <a:spLocks noGrp="1"/>
          </p:cNvSpPr>
          <p:nvPr>
            <p:ph type="title"/>
          </p:nvPr>
        </p:nvSpPr>
        <p:spPr/>
        <p:txBody>
          <a:bodyPr/>
          <a:lstStyle/>
          <a:p>
            <a:r>
              <a:rPr lang="en-US"/>
              <a:t>GRAPHS</a:t>
            </a:r>
          </a:p>
        </p:txBody>
      </p:sp>
      <p:pic>
        <p:nvPicPr>
          <p:cNvPr id="5" name="Picture 4">
            <a:extLst>
              <a:ext uri="{FF2B5EF4-FFF2-40B4-BE49-F238E27FC236}">
                <a16:creationId xmlns:a16="http://schemas.microsoft.com/office/drawing/2014/main" id="{9DE48BBF-0BAE-278A-5CA2-410109CD8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318" y="1452419"/>
            <a:ext cx="7772400" cy="866005"/>
          </a:xfrm>
          <a:prstGeom prst="rect">
            <a:avLst/>
          </a:prstGeom>
        </p:spPr>
      </p:pic>
      <p:pic>
        <p:nvPicPr>
          <p:cNvPr id="7" name="Picture 6" descr="A group of graphs with text&#10;&#10;AI-generated content may be incorrect.">
            <a:extLst>
              <a:ext uri="{FF2B5EF4-FFF2-40B4-BE49-F238E27FC236}">
                <a16:creationId xmlns:a16="http://schemas.microsoft.com/office/drawing/2014/main" id="{939C8074-1BDC-9E35-C913-54217B4F8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3419" y="2318424"/>
            <a:ext cx="5184198" cy="4264023"/>
          </a:xfrm>
          <a:prstGeom prst="rect">
            <a:avLst/>
          </a:prstGeom>
        </p:spPr>
      </p:pic>
    </p:spTree>
    <p:extLst>
      <p:ext uri="{BB962C8B-B14F-4D97-AF65-F5344CB8AC3E}">
        <p14:creationId xmlns:p14="http://schemas.microsoft.com/office/powerpoint/2010/main" val="1590818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ED1D34-4FD3-F925-2A3C-8695175EC6B6}"/>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Graphs</a:t>
            </a:r>
          </a:p>
        </p:txBody>
      </p:sp>
      <p:pic>
        <p:nvPicPr>
          <p:cNvPr id="2" name="Picture 1" descr="A graph of a graph&#10;&#10;AI-generated content may be incorrect.">
            <a:extLst>
              <a:ext uri="{FF2B5EF4-FFF2-40B4-BE49-F238E27FC236}">
                <a16:creationId xmlns:a16="http://schemas.microsoft.com/office/drawing/2014/main" id="{5A8118D6-74B0-5F83-D434-BCCA93B1F18B}"/>
              </a:ext>
            </a:extLst>
          </p:cNvPr>
          <p:cNvPicPr>
            <a:picLocks noChangeAspect="1"/>
          </p:cNvPicPr>
          <p:nvPr/>
        </p:nvPicPr>
        <p:blipFill>
          <a:blip r:embed="rId3"/>
          <a:stretch>
            <a:fillRect/>
          </a:stretch>
        </p:blipFill>
        <p:spPr>
          <a:xfrm>
            <a:off x="1073854" y="1990392"/>
            <a:ext cx="10045701" cy="2882857"/>
          </a:xfrm>
          <a:prstGeom prst="rect">
            <a:avLst/>
          </a:prstGeom>
        </p:spPr>
      </p:pic>
    </p:spTree>
    <p:extLst>
      <p:ext uri="{BB962C8B-B14F-4D97-AF65-F5344CB8AC3E}">
        <p14:creationId xmlns:p14="http://schemas.microsoft.com/office/powerpoint/2010/main" val="1176509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4E0DE-EA38-50A5-5B81-A1805C798F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015172-0B7F-9E47-906B-2EAAEA6CB02C}"/>
              </a:ext>
            </a:extLst>
          </p:cNvPr>
          <p:cNvSpPr>
            <a:spLocks noGrp="1"/>
          </p:cNvSpPr>
          <p:nvPr>
            <p:ph type="title"/>
          </p:nvPr>
        </p:nvSpPr>
        <p:spPr>
          <a:xfrm>
            <a:off x="838200" y="2403245"/>
            <a:ext cx="10515600" cy="1325563"/>
          </a:xfrm>
        </p:spPr>
        <p:txBody>
          <a:bodyPr/>
          <a:lstStyle/>
          <a:p>
            <a:r>
              <a:rPr lang="en-US"/>
              <a:t>CONCLUSION</a:t>
            </a:r>
          </a:p>
        </p:txBody>
      </p:sp>
    </p:spTree>
    <p:extLst>
      <p:ext uri="{BB962C8B-B14F-4D97-AF65-F5344CB8AC3E}">
        <p14:creationId xmlns:p14="http://schemas.microsoft.com/office/powerpoint/2010/main" val="1304499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ABA0CB-DC9C-770D-C586-6CFF9D1BB137}"/>
              </a:ext>
            </a:extLst>
          </p:cNvPr>
          <p:cNvSpPr>
            <a:spLocks noGrp="1"/>
          </p:cNvSpPr>
          <p:nvPr>
            <p:ph idx="1"/>
          </p:nvPr>
        </p:nvSpPr>
        <p:spPr>
          <a:xfrm>
            <a:off x="663246" y="1851585"/>
            <a:ext cx="10058400" cy="4444284"/>
          </a:xfrm>
        </p:spPr>
        <p:txBody>
          <a:bodyPr>
            <a:normAutofit fontScale="92500" lnSpcReduction="10000"/>
          </a:bodyPr>
          <a:lstStyle/>
          <a:p>
            <a:r>
              <a:rPr lang="en-US" b="1"/>
              <a:t>Parallelization for Fast Pre-Processing</a:t>
            </a:r>
            <a:r>
              <a:rPr lang="en-US"/>
              <a:t>: One promising direction is to parallelize the preprocessing phase. Since computing local distance information and forming the clusters or ball sets for each vertex can be done independently, distributing this work across multiple processors or cores can significantly reduce the overall runtime.</a:t>
            </a:r>
          </a:p>
          <a:p>
            <a:endParaRPr lang="en-US"/>
          </a:p>
          <a:p>
            <a:r>
              <a:rPr lang="en-US" b="1"/>
              <a:t>Dynamic Updates</a:t>
            </a:r>
            <a:r>
              <a:rPr lang="en-US"/>
              <a:t>: Enhancing the data structure to support dynamic updates—such as insertions, deletions, or weight modifications—without requiring a full re-preprocessing of the graph would make the oracle more practical for real-time or evolving networks.</a:t>
            </a:r>
            <a:endParaRPr lang="en-IN"/>
          </a:p>
        </p:txBody>
      </p:sp>
      <p:sp>
        <p:nvSpPr>
          <p:cNvPr id="4" name="Title 1">
            <a:extLst>
              <a:ext uri="{FF2B5EF4-FFF2-40B4-BE49-F238E27FC236}">
                <a16:creationId xmlns:a16="http://schemas.microsoft.com/office/drawing/2014/main" id="{1ADB871D-2362-4988-6F6C-726A22D26DF8}"/>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Future Improvements</a:t>
            </a:r>
          </a:p>
        </p:txBody>
      </p:sp>
    </p:spTree>
    <p:extLst>
      <p:ext uri="{BB962C8B-B14F-4D97-AF65-F5344CB8AC3E}">
        <p14:creationId xmlns:p14="http://schemas.microsoft.com/office/powerpoint/2010/main" val="2089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13A392-CBB3-5CB6-0928-508294498BB4}"/>
                  </a:ext>
                </a:extLst>
              </p:cNvPr>
              <p:cNvSpPr>
                <a:spLocks noGrp="1"/>
              </p:cNvSpPr>
              <p:nvPr>
                <p:ph idx="1"/>
              </p:nvPr>
            </p:nvSpPr>
            <p:spPr>
              <a:xfrm>
                <a:off x="663245" y="1713758"/>
                <a:ext cx="10535797" cy="4720609"/>
              </a:xfrm>
            </p:spPr>
            <p:txBody>
              <a:bodyPr>
                <a:normAutofit/>
              </a:bodyPr>
              <a:lstStyle/>
              <a:p>
                <a:r>
                  <a:rPr lang="en-US" sz="2600">
                    <a:solidFill>
                      <a:schemeClr val="tx1"/>
                    </a:solidFill>
                  </a:rPr>
                  <a:t>Generalization of 3-Approximate Distance Oracle to (2k-1)-Approximate Distance Oracle</a:t>
                </a:r>
              </a:p>
              <a:p>
                <a:r>
                  <a:rPr lang="en-US" sz="2600">
                    <a:solidFill>
                      <a:schemeClr val="tx1"/>
                    </a:solidFill>
                  </a:rPr>
                  <a:t>Efficiently implement to get expected pre-processing time </a:t>
                </a:r>
                <a14:m>
                  <m:oMath xmlns:m="http://schemas.openxmlformats.org/officeDocument/2006/math">
                    <m:r>
                      <a:rPr lang="en-US" sz="2600" b="1" i="1" smtClean="0">
                        <a:solidFill>
                          <a:schemeClr val="tx1"/>
                        </a:solidFill>
                        <a:latin typeface="Cambria Math" panose="02040503050406030204" pitchFamily="18" charset="0"/>
                      </a:rPr>
                      <m:t>𝑶</m:t>
                    </m:r>
                    <m:d>
                      <m:dPr>
                        <m:ctrlPr>
                          <a:rPr lang="en-US" sz="2600" b="1" i="1" smtClean="0">
                            <a:solidFill>
                              <a:schemeClr val="tx1"/>
                            </a:solidFill>
                            <a:latin typeface="Cambria Math" panose="02040503050406030204" pitchFamily="18" charset="0"/>
                          </a:rPr>
                        </m:ctrlPr>
                      </m:dPr>
                      <m:e>
                        <m:r>
                          <a:rPr lang="en-US" sz="2600" b="1" i="1" smtClean="0">
                            <a:solidFill>
                              <a:schemeClr val="tx1"/>
                            </a:solidFill>
                            <a:latin typeface="Cambria Math" panose="02040503050406030204" pitchFamily="18" charset="0"/>
                          </a:rPr>
                          <m:t>𝒌𝒎</m:t>
                        </m:r>
                        <m:sSup>
                          <m:sSupPr>
                            <m:ctrlPr>
                              <a:rPr lang="en-US" sz="2600" b="1" i="1" smtClean="0">
                                <a:solidFill>
                                  <a:schemeClr val="tx1"/>
                                </a:solidFill>
                                <a:latin typeface="Cambria Math" panose="02040503050406030204" pitchFamily="18" charset="0"/>
                              </a:rPr>
                            </m:ctrlPr>
                          </m:sSupPr>
                          <m:e>
                            <m:r>
                              <a:rPr lang="en-US" sz="2600" b="1" i="1" smtClean="0">
                                <a:solidFill>
                                  <a:schemeClr val="tx1"/>
                                </a:solidFill>
                                <a:latin typeface="Cambria Math" panose="02040503050406030204" pitchFamily="18" charset="0"/>
                              </a:rPr>
                              <m:t>𝒏</m:t>
                            </m:r>
                          </m:e>
                          <m:sup>
                            <m:f>
                              <m:fPr>
                                <m:ctrlPr>
                                  <a:rPr lang="en-US" sz="2600" b="1" i="1" smtClean="0">
                                    <a:solidFill>
                                      <a:schemeClr val="tx1"/>
                                    </a:solidFill>
                                    <a:latin typeface="Cambria Math" panose="02040503050406030204" pitchFamily="18" charset="0"/>
                                  </a:rPr>
                                </m:ctrlPr>
                              </m:fPr>
                              <m:num>
                                <m:r>
                                  <a:rPr lang="en-US" sz="2600" b="1" i="1" smtClean="0">
                                    <a:solidFill>
                                      <a:schemeClr val="tx1"/>
                                    </a:solidFill>
                                    <a:latin typeface="Cambria Math" panose="02040503050406030204" pitchFamily="18" charset="0"/>
                                  </a:rPr>
                                  <m:t>𝟏</m:t>
                                </m:r>
                              </m:num>
                              <m:den>
                                <m:r>
                                  <a:rPr lang="en-US" sz="2600" b="1" i="1" smtClean="0">
                                    <a:solidFill>
                                      <a:schemeClr val="tx1"/>
                                    </a:solidFill>
                                    <a:latin typeface="Cambria Math" panose="02040503050406030204" pitchFamily="18" charset="0"/>
                                  </a:rPr>
                                  <m:t>𝒌</m:t>
                                </m:r>
                              </m:den>
                            </m:f>
                          </m:sup>
                        </m:sSup>
                      </m:e>
                    </m:d>
                    <m:r>
                      <a:rPr lang="en-IN" sz="2600" b="0" i="1" smtClean="0">
                        <a:solidFill>
                          <a:schemeClr val="tx1"/>
                        </a:solidFill>
                        <a:latin typeface="Cambria Math" panose="02040503050406030204" pitchFamily="18" charset="0"/>
                      </a:rPr>
                      <m:t> </m:t>
                    </m:r>
                  </m:oMath>
                </a14:m>
                <a:r>
                  <a:rPr lang="en-US" sz="2600"/>
                  <a:t>using expected space of </a:t>
                </a:r>
                <a14:m>
                  <m:oMath xmlns:m="http://schemas.openxmlformats.org/officeDocument/2006/math">
                    <m:r>
                      <a:rPr lang="en-US" sz="2600" b="1" i="1">
                        <a:latin typeface="Cambria Math" panose="02040503050406030204" pitchFamily="18" charset="0"/>
                      </a:rPr>
                      <m:t>𝑶</m:t>
                    </m:r>
                    <m:d>
                      <m:dPr>
                        <m:ctrlPr>
                          <a:rPr lang="en-US" sz="2600" b="1" i="1">
                            <a:latin typeface="Cambria Math" panose="02040503050406030204" pitchFamily="18" charset="0"/>
                          </a:rPr>
                        </m:ctrlPr>
                      </m:dPr>
                      <m:e>
                        <m:r>
                          <a:rPr lang="en-US" sz="2600" b="1" i="1">
                            <a:latin typeface="Cambria Math" panose="02040503050406030204" pitchFamily="18" charset="0"/>
                          </a:rPr>
                          <m:t>𝒌</m:t>
                        </m:r>
                        <m:sSup>
                          <m:sSupPr>
                            <m:ctrlPr>
                              <a:rPr lang="en-US" sz="2600" b="1" i="1">
                                <a:latin typeface="Cambria Math" panose="02040503050406030204" pitchFamily="18" charset="0"/>
                              </a:rPr>
                            </m:ctrlPr>
                          </m:sSupPr>
                          <m:e>
                            <m:r>
                              <a:rPr lang="en-US" sz="2600" b="1" i="1">
                                <a:latin typeface="Cambria Math" panose="02040503050406030204" pitchFamily="18" charset="0"/>
                              </a:rPr>
                              <m:t>𝒏</m:t>
                            </m:r>
                          </m:e>
                          <m:sup>
                            <m:r>
                              <a:rPr lang="en-IN" sz="2600" b="1" i="1" smtClean="0">
                                <a:latin typeface="Cambria Math" panose="02040503050406030204" pitchFamily="18" charset="0"/>
                              </a:rPr>
                              <m:t>𝟏</m:t>
                            </m:r>
                            <m:r>
                              <a:rPr lang="en-IN" sz="2600" b="1" i="1" smtClean="0">
                                <a:latin typeface="Cambria Math" panose="02040503050406030204" pitchFamily="18" charset="0"/>
                              </a:rPr>
                              <m:t>+</m:t>
                            </m:r>
                            <m:f>
                              <m:fPr>
                                <m:ctrlPr>
                                  <a:rPr lang="en-US" sz="2600" b="1" i="1">
                                    <a:latin typeface="Cambria Math" panose="02040503050406030204" pitchFamily="18" charset="0"/>
                                  </a:rPr>
                                </m:ctrlPr>
                              </m:fPr>
                              <m:num>
                                <m:r>
                                  <a:rPr lang="en-US" sz="2600" b="1" i="1">
                                    <a:latin typeface="Cambria Math" panose="02040503050406030204" pitchFamily="18" charset="0"/>
                                  </a:rPr>
                                  <m:t>𝟏</m:t>
                                </m:r>
                              </m:num>
                              <m:den>
                                <m:r>
                                  <a:rPr lang="en-US" sz="2600" b="1" i="1">
                                    <a:latin typeface="Cambria Math" panose="02040503050406030204" pitchFamily="18" charset="0"/>
                                  </a:rPr>
                                  <m:t>𝒌</m:t>
                                </m:r>
                              </m:den>
                            </m:f>
                          </m:sup>
                        </m:sSup>
                      </m:e>
                    </m:d>
                  </m:oMath>
                </a14:m>
                <a:endParaRPr lang="en-IN" sz="2600" b="1">
                  <a:solidFill>
                    <a:schemeClr val="tx1"/>
                  </a:solidFill>
                </a:endParaRPr>
              </a:p>
              <a:p>
                <a:r>
                  <a:rPr lang="en-IN" sz="2600">
                    <a:solidFill>
                      <a:schemeClr val="tx1"/>
                    </a:solidFill>
                  </a:rPr>
                  <a:t>Experimentation on real-world graphs and stretch analysis</a:t>
                </a:r>
              </a:p>
              <a:p>
                <a:endParaRPr lang="en-IN" sz="2600">
                  <a:solidFill>
                    <a:schemeClr val="tx1"/>
                  </a:solidFill>
                </a:endParaRPr>
              </a:p>
              <a:p>
                <a:pPr marL="0" indent="0">
                  <a:buNone/>
                </a:pPr>
                <a:r>
                  <a:rPr lang="en-US" sz="2600">
                    <a:solidFill>
                      <a:schemeClr val="tx1"/>
                    </a:solidFill>
                  </a:rPr>
                  <a:t>Given a graph </a:t>
                </a:r>
                <a14:m>
                  <m:oMath xmlns:m="http://schemas.openxmlformats.org/officeDocument/2006/math">
                    <m:r>
                      <a:rPr lang="en-US" sz="2600" b="1" i="1">
                        <a:solidFill>
                          <a:schemeClr val="tx1"/>
                        </a:solidFill>
                        <a:latin typeface="Cambria Math" panose="02040503050406030204" pitchFamily="18" charset="0"/>
                      </a:rPr>
                      <m:t>𝑮</m:t>
                    </m:r>
                    <m:r>
                      <a:rPr lang="en-US" sz="2600" b="1" i="1">
                        <a:solidFill>
                          <a:schemeClr val="tx1"/>
                        </a:solidFill>
                        <a:latin typeface="Cambria Math" panose="02040503050406030204" pitchFamily="18" charset="0"/>
                      </a:rPr>
                      <m:t>=</m:t>
                    </m:r>
                    <m:d>
                      <m:dPr>
                        <m:ctrlPr>
                          <a:rPr lang="en-US" sz="2600" b="1" i="1">
                            <a:solidFill>
                              <a:schemeClr val="tx1"/>
                            </a:solidFill>
                            <a:latin typeface="Cambria Math" panose="02040503050406030204" pitchFamily="18" charset="0"/>
                          </a:rPr>
                        </m:ctrlPr>
                      </m:dPr>
                      <m:e>
                        <m:r>
                          <a:rPr lang="en-US" sz="2600" b="1" i="1">
                            <a:solidFill>
                              <a:schemeClr val="tx1"/>
                            </a:solidFill>
                            <a:latin typeface="Cambria Math" panose="02040503050406030204" pitchFamily="18" charset="0"/>
                          </a:rPr>
                          <m:t>𝑽</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𝑬</m:t>
                        </m:r>
                      </m:e>
                    </m:d>
                  </m:oMath>
                </a14:m>
                <a:r>
                  <a:rPr lang="en-US" sz="2600">
                    <a:solidFill>
                      <a:schemeClr val="tx1"/>
                    </a:solidFill>
                  </a:rPr>
                  <a:t>, build a compact data structure </a:t>
                </a:r>
              </a:p>
              <a:p>
                <a:pPr marL="0" indent="0">
                  <a:buNone/>
                </a:pPr>
                <a:r>
                  <a:rPr lang="en-US" sz="2600">
                    <a:solidFill>
                      <a:schemeClr val="tx1"/>
                    </a:solidFill>
                  </a:rPr>
                  <a:t>so that for any </a:t>
                </a:r>
                <a14:m>
                  <m:oMath xmlns:m="http://schemas.openxmlformats.org/officeDocument/2006/math">
                    <m:r>
                      <a:rPr lang="en-US" sz="2600" b="1" i="1">
                        <a:solidFill>
                          <a:schemeClr val="tx1"/>
                        </a:solidFill>
                        <a:latin typeface="Cambria Math" panose="02040503050406030204" pitchFamily="18" charset="0"/>
                      </a:rPr>
                      <m:t>𝒖</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𝒗</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𝑽</m:t>
                    </m:r>
                  </m:oMath>
                </a14:m>
                <a:r>
                  <a:rPr lang="en-US" sz="2600">
                    <a:solidFill>
                      <a:schemeClr val="tx1"/>
                    </a:solidFill>
                  </a:rPr>
                  <a:t>, it reports </a:t>
                </a:r>
                <a14:m>
                  <m:oMath xmlns:m="http://schemas.openxmlformats.org/officeDocument/2006/math">
                    <m:acc>
                      <m:accPr>
                        <m:chr m:val="̂"/>
                        <m:ctrlPr>
                          <a:rPr lang="en-US" sz="2600" b="1" i="1" smtClean="0">
                            <a:solidFill>
                              <a:schemeClr val="tx1"/>
                            </a:solidFill>
                            <a:latin typeface="Cambria Math" panose="02040503050406030204" pitchFamily="18" charset="0"/>
                          </a:rPr>
                        </m:ctrlPr>
                      </m:accPr>
                      <m:e>
                        <m:r>
                          <a:rPr lang="en-US" sz="2600" b="1" i="1" smtClean="0">
                            <a:solidFill>
                              <a:schemeClr val="tx1"/>
                            </a:solidFill>
                            <a:latin typeface="Cambria Math" panose="02040503050406030204" pitchFamily="18" charset="0"/>
                          </a:rPr>
                          <m:t>𝜹</m:t>
                        </m:r>
                      </m:e>
                    </m:acc>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𝒖</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𝒗</m:t>
                    </m:r>
                    <m:r>
                      <a:rPr lang="en-US" sz="2600" b="1" i="1">
                        <a:solidFill>
                          <a:schemeClr val="tx1"/>
                        </a:solidFill>
                        <a:latin typeface="Cambria Math" panose="02040503050406030204" pitchFamily="18" charset="0"/>
                      </a:rPr>
                      <m:t>)</m:t>
                    </m:r>
                  </m:oMath>
                </a14:m>
                <a:r>
                  <a:rPr lang="en-US" sz="2600" b="1">
                    <a:solidFill>
                      <a:schemeClr val="tx1"/>
                    </a:solidFill>
                  </a:rPr>
                  <a:t> </a:t>
                </a:r>
                <a:r>
                  <a:rPr lang="en-US" sz="2600">
                    <a:solidFill>
                      <a:schemeClr val="tx1"/>
                    </a:solidFill>
                  </a:rPr>
                  <a:t>in </a:t>
                </a:r>
                <a14:m>
                  <m:oMath xmlns:m="http://schemas.openxmlformats.org/officeDocument/2006/math">
                    <m:r>
                      <a:rPr lang="en-US" sz="2600" b="1" i="1">
                        <a:solidFill>
                          <a:schemeClr val="tx1"/>
                        </a:solidFill>
                        <a:latin typeface="Cambria Math" panose="02040503050406030204" pitchFamily="18" charset="0"/>
                      </a:rPr>
                      <m:t>𝑶</m:t>
                    </m:r>
                    <m:r>
                      <a:rPr lang="en-US" sz="2600" b="1" i="1">
                        <a:solidFill>
                          <a:schemeClr val="tx1"/>
                        </a:solidFill>
                        <a:latin typeface="Cambria Math" panose="02040503050406030204" pitchFamily="18" charset="0"/>
                      </a:rPr>
                      <m:t>(</m:t>
                    </m:r>
                    <m:r>
                      <a:rPr lang="en-IN" sz="2600" b="1" i="1" smtClean="0">
                        <a:solidFill>
                          <a:schemeClr val="tx1"/>
                        </a:solidFill>
                        <a:latin typeface="Cambria Math" panose="02040503050406030204" pitchFamily="18" charset="0"/>
                      </a:rPr>
                      <m:t>𝒌</m:t>
                    </m:r>
                    <m:r>
                      <a:rPr lang="en-US" sz="2600" b="1" i="1">
                        <a:solidFill>
                          <a:schemeClr val="tx1"/>
                        </a:solidFill>
                        <a:latin typeface="Cambria Math" panose="02040503050406030204" pitchFamily="18" charset="0"/>
                      </a:rPr>
                      <m:t>)</m:t>
                    </m:r>
                  </m:oMath>
                </a14:m>
                <a:r>
                  <a:rPr lang="en-US" sz="2600">
                    <a:solidFill>
                      <a:schemeClr val="tx1"/>
                    </a:solidFill>
                  </a:rPr>
                  <a:t> time satisfying</a:t>
                </a:r>
              </a:p>
              <a:p>
                <a:pPr marL="0" indent="0">
                  <a:buNone/>
                </a:pPr>
                <a14:m>
                  <m:oMathPara xmlns:m="http://schemas.openxmlformats.org/officeDocument/2006/math">
                    <m:oMathParaPr>
                      <m:jc m:val="centerGroup"/>
                    </m:oMathParaPr>
                    <m:oMath xmlns:m="http://schemas.openxmlformats.org/officeDocument/2006/math">
                      <m:r>
                        <a:rPr lang="en-US" sz="2600" b="1" i="1">
                          <a:solidFill>
                            <a:schemeClr val="tx1"/>
                          </a:solidFill>
                          <a:latin typeface="Cambria Math" panose="02040503050406030204" pitchFamily="18" charset="0"/>
                        </a:rPr>
                        <m:t>𝜹</m:t>
                      </m:r>
                      <m:d>
                        <m:dPr>
                          <m:ctrlPr>
                            <a:rPr lang="en-US" sz="2600" b="1" i="1">
                              <a:solidFill>
                                <a:schemeClr val="tx1"/>
                              </a:solidFill>
                              <a:latin typeface="Cambria Math" panose="02040503050406030204" pitchFamily="18" charset="0"/>
                            </a:rPr>
                          </m:ctrlPr>
                        </m:dPr>
                        <m:e>
                          <m:r>
                            <a:rPr lang="en-US" sz="2600" b="1" i="1">
                              <a:solidFill>
                                <a:schemeClr val="tx1"/>
                              </a:solidFill>
                              <a:latin typeface="Cambria Math" panose="02040503050406030204" pitchFamily="18" charset="0"/>
                            </a:rPr>
                            <m:t>𝒖</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𝒗</m:t>
                          </m:r>
                        </m:e>
                      </m:d>
                      <m:r>
                        <a:rPr lang="en-US" sz="2600" b="0" i="1" smtClean="0">
                          <a:solidFill>
                            <a:schemeClr val="tx1"/>
                          </a:solidFill>
                          <a:latin typeface="Cambria Math" panose="02040503050406030204" pitchFamily="18" charset="0"/>
                        </a:rPr>
                        <m:t>≤</m:t>
                      </m:r>
                      <m:acc>
                        <m:accPr>
                          <m:chr m:val="̂"/>
                          <m:ctrlPr>
                            <a:rPr lang="en-US" sz="2600" b="1" i="1">
                              <a:solidFill>
                                <a:schemeClr val="tx1"/>
                              </a:solidFill>
                              <a:latin typeface="Cambria Math" panose="02040503050406030204" pitchFamily="18" charset="0"/>
                            </a:rPr>
                          </m:ctrlPr>
                        </m:accPr>
                        <m:e>
                          <m:r>
                            <a:rPr lang="en-US" sz="2600" b="1" i="1">
                              <a:solidFill>
                                <a:schemeClr val="tx1"/>
                              </a:solidFill>
                              <a:latin typeface="Cambria Math" panose="02040503050406030204" pitchFamily="18" charset="0"/>
                            </a:rPr>
                            <m:t>𝜹</m:t>
                          </m:r>
                        </m:e>
                      </m:acc>
                      <m:d>
                        <m:dPr>
                          <m:ctrlPr>
                            <a:rPr lang="en-US" sz="2600" b="1" i="1">
                              <a:solidFill>
                                <a:schemeClr val="tx1"/>
                              </a:solidFill>
                              <a:latin typeface="Cambria Math" panose="02040503050406030204" pitchFamily="18" charset="0"/>
                            </a:rPr>
                          </m:ctrlPr>
                        </m:dPr>
                        <m:e>
                          <m:r>
                            <a:rPr lang="en-US" sz="2600" b="1" i="1">
                              <a:solidFill>
                                <a:schemeClr val="tx1"/>
                              </a:solidFill>
                              <a:latin typeface="Cambria Math" panose="02040503050406030204" pitchFamily="18" charset="0"/>
                            </a:rPr>
                            <m:t>𝒖</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𝒗</m:t>
                          </m:r>
                        </m:e>
                      </m:d>
                      <m:r>
                        <a:rPr lang="en-US" sz="2600" b="0" i="1" smtClean="0">
                          <a:solidFill>
                            <a:schemeClr val="tx1"/>
                          </a:solidFill>
                          <a:latin typeface="Cambria Math" panose="02040503050406030204" pitchFamily="18" charset="0"/>
                        </a:rPr>
                        <m:t>≤</m:t>
                      </m:r>
                      <m:d>
                        <m:dPr>
                          <m:ctrlPr>
                            <a:rPr lang="en-IN" sz="2600" b="1" i="1" smtClean="0">
                              <a:solidFill>
                                <a:schemeClr val="tx1"/>
                              </a:solidFill>
                              <a:latin typeface="Cambria Math" panose="02040503050406030204" pitchFamily="18" charset="0"/>
                            </a:rPr>
                          </m:ctrlPr>
                        </m:dPr>
                        <m:e>
                          <m:r>
                            <a:rPr lang="en-IN" sz="2600" b="1" i="1" smtClean="0">
                              <a:solidFill>
                                <a:schemeClr val="tx1"/>
                              </a:solidFill>
                              <a:latin typeface="Cambria Math" panose="02040503050406030204" pitchFamily="18" charset="0"/>
                            </a:rPr>
                            <m:t>𝟐</m:t>
                          </m:r>
                          <m:r>
                            <a:rPr lang="en-IN" sz="2600" b="1" i="1" smtClean="0">
                              <a:solidFill>
                                <a:schemeClr val="tx1"/>
                              </a:solidFill>
                              <a:latin typeface="Cambria Math" panose="02040503050406030204" pitchFamily="18" charset="0"/>
                            </a:rPr>
                            <m:t>𝒌</m:t>
                          </m:r>
                          <m:r>
                            <a:rPr lang="en-IN" sz="2600" b="1" i="1" smtClean="0">
                              <a:solidFill>
                                <a:schemeClr val="tx1"/>
                              </a:solidFill>
                              <a:latin typeface="Cambria Math" panose="02040503050406030204" pitchFamily="18" charset="0"/>
                            </a:rPr>
                            <m:t>−</m:t>
                          </m:r>
                          <m:r>
                            <a:rPr lang="en-IN" sz="2600" b="1" i="1" smtClean="0">
                              <a:solidFill>
                                <a:schemeClr val="tx1"/>
                              </a:solidFill>
                              <a:latin typeface="Cambria Math" panose="02040503050406030204" pitchFamily="18" charset="0"/>
                            </a:rPr>
                            <m:t>𝟏</m:t>
                          </m:r>
                        </m:e>
                      </m:d>
                      <m:r>
                        <a:rPr lang="en-US" sz="2600" b="1" i="1" smtClean="0">
                          <a:solidFill>
                            <a:schemeClr val="tx1"/>
                          </a:solidFill>
                          <a:latin typeface="Cambria Math" panose="02040503050406030204" pitchFamily="18" charset="0"/>
                        </a:rPr>
                        <m:t> </m:t>
                      </m:r>
                      <m:r>
                        <a:rPr lang="en-US" sz="2600" b="1" i="1">
                          <a:solidFill>
                            <a:schemeClr val="tx1"/>
                          </a:solidFill>
                          <a:latin typeface="Cambria Math" panose="02040503050406030204" pitchFamily="18" charset="0"/>
                        </a:rPr>
                        <m:t>𝜹</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𝒖</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𝒗</m:t>
                      </m:r>
                      <m:r>
                        <a:rPr lang="en-US" sz="2600" b="1" i="1">
                          <a:solidFill>
                            <a:schemeClr val="tx1"/>
                          </a:solidFill>
                          <a:latin typeface="Cambria Math" panose="02040503050406030204" pitchFamily="18" charset="0"/>
                        </a:rPr>
                        <m:t>)</m:t>
                      </m:r>
                    </m:oMath>
                  </m:oMathPara>
                </a14:m>
                <a:endParaRPr lang="en-US" sz="2600">
                  <a:solidFill>
                    <a:schemeClr val="tx1"/>
                  </a:solidFill>
                </a:endParaRPr>
              </a:p>
              <a:p>
                <a:pPr marL="0" indent="0">
                  <a:buNone/>
                </a:pPr>
                <a14:m>
                  <m:oMath xmlns:m="http://schemas.openxmlformats.org/officeDocument/2006/math">
                    <m:r>
                      <a:rPr lang="en-IN" sz="2600" b="1" i="1" smtClean="0">
                        <a:solidFill>
                          <a:schemeClr val="tx1"/>
                        </a:solidFill>
                        <a:latin typeface="Cambria Math" panose="02040503050406030204" pitchFamily="18" charset="0"/>
                      </a:rPr>
                      <m:t>𝒌</m:t>
                    </m:r>
                  </m:oMath>
                </a14:m>
                <a:r>
                  <a:rPr lang="en-US" sz="2600">
                    <a:solidFill>
                      <a:schemeClr val="tx1"/>
                    </a:solidFill>
                  </a:rPr>
                  <a:t>: integer </a:t>
                </a:r>
                <a:endParaRPr lang="en-IN" sz="2600">
                  <a:solidFill>
                    <a:schemeClr val="tx1"/>
                  </a:solidFill>
                </a:endParaRPr>
              </a:p>
            </p:txBody>
          </p:sp>
        </mc:Choice>
        <mc:Fallback xmlns="">
          <p:sp>
            <p:nvSpPr>
              <p:cNvPr id="3" name="Content Placeholder 2">
                <a:extLst>
                  <a:ext uri="{FF2B5EF4-FFF2-40B4-BE49-F238E27FC236}">
                    <a16:creationId xmlns:a16="http://schemas.microsoft.com/office/drawing/2014/main" id="{0413A392-CBB3-5CB6-0928-508294498BB4}"/>
                  </a:ext>
                </a:extLst>
              </p:cNvPr>
              <p:cNvSpPr>
                <a:spLocks noGrp="1" noRot="1" noChangeAspect="1" noMove="1" noResize="1" noEditPoints="1" noAdjustHandles="1" noChangeArrowheads="1" noChangeShapeType="1" noTextEdit="1"/>
              </p:cNvSpPr>
              <p:nvPr>
                <p:ph idx="1"/>
              </p:nvPr>
            </p:nvSpPr>
            <p:spPr>
              <a:xfrm>
                <a:off x="663245" y="1713758"/>
                <a:ext cx="10535797" cy="4720609"/>
              </a:xfrm>
              <a:blipFill>
                <a:blip r:embed="rId2"/>
                <a:stretch>
                  <a:fillRect l="-1042" t="-1935" r="-1389" b="-903"/>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2671CFFC-A0D0-D333-EA41-4204B76F22D6}"/>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PROBLEM INTRODUCTION</a:t>
            </a:r>
          </a:p>
        </p:txBody>
      </p:sp>
    </p:spTree>
    <p:extLst>
      <p:ext uri="{BB962C8B-B14F-4D97-AF65-F5344CB8AC3E}">
        <p14:creationId xmlns:p14="http://schemas.microsoft.com/office/powerpoint/2010/main" val="310226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FA4209-2C76-1530-F06A-7A7DD7776608}"/>
                  </a:ext>
                </a:extLst>
              </p:cNvPr>
              <p:cNvSpPr>
                <a:spLocks noGrp="1"/>
              </p:cNvSpPr>
              <p:nvPr>
                <p:ph idx="1"/>
              </p:nvPr>
            </p:nvSpPr>
            <p:spPr>
              <a:xfrm>
                <a:off x="682857" y="1861824"/>
                <a:ext cx="11260903" cy="3225387"/>
              </a:xfrm>
            </p:spPr>
            <p:txBody>
              <a:bodyPr>
                <a:noAutofit/>
              </a:bodyPr>
              <a:lstStyle/>
              <a:p>
                <a:r>
                  <a:rPr lang="en-IN" sz="2600"/>
                  <a:t>The notion of </a:t>
                </a:r>
                <a:r>
                  <a:rPr lang="en-IN" sz="2600" b="1"/>
                  <a:t>landmarks</a:t>
                </a:r>
                <a:r>
                  <a:rPr lang="en-IN" sz="2600"/>
                  <a:t> and </a:t>
                </a:r>
                <a:r>
                  <a:rPr lang="en-IN" sz="2600" b="1"/>
                  <a:t>ball</a:t>
                </a:r>
                <a:r>
                  <a:rPr lang="en-IN" sz="2600"/>
                  <a:t> as discussed in lecture. </a:t>
                </a:r>
              </a:p>
              <a:p>
                <a:r>
                  <a:rPr lang="en-IN" sz="2600"/>
                  <a:t>Time Complexity: Bottleneck is ball computation in </a:t>
                </a:r>
                <a14:m>
                  <m:oMath xmlns:m="http://schemas.openxmlformats.org/officeDocument/2006/math">
                    <m:r>
                      <a:rPr lang="en-US" sz="2600" b="0" i="1" smtClean="0">
                        <a:latin typeface="Cambria Math" panose="02040503050406030204" pitchFamily="18" charset="0"/>
                      </a:rPr>
                      <m:t>𝑂</m:t>
                    </m:r>
                    <m:r>
                      <a:rPr lang="en-US" sz="2600" b="0" i="1" smtClean="0">
                        <a:latin typeface="Cambria Math" panose="02040503050406030204" pitchFamily="18" charset="0"/>
                      </a:rPr>
                      <m:t>(</m:t>
                    </m:r>
                    <m:r>
                      <a:rPr lang="en-US" sz="2600" b="0" i="1" smtClean="0">
                        <a:latin typeface="Cambria Math" panose="02040503050406030204" pitchFamily="18" charset="0"/>
                      </a:rPr>
                      <m:t>𝑚</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𝑛</m:t>
                        </m:r>
                      </m:e>
                      <m:sup>
                        <m:r>
                          <a:rPr lang="en-US" sz="2600" b="0" i="1" smtClean="0">
                            <a:latin typeface="Cambria Math" panose="02040503050406030204" pitchFamily="18" charset="0"/>
                          </a:rPr>
                          <m:t>1/</m:t>
                        </m:r>
                        <m:r>
                          <a:rPr lang="en-IN" sz="2600" b="0" i="1" smtClean="0">
                            <a:latin typeface="Cambria Math" panose="02040503050406030204" pitchFamily="18" charset="0"/>
                          </a:rPr>
                          <m:t>2</m:t>
                        </m:r>
                      </m:sup>
                    </m:sSup>
                    <m:r>
                      <a:rPr lang="en-US" sz="2600" b="0" i="1" smtClean="0">
                        <a:latin typeface="Cambria Math" panose="02040503050406030204" pitchFamily="18" charset="0"/>
                      </a:rPr>
                      <m:t>)</m:t>
                    </m:r>
                  </m:oMath>
                </a14:m>
                <a:r>
                  <a:rPr lang="en-IN" sz="2600"/>
                  <a:t> expected time. </a:t>
                </a:r>
              </a:p>
              <a:p>
                <a:r>
                  <a:rPr lang="en-IN" sz="2600"/>
                  <a:t> E[size of a ball] = </a:t>
                </a:r>
                <a14:m>
                  <m:oMath xmlns:m="http://schemas.openxmlformats.org/officeDocument/2006/math">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𝑛</m:t>
                        </m:r>
                      </m:e>
                      <m:sup>
                        <m:r>
                          <a:rPr lang="en-US" sz="2600" b="0" i="1" smtClean="0">
                            <a:latin typeface="Cambria Math" panose="02040503050406030204" pitchFamily="18" charset="0"/>
                          </a:rPr>
                          <m:t>1/</m:t>
                        </m:r>
                        <m:r>
                          <a:rPr lang="en-IN" sz="2600" b="0" i="1" smtClean="0">
                            <a:latin typeface="Cambria Math" panose="02040503050406030204" pitchFamily="18" charset="0"/>
                          </a:rPr>
                          <m:t>2</m:t>
                        </m:r>
                      </m:sup>
                    </m:sSup>
                  </m:oMath>
                </a14:m>
                <a:r>
                  <a:rPr lang="en-IN" sz="2600"/>
                  <a:t> but we </a:t>
                </a:r>
                <a:r>
                  <a:rPr lang="en-IN" sz="2600" b="1"/>
                  <a:t>can’t use full-blown Dijkstra</a:t>
                </a:r>
                <a:r>
                  <a:rPr lang="en-IN" sz="2600"/>
                  <a:t>, as even if we limit vertices explored from vertex u by </a:t>
                </a:r>
                <a14:m>
                  <m:oMath xmlns:m="http://schemas.openxmlformats.org/officeDocument/2006/math">
                    <m:r>
                      <a:rPr lang="en-US" sz="2600" b="1" i="1">
                        <a:solidFill>
                          <a:schemeClr val="tx1"/>
                        </a:solidFill>
                        <a:latin typeface="Cambria Math" panose="02040503050406030204" pitchFamily="18" charset="0"/>
                      </a:rPr>
                      <m:t>𝜹</m:t>
                    </m:r>
                    <m:d>
                      <m:dPr>
                        <m:ctrlPr>
                          <a:rPr lang="en-IN" sz="2600" b="1" i="1" smtClean="0">
                            <a:solidFill>
                              <a:schemeClr val="tx1"/>
                            </a:solidFill>
                            <a:latin typeface="Cambria Math" panose="02040503050406030204" pitchFamily="18" charset="0"/>
                          </a:rPr>
                        </m:ctrlPr>
                      </m:dPr>
                      <m:e>
                        <m:r>
                          <a:rPr lang="en-IN" sz="2600" b="1" i="1" smtClean="0">
                            <a:solidFill>
                              <a:schemeClr val="tx1"/>
                            </a:solidFill>
                            <a:latin typeface="Cambria Math" panose="02040503050406030204" pitchFamily="18" charset="0"/>
                          </a:rPr>
                          <m:t>𝒖</m:t>
                        </m:r>
                        <m:r>
                          <a:rPr lang="en-IN" sz="2600" b="1" i="1" smtClean="0">
                            <a:solidFill>
                              <a:schemeClr val="tx1"/>
                            </a:solidFill>
                            <a:latin typeface="Cambria Math" panose="02040503050406030204" pitchFamily="18" charset="0"/>
                          </a:rPr>
                          <m:t>, </m:t>
                        </m:r>
                        <m:r>
                          <a:rPr lang="en-IN" sz="2600" b="1" i="1" smtClean="0">
                            <a:solidFill>
                              <a:schemeClr val="tx1"/>
                            </a:solidFill>
                            <a:latin typeface="Cambria Math" panose="02040503050406030204" pitchFamily="18" charset="0"/>
                          </a:rPr>
                          <m:t>𝒗</m:t>
                        </m:r>
                      </m:e>
                    </m:d>
                    <m:r>
                      <a:rPr lang="en-IN" sz="2600" b="1" i="1" smtClean="0">
                        <a:solidFill>
                          <a:schemeClr val="tx1"/>
                        </a:solidFill>
                        <a:latin typeface="Cambria Math" panose="02040503050406030204" pitchFamily="18" charset="0"/>
                      </a:rPr>
                      <m:t>&lt;</m:t>
                    </m:r>
                    <m:r>
                      <a:rPr lang="en-US" sz="2600" b="1" i="1">
                        <a:solidFill>
                          <a:schemeClr val="tx1"/>
                        </a:solidFill>
                        <a:latin typeface="Cambria Math" panose="02040503050406030204" pitchFamily="18" charset="0"/>
                      </a:rPr>
                      <m:t>𝜹</m:t>
                    </m:r>
                  </m:oMath>
                </a14:m>
                <a:r>
                  <a:rPr lang="en-IN" sz="2600"/>
                  <a:t>(u, L(u)), we may still need to relax many edges, leading to </a:t>
                </a:r>
                <a14:m>
                  <m:oMath xmlns:m="http://schemas.openxmlformats.org/officeDocument/2006/math">
                    <m:r>
                      <a:rPr lang="en-US" sz="2600" i="1">
                        <a:latin typeface="Cambria Math" panose="02040503050406030204" pitchFamily="18" charset="0"/>
                      </a:rPr>
                      <m:t>𝑂</m:t>
                    </m:r>
                    <m:r>
                      <a:rPr lang="en-US" sz="2600" i="1">
                        <a:latin typeface="Cambria Math" panose="02040503050406030204" pitchFamily="18" charset="0"/>
                      </a:rPr>
                      <m:t>(</m:t>
                    </m:r>
                    <m:r>
                      <a:rPr lang="en-US" sz="2600" i="1">
                        <a:latin typeface="Cambria Math" panose="02040503050406030204" pitchFamily="18" charset="0"/>
                      </a:rPr>
                      <m:t>𝑚</m:t>
                    </m:r>
                    <m:sSup>
                      <m:sSupPr>
                        <m:ctrlPr>
                          <a:rPr lang="en-US" sz="2600" i="1" smtClean="0">
                            <a:latin typeface="Cambria Math" panose="02040503050406030204" pitchFamily="18" charset="0"/>
                          </a:rPr>
                        </m:ctrlPr>
                      </m:sSupPr>
                      <m:e>
                        <m:r>
                          <a:rPr lang="en-US" sz="2600" i="1">
                            <a:latin typeface="Cambria Math" panose="02040503050406030204" pitchFamily="18" charset="0"/>
                          </a:rPr>
                          <m:t>𝑛</m:t>
                        </m:r>
                      </m:e>
                      <m:sup>
                        <m:r>
                          <a:rPr lang="en-IN" sz="2600" b="0" i="1" smtClean="0">
                            <a:latin typeface="Cambria Math" panose="02040503050406030204" pitchFamily="18" charset="0"/>
                          </a:rPr>
                          <m:t>3</m:t>
                        </m:r>
                        <m:r>
                          <a:rPr lang="en-US" sz="2600" i="1">
                            <a:latin typeface="Cambria Math" panose="02040503050406030204" pitchFamily="18" charset="0"/>
                          </a:rPr>
                          <m:t>/</m:t>
                        </m:r>
                        <m:r>
                          <a:rPr lang="en-IN" sz="2600" i="1">
                            <a:latin typeface="Cambria Math" panose="02040503050406030204" pitchFamily="18" charset="0"/>
                          </a:rPr>
                          <m:t>2</m:t>
                        </m:r>
                      </m:sup>
                    </m:sSup>
                    <m:r>
                      <a:rPr lang="en-US" sz="2600" i="1">
                        <a:latin typeface="Cambria Math" panose="02040503050406030204" pitchFamily="18" charset="0"/>
                      </a:rPr>
                      <m:t>)</m:t>
                    </m:r>
                  </m:oMath>
                </a14:m>
                <a:r>
                  <a:rPr lang="en-IN" sz="2600"/>
                  <a:t> expected time for finding distance from each landmark to all vertices. </a:t>
                </a:r>
              </a:p>
            </p:txBody>
          </p:sp>
        </mc:Choice>
        <mc:Fallback xmlns="">
          <p:sp>
            <p:nvSpPr>
              <p:cNvPr id="3" name="Content Placeholder 2">
                <a:extLst>
                  <a:ext uri="{FF2B5EF4-FFF2-40B4-BE49-F238E27FC236}">
                    <a16:creationId xmlns:a16="http://schemas.microsoft.com/office/drawing/2014/main" id="{91FA4209-2C76-1530-F06A-7A7DD7776608}"/>
                  </a:ext>
                </a:extLst>
              </p:cNvPr>
              <p:cNvSpPr>
                <a:spLocks noGrp="1" noRot="1" noChangeAspect="1" noMove="1" noResize="1" noEditPoints="1" noAdjustHandles="1" noChangeArrowheads="1" noChangeShapeType="1" noTextEdit="1"/>
              </p:cNvSpPr>
              <p:nvPr>
                <p:ph idx="1"/>
              </p:nvPr>
            </p:nvSpPr>
            <p:spPr>
              <a:xfrm>
                <a:off x="682857" y="1861824"/>
                <a:ext cx="11260903" cy="3225387"/>
              </a:xfrm>
              <a:blipFill>
                <a:blip r:embed="rId2"/>
                <a:stretch>
                  <a:fillRect l="-812" t="-2830" r="-1516"/>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1E02D6AA-F5BE-2ED3-585D-381184CE8100}"/>
              </a:ext>
            </a:extLst>
          </p:cNvPr>
          <p:cNvCxnSpPr>
            <a:stCxn id="5" idx="4"/>
          </p:cNvCxnSpPr>
          <p:nvPr/>
        </p:nvCxnSpPr>
        <p:spPr>
          <a:xfrm flipH="1">
            <a:off x="4083195" y="6240873"/>
            <a:ext cx="186312" cy="321352"/>
          </a:xfrm>
          <a:prstGeom prst="line">
            <a:avLst/>
          </a:prstGeom>
        </p:spPr>
        <p:style>
          <a:lnRef idx="1">
            <a:schemeClr val="dk1"/>
          </a:lnRef>
          <a:fillRef idx="0">
            <a:schemeClr val="dk1"/>
          </a:fillRef>
          <a:effectRef idx="0">
            <a:schemeClr val="dk1"/>
          </a:effectRef>
          <a:fontRef idx="minor">
            <a:schemeClr val="tx1"/>
          </a:fontRef>
        </p:style>
      </p:cxnSp>
      <p:grpSp>
        <p:nvGrpSpPr>
          <p:cNvPr id="16" name="Group 15">
            <a:extLst>
              <a:ext uri="{FF2B5EF4-FFF2-40B4-BE49-F238E27FC236}">
                <a16:creationId xmlns:a16="http://schemas.microsoft.com/office/drawing/2014/main" id="{A72DE8B0-8AF9-536F-2DF7-3D78BAC87F2F}"/>
              </a:ext>
            </a:extLst>
          </p:cNvPr>
          <p:cNvGrpSpPr/>
          <p:nvPr/>
        </p:nvGrpSpPr>
        <p:grpSpPr>
          <a:xfrm>
            <a:off x="3661244" y="4715693"/>
            <a:ext cx="4733247" cy="1846532"/>
            <a:chOff x="3661245" y="4625753"/>
            <a:chExt cx="4088160" cy="1846532"/>
          </a:xfrm>
        </p:grpSpPr>
        <p:sp>
          <p:nvSpPr>
            <p:cNvPr id="5" name="Oval 4">
              <a:extLst>
                <a:ext uri="{FF2B5EF4-FFF2-40B4-BE49-F238E27FC236}">
                  <a16:creationId xmlns:a16="http://schemas.microsoft.com/office/drawing/2014/main" id="{706A9280-D1AE-FBC8-1D9F-081FFB4791D8}"/>
                </a:ext>
              </a:extLst>
            </p:cNvPr>
            <p:cNvSpPr/>
            <p:nvPr/>
          </p:nvSpPr>
          <p:spPr>
            <a:xfrm>
              <a:off x="4083195" y="5911447"/>
              <a:ext cx="206828" cy="2394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4F6FBD96-9870-7798-38CE-1E6E4E210E77}"/>
                </a:ext>
              </a:extLst>
            </p:cNvPr>
            <p:cNvSpPr/>
            <p:nvPr/>
          </p:nvSpPr>
          <p:spPr>
            <a:xfrm>
              <a:off x="5018137" y="5046257"/>
              <a:ext cx="206828" cy="23948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6667A55-D65D-3CD4-C352-2C9D2A2848FC}"/>
                </a:ext>
              </a:extLst>
            </p:cNvPr>
            <p:cNvSpPr/>
            <p:nvPr/>
          </p:nvSpPr>
          <p:spPr>
            <a:xfrm>
              <a:off x="4901730" y="5552218"/>
              <a:ext cx="206828" cy="2394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02293308-681A-46B5-3CEF-5BC5CE87FF72}"/>
                </a:ext>
              </a:extLst>
            </p:cNvPr>
            <p:cNvSpPr/>
            <p:nvPr/>
          </p:nvSpPr>
          <p:spPr>
            <a:xfrm>
              <a:off x="4273694" y="5179494"/>
              <a:ext cx="206828" cy="2394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90E91E88-3300-889C-7D73-A641542C5176}"/>
                </a:ext>
              </a:extLst>
            </p:cNvPr>
            <p:cNvSpPr/>
            <p:nvPr/>
          </p:nvSpPr>
          <p:spPr>
            <a:xfrm>
              <a:off x="3909022" y="5046257"/>
              <a:ext cx="1258196" cy="142602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398A756-3AE8-83A7-990E-7BAD4CA910F4}"/>
                </a:ext>
              </a:extLst>
            </p:cNvPr>
            <p:cNvSpPr/>
            <p:nvPr/>
          </p:nvSpPr>
          <p:spPr>
            <a:xfrm>
              <a:off x="4434706" y="5639528"/>
              <a:ext cx="206828" cy="23948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5DEB1A80-1105-E30D-4454-4B890FFC87E6}"/>
                </a:ext>
              </a:extLst>
            </p:cNvPr>
            <p:cNvCxnSpPr>
              <a:stCxn id="10" idx="6"/>
              <a:endCxn id="7" idx="2"/>
            </p:cNvCxnSpPr>
            <p:nvPr/>
          </p:nvCxnSpPr>
          <p:spPr>
            <a:xfrm flipV="1">
              <a:off x="4641534" y="5671961"/>
              <a:ext cx="260196" cy="8731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6C19FCA-C75D-35EA-92C0-E6E90168BB32}"/>
                </a:ext>
              </a:extLst>
            </p:cNvPr>
            <p:cNvCxnSpPr>
              <a:stCxn id="10" idx="1"/>
              <a:endCxn id="8" idx="4"/>
            </p:cNvCxnSpPr>
            <p:nvPr/>
          </p:nvCxnSpPr>
          <p:spPr>
            <a:xfrm flipH="1" flipV="1">
              <a:off x="4377108" y="5418980"/>
              <a:ext cx="87887" cy="25562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A264838-10AD-4EA0-6ACA-CF039B463E59}"/>
                </a:ext>
              </a:extLst>
            </p:cNvPr>
            <p:cNvCxnSpPr>
              <a:stCxn id="5" idx="7"/>
              <a:endCxn id="10" idx="3"/>
            </p:cNvCxnSpPr>
            <p:nvPr/>
          </p:nvCxnSpPr>
          <p:spPr>
            <a:xfrm flipV="1">
              <a:off x="4259734" y="5843942"/>
              <a:ext cx="205261" cy="10257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3C92D22-DCC4-29F0-C833-A1FF604E8509}"/>
                </a:ext>
              </a:extLst>
            </p:cNvPr>
            <p:cNvCxnSpPr>
              <a:stCxn id="7" idx="5"/>
            </p:cNvCxnSpPr>
            <p:nvPr/>
          </p:nvCxnSpPr>
          <p:spPr>
            <a:xfrm>
              <a:off x="5078269" y="5756632"/>
              <a:ext cx="278553" cy="27455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5AC83EF-E931-2BCC-8108-9F1D35AB31FD}"/>
                </a:ext>
              </a:extLst>
            </p:cNvPr>
            <p:cNvCxnSpPr>
              <a:stCxn id="7" idx="7"/>
            </p:cNvCxnSpPr>
            <p:nvPr/>
          </p:nvCxnSpPr>
          <p:spPr>
            <a:xfrm flipV="1">
              <a:off x="5078269" y="5502249"/>
              <a:ext cx="439661" cy="85041"/>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73256C1-36AC-4B31-5240-E72EF8EB47CC}"/>
                </a:ext>
              </a:extLst>
            </p:cNvPr>
            <p:cNvCxnSpPr>
              <a:stCxn id="7" idx="6"/>
            </p:cNvCxnSpPr>
            <p:nvPr/>
          </p:nvCxnSpPr>
          <p:spPr>
            <a:xfrm>
              <a:off x="5108558" y="5671961"/>
              <a:ext cx="531292" cy="119743"/>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BF28EF2A-AADF-AACE-8933-7661D9A920B4}"/>
                </a:ext>
              </a:extLst>
            </p:cNvPr>
            <p:cNvCxnSpPr>
              <a:stCxn id="5" idx="3"/>
            </p:cNvCxnSpPr>
            <p:nvPr/>
          </p:nvCxnSpPr>
          <p:spPr>
            <a:xfrm flipH="1">
              <a:off x="3734850" y="6115861"/>
              <a:ext cx="378634" cy="19574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21B295D-E13C-E97B-A68F-EB6052C91344}"/>
                </a:ext>
              </a:extLst>
            </p:cNvPr>
            <p:cNvCxnSpPr/>
            <p:nvPr/>
          </p:nvCxnSpPr>
          <p:spPr>
            <a:xfrm flipH="1" flipV="1">
              <a:off x="3661245" y="5889195"/>
              <a:ext cx="438436" cy="67505"/>
            </a:xfrm>
            <a:prstGeom prst="line">
              <a:avLst/>
            </a:prstGeom>
          </p:spPr>
          <p:style>
            <a:lnRef idx="1">
              <a:schemeClr val="dk1"/>
            </a:lnRef>
            <a:fillRef idx="0">
              <a:schemeClr val="dk1"/>
            </a:fillRef>
            <a:effectRef idx="0">
              <a:schemeClr val="dk1"/>
            </a:effectRef>
            <a:fontRef idx="minor">
              <a:schemeClr val="tx1"/>
            </a:fontRef>
          </p:style>
        </p:cxnSp>
        <p:sp>
          <p:nvSpPr>
            <p:cNvPr id="30" name="Speech Bubble: Oval 29">
              <a:extLst>
                <a:ext uri="{FF2B5EF4-FFF2-40B4-BE49-F238E27FC236}">
                  <a16:creationId xmlns:a16="http://schemas.microsoft.com/office/drawing/2014/main" id="{287CBD05-121E-EEFD-C93A-9B48511B7786}"/>
                </a:ext>
              </a:extLst>
            </p:cNvPr>
            <p:cNvSpPr/>
            <p:nvPr/>
          </p:nvSpPr>
          <p:spPr>
            <a:xfrm>
              <a:off x="5605959" y="4625753"/>
              <a:ext cx="2047747" cy="1263441"/>
            </a:xfrm>
            <a:prstGeom prst="wedgeEllipse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BFE1D04E-3F23-D974-D9C3-AD5ABEC9A33E}"/>
                </a:ext>
              </a:extLst>
            </p:cNvPr>
            <p:cNvSpPr txBox="1"/>
            <p:nvPr/>
          </p:nvSpPr>
          <p:spPr>
            <a:xfrm>
              <a:off x="5818087" y="4857250"/>
              <a:ext cx="1931318" cy="1015663"/>
            </a:xfrm>
            <a:prstGeom prst="rect">
              <a:avLst/>
            </a:prstGeom>
            <a:noFill/>
          </p:spPr>
          <p:txBody>
            <a:bodyPr wrap="square" rtlCol="0">
              <a:spAutoFit/>
            </a:bodyPr>
            <a:lstStyle/>
            <a:p>
              <a:r>
                <a:rPr lang="en-IN" sz="2000"/>
                <a:t>Edges to other vertices relaxed </a:t>
              </a:r>
            </a:p>
          </p:txBody>
        </p:sp>
      </p:grpSp>
      <p:sp>
        <p:nvSpPr>
          <p:cNvPr id="11" name="Title 1">
            <a:extLst>
              <a:ext uri="{FF2B5EF4-FFF2-40B4-BE49-F238E27FC236}">
                <a16:creationId xmlns:a16="http://schemas.microsoft.com/office/drawing/2014/main" id="{B54F9A2A-3B99-F7F4-A763-8748C901EB62}"/>
              </a:ext>
            </a:extLst>
          </p:cNvPr>
          <p:cNvSpPr txBox="1">
            <a:spLocks/>
          </p:cNvSpPr>
          <p:nvPr/>
        </p:nvSpPr>
        <p:spPr>
          <a:xfrm>
            <a:off x="663246" y="440565"/>
            <a:ext cx="1070144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3-Approximate Distance Oracle</a:t>
            </a:r>
          </a:p>
        </p:txBody>
      </p:sp>
    </p:spTree>
    <p:extLst>
      <p:ext uri="{BB962C8B-B14F-4D97-AF65-F5344CB8AC3E}">
        <p14:creationId xmlns:p14="http://schemas.microsoft.com/office/powerpoint/2010/main" val="391913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593DF44-2859-68F8-5EA4-B9F80BC9139D}"/>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4204BE-4A88-6476-EDDA-CCB691FD83FC}"/>
                  </a:ext>
                </a:extLst>
              </p:cNvPr>
              <p:cNvSpPr>
                <a:spLocks noGrp="1"/>
              </p:cNvSpPr>
              <p:nvPr>
                <p:ph idx="1"/>
              </p:nvPr>
            </p:nvSpPr>
            <p:spPr>
              <a:xfrm>
                <a:off x="909802" y="937580"/>
                <a:ext cx="10058400" cy="4382888"/>
              </a:xfrm>
            </p:spPr>
            <p:txBody>
              <a:bodyPr>
                <a:noAutofit/>
              </a:bodyPr>
              <a:lstStyle/>
              <a:p>
                <a:r>
                  <a:rPr lang="en-IN" sz="2600"/>
                  <a:t>We try to use the vertex </a:t>
                </a:r>
                <a14:m>
                  <m:oMath xmlns:m="http://schemas.openxmlformats.org/officeDocument/2006/math">
                    <m:r>
                      <a:rPr lang="en-IN" sz="2600" b="0" i="1" smtClean="0">
                        <a:latin typeface="Cambria Math" panose="02040503050406030204" pitchFamily="18" charset="0"/>
                      </a:rPr>
                      <m:t>𝑣</m:t>
                    </m:r>
                  </m:oMath>
                </a14:m>
                <a:r>
                  <a:rPr lang="en-IN" sz="2600"/>
                  <a:t> for computation of vertex </a:t>
                </a:r>
                <a14:m>
                  <m:oMath xmlns:m="http://schemas.openxmlformats.org/officeDocument/2006/math">
                    <m:r>
                      <m:rPr>
                        <m:sty m:val="p"/>
                      </m:rPr>
                      <a:rPr lang="en-IN" sz="2600">
                        <a:latin typeface="Cambria Math" panose="02040503050406030204" pitchFamily="18" charset="0"/>
                        <a:ea typeface="Cambria Math" panose="02040503050406030204" pitchFamily="18" charset="0"/>
                      </a:rPr>
                      <m:t>u</m:t>
                    </m:r>
                  </m:oMath>
                </a14:m>
                <a:r>
                  <a:rPr lang="en-IN" sz="2600"/>
                  <a:t> such that  </a:t>
                </a:r>
                <a14:m>
                  <m:oMath xmlns:m="http://schemas.openxmlformats.org/officeDocument/2006/math">
                    <m:r>
                      <m:rPr>
                        <m:sty m:val="p"/>
                      </m:rPr>
                      <a:rPr lang="en-IN" sz="2600" b="0" i="0" smtClean="0">
                        <a:latin typeface="Cambria Math" panose="02040503050406030204" pitchFamily="18" charset="0"/>
                        <a:ea typeface="Cambria Math" panose="02040503050406030204" pitchFamily="18" charset="0"/>
                      </a:rPr>
                      <m:t>u</m:t>
                    </m:r>
                    <m:r>
                      <a:rPr lang="en-IN" sz="2600" b="0" i="0" smtClean="0">
                        <a:latin typeface="Cambria Math" panose="02040503050406030204" pitchFamily="18" charset="0"/>
                        <a:ea typeface="Cambria Math" panose="02040503050406030204" pitchFamily="18" charset="0"/>
                      </a:rPr>
                      <m:t> </m:t>
                    </m:r>
                    <m:r>
                      <a:rPr lang="en-IN" sz="2600" i="1" smtClean="0">
                        <a:latin typeface="Cambria Math" panose="02040503050406030204" pitchFamily="18" charset="0"/>
                        <a:ea typeface="Cambria Math" panose="02040503050406030204" pitchFamily="18" charset="0"/>
                      </a:rPr>
                      <m:t>𝜖</m:t>
                    </m:r>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𝐵𝑎𝑙𝑙</m:t>
                    </m:r>
                    <m:d>
                      <m:dPr>
                        <m:ctrlPr>
                          <a:rPr lang="en-IN" sz="2600" b="0" i="1" smtClean="0">
                            <a:latin typeface="Cambria Math" panose="02040503050406030204" pitchFamily="18" charset="0"/>
                            <a:ea typeface="Cambria Math" panose="02040503050406030204" pitchFamily="18" charset="0"/>
                          </a:rPr>
                        </m:ctrlPr>
                      </m:dPr>
                      <m:e>
                        <m:r>
                          <a:rPr lang="en-IN" sz="2600" b="0" i="1" smtClean="0">
                            <a:latin typeface="Cambria Math" panose="02040503050406030204" pitchFamily="18" charset="0"/>
                            <a:ea typeface="Cambria Math" panose="02040503050406030204" pitchFamily="18" charset="0"/>
                          </a:rPr>
                          <m:t>𝑣</m:t>
                        </m:r>
                      </m:e>
                    </m:d>
                  </m:oMath>
                </a14:m>
                <a:r>
                  <a:rPr lang="en-IN" sz="2600" b="0">
                    <a:ea typeface="Cambria Math" panose="02040503050406030204" pitchFamily="18" charset="0"/>
                  </a:rPr>
                  <a:t>.</a:t>
                </a:r>
              </a:p>
              <a:p>
                <a:r>
                  <a:rPr lang="en-IN" sz="2600"/>
                  <a:t>Define </a:t>
                </a:r>
                <a14:m>
                  <m:oMath xmlns:m="http://schemas.openxmlformats.org/officeDocument/2006/math">
                    <m:r>
                      <a:rPr lang="en-IN" sz="2600" b="1" i="1" smtClean="0">
                        <a:latin typeface="Cambria Math" panose="02040503050406030204" pitchFamily="18" charset="0"/>
                      </a:rPr>
                      <m:t>𝒈𝒓𝒐𝒖𝒑</m:t>
                    </m:r>
                    <m:d>
                      <m:dPr>
                        <m:ctrlPr>
                          <a:rPr lang="en-IN" sz="2600" b="1" i="1" smtClean="0">
                            <a:latin typeface="Cambria Math" panose="02040503050406030204" pitchFamily="18" charset="0"/>
                          </a:rPr>
                        </m:ctrlPr>
                      </m:dPr>
                      <m:e>
                        <m:r>
                          <a:rPr lang="en-IN" sz="2600" b="1" i="1" smtClean="0">
                            <a:latin typeface="Cambria Math" panose="02040503050406030204" pitchFamily="18" charset="0"/>
                          </a:rPr>
                          <m:t>𝒖</m:t>
                        </m:r>
                      </m:e>
                    </m:d>
                    <m:r>
                      <a:rPr lang="en-IN" sz="2600" b="1" i="1" smtClean="0">
                        <a:latin typeface="Cambria Math" panose="02040503050406030204" pitchFamily="18" charset="0"/>
                      </a:rPr>
                      <m:t> </m:t>
                    </m:r>
                    <m:r>
                      <a:rPr lang="en-IN" sz="2600" b="0" i="1" smtClean="0">
                        <a:latin typeface="Cambria Math" panose="02040503050406030204" pitchFamily="18" charset="0"/>
                      </a:rPr>
                      <m:t>≔</m:t>
                    </m:r>
                    <m:d>
                      <m:dPr>
                        <m:begChr m:val="{"/>
                        <m:endChr m:val="|"/>
                        <m:ctrlPr>
                          <a:rPr lang="en-IN" sz="2600" b="0" i="1" smtClean="0">
                            <a:latin typeface="Cambria Math" panose="02040503050406030204" pitchFamily="18" charset="0"/>
                          </a:rPr>
                        </m:ctrlPr>
                      </m:dPr>
                      <m:e>
                        <m:r>
                          <a:rPr lang="en-IN" sz="2600" b="0" i="1" smtClean="0">
                            <a:latin typeface="Cambria Math" panose="02040503050406030204" pitchFamily="18" charset="0"/>
                          </a:rPr>
                          <m:t>𝑣</m:t>
                        </m:r>
                        <m:r>
                          <a:rPr lang="en-IN" sz="2600" b="0" i="1" smtClean="0">
                            <a:latin typeface="Cambria Math" panose="02040503050406030204" pitchFamily="18" charset="0"/>
                          </a:rPr>
                          <m:t> </m:t>
                        </m:r>
                      </m:e>
                    </m:d>
                    <m:r>
                      <a:rPr lang="en-IN" sz="2600" b="0" i="1" smtClean="0">
                        <a:latin typeface="Cambria Math" panose="02040503050406030204" pitchFamily="18" charset="0"/>
                      </a:rPr>
                      <m:t> </m:t>
                    </m:r>
                    <m:r>
                      <a:rPr lang="en-IN" sz="2600" b="0" i="1" smtClean="0">
                        <a:latin typeface="Cambria Math" panose="02040503050406030204" pitchFamily="18" charset="0"/>
                      </a:rPr>
                      <m:t>𝑢</m:t>
                    </m:r>
                    <m:r>
                      <a:rPr lang="en-IN" sz="2600" b="0" i="1" smtClean="0">
                        <a:latin typeface="Cambria Math" panose="02040503050406030204" pitchFamily="18" charset="0"/>
                      </a:rPr>
                      <m:t> </m:t>
                    </m:r>
                    <m:r>
                      <a:rPr lang="en-IN" sz="2600" i="1">
                        <a:latin typeface="Cambria Math" panose="02040503050406030204" pitchFamily="18" charset="0"/>
                        <a:ea typeface="Cambria Math" panose="02040503050406030204" pitchFamily="18" charset="0"/>
                      </a:rPr>
                      <m:t>𝜖</m:t>
                    </m:r>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𝐵𝑎𝑙𝑙</m:t>
                    </m:r>
                    <m:r>
                      <a:rPr lang="en-IN" sz="2600" b="0" i="1" smtClean="0">
                        <a:latin typeface="Cambria Math" panose="02040503050406030204" pitchFamily="18" charset="0"/>
                        <a:ea typeface="Cambria Math" panose="02040503050406030204" pitchFamily="18" charset="0"/>
                      </a:rPr>
                      <m:t>(</m:t>
                    </m:r>
                    <m:r>
                      <a:rPr lang="en-IN" sz="2600" b="0" i="1" smtClean="0">
                        <a:latin typeface="Cambria Math" panose="02040503050406030204" pitchFamily="18" charset="0"/>
                        <a:ea typeface="Cambria Math" panose="02040503050406030204" pitchFamily="18" charset="0"/>
                      </a:rPr>
                      <m:t>𝑣</m:t>
                    </m:r>
                    <m:r>
                      <a:rPr lang="en-IN" sz="2600" b="0" i="1" smtClean="0">
                        <a:latin typeface="Cambria Math" panose="02040503050406030204" pitchFamily="18" charset="0"/>
                        <a:ea typeface="Cambria Math" panose="02040503050406030204" pitchFamily="18" charset="0"/>
                      </a:rPr>
                      <m:t>)}</m:t>
                    </m:r>
                  </m:oMath>
                </a14:m>
                <a:r>
                  <a:rPr lang="en-IN" sz="2600"/>
                  <a:t> for all</a:t>
                </a:r>
                <a:r>
                  <a:rPr lang="en-US" sz="2600"/>
                  <a:t> landmark points </a:t>
                </a:r>
                <a14:m>
                  <m:oMath xmlns:m="http://schemas.openxmlformats.org/officeDocument/2006/math">
                    <m:r>
                      <a:rPr lang="en-IN" sz="2600" b="0" i="1" smtClean="0">
                        <a:latin typeface="Cambria Math" panose="02040503050406030204" pitchFamily="18" charset="0"/>
                      </a:rPr>
                      <m:t>𝑢</m:t>
                    </m:r>
                    <m:r>
                      <a:rPr lang="en-IN" sz="2600" b="0" i="1" smtClean="0">
                        <a:latin typeface="Cambria Math" panose="02040503050406030204" pitchFamily="18" charset="0"/>
                      </a:rPr>
                      <m:t>.</m:t>
                    </m:r>
                  </m:oMath>
                </a14:m>
                <a:endParaRPr lang="en-IN" sz="2600"/>
              </a:p>
              <a:p>
                <a:r>
                  <a:rPr lang="en-IN" sz="2600"/>
                  <a:t>Lemma: All the vertices lying on the shortest path from vertex </a:t>
                </a:r>
                <a14:m>
                  <m:oMath xmlns:m="http://schemas.openxmlformats.org/officeDocument/2006/math">
                    <m:r>
                      <m:rPr>
                        <m:sty m:val="p"/>
                      </m:rPr>
                      <a:rPr lang="en-IN" sz="2600">
                        <a:latin typeface="Cambria Math" panose="02040503050406030204" pitchFamily="18" charset="0"/>
                      </a:rPr>
                      <m:t>u</m:t>
                    </m:r>
                    <m:r>
                      <a:rPr lang="en-IN" sz="2600">
                        <a:latin typeface="Cambria Math" panose="02040503050406030204" pitchFamily="18" charset="0"/>
                      </a:rPr>
                      <m:t> </m:t>
                    </m:r>
                  </m:oMath>
                </a14:m>
                <a:r>
                  <a:rPr lang="en-IN" sz="2600"/>
                  <a:t> to</a:t>
                </a:r>
                <a14:m>
                  <m:oMath xmlns:m="http://schemas.openxmlformats.org/officeDocument/2006/math">
                    <m:r>
                      <a:rPr lang="en-IN" sz="2600">
                        <a:latin typeface="Cambria Math" panose="02040503050406030204" pitchFamily="18" charset="0"/>
                      </a:rPr>
                      <m:t> </m:t>
                    </m:r>
                    <m:r>
                      <a:rPr lang="en-IN" sz="2600" i="1">
                        <a:latin typeface="Cambria Math" panose="02040503050406030204" pitchFamily="18" charset="0"/>
                      </a:rPr>
                      <m:t>𝑣</m:t>
                    </m:r>
                    <m:r>
                      <a:rPr lang="en-IN" sz="2600" i="1">
                        <a:latin typeface="Cambria Math" panose="02040503050406030204" pitchFamily="18" charset="0"/>
                      </a:rPr>
                      <m:t> </m:t>
                    </m:r>
                    <m:r>
                      <a:rPr lang="en-IN" sz="2600" i="1">
                        <a:latin typeface="Cambria Math" panose="02040503050406030204" pitchFamily="18" charset="0"/>
                        <a:ea typeface="Cambria Math" panose="02040503050406030204" pitchFamily="18" charset="0"/>
                      </a:rPr>
                      <m:t>𝜖</m:t>
                    </m:r>
                    <m:r>
                      <a:rPr lang="en-IN" sz="2600" i="1">
                        <a:latin typeface="Cambria Math" panose="02040503050406030204" pitchFamily="18" charset="0"/>
                        <a:ea typeface="Cambria Math" panose="02040503050406030204" pitchFamily="18" charset="0"/>
                      </a:rPr>
                      <m:t> </m:t>
                    </m:r>
                    <m:r>
                      <a:rPr lang="en-IN" sz="2600" i="1">
                        <a:latin typeface="Cambria Math" panose="02040503050406030204" pitchFamily="18" charset="0"/>
                      </a:rPr>
                      <m:t>𝑔𝑟𝑜𝑢𝑝</m:t>
                    </m:r>
                    <m:d>
                      <m:dPr>
                        <m:ctrlPr>
                          <a:rPr lang="en-IN" sz="2600" i="1">
                            <a:latin typeface="Cambria Math" panose="02040503050406030204" pitchFamily="18" charset="0"/>
                          </a:rPr>
                        </m:ctrlPr>
                      </m:dPr>
                      <m:e>
                        <m:r>
                          <a:rPr lang="en-IN" sz="2600" i="1">
                            <a:latin typeface="Cambria Math" panose="02040503050406030204" pitchFamily="18" charset="0"/>
                          </a:rPr>
                          <m:t>𝑢</m:t>
                        </m:r>
                      </m:e>
                    </m:d>
                  </m:oMath>
                </a14:m>
                <a:r>
                  <a:rPr lang="en-IN" sz="2600"/>
                  <a:t>, must also belong to </a:t>
                </a:r>
                <a14:m>
                  <m:oMath xmlns:m="http://schemas.openxmlformats.org/officeDocument/2006/math">
                    <m:r>
                      <a:rPr lang="en-IN" sz="2600" b="0" i="1" smtClean="0">
                        <a:latin typeface="Cambria Math" panose="02040503050406030204" pitchFamily="18" charset="0"/>
                      </a:rPr>
                      <m:t>𝑔𝑟𝑜𝑢𝑝</m:t>
                    </m:r>
                    <m:d>
                      <m:dPr>
                        <m:ctrlPr>
                          <a:rPr lang="en-IN" sz="2600" b="0" i="1" smtClean="0">
                            <a:latin typeface="Cambria Math" panose="02040503050406030204" pitchFamily="18" charset="0"/>
                          </a:rPr>
                        </m:ctrlPr>
                      </m:dPr>
                      <m:e>
                        <m:r>
                          <a:rPr lang="en-IN" sz="2600" b="0" i="1" smtClean="0">
                            <a:latin typeface="Cambria Math" panose="02040503050406030204" pitchFamily="18" charset="0"/>
                          </a:rPr>
                          <m:t>𝑢</m:t>
                        </m:r>
                      </m:e>
                    </m:d>
                    <m:r>
                      <a:rPr lang="en-IN" sz="2600" b="0" i="1" smtClean="0">
                        <a:latin typeface="Cambria Math" panose="02040503050406030204" pitchFamily="18" charset="0"/>
                      </a:rPr>
                      <m:t>. </m:t>
                    </m:r>
                  </m:oMath>
                </a14:m>
                <a:endParaRPr lang="en-IN" sz="2600"/>
              </a:p>
              <a:p>
                <a:r>
                  <a:rPr lang="en-IN" sz="2600"/>
                  <a:t>Property: As Dijkstra progresses, the distance computed never increases.</a:t>
                </a:r>
              </a:p>
              <a:p>
                <a:r>
                  <a:rPr lang="en-IN" sz="2600"/>
                  <a:t>Using both of above, we need to </a:t>
                </a:r>
                <a:r>
                  <a:rPr lang="en-IN" sz="2600" b="1"/>
                  <a:t>visit only those vertices which belong to </a:t>
                </a:r>
                <a14:m>
                  <m:oMath xmlns:m="http://schemas.openxmlformats.org/officeDocument/2006/math">
                    <m:r>
                      <a:rPr lang="en-IN" sz="2600" b="1" i="1" smtClean="0">
                        <a:latin typeface="Cambria Math" panose="02040503050406030204" pitchFamily="18" charset="0"/>
                      </a:rPr>
                      <m:t>𝒈𝒓𝒐𝒖𝒑</m:t>
                    </m:r>
                    <m:r>
                      <a:rPr lang="en-IN" sz="2600" b="1" i="1" smtClean="0">
                        <a:latin typeface="Cambria Math" panose="02040503050406030204" pitchFamily="18" charset="0"/>
                      </a:rPr>
                      <m:t>(</m:t>
                    </m:r>
                    <m:r>
                      <a:rPr lang="en-IN" sz="2600" b="1" i="1" smtClean="0">
                        <a:latin typeface="Cambria Math" panose="02040503050406030204" pitchFamily="18" charset="0"/>
                      </a:rPr>
                      <m:t>𝒖</m:t>
                    </m:r>
                    <m:r>
                      <a:rPr lang="en-IN" sz="2600" b="1" i="1" smtClean="0">
                        <a:latin typeface="Cambria Math" panose="02040503050406030204" pitchFamily="18" charset="0"/>
                      </a:rPr>
                      <m:t>)</m:t>
                    </m:r>
                  </m:oMath>
                </a14:m>
                <a:r>
                  <a:rPr lang="en-IN" sz="2600" b="1"/>
                  <a:t> </a:t>
                </a:r>
                <a:r>
                  <a:rPr lang="en-IN" sz="2600"/>
                  <a:t>at any point in Dijkstra. This means, an edge (</a:t>
                </a:r>
                <a14:m>
                  <m:oMath xmlns:m="http://schemas.openxmlformats.org/officeDocument/2006/math">
                    <m:r>
                      <a:rPr lang="en-IN" sz="2600" i="1">
                        <a:latin typeface="Cambria Math" panose="02040503050406030204" pitchFamily="18" charset="0"/>
                      </a:rPr>
                      <m:t>𝑣</m:t>
                    </m:r>
                  </m:oMath>
                </a14:m>
                <a:r>
                  <a:rPr lang="en-IN" sz="2600"/>
                  <a:t>, </a:t>
                </a:r>
                <a14:m>
                  <m:oMath xmlns:m="http://schemas.openxmlformats.org/officeDocument/2006/math">
                    <m:r>
                      <a:rPr lang="en-IN" sz="2600" b="0" i="1" smtClean="0">
                        <a:latin typeface="Cambria Math" panose="02040503050406030204" pitchFamily="18" charset="0"/>
                      </a:rPr>
                      <m:t>𝑦</m:t>
                    </m:r>
                  </m:oMath>
                </a14:m>
                <a:r>
                  <a:rPr lang="en-IN" sz="2600"/>
                  <a:t>) is relaxed using an addition condition from vertex </a:t>
                </a:r>
                <a14:m>
                  <m:oMath xmlns:m="http://schemas.openxmlformats.org/officeDocument/2006/math">
                    <m:r>
                      <a:rPr lang="en-IN" sz="2600" i="1">
                        <a:latin typeface="Cambria Math" panose="02040503050406030204" pitchFamily="18" charset="0"/>
                      </a:rPr>
                      <m:t>𝑣</m:t>
                    </m:r>
                  </m:oMath>
                </a14:m>
                <a:r>
                  <a:rPr lang="en-IN" sz="2600"/>
                  <a:t> which is:</a:t>
                </a:r>
              </a:p>
              <a:p>
                <a:endParaRPr lang="en-IN" sz="2600"/>
              </a:p>
              <a:p>
                <a:pPr marL="0" indent="0">
                  <a:buNone/>
                </a:pPr>
                <a:r>
                  <a:rPr lang="en-IN" sz="2600"/>
                  <a:t>    </a:t>
                </a:r>
              </a:p>
              <a:p>
                <a:pPr marL="0" indent="0">
                  <a:buNone/>
                </a:pPr>
                <a:r>
                  <a:rPr lang="en-IN" sz="2600"/>
                  <a:t>       This modified algorithm is called </a:t>
                </a:r>
                <a:r>
                  <a:rPr lang="en-IN" sz="2600" b="1"/>
                  <a:t>trimmed Dijkstra</a:t>
                </a:r>
                <a:r>
                  <a:rPr lang="en-IN" sz="2600"/>
                  <a:t>, henceforth.</a:t>
                </a:r>
              </a:p>
              <a:p>
                <a:endParaRPr lang="en-IN" sz="2600"/>
              </a:p>
              <a:p>
                <a:pPr marL="0" indent="0">
                  <a:buNone/>
                </a:pPr>
                <a:endParaRPr lang="en-IN" sz="2600"/>
              </a:p>
              <a:p>
                <a:endParaRPr lang="en-IN" sz="2600"/>
              </a:p>
            </p:txBody>
          </p:sp>
        </mc:Choice>
        <mc:Fallback xmlns="">
          <p:sp>
            <p:nvSpPr>
              <p:cNvPr id="3" name="Content Placeholder 2">
                <a:extLst>
                  <a:ext uri="{FF2B5EF4-FFF2-40B4-BE49-F238E27FC236}">
                    <a16:creationId xmlns:a16="http://schemas.microsoft.com/office/drawing/2014/main" id="{074204BE-4A88-6476-EDDA-CCB691FD83FC}"/>
                  </a:ext>
                </a:extLst>
              </p:cNvPr>
              <p:cNvSpPr>
                <a:spLocks noGrp="1" noRot="1" noChangeAspect="1" noMove="1" noResize="1" noEditPoints="1" noAdjustHandles="1" noChangeArrowheads="1" noChangeShapeType="1" noTextEdit="1"/>
              </p:cNvSpPr>
              <p:nvPr>
                <p:ph idx="1"/>
              </p:nvPr>
            </p:nvSpPr>
            <p:spPr>
              <a:xfrm>
                <a:off x="909802" y="937580"/>
                <a:ext cx="10058400" cy="4382888"/>
              </a:xfrm>
              <a:blipFill>
                <a:blip r:embed="rId2"/>
                <a:stretch>
                  <a:fillRect l="-909" t="-2086" b="-317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37185F6-35C0-249C-DB5C-375ADEED2C0E}"/>
                  </a:ext>
                </a:extLst>
              </p:cNvPr>
              <p:cNvSpPr txBox="1"/>
              <p:nvPr/>
            </p:nvSpPr>
            <p:spPr>
              <a:xfrm>
                <a:off x="3689096" y="5320468"/>
                <a:ext cx="4499812" cy="400110"/>
              </a:xfrm>
              <a:prstGeom prst="rect">
                <a:avLst/>
              </a:prstGeom>
              <a:noFill/>
              <a:ln w="12700">
                <a:solidFill>
                  <a:schemeClr val="tx1"/>
                </a:solidFill>
              </a:ln>
            </p:spPr>
            <p:txBody>
              <a:bodyPr wrap="square" rtlCol="0">
                <a:spAutoFit/>
              </a:bodyPr>
              <a:lstStyle/>
              <a:p>
                <a14:m>
                  <m:oMath xmlns:m="http://schemas.openxmlformats.org/officeDocument/2006/math">
                    <m:d>
                      <m:dPr>
                        <m:ctrlPr>
                          <a:rPr lang="en-IN" sz="2000" b="1" i="1" smtClean="0">
                            <a:solidFill>
                              <a:schemeClr val="tx1"/>
                            </a:solidFill>
                            <a:latin typeface="Cambria Math" panose="02040503050406030204" pitchFamily="18" charset="0"/>
                          </a:rPr>
                        </m:ctrlPr>
                      </m:dPr>
                      <m:e>
                        <m:r>
                          <a:rPr lang="en-IN" sz="2000" b="1" i="1" smtClean="0">
                            <a:solidFill>
                              <a:schemeClr val="tx1"/>
                            </a:solidFill>
                            <a:latin typeface="Cambria Math" panose="02040503050406030204" pitchFamily="18" charset="0"/>
                          </a:rPr>
                          <m:t>𝒅</m:t>
                        </m:r>
                        <m:r>
                          <a:rPr lang="en-IN" sz="2000" b="1" i="1" smtClean="0">
                            <a:solidFill>
                              <a:schemeClr val="tx1"/>
                            </a:solidFill>
                            <a:latin typeface="Cambria Math" panose="02040503050406030204" pitchFamily="18" charset="0"/>
                          </a:rPr>
                          <m:t>(</m:t>
                        </m:r>
                        <m:r>
                          <a:rPr lang="en-IN" sz="2000" b="1" i="1" smtClean="0">
                            <a:solidFill>
                              <a:schemeClr val="tx1"/>
                            </a:solidFill>
                            <a:latin typeface="Cambria Math" panose="02040503050406030204" pitchFamily="18" charset="0"/>
                          </a:rPr>
                          <m:t>𝒖</m:t>
                        </m:r>
                        <m:r>
                          <a:rPr lang="en-IN" sz="2000" b="1" i="1" smtClean="0">
                            <a:solidFill>
                              <a:schemeClr val="tx1"/>
                            </a:solidFill>
                            <a:latin typeface="Cambria Math" panose="02040503050406030204" pitchFamily="18" charset="0"/>
                          </a:rPr>
                          <m:t>, </m:t>
                        </m:r>
                        <m:r>
                          <a:rPr lang="en-IN" sz="2000" b="1" i="1" smtClean="0">
                            <a:solidFill>
                              <a:schemeClr val="tx1"/>
                            </a:solidFill>
                            <a:latin typeface="Cambria Math" panose="02040503050406030204" pitchFamily="18" charset="0"/>
                          </a:rPr>
                          <m:t>𝒗</m:t>
                        </m:r>
                      </m:e>
                    </m:d>
                    <m:r>
                      <a:rPr lang="en-IN" sz="2000" b="1" i="1" smtClean="0">
                        <a:solidFill>
                          <a:schemeClr val="tx1"/>
                        </a:solidFill>
                        <a:latin typeface="Cambria Math" panose="02040503050406030204" pitchFamily="18" charset="0"/>
                      </a:rPr>
                      <m:t>+</m:t>
                    </m:r>
                    <m:r>
                      <a:rPr lang="en-IN" sz="2000" b="1" i="1" smtClean="0">
                        <a:solidFill>
                          <a:schemeClr val="tx1"/>
                        </a:solidFill>
                        <a:latin typeface="Cambria Math" panose="02040503050406030204" pitchFamily="18" charset="0"/>
                      </a:rPr>
                      <m:t>𝒘𝒆𝒊𝒈𝒉𝒕</m:t>
                    </m:r>
                    <m:d>
                      <m:dPr>
                        <m:ctrlPr>
                          <a:rPr lang="en-IN" sz="2000" b="1" i="1" smtClean="0">
                            <a:solidFill>
                              <a:schemeClr val="tx1"/>
                            </a:solidFill>
                            <a:latin typeface="Cambria Math" panose="02040503050406030204" pitchFamily="18" charset="0"/>
                          </a:rPr>
                        </m:ctrlPr>
                      </m:dPr>
                      <m:e>
                        <m:r>
                          <a:rPr lang="en-IN" sz="2000" b="1" i="1" smtClean="0">
                            <a:solidFill>
                              <a:schemeClr val="tx1"/>
                            </a:solidFill>
                            <a:latin typeface="Cambria Math" panose="02040503050406030204" pitchFamily="18" charset="0"/>
                          </a:rPr>
                          <m:t>𝒗</m:t>
                        </m:r>
                        <m:r>
                          <a:rPr lang="en-IN" sz="2000" b="1" i="1" smtClean="0">
                            <a:solidFill>
                              <a:schemeClr val="tx1"/>
                            </a:solidFill>
                            <a:latin typeface="Cambria Math" panose="02040503050406030204" pitchFamily="18" charset="0"/>
                          </a:rPr>
                          <m:t>, </m:t>
                        </m:r>
                        <m:r>
                          <a:rPr lang="en-IN" sz="2000" b="1" i="1" smtClean="0">
                            <a:solidFill>
                              <a:schemeClr val="tx1"/>
                            </a:solidFill>
                            <a:latin typeface="Cambria Math" panose="02040503050406030204" pitchFamily="18" charset="0"/>
                          </a:rPr>
                          <m:t>𝒚</m:t>
                        </m:r>
                      </m:e>
                    </m:d>
                    <m:r>
                      <a:rPr lang="en-IN" sz="2000" b="1" i="1" smtClean="0">
                        <a:solidFill>
                          <a:schemeClr val="tx1"/>
                        </a:solidFill>
                        <a:latin typeface="Cambria Math" panose="02040503050406030204" pitchFamily="18" charset="0"/>
                      </a:rPr>
                      <m:t>&lt; </m:t>
                    </m:r>
                    <m:r>
                      <a:rPr lang="en-IN" sz="2000" b="1" i="1" smtClean="0">
                        <a:solidFill>
                          <a:schemeClr val="tx1"/>
                        </a:solidFill>
                        <a:latin typeface="Cambria Math" panose="02040503050406030204" pitchFamily="18" charset="0"/>
                        <a:ea typeface="Cambria Math" panose="02040503050406030204" pitchFamily="18" charset="0"/>
                      </a:rPr>
                      <m:t>𝜹</m:t>
                    </m:r>
                    <m:r>
                      <a:rPr lang="en-IN" sz="2000" b="1" i="1" smtClean="0">
                        <a:solidFill>
                          <a:schemeClr val="tx1"/>
                        </a:solidFill>
                        <a:latin typeface="Cambria Math" panose="02040503050406030204" pitchFamily="18" charset="0"/>
                        <a:ea typeface="Cambria Math" panose="02040503050406030204" pitchFamily="18" charset="0"/>
                      </a:rPr>
                      <m:t>(</m:t>
                    </m:r>
                    <m:r>
                      <a:rPr lang="en-IN" sz="2000" b="1" i="1" smtClean="0">
                        <a:solidFill>
                          <a:schemeClr val="tx1"/>
                        </a:solidFill>
                        <a:latin typeface="Cambria Math" panose="02040503050406030204" pitchFamily="18" charset="0"/>
                        <a:ea typeface="Cambria Math" panose="02040503050406030204" pitchFamily="18" charset="0"/>
                      </a:rPr>
                      <m:t>𝒚</m:t>
                    </m:r>
                    <m:r>
                      <a:rPr lang="en-IN" sz="2000" b="1" i="1" smtClean="0">
                        <a:solidFill>
                          <a:schemeClr val="tx1"/>
                        </a:solidFill>
                        <a:latin typeface="Cambria Math" panose="02040503050406030204" pitchFamily="18" charset="0"/>
                        <a:ea typeface="Cambria Math" panose="02040503050406030204" pitchFamily="18" charset="0"/>
                      </a:rPr>
                      <m:t>, </m:t>
                    </m:r>
                    <m:r>
                      <a:rPr lang="en-IN" sz="2000" b="1" i="1" smtClean="0">
                        <a:solidFill>
                          <a:schemeClr val="tx1"/>
                        </a:solidFill>
                        <a:latin typeface="Cambria Math" panose="02040503050406030204" pitchFamily="18" charset="0"/>
                        <a:ea typeface="Cambria Math" panose="02040503050406030204" pitchFamily="18" charset="0"/>
                      </a:rPr>
                      <m:t>𝑳</m:t>
                    </m:r>
                    <m:r>
                      <a:rPr lang="en-IN" sz="2000" b="1" i="1" smtClean="0">
                        <a:solidFill>
                          <a:schemeClr val="tx1"/>
                        </a:solidFill>
                        <a:latin typeface="Cambria Math" panose="02040503050406030204" pitchFamily="18" charset="0"/>
                        <a:ea typeface="Cambria Math" panose="02040503050406030204" pitchFamily="18" charset="0"/>
                      </a:rPr>
                      <m:t>(</m:t>
                    </m:r>
                    <m:r>
                      <a:rPr lang="en-IN" sz="2000" b="1" i="1" smtClean="0">
                        <a:solidFill>
                          <a:schemeClr val="tx1"/>
                        </a:solidFill>
                        <a:latin typeface="Cambria Math" panose="02040503050406030204" pitchFamily="18" charset="0"/>
                        <a:ea typeface="Cambria Math" panose="02040503050406030204" pitchFamily="18" charset="0"/>
                      </a:rPr>
                      <m:t>𝒚</m:t>
                    </m:r>
                    <m:r>
                      <a:rPr lang="en-IN" sz="2000" b="1" i="1" smtClean="0">
                        <a:solidFill>
                          <a:schemeClr val="tx1"/>
                        </a:solidFill>
                        <a:latin typeface="Cambria Math" panose="02040503050406030204" pitchFamily="18" charset="0"/>
                        <a:ea typeface="Cambria Math" panose="02040503050406030204" pitchFamily="18" charset="0"/>
                      </a:rPr>
                      <m:t>))</m:t>
                    </m:r>
                  </m:oMath>
                </a14:m>
                <a:r>
                  <a:rPr lang="en-IN" sz="2000"/>
                  <a:t>)</a:t>
                </a:r>
              </a:p>
            </p:txBody>
          </p:sp>
        </mc:Choice>
        <mc:Fallback xmlns="">
          <p:sp>
            <p:nvSpPr>
              <p:cNvPr id="13" name="TextBox 12">
                <a:extLst>
                  <a:ext uri="{FF2B5EF4-FFF2-40B4-BE49-F238E27FC236}">
                    <a16:creationId xmlns:a16="http://schemas.microsoft.com/office/drawing/2014/main" id="{E37185F6-35C0-249C-DB5C-375ADEED2C0E}"/>
                  </a:ext>
                </a:extLst>
              </p:cNvPr>
              <p:cNvSpPr txBox="1">
                <a:spLocks noRot="1" noChangeAspect="1" noMove="1" noResize="1" noEditPoints="1" noAdjustHandles="1" noChangeArrowheads="1" noChangeShapeType="1" noTextEdit="1"/>
              </p:cNvSpPr>
              <p:nvPr/>
            </p:nvSpPr>
            <p:spPr>
              <a:xfrm>
                <a:off x="3689096" y="5320468"/>
                <a:ext cx="4499812" cy="400110"/>
              </a:xfrm>
              <a:prstGeom prst="rect">
                <a:avLst/>
              </a:prstGeom>
              <a:blipFill>
                <a:blip r:embed="rId3"/>
                <a:stretch>
                  <a:fillRect t="-5970" b="-26866"/>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12011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00AB5-F77C-1A00-2A3E-7A636DBDF964}"/>
              </a:ext>
            </a:extLst>
          </p:cNvPr>
          <p:cNvSpPr>
            <a:spLocks noGrp="1"/>
          </p:cNvSpPr>
          <p:nvPr>
            <p:ph idx="1"/>
          </p:nvPr>
        </p:nvSpPr>
        <p:spPr>
          <a:xfrm>
            <a:off x="663246" y="1828800"/>
            <a:ext cx="10790321" cy="1290041"/>
          </a:xfrm>
        </p:spPr>
        <p:txBody>
          <a:bodyPr>
            <a:normAutofit/>
          </a:bodyPr>
          <a:lstStyle/>
          <a:p>
            <a:pPr marL="0" indent="0">
              <a:buNone/>
            </a:pPr>
            <a:r>
              <a:rPr lang="en-IN" sz="2600"/>
              <a:t>Space utilization is bounded even if some balls are quite large and other balls are still small. So, we should be more concerned about </a:t>
            </a:r>
            <a:r>
              <a:rPr lang="en-IN" sz="2600" b="1"/>
              <a:t>total size of balls instead of individual ball sizes</a:t>
            </a:r>
            <a:r>
              <a:rPr lang="en-IN" sz="2600"/>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1FF7A4-F677-A80A-6AC9-9F41F4789EE5}"/>
                  </a:ext>
                </a:extLst>
              </p:cNvPr>
              <p:cNvSpPr txBox="1"/>
              <p:nvPr/>
            </p:nvSpPr>
            <p:spPr>
              <a:xfrm>
                <a:off x="3243943" y="3309529"/>
                <a:ext cx="4957377" cy="465769"/>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𝐸</m:t>
                      </m:r>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𝑠𝑢𝑚</m:t>
                          </m:r>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𝑠𝑖𝑧𝑒𝑠</m:t>
                          </m:r>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𝑏𝑎𝑙𝑙</m:t>
                          </m:r>
                        </m:e>
                      </m:d>
                      <m:r>
                        <a:rPr lang="en-IN" sz="2400" b="0" i="1" smtClean="0">
                          <a:latin typeface="Cambria Math" panose="02040503050406030204" pitchFamily="18" charset="0"/>
                        </a:rPr>
                        <m:t>=</m:t>
                      </m:r>
                      <m:r>
                        <a:rPr lang="en-IN" sz="2400" b="0" i="1" smtClean="0">
                          <a:latin typeface="Cambria Math" panose="02040503050406030204" pitchFamily="18" charset="0"/>
                        </a:rPr>
                        <m:t>𝑛</m:t>
                      </m:r>
                      <m:rad>
                        <m:radPr>
                          <m:degHide m:val="on"/>
                          <m:ctrlPr>
                            <a:rPr lang="en-IN" sz="2400" b="0" i="1" smtClean="0">
                              <a:latin typeface="Cambria Math" panose="02040503050406030204" pitchFamily="18" charset="0"/>
                              <a:ea typeface="Cambria Math" panose="02040503050406030204" pitchFamily="18" charset="0"/>
                            </a:rPr>
                          </m:ctrlPr>
                        </m:radPr>
                        <m:deg/>
                        <m:e>
                          <m:r>
                            <a:rPr lang="en-IN" sz="2400" b="0" i="1" smtClean="0">
                              <a:latin typeface="Cambria Math" panose="02040503050406030204" pitchFamily="18" charset="0"/>
                              <a:ea typeface="Cambria Math" panose="02040503050406030204" pitchFamily="18" charset="0"/>
                            </a:rPr>
                            <m:t>𝑛</m:t>
                          </m:r>
                        </m:e>
                      </m:rad>
                    </m:oMath>
                  </m:oMathPara>
                </a14:m>
                <a:endParaRPr lang="en-IN" sz="2400"/>
              </a:p>
            </p:txBody>
          </p:sp>
        </mc:Choice>
        <mc:Fallback xmlns="">
          <p:sp>
            <p:nvSpPr>
              <p:cNvPr id="6" name="TextBox 5">
                <a:extLst>
                  <a:ext uri="{FF2B5EF4-FFF2-40B4-BE49-F238E27FC236}">
                    <a16:creationId xmlns:a16="http://schemas.microsoft.com/office/drawing/2014/main" id="{AC1FF7A4-F677-A80A-6AC9-9F41F4789EE5}"/>
                  </a:ext>
                </a:extLst>
              </p:cNvPr>
              <p:cNvSpPr txBox="1">
                <a:spLocks noRot="1" noChangeAspect="1" noMove="1" noResize="1" noEditPoints="1" noAdjustHandles="1" noChangeArrowheads="1" noChangeShapeType="1" noTextEdit="1"/>
              </p:cNvSpPr>
              <p:nvPr/>
            </p:nvSpPr>
            <p:spPr>
              <a:xfrm>
                <a:off x="3243943" y="3309529"/>
                <a:ext cx="4957377" cy="465769"/>
              </a:xfrm>
              <a:prstGeom prst="rect">
                <a:avLst/>
              </a:prstGeom>
              <a:blipFill>
                <a:blip r:embed="rId2"/>
                <a:stretch>
                  <a:fillRect b="-15385"/>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8478B1E5-BB20-357E-8B7D-382418082EBD}"/>
                  </a:ext>
                </a:extLst>
              </p:cNvPr>
              <p:cNvSpPr txBox="1">
                <a:spLocks/>
              </p:cNvSpPr>
              <p:nvPr/>
            </p:nvSpPr>
            <p:spPr>
              <a:xfrm>
                <a:off x="794478" y="3989389"/>
                <a:ext cx="9773587" cy="20630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itchFamily="2" charset="2"/>
                  <a:buChar char="§"/>
                </a:pPr>
                <a:r>
                  <a:rPr lang="en-IN" sz="2600">
                    <a:solidFill>
                      <a:schemeClr val="tx1"/>
                    </a:solidFill>
                  </a:rPr>
                  <a:t>Use a checker to ensure </a:t>
                </a:r>
                <a14:m>
                  <m:oMath xmlns:m="http://schemas.openxmlformats.org/officeDocument/2006/math">
                    <m:r>
                      <m:rPr>
                        <m:sty m:val="p"/>
                      </m:rPr>
                      <a:rPr lang="en-IN" sz="2600" b="0" i="0" smtClean="0">
                        <a:solidFill>
                          <a:schemeClr val="tx1"/>
                        </a:solidFill>
                        <a:latin typeface="Cambria Math" panose="02040503050406030204" pitchFamily="18" charset="0"/>
                      </a:rPr>
                      <m:t>s</m:t>
                    </m:r>
                    <m:r>
                      <a:rPr lang="en-IN" sz="2600" b="0" i="1" smtClean="0">
                        <a:solidFill>
                          <a:schemeClr val="tx1"/>
                        </a:solidFill>
                        <a:latin typeface="Cambria Math" panose="02040503050406030204" pitchFamily="18" charset="0"/>
                      </a:rPr>
                      <m:t>𝑢𝑚</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𝑜𝑓</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𝑠𝑖𝑧𝑒</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𝑜𝑓</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𝑏𝑎𝑙𝑙𝑠</m:t>
                    </m:r>
                    <m:r>
                      <a:rPr lang="en-IN" sz="2600" b="0" i="1" smtClean="0">
                        <a:solidFill>
                          <a:schemeClr val="tx1"/>
                        </a:solidFill>
                        <a:latin typeface="Cambria Math" panose="02040503050406030204" pitchFamily="18" charset="0"/>
                      </a:rPr>
                      <m:t>&lt;</m:t>
                    </m:r>
                    <m:r>
                      <a:rPr lang="en-IN" sz="2600" b="0" i="1" smtClean="0">
                        <a:solidFill>
                          <a:schemeClr val="tx1"/>
                        </a:solidFill>
                        <a:latin typeface="Cambria Math" panose="02040503050406030204" pitchFamily="18" charset="0"/>
                      </a:rPr>
                      <m:t>𝑐𝑛</m:t>
                    </m:r>
                    <m:rad>
                      <m:radPr>
                        <m:degHide m:val="on"/>
                        <m:ctrlPr>
                          <a:rPr lang="en-IN" sz="2600" b="0" i="1" smtClean="0">
                            <a:solidFill>
                              <a:schemeClr val="tx1"/>
                            </a:solidFill>
                            <a:latin typeface="Cambria Math" panose="02040503050406030204" pitchFamily="18" charset="0"/>
                            <a:ea typeface="Cambria Math" panose="02040503050406030204" pitchFamily="18" charset="0"/>
                          </a:rPr>
                        </m:ctrlPr>
                      </m:radPr>
                      <m:deg/>
                      <m:e>
                        <m:r>
                          <a:rPr lang="en-IN" sz="2600" b="0" i="1" smtClean="0">
                            <a:solidFill>
                              <a:schemeClr val="tx1"/>
                            </a:solidFill>
                            <a:latin typeface="Cambria Math" panose="02040503050406030204" pitchFamily="18" charset="0"/>
                            <a:ea typeface="Cambria Math" panose="02040503050406030204" pitchFamily="18" charset="0"/>
                          </a:rPr>
                          <m:t>𝑛</m:t>
                        </m:r>
                      </m:e>
                    </m:rad>
                  </m:oMath>
                </a14:m>
                <a:endParaRPr lang="en-IN" sz="2600" b="0">
                  <a:solidFill>
                    <a:schemeClr val="tx1"/>
                  </a:solidFill>
                  <a:ea typeface="Cambria Math" panose="02040503050406030204" pitchFamily="18" charset="0"/>
                </a:endParaRPr>
              </a:p>
              <a:p>
                <a:pPr>
                  <a:buFont typeface="Wingdings" pitchFamily="2" charset="2"/>
                  <a:buChar char="§"/>
                </a:pPr>
                <a:r>
                  <a:rPr lang="en-IN" sz="2600">
                    <a:solidFill>
                      <a:schemeClr val="tx1"/>
                    </a:solidFill>
                  </a:rPr>
                  <a:t>Using Markov Inequality, </a:t>
                </a:r>
                <a14:m>
                  <m:oMath xmlns:m="http://schemas.openxmlformats.org/officeDocument/2006/math">
                    <m:r>
                      <a:rPr lang="en-IN" sz="2600" b="0" i="1" smtClean="0">
                        <a:solidFill>
                          <a:schemeClr val="tx1"/>
                        </a:solidFill>
                        <a:latin typeface="Cambria Math" panose="02040503050406030204" pitchFamily="18" charset="0"/>
                      </a:rPr>
                      <m:t>𝑃</m:t>
                    </m:r>
                    <m:d>
                      <m:dPr>
                        <m:ctrlPr>
                          <a:rPr lang="en-IN" sz="2600" b="0" i="1" smtClean="0">
                            <a:solidFill>
                              <a:schemeClr val="tx1"/>
                            </a:solidFill>
                            <a:latin typeface="Cambria Math" panose="02040503050406030204" pitchFamily="18" charset="0"/>
                          </a:rPr>
                        </m:ctrlPr>
                      </m:dPr>
                      <m:e>
                        <m:r>
                          <a:rPr lang="en-IN" sz="2600" b="0" i="1" smtClean="0">
                            <a:solidFill>
                              <a:schemeClr val="tx1"/>
                            </a:solidFill>
                            <a:latin typeface="Cambria Math" panose="02040503050406030204" pitchFamily="18" charset="0"/>
                          </a:rPr>
                          <m:t>𝑓𝑎𝑖𝑙𝑢𝑟𝑒</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𝑜𝑓</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𝑐h𝑒𝑐𝑘𝑒𝑟</m:t>
                        </m:r>
                      </m:e>
                    </m:d>
                    <m:r>
                      <a:rPr lang="en-IN" sz="2600" b="0" i="1" smtClean="0">
                        <a:solidFill>
                          <a:schemeClr val="tx1"/>
                        </a:solidFill>
                        <a:latin typeface="Cambria Math" panose="02040503050406030204" pitchFamily="18" charset="0"/>
                      </a:rPr>
                      <m:t>&lt;1/</m:t>
                    </m:r>
                    <m:r>
                      <a:rPr lang="en-IN" sz="2600" b="0" i="1" smtClean="0">
                        <a:solidFill>
                          <a:schemeClr val="tx1"/>
                        </a:solidFill>
                        <a:latin typeface="Cambria Math" panose="02040503050406030204" pitchFamily="18" charset="0"/>
                      </a:rPr>
                      <m:t>𝑐</m:t>
                    </m:r>
                  </m:oMath>
                </a14:m>
                <a:endParaRPr lang="en-IN" sz="2600">
                  <a:solidFill>
                    <a:schemeClr val="tx1"/>
                  </a:solidFill>
                </a:endParaRPr>
              </a:p>
              <a:p>
                <a:pPr>
                  <a:buFont typeface="Wingdings" pitchFamily="2" charset="2"/>
                  <a:buChar char="§"/>
                </a:pPr>
                <a14:m>
                  <m:oMath xmlns:m="http://schemas.openxmlformats.org/officeDocument/2006/math">
                    <m:r>
                      <a:rPr lang="en-IN" sz="2600" b="0" i="1" smtClean="0">
                        <a:solidFill>
                          <a:schemeClr val="tx1"/>
                        </a:solidFill>
                        <a:latin typeface="Cambria Math" panose="02040503050406030204" pitchFamily="18" charset="0"/>
                      </a:rPr>
                      <m:t>𝐸</m:t>
                    </m:r>
                    <m:d>
                      <m:dPr>
                        <m:begChr m:val="["/>
                        <m:endChr m:val="]"/>
                        <m:ctrlPr>
                          <a:rPr lang="en-IN" sz="2600" b="0" i="1" smtClean="0">
                            <a:solidFill>
                              <a:schemeClr val="tx1"/>
                            </a:solidFill>
                            <a:latin typeface="Cambria Math" panose="02040503050406030204" pitchFamily="18" charset="0"/>
                          </a:rPr>
                        </m:ctrlPr>
                      </m:dPr>
                      <m:e>
                        <m:r>
                          <a:rPr lang="en-IN" sz="2600" b="0" i="1" smtClean="0">
                            <a:solidFill>
                              <a:schemeClr val="tx1"/>
                            </a:solidFill>
                            <a:latin typeface="Cambria Math" panose="02040503050406030204" pitchFamily="18" charset="0"/>
                          </a:rPr>
                          <m:t>𝑛𝑢𝑚𝑏𝑒𝑟</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𝑜𝑓</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𝑡𝑖𝑚𝑒𝑠</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𝑐h𝑒𝑐𝑘𝑒𝑟</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𝑖𝑠</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𝑟𝑢𝑛</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𝑏𝑒𝑓𝑜𝑟𝑒</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𝑠𝑢𝑐𝑐𝑒𝑠𝑠</m:t>
                        </m:r>
                      </m:e>
                    </m:d>
                    <m:r>
                      <a:rPr lang="en-IN" sz="2600" b="0" i="1" smtClean="0">
                        <a:solidFill>
                          <a:schemeClr val="tx1"/>
                        </a:solidFill>
                        <a:latin typeface="Cambria Math" panose="02040503050406030204" pitchFamily="18" charset="0"/>
                      </a:rPr>
                      <m:t>=</m:t>
                    </m:r>
                    <m:r>
                      <a:rPr lang="en-IN" sz="2600" b="0" i="1" smtClean="0">
                        <a:solidFill>
                          <a:schemeClr val="tx1"/>
                        </a:solidFill>
                        <a:latin typeface="Cambria Math" panose="02040503050406030204" pitchFamily="18" charset="0"/>
                      </a:rPr>
                      <m:t>𝑐</m:t>
                    </m:r>
                    <m:r>
                      <a:rPr lang="en-IN" sz="2600" i="1">
                        <a:solidFill>
                          <a:schemeClr val="tx1"/>
                        </a:solidFill>
                        <a:latin typeface="Cambria Math" panose="02040503050406030204" pitchFamily="18" charset="0"/>
                      </a:rPr>
                      <m:t>/</m:t>
                    </m:r>
                    <m:r>
                      <a:rPr lang="en-IN" sz="2600" b="0" i="1" smtClean="0">
                        <a:solidFill>
                          <a:schemeClr val="tx1"/>
                        </a:solidFill>
                        <a:latin typeface="Cambria Math" panose="02040503050406030204" pitchFamily="18" charset="0"/>
                      </a:rPr>
                      <m:t>(</m:t>
                    </m:r>
                    <m:r>
                      <a:rPr lang="en-IN" sz="2600" i="1">
                        <a:solidFill>
                          <a:schemeClr val="tx1"/>
                        </a:solidFill>
                        <a:latin typeface="Cambria Math" panose="02040503050406030204" pitchFamily="18" charset="0"/>
                      </a:rPr>
                      <m:t>𝑐</m:t>
                    </m:r>
                    <m:r>
                      <a:rPr lang="en-IN" sz="2600" b="0" i="1" smtClean="0">
                        <a:solidFill>
                          <a:schemeClr val="tx1"/>
                        </a:solidFill>
                        <a:latin typeface="Cambria Math" panose="02040503050406030204" pitchFamily="18" charset="0"/>
                      </a:rPr>
                      <m:t>−1)</m:t>
                    </m:r>
                  </m:oMath>
                </a14:m>
                <a:endParaRPr lang="en-IN" sz="2600">
                  <a:solidFill>
                    <a:schemeClr val="tx1"/>
                  </a:solidFill>
                </a:endParaRPr>
              </a:p>
              <a:p>
                <a:pPr>
                  <a:buFont typeface="Wingdings" pitchFamily="2" charset="2"/>
                  <a:buChar char="§"/>
                </a:pPr>
                <a:endParaRPr lang="en-IN" sz="2600">
                  <a:solidFill>
                    <a:schemeClr val="tx1"/>
                  </a:solidFill>
                </a:endParaRPr>
              </a:p>
            </p:txBody>
          </p:sp>
        </mc:Choice>
        <mc:Fallback xmlns="">
          <p:sp>
            <p:nvSpPr>
              <p:cNvPr id="7" name="Content Placeholder 2">
                <a:extLst>
                  <a:ext uri="{FF2B5EF4-FFF2-40B4-BE49-F238E27FC236}">
                    <a16:creationId xmlns:a16="http://schemas.microsoft.com/office/drawing/2014/main" id="{8478B1E5-BB20-357E-8B7D-382418082EBD}"/>
                  </a:ext>
                </a:extLst>
              </p:cNvPr>
              <p:cNvSpPr txBox="1">
                <a:spLocks noRot="1" noChangeAspect="1" noMove="1" noResize="1" noEditPoints="1" noAdjustHandles="1" noChangeArrowheads="1" noChangeShapeType="1" noTextEdit="1"/>
              </p:cNvSpPr>
              <p:nvPr/>
            </p:nvSpPr>
            <p:spPr>
              <a:xfrm>
                <a:off x="794478" y="3989389"/>
                <a:ext cx="9773587" cy="2063068"/>
              </a:xfrm>
              <a:prstGeom prst="rect">
                <a:avLst/>
              </a:prstGeom>
              <a:blipFill>
                <a:blip r:embed="rId3"/>
                <a:stretch>
                  <a:fillRect l="-561" t="-2360"/>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265CAF6C-E6F5-A8A9-C1BE-A099965C041B}"/>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Bound on space utilized</a:t>
            </a:r>
          </a:p>
        </p:txBody>
      </p:sp>
    </p:spTree>
    <p:extLst>
      <p:ext uri="{BB962C8B-B14F-4D97-AF65-F5344CB8AC3E}">
        <p14:creationId xmlns:p14="http://schemas.microsoft.com/office/powerpoint/2010/main" val="353234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BC3F11-09F4-63E2-3EE6-932B03A0C6A3}"/>
                  </a:ext>
                </a:extLst>
              </p:cNvPr>
              <p:cNvSpPr>
                <a:spLocks noGrp="1"/>
              </p:cNvSpPr>
              <p:nvPr>
                <p:ph idx="1"/>
              </p:nvPr>
            </p:nvSpPr>
            <p:spPr>
              <a:xfrm>
                <a:off x="631544" y="1835590"/>
                <a:ext cx="10897209" cy="2574986"/>
              </a:xfrm>
            </p:spPr>
            <p:txBody>
              <a:bodyPr>
                <a:noAutofit/>
              </a:bodyPr>
              <a:lstStyle/>
              <a:p>
                <a:r>
                  <a:rPr lang="en-IN" sz="2600"/>
                  <a:t>To get a greater stretch, we need to use a loose bound on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𝜹</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𝒖</m:t>
                        </m:r>
                        <m:r>
                          <a:rPr lang="en-IN" sz="2600" b="1" i="1" smtClean="0">
                            <a:solidFill>
                              <a:schemeClr val="tx1"/>
                            </a:solidFill>
                            <a:latin typeface="Cambria Math" panose="02040503050406030204" pitchFamily="18" charset="0"/>
                            <a:ea typeface="Cambria Math" panose="02040503050406030204" pitchFamily="18" charset="0"/>
                          </a:rPr>
                          <m:t>, </m:t>
                        </m:r>
                        <m:r>
                          <a:rPr lang="en-IN" sz="2600" b="1" i="1" smtClean="0">
                            <a:solidFill>
                              <a:schemeClr val="tx1"/>
                            </a:solidFill>
                            <a:latin typeface="Cambria Math" panose="02040503050406030204" pitchFamily="18" charset="0"/>
                            <a:ea typeface="Cambria Math" panose="02040503050406030204" pitchFamily="18" charset="0"/>
                          </a:rPr>
                          <m:t>𝑳</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𝒖</m:t>
                            </m:r>
                          </m:e>
                        </m:d>
                      </m:e>
                    </m:d>
                  </m:oMath>
                </a14:m>
                <a:r>
                  <a:rPr lang="en-IN" sz="2600"/>
                  <a:t> than </a:t>
                </a:r>
                <a14:m>
                  <m:oMath xmlns:m="http://schemas.openxmlformats.org/officeDocument/2006/math">
                    <m:r>
                      <a:rPr lang="en-IN" sz="2600" b="1" i="1">
                        <a:solidFill>
                          <a:schemeClr val="tx1"/>
                        </a:solidFill>
                        <a:latin typeface="Cambria Math" panose="02040503050406030204" pitchFamily="18" charset="0"/>
                        <a:ea typeface="Cambria Math" panose="02040503050406030204" pitchFamily="18" charset="0"/>
                      </a:rPr>
                      <m:t>𝜹</m:t>
                    </m:r>
                    <m:r>
                      <a:rPr lang="en-IN" sz="2600" b="1" i="1">
                        <a:solidFill>
                          <a:schemeClr val="tx1"/>
                        </a:solidFill>
                        <a:latin typeface="Cambria Math" panose="02040503050406030204" pitchFamily="18" charset="0"/>
                        <a:ea typeface="Cambria Math" panose="02040503050406030204" pitchFamily="18" charset="0"/>
                      </a:rPr>
                      <m:t>(</m:t>
                    </m:r>
                    <m:r>
                      <a:rPr lang="en-IN" sz="2600" b="1" i="1" smtClean="0">
                        <a:solidFill>
                          <a:schemeClr val="tx1"/>
                        </a:solidFill>
                        <a:latin typeface="Cambria Math" panose="02040503050406030204" pitchFamily="18" charset="0"/>
                        <a:ea typeface="Cambria Math" panose="02040503050406030204" pitchFamily="18" charset="0"/>
                      </a:rPr>
                      <m:t>𝒖</m:t>
                    </m:r>
                    <m:r>
                      <a:rPr lang="en-IN" sz="2600" b="1" i="1" smtClean="0">
                        <a:solidFill>
                          <a:schemeClr val="tx1"/>
                        </a:solidFill>
                        <a:latin typeface="Cambria Math" panose="02040503050406030204" pitchFamily="18" charset="0"/>
                        <a:ea typeface="Cambria Math" panose="02040503050406030204" pitchFamily="18" charset="0"/>
                      </a:rPr>
                      <m:t>, </m:t>
                    </m:r>
                    <m:r>
                      <a:rPr lang="en-IN" sz="2600" b="1" i="1" smtClean="0">
                        <a:solidFill>
                          <a:schemeClr val="tx1"/>
                        </a:solidFill>
                        <a:latin typeface="Cambria Math" panose="02040503050406030204" pitchFamily="18" charset="0"/>
                        <a:ea typeface="Cambria Math" panose="02040503050406030204" pitchFamily="18" charset="0"/>
                      </a:rPr>
                      <m:t>𝒗</m:t>
                    </m:r>
                  </m:oMath>
                </a14:m>
                <a:r>
                  <a:rPr lang="en-IN" sz="2600"/>
                  <a:t>). So, we sample more points from first sampling of landmarks.</a:t>
                </a:r>
              </a:p>
              <a:p>
                <a:r>
                  <a:rPr lang="en-IN" sz="2600"/>
                  <a:t>First sampling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𝐿</m:t>
                        </m:r>
                      </m:e>
                      <m:sub>
                        <m:r>
                          <a:rPr lang="en-IN" sz="2600" i="1">
                            <a:latin typeface="Cambria Math" panose="02040503050406030204" pitchFamily="18" charset="0"/>
                          </a:rPr>
                          <m:t>1</m:t>
                        </m:r>
                      </m:sub>
                    </m:sSub>
                  </m:oMath>
                </a14:m>
                <a:r>
                  <a:rPr lang="en-IN" sz="2600"/>
                  <a:t> is done with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𝑷</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𝒔𝒂𝒎𝒑𝒍𝒊𝒏𝒈</m:t>
                        </m:r>
                      </m:e>
                    </m:d>
                    <m:r>
                      <a:rPr lang="en-IN" sz="2600" b="1" i="1" smtClean="0">
                        <a:solidFill>
                          <a:schemeClr val="tx1"/>
                        </a:solidFill>
                        <a:latin typeface="Cambria Math" panose="02040503050406030204" pitchFamily="18" charset="0"/>
                        <a:ea typeface="Cambria Math" panose="02040503050406030204" pitchFamily="18" charset="0"/>
                      </a:rPr>
                      <m:t>=</m:t>
                    </m:r>
                    <m:r>
                      <a:rPr lang="en-IN" sz="2600" b="1" i="1" smtClean="0">
                        <a:solidFill>
                          <a:schemeClr val="tx1"/>
                        </a:solidFill>
                        <a:latin typeface="Cambria Math" panose="02040503050406030204" pitchFamily="18" charset="0"/>
                        <a:ea typeface="Cambria Math" panose="02040503050406030204" pitchFamily="18" charset="0"/>
                      </a:rPr>
                      <m:t>𝟏</m:t>
                    </m:r>
                    <m:r>
                      <a:rPr lang="en-IN" sz="2600" b="1" i="1" smtClean="0">
                        <a:solidFill>
                          <a:schemeClr val="tx1"/>
                        </a:solidFill>
                        <a:latin typeface="Cambria Math" panose="02040503050406030204" pitchFamily="18" charset="0"/>
                        <a:ea typeface="Cambria Math" panose="02040503050406030204" pitchFamily="18" charset="0"/>
                      </a:rPr>
                      <m:t>/</m:t>
                    </m:r>
                    <m:rad>
                      <m:radPr>
                        <m:ctrlPr>
                          <a:rPr lang="en-IN" sz="2600" b="1" i="1" smtClean="0">
                            <a:solidFill>
                              <a:schemeClr val="tx1"/>
                            </a:solidFill>
                            <a:latin typeface="Cambria Math" panose="02040503050406030204" pitchFamily="18" charset="0"/>
                            <a:ea typeface="Cambria Math" panose="02040503050406030204" pitchFamily="18" charset="0"/>
                          </a:rPr>
                        </m:ctrlPr>
                      </m:radPr>
                      <m:deg>
                        <m:r>
                          <m:rPr>
                            <m:brk m:alnAt="7"/>
                          </m:rPr>
                          <a:rPr lang="en-IN" sz="2600" b="1" i="1" smtClean="0">
                            <a:solidFill>
                              <a:schemeClr val="tx1"/>
                            </a:solidFill>
                            <a:latin typeface="Cambria Math" panose="02040503050406030204" pitchFamily="18" charset="0"/>
                            <a:ea typeface="Cambria Math" panose="02040503050406030204" pitchFamily="18" charset="0"/>
                          </a:rPr>
                          <m:t>𝟑</m:t>
                        </m:r>
                      </m:deg>
                      <m:e>
                        <m:r>
                          <a:rPr lang="en-IN" sz="2600" b="1" i="1" smtClean="0">
                            <a:solidFill>
                              <a:schemeClr val="tx1"/>
                            </a:solidFill>
                            <a:latin typeface="Cambria Math" panose="02040503050406030204" pitchFamily="18" charset="0"/>
                            <a:ea typeface="Cambria Math" panose="02040503050406030204" pitchFamily="18" charset="0"/>
                          </a:rPr>
                          <m:t>𝒏</m:t>
                        </m:r>
                      </m:e>
                    </m:rad>
                  </m:oMath>
                </a14:m>
                <a:r>
                  <a:rPr lang="en-IN" sz="2600"/>
                  <a:t> from vertex set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𝑽</m:t>
                    </m:r>
                  </m:oMath>
                </a14:m>
                <a:r>
                  <a:rPr lang="en-IN" sz="2600"/>
                  <a:t>. </a:t>
                </a:r>
              </a:p>
              <a:p>
                <a:r>
                  <a:rPr lang="en-IN" sz="2600"/>
                  <a:t>Second sampling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𝐿</m:t>
                        </m:r>
                      </m:e>
                      <m:sub>
                        <m:r>
                          <a:rPr lang="en-IN" sz="2600" b="0" i="1" smtClean="0">
                            <a:latin typeface="Cambria Math" panose="02040503050406030204" pitchFamily="18" charset="0"/>
                          </a:rPr>
                          <m:t>2</m:t>
                        </m:r>
                      </m:sub>
                    </m:sSub>
                  </m:oMath>
                </a14:m>
                <a:r>
                  <a:rPr lang="en-IN" sz="2600"/>
                  <a:t> is done with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𝑷</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𝒔𝒂𝒎𝒑𝒍𝒊𝒏𝒈</m:t>
                        </m:r>
                      </m:e>
                    </m:d>
                    <m:r>
                      <a:rPr lang="en-IN" sz="2600" b="1" i="1" smtClean="0">
                        <a:solidFill>
                          <a:schemeClr val="tx1"/>
                        </a:solidFill>
                        <a:latin typeface="Cambria Math" panose="02040503050406030204" pitchFamily="18" charset="0"/>
                        <a:ea typeface="Cambria Math" panose="02040503050406030204" pitchFamily="18" charset="0"/>
                      </a:rPr>
                      <m:t>=</m:t>
                    </m:r>
                    <m:r>
                      <a:rPr lang="en-IN" sz="2600" b="1" i="1" smtClean="0">
                        <a:solidFill>
                          <a:schemeClr val="tx1"/>
                        </a:solidFill>
                        <a:latin typeface="Cambria Math" panose="02040503050406030204" pitchFamily="18" charset="0"/>
                        <a:ea typeface="Cambria Math" panose="02040503050406030204" pitchFamily="18" charset="0"/>
                      </a:rPr>
                      <m:t>𝟏</m:t>
                    </m:r>
                    <m:r>
                      <a:rPr lang="en-IN" sz="2600" b="1" i="1" smtClean="0">
                        <a:solidFill>
                          <a:schemeClr val="tx1"/>
                        </a:solidFill>
                        <a:latin typeface="Cambria Math" panose="02040503050406030204" pitchFamily="18" charset="0"/>
                        <a:ea typeface="Cambria Math" panose="02040503050406030204" pitchFamily="18" charset="0"/>
                      </a:rPr>
                      <m:t>/</m:t>
                    </m:r>
                    <m:rad>
                      <m:radPr>
                        <m:ctrlPr>
                          <a:rPr lang="en-IN" sz="2600" b="1" i="1" smtClean="0">
                            <a:solidFill>
                              <a:schemeClr val="tx1"/>
                            </a:solidFill>
                            <a:latin typeface="Cambria Math" panose="02040503050406030204" pitchFamily="18" charset="0"/>
                            <a:ea typeface="Cambria Math" panose="02040503050406030204" pitchFamily="18" charset="0"/>
                          </a:rPr>
                        </m:ctrlPr>
                      </m:radPr>
                      <m:deg>
                        <m:r>
                          <m:rPr>
                            <m:brk m:alnAt="7"/>
                          </m:rPr>
                          <a:rPr lang="en-IN" sz="2600" b="1" i="1" smtClean="0">
                            <a:solidFill>
                              <a:schemeClr val="tx1"/>
                            </a:solidFill>
                            <a:latin typeface="Cambria Math" panose="02040503050406030204" pitchFamily="18" charset="0"/>
                            <a:ea typeface="Cambria Math" panose="02040503050406030204" pitchFamily="18" charset="0"/>
                          </a:rPr>
                          <m:t>𝟑</m:t>
                        </m:r>
                      </m:deg>
                      <m:e>
                        <m:r>
                          <a:rPr lang="en-IN" sz="2600" b="1" i="1" smtClean="0">
                            <a:solidFill>
                              <a:schemeClr val="tx1"/>
                            </a:solidFill>
                            <a:latin typeface="Cambria Math" panose="02040503050406030204" pitchFamily="18" charset="0"/>
                            <a:ea typeface="Cambria Math" panose="02040503050406030204" pitchFamily="18" charset="0"/>
                          </a:rPr>
                          <m:t>𝒏</m:t>
                        </m:r>
                      </m:e>
                    </m:rad>
                  </m:oMath>
                </a14:m>
                <a:r>
                  <a:rPr lang="en-IN" sz="2600"/>
                  <a:t> from vertex set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𝑳</m:t>
                    </m:r>
                    <m:r>
                      <a:rPr lang="en-IN" sz="2600" b="1" i="1" baseline="-25000" smtClean="0">
                        <a:solidFill>
                          <a:schemeClr val="tx1"/>
                        </a:solidFill>
                        <a:latin typeface="Cambria Math" panose="02040503050406030204" pitchFamily="18" charset="0"/>
                        <a:ea typeface="Cambria Math" panose="02040503050406030204" pitchFamily="18" charset="0"/>
                      </a:rPr>
                      <m:t>𝟏</m:t>
                    </m:r>
                  </m:oMath>
                </a14:m>
                <a:r>
                  <a:rPr lang="en-IN" sz="2600"/>
                  <a:t>. </a:t>
                </a:r>
              </a:p>
            </p:txBody>
          </p:sp>
        </mc:Choice>
        <mc:Fallback xmlns="">
          <p:sp>
            <p:nvSpPr>
              <p:cNvPr id="3" name="Content Placeholder 2">
                <a:extLst>
                  <a:ext uri="{FF2B5EF4-FFF2-40B4-BE49-F238E27FC236}">
                    <a16:creationId xmlns:a16="http://schemas.microsoft.com/office/drawing/2014/main" id="{B0BC3F11-09F4-63E2-3EE6-932B03A0C6A3}"/>
                  </a:ext>
                </a:extLst>
              </p:cNvPr>
              <p:cNvSpPr>
                <a:spLocks noGrp="1" noRot="1" noChangeAspect="1" noMove="1" noResize="1" noEditPoints="1" noAdjustHandles="1" noChangeArrowheads="1" noChangeShapeType="1" noTextEdit="1"/>
              </p:cNvSpPr>
              <p:nvPr>
                <p:ph idx="1"/>
              </p:nvPr>
            </p:nvSpPr>
            <p:spPr>
              <a:xfrm>
                <a:off x="631544" y="1835590"/>
                <a:ext cx="10897209" cy="2574986"/>
              </a:xfrm>
              <a:blipFill>
                <a:blip r:embed="rId2"/>
                <a:stretch>
                  <a:fillRect l="-895" t="-212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9E384E11-579C-9350-C471-A3D6FB76C7AB}"/>
              </a:ext>
            </a:extLst>
          </p:cNvPr>
          <p:cNvGrpSpPr/>
          <p:nvPr/>
        </p:nvGrpSpPr>
        <p:grpSpPr>
          <a:xfrm>
            <a:off x="2177316" y="3703538"/>
            <a:ext cx="7510797" cy="2909995"/>
            <a:chOff x="1143001" y="3658568"/>
            <a:chExt cx="7510797" cy="2909995"/>
          </a:xfrm>
        </p:grpSpPr>
        <p:sp>
          <p:nvSpPr>
            <p:cNvPr id="19" name="TextBox 18">
              <a:extLst>
                <a:ext uri="{FF2B5EF4-FFF2-40B4-BE49-F238E27FC236}">
                  <a16:creationId xmlns:a16="http://schemas.microsoft.com/office/drawing/2014/main" id="{3BAD139D-F22C-51FE-BBC7-A411FF333A17}"/>
                </a:ext>
              </a:extLst>
            </p:cNvPr>
            <p:cNvSpPr txBox="1"/>
            <p:nvPr/>
          </p:nvSpPr>
          <p:spPr>
            <a:xfrm>
              <a:off x="1719944" y="3658568"/>
              <a:ext cx="2906486" cy="923330"/>
            </a:xfrm>
            <a:prstGeom prst="rect">
              <a:avLst/>
            </a:prstGeom>
            <a:noFill/>
          </p:spPr>
          <p:txBody>
            <a:bodyPr wrap="square" rtlCol="0">
              <a:spAutoFit/>
            </a:bodyPr>
            <a:lstStyle/>
            <a:p>
              <a:r>
                <a:rPr lang="en-IN" sz="5400"/>
                <a:t>…........</a:t>
              </a:r>
            </a:p>
          </p:txBody>
        </p:sp>
        <p:sp>
          <p:nvSpPr>
            <p:cNvPr id="11" name="TextBox 10">
              <a:extLst>
                <a:ext uri="{FF2B5EF4-FFF2-40B4-BE49-F238E27FC236}">
                  <a16:creationId xmlns:a16="http://schemas.microsoft.com/office/drawing/2014/main" id="{CCAB32DF-C287-6D21-2785-1D0A7925E993}"/>
                </a:ext>
              </a:extLst>
            </p:cNvPr>
            <p:cNvSpPr txBox="1"/>
            <p:nvPr/>
          </p:nvSpPr>
          <p:spPr>
            <a:xfrm>
              <a:off x="2449285" y="5645233"/>
              <a:ext cx="2427516" cy="923330"/>
            </a:xfrm>
            <a:prstGeom prst="rect">
              <a:avLst/>
            </a:prstGeom>
            <a:noFill/>
          </p:spPr>
          <p:txBody>
            <a:bodyPr wrap="square" rtlCol="0">
              <a:spAutoFit/>
            </a:bodyPr>
            <a:lstStyle/>
            <a:p>
              <a:r>
                <a:rPr lang="en-IN" sz="5400"/>
                <a:t>…...</a:t>
              </a:r>
            </a:p>
          </p:txBody>
        </p:sp>
        <p:sp>
          <p:nvSpPr>
            <p:cNvPr id="4" name="Oval 3">
              <a:extLst>
                <a:ext uri="{FF2B5EF4-FFF2-40B4-BE49-F238E27FC236}">
                  <a16:creationId xmlns:a16="http://schemas.microsoft.com/office/drawing/2014/main" id="{CC921C5F-398B-71D2-90BE-DADC7E451F9A}"/>
                </a:ext>
              </a:extLst>
            </p:cNvPr>
            <p:cNvSpPr/>
            <p:nvPr/>
          </p:nvSpPr>
          <p:spPr>
            <a:xfrm>
              <a:off x="1143001" y="6161327"/>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AB6F82C3-0A12-E2DA-EC79-9B49F9382278}"/>
                </a:ext>
              </a:extLst>
            </p:cNvPr>
            <p:cNvSpPr/>
            <p:nvPr/>
          </p:nvSpPr>
          <p:spPr>
            <a:xfrm>
              <a:off x="1469572" y="6164954"/>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C696C9D-30B5-CF9F-0A45-1A90FD0E2A75}"/>
                </a:ext>
              </a:extLst>
            </p:cNvPr>
            <p:cNvSpPr/>
            <p:nvPr/>
          </p:nvSpPr>
          <p:spPr>
            <a:xfrm>
              <a:off x="1796143" y="6143184"/>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15CF8408-48B8-EE61-08DB-2FD709C77A4F}"/>
                </a:ext>
              </a:extLst>
            </p:cNvPr>
            <p:cNvSpPr/>
            <p:nvPr/>
          </p:nvSpPr>
          <p:spPr>
            <a:xfrm>
              <a:off x="4022271" y="6161327"/>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4238172-1D9C-5AEB-096C-BE1C1B0CC21D}"/>
                </a:ext>
              </a:extLst>
            </p:cNvPr>
            <p:cNvSpPr/>
            <p:nvPr/>
          </p:nvSpPr>
          <p:spPr>
            <a:xfrm>
              <a:off x="4419601" y="6161327"/>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B8A5898A-D96C-E5DF-A022-7F0AECD8D4FD}"/>
                </a:ext>
              </a:extLst>
            </p:cNvPr>
            <p:cNvSpPr/>
            <p:nvPr/>
          </p:nvSpPr>
          <p:spPr>
            <a:xfrm>
              <a:off x="2122714" y="6143183"/>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07DCC794-1A83-0752-B5AA-086C1A6EA199}"/>
                </a:ext>
              </a:extLst>
            </p:cNvPr>
            <p:cNvSpPr/>
            <p:nvPr/>
          </p:nvSpPr>
          <p:spPr>
            <a:xfrm rot="10800000">
              <a:off x="2569029" y="5353927"/>
              <a:ext cx="381000" cy="582611"/>
            </a:xfrm>
            <a:prstGeom prst="down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45DC1C84-237B-2B4F-86CD-EE3CADC2DF3D}"/>
                </a:ext>
              </a:extLst>
            </p:cNvPr>
            <p:cNvSpPr/>
            <p:nvPr/>
          </p:nvSpPr>
          <p:spPr>
            <a:xfrm>
              <a:off x="1143001" y="5046521"/>
              <a:ext cx="250372" cy="23948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E7891136-A76F-28B3-51CE-936791517E5F}"/>
                </a:ext>
              </a:extLst>
            </p:cNvPr>
            <p:cNvSpPr/>
            <p:nvPr/>
          </p:nvSpPr>
          <p:spPr>
            <a:xfrm>
              <a:off x="1469572" y="5050148"/>
              <a:ext cx="250372" cy="23948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CAA64E8F-81C2-0763-315E-B6EF5288C57B}"/>
                </a:ext>
              </a:extLst>
            </p:cNvPr>
            <p:cNvSpPr/>
            <p:nvPr/>
          </p:nvSpPr>
          <p:spPr>
            <a:xfrm>
              <a:off x="1839687" y="5046521"/>
              <a:ext cx="250372" cy="23948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EC948EFB-1590-0857-A08D-64D72FD4EEF2}"/>
                </a:ext>
              </a:extLst>
            </p:cNvPr>
            <p:cNvSpPr/>
            <p:nvPr/>
          </p:nvSpPr>
          <p:spPr>
            <a:xfrm>
              <a:off x="4419601" y="5046521"/>
              <a:ext cx="250372" cy="23948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09F66525-3FC7-57DB-4823-B80D58C0A3E3}"/>
                </a:ext>
              </a:extLst>
            </p:cNvPr>
            <p:cNvSpPr/>
            <p:nvPr/>
          </p:nvSpPr>
          <p:spPr>
            <a:xfrm rot="10800000">
              <a:off x="2569028" y="4387390"/>
              <a:ext cx="381000" cy="582611"/>
            </a:xfrm>
            <a:prstGeom prst="down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68BEF2FB-B5F0-AFB3-83F5-2D9B23D88052}"/>
                </a:ext>
              </a:extLst>
            </p:cNvPr>
            <p:cNvSpPr/>
            <p:nvPr/>
          </p:nvSpPr>
          <p:spPr>
            <a:xfrm>
              <a:off x="1143001" y="4144278"/>
              <a:ext cx="250372" cy="239485"/>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BF6694F6-C937-F80C-B00D-CC6E7AA48821}"/>
                </a:ext>
              </a:extLst>
            </p:cNvPr>
            <p:cNvSpPr/>
            <p:nvPr/>
          </p:nvSpPr>
          <p:spPr>
            <a:xfrm>
              <a:off x="1469572" y="4147905"/>
              <a:ext cx="250372" cy="239485"/>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19D058C4-B41A-6BED-8ABD-8628EC30A322}"/>
                </a:ext>
              </a:extLst>
            </p:cNvPr>
            <p:cNvSpPr/>
            <p:nvPr/>
          </p:nvSpPr>
          <p:spPr>
            <a:xfrm>
              <a:off x="4419601" y="4144278"/>
              <a:ext cx="250372" cy="239485"/>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FF306F86-22E6-3C45-B23F-0B4F50B7FB32}"/>
                </a:ext>
              </a:extLst>
            </p:cNvPr>
            <p:cNvSpPr txBox="1"/>
            <p:nvPr/>
          </p:nvSpPr>
          <p:spPr>
            <a:xfrm>
              <a:off x="2133598" y="4515775"/>
              <a:ext cx="2427516" cy="923330"/>
            </a:xfrm>
            <a:prstGeom prst="rect">
              <a:avLst/>
            </a:prstGeom>
            <a:noFill/>
          </p:spPr>
          <p:txBody>
            <a:bodyPr wrap="square" rtlCol="0">
              <a:spAutoFit/>
            </a:bodyPr>
            <a:lstStyle/>
            <a:p>
              <a:r>
                <a:rPr lang="en-IN" sz="5400"/>
                <a:t>…......</a:t>
              </a:r>
            </a:p>
          </p:txBody>
        </p:sp>
        <p:sp>
          <p:nvSpPr>
            <p:cNvPr id="26" name="TextBox 25">
              <a:extLst>
                <a:ext uri="{FF2B5EF4-FFF2-40B4-BE49-F238E27FC236}">
                  <a16:creationId xmlns:a16="http://schemas.microsoft.com/office/drawing/2014/main" id="{480EDD67-422D-ED29-7D07-032C35B1EAF5}"/>
                </a:ext>
              </a:extLst>
            </p:cNvPr>
            <p:cNvSpPr txBox="1"/>
            <p:nvPr/>
          </p:nvSpPr>
          <p:spPr>
            <a:xfrm>
              <a:off x="4876799" y="4977440"/>
              <a:ext cx="3406883" cy="430887"/>
            </a:xfrm>
            <a:prstGeom prst="rect">
              <a:avLst/>
            </a:prstGeom>
            <a:noFill/>
          </p:spPr>
          <p:txBody>
            <a:bodyPr wrap="square" rtlCol="0">
              <a:spAutoFit/>
            </a:bodyPr>
            <a:lstStyle/>
            <a:p>
              <a:r>
                <a:rPr lang="en-IN" sz="2200"/>
                <a:t>First level of landmarks L</a:t>
              </a:r>
              <a:r>
                <a:rPr lang="en-IN" sz="2200" baseline="-25000"/>
                <a:t>1</a:t>
              </a:r>
            </a:p>
          </p:txBody>
        </p:sp>
        <p:sp>
          <p:nvSpPr>
            <p:cNvPr id="27" name="TextBox 26">
              <a:extLst>
                <a:ext uri="{FF2B5EF4-FFF2-40B4-BE49-F238E27FC236}">
                  <a16:creationId xmlns:a16="http://schemas.microsoft.com/office/drawing/2014/main" id="{EBF9F6D0-6048-2017-DF34-F4CC2315FD44}"/>
                </a:ext>
              </a:extLst>
            </p:cNvPr>
            <p:cNvSpPr txBox="1"/>
            <p:nvPr/>
          </p:nvSpPr>
          <p:spPr>
            <a:xfrm>
              <a:off x="4876800" y="4144278"/>
              <a:ext cx="3776998" cy="430887"/>
            </a:xfrm>
            <a:prstGeom prst="rect">
              <a:avLst/>
            </a:prstGeom>
            <a:noFill/>
          </p:spPr>
          <p:txBody>
            <a:bodyPr wrap="square" rtlCol="0">
              <a:spAutoFit/>
            </a:bodyPr>
            <a:lstStyle/>
            <a:p>
              <a:r>
                <a:rPr lang="en-IN" sz="2200"/>
                <a:t>Second level of landmarks L</a:t>
              </a:r>
              <a:r>
                <a:rPr lang="en-IN" sz="2200" baseline="-25000"/>
                <a:t>2</a:t>
              </a:r>
            </a:p>
          </p:txBody>
        </p:sp>
      </p:grpSp>
      <p:sp>
        <p:nvSpPr>
          <p:cNvPr id="16" name="Title 1">
            <a:extLst>
              <a:ext uri="{FF2B5EF4-FFF2-40B4-BE49-F238E27FC236}">
                <a16:creationId xmlns:a16="http://schemas.microsoft.com/office/drawing/2014/main" id="{6FC1373E-23E9-8E72-BC10-71802ABB999B}"/>
              </a:ext>
            </a:extLst>
          </p:cNvPr>
          <p:cNvSpPr txBox="1">
            <a:spLocks/>
          </p:cNvSpPr>
          <p:nvPr/>
        </p:nvSpPr>
        <p:spPr>
          <a:xfrm>
            <a:off x="663245" y="440565"/>
            <a:ext cx="10683041"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Generalization of k = 2 to k = 3</a:t>
            </a:r>
          </a:p>
        </p:txBody>
      </p:sp>
    </p:spTree>
    <p:extLst>
      <p:ext uri="{BB962C8B-B14F-4D97-AF65-F5344CB8AC3E}">
        <p14:creationId xmlns:p14="http://schemas.microsoft.com/office/powerpoint/2010/main" val="100852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95106-03F9-6B6C-E300-7663B45875D8}"/>
              </a:ext>
            </a:extLst>
          </p:cNvPr>
          <p:cNvSpPr>
            <a:spLocks noGrp="1"/>
          </p:cNvSpPr>
          <p:nvPr>
            <p:ph idx="1"/>
          </p:nvPr>
        </p:nvSpPr>
        <p:spPr>
          <a:xfrm>
            <a:off x="677333" y="1729379"/>
            <a:ext cx="10295466" cy="764730"/>
          </a:xfrm>
        </p:spPr>
        <p:txBody>
          <a:bodyPr>
            <a:normAutofit fontScale="92500" lnSpcReduction="10000"/>
          </a:bodyPr>
          <a:lstStyle/>
          <a:p>
            <a:pPr marL="0" indent="0">
              <a:buNone/>
            </a:pPr>
            <a:r>
              <a:rPr lang="en-IN"/>
              <a:t>We get a stretch of 7 if we use an intermediate landmark point for query processing.</a:t>
            </a:r>
          </a:p>
        </p:txBody>
      </p:sp>
      <p:grpSp>
        <p:nvGrpSpPr>
          <p:cNvPr id="13" name="Group 12">
            <a:extLst>
              <a:ext uri="{FF2B5EF4-FFF2-40B4-BE49-F238E27FC236}">
                <a16:creationId xmlns:a16="http://schemas.microsoft.com/office/drawing/2014/main" id="{1F25B2B5-341E-83E4-792C-5BF8C60AD76B}"/>
              </a:ext>
            </a:extLst>
          </p:cNvPr>
          <p:cNvGrpSpPr/>
          <p:nvPr/>
        </p:nvGrpSpPr>
        <p:grpSpPr>
          <a:xfrm>
            <a:off x="2203194" y="2148563"/>
            <a:ext cx="1768543" cy="1773940"/>
            <a:chOff x="2068284" y="2148563"/>
            <a:chExt cx="1768543" cy="1773940"/>
          </a:xfrm>
        </p:grpSpPr>
        <p:sp>
          <p:nvSpPr>
            <p:cNvPr id="5" name="Oval 4">
              <a:extLst>
                <a:ext uri="{FF2B5EF4-FFF2-40B4-BE49-F238E27FC236}">
                  <a16:creationId xmlns:a16="http://schemas.microsoft.com/office/drawing/2014/main" id="{845344FF-F237-797C-F517-53567BE1A83E}"/>
                </a:ext>
              </a:extLst>
            </p:cNvPr>
            <p:cNvSpPr/>
            <p:nvPr/>
          </p:nvSpPr>
          <p:spPr>
            <a:xfrm>
              <a:off x="2721429" y="3309257"/>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AA4E60D5-E815-EBEA-125E-0B9F0DF0B719}"/>
                </a:ext>
              </a:extLst>
            </p:cNvPr>
            <p:cNvSpPr/>
            <p:nvPr/>
          </p:nvSpPr>
          <p:spPr>
            <a:xfrm>
              <a:off x="2569030" y="2969985"/>
              <a:ext cx="108857" cy="119743"/>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CB96751-D01D-64A2-C62F-A244989FD221}"/>
                </a:ext>
              </a:extLst>
            </p:cNvPr>
            <p:cNvSpPr/>
            <p:nvPr/>
          </p:nvSpPr>
          <p:spPr>
            <a:xfrm>
              <a:off x="2971798" y="2670616"/>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796637BE-339F-FF30-903E-05ED179FA382}"/>
                </a:ext>
              </a:extLst>
            </p:cNvPr>
            <p:cNvSpPr/>
            <p:nvPr/>
          </p:nvSpPr>
          <p:spPr>
            <a:xfrm>
              <a:off x="3145971" y="2148563"/>
              <a:ext cx="108857" cy="119743"/>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C622B832-F8E6-DB95-B36C-6BF41667FC02}"/>
                </a:ext>
              </a:extLst>
            </p:cNvPr>
            <p:cNvSpPr/>
            <p:nvPr/>
          </p:nvSpPr>
          <p:spPr>
            <a:xfrm>
              <a:off x="3727970" y="2377171"/>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7384330-ECD0-9DB1-A398-D2F98F5CCCE7}"/>
                </a:ext>
              </a:extLst>
            </p:cNvPr>
            <p:cNvSpPr/>
            <p:nvPr/>
          </p:nvSpPr>
          <p:spPr>
            <a:xfrm>
              <a:off x="3037114" y="3434442"/>
              <a:ext cx="108857" cy="11974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1A42C807-140B-DA9A-E8ED-CA03ED9637F6}"/>
                </a:ext>
              </a:extLst>
            </p:cNvPr>
            <p:cNvSpPr/>
            <p:nvPr/>
          </p:nvSpPr>
          <p:spPr>
            <a:xfrm>
              <a:off x="2536372" y="2979971"/>
              <a:ext cx="979714" cy="9425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1D0717AB-5A0E-E914-2818-98C0D804319A}"/>
                </a:ext>
              </a:extLst>
            </p:cNvPr>
            <p:cNvSpPr/>
            <p:nvPr/>
          </p:nvSpPr>
          <p:spPr>
            <a:xfrm>
              <a:off x="2068284" y="2496914"/>
              <a:ext cx="1273631" cy="11674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454F7756-534F-7C97-64E0-1745A7D25CA8}"/>
                </a:ext>
              </a:extLst>
            </p:cNvPr>
            <p:cNvCxnSpPr>
              <a:stCxn id="10" idx="1"/>
              <a:endCxn id="5" idx="6"/>
            </p:cNvCxnSpPr>
            <p:nvPr/>
          </p:nvCxnSpPr>
          <p:spPr>
            <a:xfrm flipH="1" flipV="1">
              <a:off x="2830286" y="3369129"/>
              <a:ext cx="222770" cy="82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B5E490F-E5D3-45F2-08B4-118C23AB9D80}"/>
                </a:ext>
              </a:extLst>
            </p:cNvPr>
            <p:cNvCxnSpPr>
              <a:stCxn id="10" idx="0"/>
              <a:endCxn id="11" idx="1"/>
            </p:cNvCxnSpPr>
            <p:nvPr/>
          </p:nvCxnSpPr>
          <p:spPr>
            <a:xfrm flipH="1" flipV="1">
              <a:off x="2679848" y="3118002"/>
              <a:ext cx="411695" cy="316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9AF1C75-C14E-AEFC-A771-549F5DB94069}"/>
                </a:ext>
              </a:extLst>
            </p:cNvPr>
            <p:cNvCxnSpPr>
              <a:endCxn id="7" idx="0"/>
            </p:cNvCxnSpPr>
            <p:nvPr/>
          </p:nvCxnSpPr>
          <p:spPr>
            <a:xfrm flipV="1">
              <a:off x="2677887" y="2688152"/>
              <a:ext cx="309853" cy="281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E4F1420-2578-B753-4C7E-99580EF7DB11}"/>
                </a:ext>
              </a:extLst>
            </p:cNvPr>
            <p:cNvCxnSpPr>
              <a:stCxn id="6" idx="1"/>
            </p:cNvCxnSpPr>
            <p:nvPr/>
          </p:nvCxnSpPr>
          <p:spPr>
            <a:xfrm flipV="1">
              <a:off x="2584972" y="2253344"/>
              <a:ext cx="560999" cy="734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6BE1B89-916D-9E92-FCA3-B0F42945E5B4}"/>
                </a:ext>
              </a:extLst>
            </p:cNvPr>
            <p:cNvCxnSpPr>
              <a:stCxn id="8" idx="5"/>
              <a:endCxn id="9" idx="2"/>
            </p:cNvCxnSpPr>
            <p:nvPr/>
          </p:nvCxnSpPr>
          <p:spPr>
            <a:xfrm>
              <a:off x="3238886" y="2250770"/>
              <a:ext cx="489084" cy="186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DC15515-F223-13E7-5930-2A3EE75516C4}"/>
                  </a:ext>
                </a:extLst>
              </p:cNvPr>
              <p:cNvSpPr txBox="1"/>
              <p:nvPr/>
            </p:nvSpPr>
            <p:spPr>
              <a:xfrm>
                <a:off x="4591478" y="2840485"/>
                <a:ext cx="6965784" cy="474489"/>
              </a:xfrm>
              <a:prstGeom prst="rect">
                <a:avLst/>
              </a:prstGeom>
              <a:noFill/>
              <a:ln>
                <a:solidFill>
                  <a:schemeClr val="accent1">
                    <a:shade val="15000"/>
                    <a:alpha val="99000"/>
                  </a:schemeClr>
                </a:solidFill>
              </a:ln>
            </p:spPr>
            <p:txBody>
              <a:bodyPr wrap="square" rtlCol="0">
                <a:spAutoFit/>
              </a:bodyPr>
              <a:lstStyle/>
              <a:p>
                <a14:m>
                  <m:oMath xmlns:m="http://schemas.openxmlformats.org/officeDocument/2006/math">
                    <m:r>
                      <a:rPr lang="en-IN" sz="2200" b="1" i="1" smtClean="0">
                        <a:solidFill>
                          <a:schemeClr val="tx1"/>
                        </a:solidFill>
                        <a:latin typeface="Cambria Math" panose="02040503050406030204" pitchFamily="18" charset="0"/>
                        <a:ea typeface="Cambria Math" panose="02040503050406030204" pitchFamily="18" charset="0"/>
                      </a:rPr>
                      <m:t>𝜹</m:t>
                    </m:r>
                    <m:d>
                      <m:dPr>
                        <m:ctrlPr>
                          <a:rPr lang="en-IN" sz="2200" b="1" i="1" smtClean="0">
                            <a:solidFill>
                              <a:schemeClr val="tx1"/>
                            </a:solidFill>
                            <a:latin typeface="Cambria Math" panose="02040503050406030204" pitchFamily="18" charset="0"/>
                            <a:ea typeface="Cambria Math" panose="02040503050406030204" pitchFamily="18" charset="0"/>
                          </a:rPr>
                        </m:ctrlPr>
                      </m:dPr>
                      <m:e>
                        <m:r>
                          <a:rPr lang="en-IN" sz="2200" b="1" i="1" smtClean="0">
                            <a:solidFill>
                              <a:schemeClr val="tx1"/>
                            </a:solidFill>
                            <a:latin typeface="Cambria Math" panose="02040503050406030204" pitchFamily="18" charset="0"/>
                            <a:ea typeface="Cambria Math" panose="02040503050406030204" pitchFamily="18" charset="0"/>
                          </a:rPr>
                          <m:t>𝒖</m:t>
                        </m:r>
                        <m:r>
                          <a:rPr lang="en-IN" sz="2200" b="1" i="1" smtClean="0">
                            <a:solidFill>
                              <a:schemeClr val="tx1"/>
                            </a:solidFill>
                            <a:latin typeface="Cambria Math" panose="02040503050406030204" pitchFamily="18" charset="0"/>
                            <a:ea typeface="Cambria Math" panose="02040503050406030204" pitchFamily="18" charset="0"/>
                          </a:rPr>
                          <m:t>, </m:t>
                        </m:r>
                        <m:r>
                          <a:rPr lang="en-IN" sz="2200" b="1" i="1" smtClean="0">
                            <a:solidFill>
                              <a:schemeClr val="tx1"/>
                            </a:solidFill>
                            <a:latin typeface="Cambria Math" panose="02040503050406030204" pitchFamily="18" charset="0"/>
                            <a:ea typeface="Cambria Math" panose="02040503050406030204" pitchFamily="18" charset="0"/>
                          </a:rPr>
                          <m:t>𝑳</m:t>
                        </m:r>
                        <m:r>
                          <a:rPr lang="en-IN" sz="2200" b="1" i="1" baseline="-25000" smtClean="0">
                            <a:solidFill>
                              <a:schemeClr val="tx1"/>
                            </a:solidFill>
                            <a:latin typeface="Cambria Math" panose="02040503050406030204" pitchFamily="18" charset="0"/>
                            <a:ea typeface="Cambria Math" panose="02040503050406030204" pitchFamily="18" charset="0"/>
                          </a:rPr>
                          <m:t>𝟏</m:t>
                        </m:r>
                        <m:d>
                          <m:dPr>
                            <m:ctrlPr>
                              <a:rPr lang="en-IN" sz="2200" b="1" i="1" smtClean="0">
                                <a:solidFill>
                                  <a:schemeClr val="tx1"/>
                                </a:solidFill>
                                <a:latin typeface="Cambria Math" panose="02040503050406030204" pitchFamily="18" charset="0"/>
                                <a:ea typeface="Cambria Math" panose="02040503050406030204" pitchFamily="18" charset="0"/>
                              </a:rPr>
                            </m:ctrlPr>
                          </m:dPr>
                          <m:e>
                            <m:r>
                              <a:rPr lang="en-IN" sz="2200" b="1" i="1" smtClean="0">
                                <a:solidFill>
                                  <a:schemeClr val="tx1"/>
                                </a:solidFill>
                                <a:latin typeface="Cambria Math" panose="02040503050406030204" pitchFamily="18" charset="0"/>
                                <a:ea typeface="Cambria Math" panose="02040503050406030204" pitchFamily="18" charset="0"/>
                              </a:rPr>
                              <m:t>𝒖</m:t>
                            </m:r>
                          </m:e>
                        </m:d>
                      </m:e>
                    </m:d>
                    <m:r>
                      <a:rPr lang="en-IN" sz="2200" b="1" i="1">
                        <a:latin typeface="Cambria Math" panose="02040503050406030204" pitchFamily="18" charset="0"/>
                        <a:ea typeface="Cambria Math" panose="02040503050406030204" pitchFamily="18" charset="0"/>
                      </a:rPr>
                      <m:t>+</m:t>
                    </m:r>
                    <m:r>
                      <a:rPr lang="en-IN" sz="2200" b="1" i="1">
                        <a:latin typeface="Cambria Math" panose="02040503050406030204" pitchFamily="18" charset="0"/>
                        <a:ea typeface="Cambria Math" panose="02040503050406030204" pitchFamily="18" charset="0"/>
                      </a:rPr>
                      <m:t>𝜹</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𝑳</m:t>
                        </m:r>
                        <m:r>
                          <a:rPr lang="en-IN" sz="2200" b="1" i="1" baseline="-25000" smtClean="0">
                            <a:latin typeface="Cambria Math" panose="02040503050406030204" pitchFamily="18" charset="0"/>
                            <a:ea typeface="Cambria Math" panose="02040503050406030204" pitchFamily="18" charset="0"/>
                          </a:rPr>
                          <m:t>𝟏</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e>
                        </m:d>
                        <m:r>
                          <a:rPr lang="en-IN" sz="2200" b="1" i="1" smtClean="0">
                            <a:latin typeface="Cambria Math" panose="02040503050406030204" pitchFamily="18" charset="0"/>
                            <a:ea typeface="Cambria Math" panose="02040503050406030204" pitchFamily="18" charset="0"/>
                          </a:rPr>
                          <m:t>, </m:t>
                        </m:r>
                        <m:r>
                          <a:rPr lang="en-IN" sz="2200" b="1" i="1">
                            <a:latin typeface="Cambria Math" panose="02040503050406030204" pitchFamily="18" charset="0"/>
                            <a:ea typeface="Cambria Math" panose="02040503050406030204" pitchFamily="18" charset="0"/>
                          </a:rPr>
                          <m:t>𝑳</m:t>
                        </m:r>
                        <m:r>
                          <a:rPr lang="en-IN" sz="2200" b="1" i="1" baseline="-25000" smtClean="0">
                            <a:latin typeface="Cambria Math" panose="02040503050406030204" pitchFamily="18" charset="0"/>
                            <a:ea typeface="Cambria Math" panose="02040503050406030204" pitchFamily="18" charset="0"/>
                          </a:rPr>
                          <m:t>𝟐</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e>
                        </m:d>
                      </m:e>
                    </m:d>
                  </m:oMath>
                </a14:m>
                <a:r>
                  <a:rPr lang="en-IN" sz="2200"/>
                  <a:t> + </a:t>
                </a:r>
                <a14:m>
                  <m:oMath xmlns:m="http://schemas.openxmlformats.org/officeDocument/2006/math">
                    <m:r>
                      <a:rPr lang="en-IN" sz="2200" b="1" i="1">
                        <a:latin typeface="Cambria Math" panose="02040503050406030204" pitchFamily="18" charset="0"/>
                        <a:ea typeface="Cambria Math" panose="02040503050406030204" pitchFamily="18" charset="0"/>
                      </a:rPr>
                      <m:t>𝜹</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r>
                          <a:rPr lang="en-IN" sz="2200" b="1" i="1" smtClean="0">
                            <a:latin typeface="Cambria Math" panose="02040503050406030204" pitchFamily="18" charset="0"/>
                            <a:ea typeface="Cambria Math" panose="02040503050406030204" pitchFamily="18" charset="0"/>
                          </a:rPr>
                          <m:t>,</m:t>
                        </m:r>
                        <m:r>
                          <a:rPr lang="en-IN" sz="2200" b="1" i="1">
                            <a:latin typeface="Cambria Math" panose="02040503050406030204" pitchFamily="18" charset="0"/>
                            <a:ea typeface="Cambria Math" panose="02040503050406030204" pitchFamily="18" charset="0"/>
                          </a:rPr>
                          <m:t> </m:t>
                        </m:r>
                        <m:r>
                          <a:rPr lang="en-IN" sz="2200" b="1" i="1">
                            <a:latin typeface="Cambria Math" panose="02040503050406030204" pitchFamily="18" charset="0"/>
                            <a:ea typeface="Cambria Math" panose="02040503050406030204" pitchFamily="18" charset="0"/>
                          </a:rPr>
                          <m:t>𝑳</m:t>
                        </m:r>
                        <m:r>
                          <a:rPr lang="en-IN" sz="2200" b="1" i="1" baseline="-25000" smtClean="0">
                            <a:latin typeface="Cambria Math" panose="02040503050406030204" pitchFamily="18" charset="0"/>
                            <a:ea typeface="Cambria Math" panose="02040503050406030204" pitchFamily="18" charset="0"/>
                          </a:rPr>
                          <m:t>𝟐</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e>
                        </m:d>
                      </m:e>
                    </m:d>
                  </m:oMath>
                </a14:m>
                <a:r>
                  <a:rPr lang="en-IN" sz="2200"/>
                  <a:t> </a:t>
                </a:r>
                <a14:m>
                  <m:oMath xmlns:m="http://schemas.openxmlformats.org/officeDocument/2006/math">
                    <m:r>
                      <a:rPr lang="en-IN" sz="2200" i="1" dirty="0" smtClean="0">
                        <a:latin typeface="Cambria Math" panose="02040503050406030204" pitchFamily="18" charset="0"/>
                        <a:ea typeface="Cambria Math" panose="02040503050406030204" pitchFamily="18" charset="0"/>
                      </a:rPr>
                      <m:t>≤</m:t>
                    </m:r>
                    <m:r>
                      <a:rPr lang="en-IN" sz="2200" b="0" i="1" dirty="0" smtClean="0">
                        <a:latin typeface="Cambria Math" panose="02040503050406030204" pitchFamily="18" charset="0"/>
                        <a:ea typeface="Cambria Math" panose="02040503050406030204" pitchFamily="18" charset="0"/>
                      </a:rPr>
                      <m:t>7</m:t>
                    </m:r>
                    <m:r>
                      <a:rPr lang="en-IN" sz="2200" b="1" i="1">
                        <a:latin typeface="Cambria Math" panose="02040503050406030204" pitchFamily="18" charset="0"/>
                        <a:ea typeface="Cambria Math" panose="02040503050406030204" pitchFamily="18" charset="0"/>
                      </a:rPr>
                      <m:t>𝜹</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r>
                          <a:rPr lang="en-IN" sz="2200" b="1" i="1" smtClean="0">
                            <a:latin typeface="Cambria Math" panose="02040503050406030204" pitchFamily="18" charset="0"/>
                            <a:ea typeface="Cambria Math" panose="02040503050406030204" pitchFamily="18" charset="0"/>
                          </a:rPr>
                          <m:t>,</m:t>
                        </m:r>
                        <m:r>
                          <a:rPr lang="en-IN" sz="2200" b="1" i="1">
                            <a:latin typeface="Cambria Math" panose="02040503050406030204" pitchFamily="18" charset="0"/>
                            <a:ea typeface="Cambria Math" panose="02040503050406030204" pitchFamily="18" charset="0"/>
                          </a:rPr>
                          <m:t> </m:t>
                        </m:r>
                        <m:r>
                          <a:rPr lang="en-IN" sz="2200" b="1" i="1" smtClean="0">
                            <a:latin typeface="Cambria Math" panose="02040503050406030204" pitchFamily="18" charset="0"/>
                            <a:ea typeface="Cambria Math" panose="02040503050406030204" pitchFamily="18" charset="0"/>
                          </a:rPr>
                          <m:t>𝒗</m:t>
                        </m:r>
                      </m:e>
                    </m:d>
                  </m:oMath>
                </a14:m>
                <a:endParaRPr lang="en-IN" sz="2200"/>
              </a:p>
            </p:txBody>
          </p:sp>
        </mc:Choice>
        <mc:Fallback xmlns="">
          <p:sp>
            <p:nvSpPr>
              <p:cNvPr id="26" name="TextBox 25">
                <a:extLst>
                  <a:ext uri="{FF2B5EF4-FFF2-40B4-BE49-F238E27FC236}">
                    <a16:creationId xmlns:a16="http://schemas.microsoft.com/office/drawing/2014/main" id="{FDC15515-F223-13E7-5930-2A3EE75516C4}"/>
                  </a:ext>
                </a:extLst>
              </p:cNvPr>
              <p:cNvSpPr txBox="1">
                <a:spLocks noRot="1" noChangeAspect="1" noMove="1" noResize="1" noEditPoints="1" noAdjustHandles="1" noChangeArrowheads="1" noChangeShapeType="1" noTextEdit="1"/>
              </p:cNvSpPr>
              <p:nvPr/>
            </p:nvSpPr>
            <p:spPr>
              <a:xfrm>
                <a:off x="4591478" y="2840485"/>
                <a:ext cx="6965784" cy="474489"/>
              </a:xfrm>
              <a:prstGeom prst="rect">
                <a:avLst/>
              </a:prstGeom>
              <a:blipFill>
                <a:blip r:embed="rId2"/>
                <a:stretch>
                  <a:fillRect t="-1250" b="-20000"/>
                </a:stretch>
              </a:blipFill>
              <a:ln>
                <a:solidFill>
                  <a:schemeClr val="accent1">
                    <a:shade val="15000"/>
                    <a:alpha val="99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B5A8B68-6B59-24E4-8146-740A82940BD3}"/>
                  </a:ext>
                </a:extLst>
              </p:cNvPr>
              <p:cNvSpPr txBox="1"/>
              <p:nvPr/>
            </p:nvSpPr>
            <p:spPr>
              <a:xfrm>
                <a:off x="4604661" y="5442142"/>
                <a:ext cx="6263207" cy="474489"/>
              </a:xfrm>
              <a:prstGeom prst="rect">
                <a:avLst/>
              </a:prstGeom>
              <a:noFill/>
              <a:ln w="9525">
                <a:solidFill>
                  <a:schemeClr val="accent1">
                    <a:shade val="15000"/>
                  </a:schemeClr>
                </a:solidFill>
              </a:ln>
            </p:spPr>
            <p:txBody>
              <a:bodyPr wrap="square" rtlCol="0">
                <a:spAutoFit/>
              </a:bodyPr>
              <a:lstStyle/>
              <a:p>
                <a14:m>
                  <m:oMath xmlns:m="http://schemas.openxmlformats.org/officeDocument/2006/math">
                    <m:r>
                      <a:rPr lang="en-IN" sz="2200" b="1" i="1" smtClean="0">
                        <a:solidFill>
                          <a:schemeClr val="tx1"/>
                        </a:solidFill>
                        <a:latin typeface="Cambria Math" panose="02040503050406030204" pitchFamily="18" charset="0"/>
                        <a:ea typeface="Cambria Math" panose="02040503050406030204" pitchFamily="18" charset="0"/>
                      </a:rPr>
                      <m:t>𝜹</m:t>
                    </m:r>
                    <m:d>
                      <m:dPr>
                        <m:ctrlPr>
                          <a:rPr lang="en-IN" sz="2200" b="1" i="1" smtClean="0">
                            <a:solidFill>
                              <a:schemeClr val="tx1"/>
                            </a:solidFill>
                            <a:latin typeface="Cambria Math" panose="02040503050406030204" pitchFamily="18" charset="0"/>
                            <a:ea typeface="Cambria Math" panose="02040503050406030204" pitchFamily="18" charset="0"/>
                          </a:rPr>
                        </m:ctrlPr>
                      </m:dPr>
                      <m:e>
                        <m:r>
                          <a:rPr lang="en-IN" sz="2200" b="1" i="1" smtClean="0">
                            <a:solidFill>
                              <a:schemeClr val="tx1"/>
                            </a:solidFill>
                            <a:latin typeface="Cambria Math" panose="02040503050406030204" pitchFamily="18" charset="0"/>
                            <a:ea typeface="Cambria Math" panose="02040503050406030204" pitchFamily="18" charset="0"/>
                          </a:rPr>
                          <m:t>𝒖</m:t>
                        </m:r>
                        <m:r>
                          <a:rPr lang="en-IN" sz="2200" b="1" i="1" smtClean="0">
                            <a:solidFill>
                              <a:schemeClr val="tx1"/>
                            </a:solidFill>
                            <a:latin typeface="Cambria Math" panose="02040503050406030204" pitchFamily="18" charset="0"/>
                            <a:ea typeface="Cambria Math" panose="02040503050406030204" pitchFamily="18" charset="0"/>
                          </a:rPr>
                          <m:t>, </m:t>
                        </m:r>
                        <m:r>
                          <a:rPr lang="en-IN" sz="2200" b="1" i="1" smtClean="0">
                            <a:solidFill>
                              <a:schemeClr val="tx1"/>
                            </a:solidFill>
                            <a:latin typeface="Cambria Math" panose="02040503050406030204" pitchFamily="18" charset="0"/>
                            <a:ea typeface="Cambria Math" panose="02040503050406030204" pitchFamily="18" charset="0"/>
                          </a:rPr>
                          <m:t>𝑳</m:t>
                        </m:r>
                        <m:r>
                          <a:rPr lang="en-IN" sz="2200" b="1" i="1" baseline="-25000" smtClean="0">
                            <a:solidFill>
                              <a:schemeClr val="tx1"/>
                            </a:solidFill>
                            <a:latin typeface="Cambria Math" panose="02040503050406030204" pitchFamily="18" charset="0"/>
                            <a:ea typeface="Cambria Math" panose="02040503050406030204" pitchFamily="18" charset="0"/>
                          </a:rPr>
                          <m:t>𝟐</m:t>
                        </m:r>
                        <m:d>
                          <m:dPr>
                            <m:ctrlPr>
                              <a:rPr lang="en-IN" sz="2200" b="1" i="1" smtClean="0">
                                <a:solidFill>
                                  <a:schemeClr val="tx1"/>
                                </a:solidFill>
                                <a:latin typeface="Cambria Math" panose="02040503050406030204" pitchFamily="18" charset="0"/>
                                <a:ea typeface="Cambria Math" panose="02040503050406030204" pitchFamily="18" charset="0"/>
                              </a:rPr>
                            </m:ctrlPr>
                          </m:dPr>
                          <m:e>
                            <m:r>
                              <a:rPr lang="en-IN" sz="2200" b="1" i="1" smtClean="0">
                                <a:solidFill>
                                  <a:schemeClr val="tx1"/>
                                </a:solidFill>
                                <a:latin typeface="Cambria Math" panose="02040503050406030204" pitchFamily="18" charset="0"/>
                                <a:ea typeface="Cambria Math" panose="02040503050406030204" pitchFamily="18" charset="0"/>
                              </a:rPr>
                              <m:t>𝒖</m:t>
                            </m:r>
                          </m:e>
                        </m:d>
                      </m:e>
                    </m:d>
                    <m:r>
                      <a:rPr lang="en-IN" sz="2200" b="1" i="1">
                        <a:latin typeface="Cambria Math" panose="02040503050406030204" pitchFamily="18" charset="0"/>
                        <a:ea typeface="Cambria Math" panose="02040503050406030204" pitchFamily="18" charset="0"/>
                      </a:rPr>
                      <m:t>+</m:t>
                    </m:r>
                    <m:r>
                      <a:rPr lang="en-IN" sz="2200" b="1" i="1">
                        <a:latin typeface="Cambria Math" panose="02040503050406030204" pitchFamily="18" charset="0"/>
                        <a:ea typeface="Cambria Math" panose="02040503050406030204" pitchFamily="18" charset="0"/>
                      </a:rPr>
                      <m:t>𝜹</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𝑳</m:t>
                        </m:r>
                        <m:r>
                          <a:rPr lang="en-IN" sz="2200" b="1" i="1" baseline="-25000" smtClean="0">
                            <a:latin typeface="Cambria Math" panose="02040503050406030204" pitchFamily="18" charset="0"/>
                            <a:ea typeface="Cambria Math" panose="02040503050406030204" pitchFamily="18" charset="0"/>
                          </a:rPr>
                          <m:t>𝟐</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e>
                        </m:d>
                        <m:r>
                          <a:rPr lang="en-IN" sz="2200" b="1" i="1" smtClean="0">
                            <a:latin typeface="Cambria Math" panose="02040503050406030204" pitchFamily="18" charset="0"/>
                            <a:ea typeface="Cambria Math" panose="02040503050406030204" pitchFamily="18" charset="0"/>
                          </a:rPr>
                          <m:t>, </m:t>
                        </m:r>
                        <m:r>
                          <a:rPr lang="en-IN" sz="2200" b="1" i="1" smtClean="0">
                            <a:latin typeface="Cambria Math" panose="02040503050406030204" pitchFamily="18" charset="0"/>
                            <a:ea typeface="Cambria Math" panose="02040503050406030204" pitchFamily="18" charset="0"/>
                          </a:rPr>
                          <m:t>𝒖</m:t>
                        </m:r>
                      </m:e>
                    </m:d>
                  </m:oMath>
                </a14:m>
                <a:r>
                  <a:rPr lang="en-IN" sz="2200"/>
                  <a:t> </a:t>
                </a:r>
                <a14:m>
                  <m:oMath xmlns:m="http://schemas.openxmlformats.org/officeDocument/2006/math">
                    <m:r>
                      <a:rPr lang="en-IN" sz="2200" i="1" dirty="0" smtClean="0">
                        <a:latin typeface="Cambria Math" panose="02040503050406030204" pitchFamily="18" charset="0"/>
                        <a:ea typeface="Cambria Math" panose="02040503050406030204" pitchFamily="18" charset="0"/>
                      </a:rPr>
                      <m:t>≤</m:t>
                    </m:r>
                    <m:r>
                      <a:rPr lang="en-IN" sz="2200" b="0" i="1" dirty="0" smtClean="0">
                        <a:latin typeface="Cambria Math" panose="02040503050406030204" pitchFamily="18" charset="0"/>
                        <a:ea typeface="Cambria Math" panose="02040503050406030204" pitchFamily="18" charset="0"/>
                      </a:rPr>
                      <m:t>5</m:t>
                    </m:r>
                    <m:r>
                      <a:rPr lang="en-IN" sz="2200" b="1" i="1">
                        <a:latin typeface="Cambria Math" panose="02040503050406030204" pitchFamily="18" charset="0"/>
                        <a:ea typeface="Cambria Math" panose="02040503050406030204" pitchFamily="18" charset="0"/>
                      </a:rPr>
                      <m:t>𝜹</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r>
                          <a:rPr lang="en-IN" sz="2200" b="1" i="1" smtClean="0">
                            <a:latin typeface="Cambria Math" panose="02040503050406030204" pitchFamily="18" charset="0"/>
                            <a:ea typeface="Cambria Math" panose="02040503050406030204" pitchFamily="18" charset="0"/>
                          </a:rPr>
                          <m:t>,</m:t>
                        </m:r>
                        <m:r>
                          <a:rPr lang="en-IN" sz="2200" b="1" i="1">
                            <a:latin typeface="Cambria Math" panose="02040503050406030204" pitchFamily="18" charset="0"/>
                            <a:ea typeface="Cambria Math" panose="02040503050406030204" pitchFamily="18" charset="0"/>
                          </a:rPr>
                          <m:t> </m:t>
                        </m:r>
                        <m:r>
                          <a:rPr lang="en-IN" sz="2200" b="1" i="1" smtClean="0">
                            <a:latin typeface="Cambria Math" panose="02040503050406030204" pitchFamily="18" charset="0"/>
                            <a:ea typeface="Cambria Math" panose="02040503050406030204" pitchFamily="18" charset="0"/>
                          </a:rPr>
                          <m:t>𝒗</m:t>
                        </m:r>
                      </m:e>
                    </m:d>
                  </m:oMath>
                </a14:m>
                <a:endParaRPr lang="en-IN" sz="2200"/>
              </a:p>
            </p:txBody>
          </p:sp>
        </mc:Choice>
        <mc:Fallback xmlns="">
          <p:sp>
            <p:nvSpPr>
              <p:cNvPr id="40" name="TextBox 39">
                <a:extLst>
                  <a:ext uri="{FF2B5EF4-FFF2-40B4-BE49-F238E27FC236}">
                    <a16:creationId xmlns:a16="http://schemas.microsoft.com/office/drawing/2014/main" id="{0B5A8B68-6B59-24E4-8146-740A82940BD3}"/>
                  </a:ext>
                </a:extLst>
              </p:cNvPr>
              <p:cNvSpPr txBox="1">
                <a:spLocks noRot="1" noChangeAspect="1" noMove="1" noResize="1" noEditPoints="1" noAdjustHandles="1" noChangeArrowheads="1" noChangeShapeType="1" noTextEdit="1"/>
              </p:cNvSpPr>
              <p:nvPr/>
            </p:nvSpPr>
            <p:spPr>
              <a:xfrm>
                <a:off x="4604661" y="5442142"/>
                <a:ext cx="6263207" cy="474489"/>
              </a:xfrm>
              <a:prstGeom prst="rect">
                <a:avLst/>
              </a:prstGeom>
              <a:blipFill>
                <a:blip r:embed="rId3"/>
                <a:stretch>
                  <a:fillRect/>
                </a:stretch>
              </a:blipFill>
              <a:ln w="9525">
                <a:solidFill>
                  <a:schemeClr val="accent1">
                    <a:shade val="1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F105B0A8-7B27-6C27-550F-30150CA42384}"/>
                  </a:ext>
                </a:extLst>
              </p:cNvPr>
              <p:cNvSpPr txBox="1">
                <a:spLocks/>
              </p:cNvSpPr>
              <p:nvPr/>
            </p:nvSpPr>
            <p:spPr>
              <a:xfrm>
                <a:off x="677333" y="4275219"/>
                <a:ext cx="9515977" cy="764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600"/>
                  <a:t>So, </a:t>
                </a:r>
                <a:r>
                  <a:rPr lang="en-IN" sz="2600">
                    <a:solidFill>
                      <a:schemeClr val="tx1"/>
                    </a:solidFill>
                  </a:rPr>
                  <a:t>we</a:t>
                </a:r>
                <a:r>
                  <a:rPr lang="en-IN" sz="2600"/>
                  <a:t> must use vertex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𝑳</m:t>
                    </m:r>
                    <m:r>
                      <a:rPr lang="en-IN" sz="2600" b="1" i="1" baseline="-25000" smtClean="0">
                        <a:solidFill>
                          <a:schemeClr val="tx1"/>
                        </a:solidFill>
                        <a:latin typeface="Cambria Math" panose="02040503050406030204" pitchFamily="18" charset="0"/>
                        <a:ea typeface="Cambria Math" panose="02040503050406030204" pitchFamily="18" charset="0"/>
                      </a:rPr>
                      <m:t>𝟐</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𝒖</m:t>
                        </m:r>
                      </m:e>
                    </m:d>
                    <m:r>
                      <a:rPr lang="en-IN" sz="2600" b="1" i="1" smtClean="0">
                        <a:solidFill>
                          <a:schemeClr val="tx1"/>
                        </a:solidFill>
                        <a:latin typeface="Cambria Math" panose="02040503050406030204" pitchFamily="18" charset="0"/>
                        <a:ea typeface="Cambria Math" panose="02040503050406030204" pitchFamily="18" charset="0"/>
                      </a:rPr>
                      <m:t> </m:t>
                    </m:r>
                    <m:r>
                      <a:rPr lang="en-IN" sz="2600" b="1" i="1" smtClean="0">
                        <a:solidFill>
                          <a:schemeClr val="tx1"/>
                        </a:solidFill>
                        <a:latin typeface="Cambria Math" panose="02040503050406030204" pitchFamily="18" charset="0"/>
                        <a:ea typeface="Cambria Math" panose="02040503050406030204" pitchFamily="18" charset="0"/>
                      </a:rPr>
                      <m:t>𝒂𝒏𝒅</m:t>
                    </m:r>
                    <m:r>
                      <a:rPr lang="en-IN" sz="2600" b="1" i="1" smtClean="0">
                        <a:solidFill>
                          <a:schemeClr val="tx1"/>
                        </a:solidFill>
                        <a:latin typeface="Cambria Math" panose="02040503050406030204" pitchFamily="18" charset="0"/>
                        <a:ea typeface="Cambria Math" panose="02040503050406030204" pitchFamily="18" charset="0"/>
                      </a:rPr>
                      <m:t> </m:t>
                    </m:r>
                    <m:r>
                      <a:rPr lang="en-IN" sz="2600" b="1" i="1" smtClean="0">
                        <a:solidFill>
                          <a:schemeClr val="tx1"/>
                        </a:solidFill>
                        <a:latin typeface="Cambria Math" panose="02040503050406030204" pitchFamily="18" charset="0"/>
                        <a:ea typeface="Cambria Math" panose="02040503050406030204" pitchFamily="18" charset="0"/>
                      </a:rPr>
                      <m:t>𝒖</m:t>
                    </m:r>
                  </m:oMath>
                </a14:m>
                <a:r>
                  <a:rPr lang="en-IN" sz="2600"/>
                  <a:t> for query processing.  </a:t>
                </a:r>
              </a:p>
            </p:txBody>
          </p:sp>
        </mc:Choice>
        <mc:Fallback xmlns="">
          <p:sp>
            <p:nvSpPr>
              <p:cNvPr id="41" name="Content Placeholder 2">
                <a:extLst>
                  <a:ext uri="{FF2B5EF4-FFF2-40B4-BE49-F238E27FC236}">
                    <a16:creationId xmlns:a16="http://schemas.microsoft.com/office/drawing/2014/main" id="{F105B0A8-7B27-6C27-550F-30150CA42384}"/>
                  </a:ext>
                </a:extLst>
              </p:cNvPr>
              <p:cNvSpPr txBox="1">
                <a:spLocks noRot="1" noChangeAspect="1" noMove="1" noResize="1" noEditPoints="1" noAdjustHandles="1" noChangeArrowheads="1" noChangeShapeType="1" noTextEdit="1"/>
              </p:cNvSpPr>
              <p:nvPr/>
            </p:nvSpPr>
            <p:spPr>
              <a:xfrm>
                <a:off x="677333" y="4275219"/>
                <a:ext cx="9515977" cy="764730"/>
              </a:xfrm>
              <a:prstGeom prst="rect">
                <a:avLst/>
              </a:prstGeom>
              <a:blipFill>
                <a:blip r:embed="rId4"/>
                <a:stretch>
                  <a:fillRect l="-1153" t="-7143"/>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2B1A8CD9-A7E0-F131-5C7A-2E3B8A1819F6}"/>
              </a:ext>
            </a:extLst>
          </p:cNvPr>
          <p:cNvGrpSpPr/>
          <p:nvPr/>
        </p:nvGrpSpPr>
        <p:grpSpPr>
          <a:xfrm>
            <a:off x="2203969" y="4761158"/>
            <a:ext cx="1714116" cy="1973037"/>
            <a:chOff x="2203969" y="4761158"/>
            <a:chExt cx="1714116" cy="1973037"/>
          </a:xfrm>
        </p:grpSpPr>
        <p:sp>
          <p:nvSpPr>
            <p:cNvPr id="27" name="Oval 26">
              <a:extLst>
                <a:ext uri="{FF2B5EF4-FFF2-40B4-BE49-F238E27FC236}">
                  <a16:creationId xmlns:a16="http://schemas.microsoft.com/office/drawing/2014/main" id="{F3DEF44D-A31F-D67A-060F-FECBA130A5DE}"/>
                </a:ext>
              </a:extLst>
            </p:cNvPr>
            <p:cNvSpPr/>
            <p:nvPr/>
          </p:nvSpPr>
          <p:spPr>
            <a:xfrm>
              <a:off x="2802687" y="5921852"/>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C8023607-219D-C17D-2424-D9D0540A8EB3}"/>
                </a:ext>
              </a:extLst>
            </p:cNvPr>
            <p:cNvSpPr/>
            <p:nvPr/>
          </p:nvSpPr>
          <p:spPr>
            <a:xfrm>
              <a:off x="2650288" y="5582580"/>
              <a:ext cx="108857" cy="119743"/>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C2D59F42-BFCB-B53A-E16D-F2A2270C7987}"/>
                </a:ext>
              </a:extLst>
            </p:cNvPr>
            <p:cNvSpPr/>
            <p:nvPr/>
          </p:nvSpPr>
          <p:spPr>
            <a:xfrm>
              <a:off x="3053056" y="5283211"/>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1CC44648-8236-F623-C8A3-797ACD68C2B1}"/>
                </a:ext>
              </a:extLst>
            </p:cNvPr>
            <p:cNvSpPr/>
            <p:nvPr/>
          </p:nvSpPr>
          <p:spPr>
            <a:xfrm>
              <a:off x="3227229" y="4761158"/>
              <a:ext cx="108857" cy="119743"/>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8E3BE40C-B2FB-05C5-936E-347FFA893CFE}"/>
                </a:ext>
              </a:extLst>
            </p:cNvPr>
            <p:cNvSpPr/>
            <p:nvPr/>
          </p:nvSpPr>
          <p:spPr>
            <a:xfrm>
              <a:off x="3809228" y="4989766"/>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C124D6B5-B884-613C-FAB0-4B1DE6443570}"/>
                </a:ext>
              </a:extLst>
            </p:cNvPr>
            <p:cNvSpPr/>
            <p:nvPr/>
          </p:nvSpPr>
          <p:spPr>
            <a:xfrm>
              <a:off x="3118372" y="6047037"/>
              <a:ext cx="108857" cy="11974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17868824-F34F-FC54-85AB-D59A664F7A40}"/>
                </a:ext>
              </a:extLst>
            </p:cNvPr>
            <p:cNvSpPr/>
            <p:nvPr/>
          </p:nvSpPr>
          <p:spPr>
            <a:xfrm>
              <a:off x="2617630" y="5592566"/>
              <a:ext cx="979714" cy="9425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9684736B-A0E7-D410-40CA-C494AE838135}"/>
                </a:ext>
              </a:extLst>
            </p:cNvPr>
            <p:cNvSpPr/>
            <p:nvPr/>
          </p:nvSpPr>
          <p:spPr>
            <a:xfrm>
              <a:off x="2203969" y="5109509"/>
              <a:ext cx="1698174" cy="162468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927FFE1E-3BA5-F5BD-2667-4D669E0B5926}"/>
                </a:ext>
              </a:extLst>
            </p:cNvPr>
            <p:cNvCxnSpPr>
              <a:stCxn id="32" idx="1"/>
              <a:endCxn id="27" idx="6"/>
            </p:cNvCxnSpPr>
            <p:nvPr/>
          </p:nvCxnSpPr>
          <p:spPr>
            <a:xfrm flipH="1" flipV="1">
              <a:off x="2911544" y="5981724"/>
              <a:ext cx="222770" cy="82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D941593-43B9-65F9-1F25-92322556A458}"/>
                </a:ext>
              </a:extLst>
            </p:cNvPr>
            <p:cNvCxnSpPr>
              <a:cxnSpLocks/>
              <a:stCxn id="32" idx="0"/>
              <a:endCxn id="33" idx="1"/>
            </p:cNvCxnSpPr>
            <p:nvPr/>
          </p:nvCxnSpPr>
          <p:spPr>
            <a:xfrm flipH="1" flipV="1">
              <a:off x="2761106" y="5730597"/>
              <a:ext cx="411695" cy="316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2D32B15-2F0A-6B37-6909-5393EC20FDB6}"/>
                </a:ext>
              </a:extLst>
            </p:cNvPr>
            <p:cNvCxnSpPr>
              <a:cxnSpLocks/>
              <a:endCxn id="29" idx="0"/>
            </p:cNvCxnSpPr>
            <p:nvPr/>
          </p:nvCxnSpPr>
          <p:spPr>
            <a:xfrm flipV="1">
              <a:off x="2759145" y="5300747"/>
              <a:ext cx="309853" cy="281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12B8A315-CF6B-DC61-A02F-280CF747B890}"/>
                </a:ext>
              </a:extLst>
            </p:cNvPr>
            <p:cNvCxnSpPr>
              <a:stCxn id="30" idx="5"/>
              <a:endCxn id="31" idx="2"/>
            </p:cNvCxnSpPr>
            <p:nvPr/>
          </p:nvCxnSpPr>
          <p:spPr>
            <a:xfrm>
              <a:off x="3320144" y="4863365"/>
              <a:ext cx="489084" cy="186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464F9D59-E41E-B919-59D2-EFAECC423535}"/>
                </a:ext>
              </a:extLst>
            </p:cNvPr>
            <p:cNvCxnSpPr>
              <a:stCxn id="32" idx="7"/>
              <a:endCxn id="30" idx="4"/>
            </p:cNvCxnSpPr>
            <p:nvPr/>
          </p:nvCxnSpPr>
          <p:spPr>
            <a:xfrm flipV="1">
              <a:off x="3211287" y="4863365"/>
              <a:ext cx="31884" cy="1201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 name="Title 1">
            <a:extLst>
              <a:ext uri="{FF2B5EF4-FFF2-40B4-BE49-F238E27FC236}">
                <a16:creationId xmlns:a16="http://schemas.microsoft.com/office/drawing/2014/main" id="{05A9D532-CEF9-DF8B-C767-CD4E8A9B8FB5}"/>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Justification of stretch 5</a:t>
            </a:r>
          </a:p>
        </p:txBody>
      </p:sp>
    </p:spTree>
    <p:extLst>
      <p:ext uri="{BB962C8B-B14F-4D97-AF65-F5344CB8AC3E}">
        <p14:creationId xmlns:p14="http://schemas.microsoft.com/office/powerpoint/2010/main" val="3416041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455BAA-64DD-088E-9F0A-043D78AF03F6}"/>
                  </a:ext>
                </a:extLst>
              </p:cNvPr>
              <p:cNvSpPr>
                <a:spLocks noGrp="1"/>
              </p:cNvSpPr>
              <p:nvPr>
                <p:ph idx="1"/>
              </p:nvPr>
            </p:nvSpPr>
            <p:spPr>
              <a:xfrm>
                <a:off x="663246" y="2049909"/>
                <a:ext cx="10348759" cy="3567660"/>
              </a:xfrm>
            </p:spPr>
            <p:txBody>
              <a:bodyPr>
                <a:normAutofit/>
              </a:bodyPr>
              <a:lstStyle/>
              <a:p>
                <a:r>
                  <a:rPr lang="en-IN" sz="2600"/>
                  <a:t>For every vertex </a:t>
                </a:r>
                <a:r>
                  <a:rPr lang="en-IN" sz="2600" i="1"/>
                  <a:t>u, </a:t>
                </a:r>
                <a:r>
                  <a:rPr lang="en-IN" sz="2600"/>
                  <a:t>we store:</a:t>
                </a:r>
              </a:p>
              <a:p>
                <a:r>
                  <a:rPr lang="en-IN" sz="2600"/>
                  <a:t>Distance to all vertices of set </a:t>
                </a:r>
                <a:r>
                  <a:rPr lang="en-IN" sz="2600" i="1"/>
                  <a:t>V </a:t>
                </a:r>
                <a:r>
                  <a:rPr lang="en-IN" sz="2600"/>
                  <a:t>which are closer than </a:t>
                </a:r>
                <a14:m>
                  <m:oMath xmlns:m="http://schemas.openxmlformats.org/officeDocument/2006/math">
                    <m:sSub>
                      <m:sSubPr>
                        <m:ctrlPr>
                          <a:rPr lang="en-IN" sz="2600" i="1" smtClean="0">
                            <a:latin typeface="Cambria Math" panose="02040503050406030204" pitchFamily="18" charset="0"/>
                          </a:rPr>
                        </m:ctrlPr>
                      </m:sSubPr>
                      <m:e>
                        <m:r>
                          <a:rPr lang="en-IN" sz="2600" b="0" i="1" smtClean="0">
                            <a:latin typeface="Cambria Math" panose="02040503050406030204" pitchFamily="18" charset="0"/>
                          </a:rPr>
                          <m:t>𝐿</m:t>
                        </m:r>
                      </m:e>
                      <m:sub>
                        <m:r>
                          <a:rPr lang="en-IN" sz="2600" b="0" i="1" smtClean="0">
                            <a:latin typeface="Cambria Math" panose="02040503050406030204" pitchFamily="18" charset="0"/>
                          </a:rPr>
                          <m:t>1</m:t>
                        </m:r>
                      </m:sub>
                    </m:sSub>
                    <m:d>
                      <m:dPr>
                        <m:ctrlPr>
                          <a:rPr lang="en-IN" sz="2600" b="0" i="1" smtClean="0">
                            <a:latin typeface="Cambria Math" panose="02040503050406030204" pitchFamily="18" charset="0"/>
                          </a:rPr>
                        </m:ctrlPr>
                      </m:dPr>
                      <m:e>
                        <m:r>
                          <a:rPr lang="en-IN" sz="2600" b="0" i="1" smtClean="0">
                            <a:latin typeface="Cambria Math" panose="02040503050406030204" pitchFamily="18" charset="0"/>
                          </a:rPr>
                          <m:t>𝑢</m:t>
                        </m:r>
                      </m:e>
                    </m:d>
                  </m:oMath>
                </a14:m>
                <a:endParaRPr lang="en-IN" sz="2600" b="0"/>
              </a:p>
              <a:p>
                <a:r>
                  <a:rPr lang="en-IN" sz="2600"/>
                  <a:t>Distances to all vertices of set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𝐿</m:t>
                        </m:r>
                      </m:e>
                      <m:sub>
                        <m:r>
                          <a:rPr lang="en-IN" sz="2600" i="1">
                            <a:latin typeface="Cambria Math" panose="02040503050406030204" pitchFamily="18" charset="0"/>
                          </a:rPr>
                          <m:t>1</m:t>
                        </m:r>
                      </m:sub>
                    </m:sSub>
                  </m:oMath>
                </a14:m>
                <a:r>
                  <a:rPr lang="en-IN" sz="2600"/>
                  <a:t> which are closer than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𝐿</m:t>
                        </m:r>
                      </m:e>
                      <m:sub>
                        <m:r>
                          <a:rPr lang="en-IN" sz="2600" b="0" i="1" smtClean="0">
                            <a:latin typeface="Cambria Math" panose="02040503050406030204" pitchFamily="18" charset="0"/>
                          </a:rPr>
                          <m:t>2</m:t>
                        </m:r>
                      </m:sub>
                    </m:sSub>
                    <m:r>
                      <a:rPr lang="en-IN" sz="2600" b="0" i="1" smtClean="0">
                        <a:latin typeface="Cambria Math" panose="02040503050406030204" pitchFamily="18" charset="0"/>
                      </a:rPr>
                      <m:t>(</m:t>
                    </m:r>
                    <m:r>
                      <a:rPr lang="en-IN" sz="2600" b="0" i="1" smtClean="0">
                        <a:latin typeface="Cambria Math" panose="02040503050406030204" pitchFamily="18" charset="0"/>
                      </a:rPr>
                      <m:t>𝑢</m:t>
                    </m:r>
                    <m:r>
                      <a:rPr lang="en-IN" sz="2600" b="0" i="1" smtClean="0">
                        <a:latin typeface="Cambria Math" panose="02040503050406030204" pitchFamily="18" charset="0"/>
                      </a:rPr>
                      <m:t>)</m:t>
                    </m:r>
                  </m:oMath>
                </a14:m>
                <a:r>
                  <a:rPr lang="en-IN" sz="2600"/>
                  <a:t> </a:t>
                </a:r>
              </a:p>
              <a:p>
                <a:r>
                  <a:rPr lang="en-IN" sz="2600"/>
                  <a:t>Distances to all vertices of set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𝐿</m:t>
                        </m:r>
                      </m:e>
                      <m:sub>
                        <m:r>
                          <a:rPr lang="en-IN" sz="2600" b="0" i="1" smtClean="0">
                            <a:latin typeface="Cambria Math" panose="02040503050406030204" pitchFamily="18" charset="0"/>
                          </a:rPr>
                          <m:t>2</m:t>
                        </m:r>
                      </m:sub>
                    </m:sSub>
                    <m:r>
                      <a:rPr lang="en-IN" sz="2600" b="0" i="1" smtClean="0">
                        <a:latin typeface="Cambria Math" panose="02040503050406030204" pitchFamily="18" charset="0"/>
                      </a:rPr>
                      <m:t>. </m:t>
                    </m:r>
                  </m:oMath>
                </a14:m>
                <a:endParaRPr lang="en-IN" sz="2600" b="0"/>
              </a:p>
              <a:p>
                <a:endParaRPr lang="en-IN" sz="2600"/>
              </a:p>
              <a:p>
                <a:endParaRPr lang="en-IN" sz="2600"/>
              </a:p>
            </p:txBody>
          </p:sp>
        </mc:Choice>
        <mc:Fallback xmlns="">
          <p:sp>
            <p:nvSpPr>
              <p:cNvPr id="3" name="Content Placeholder 2">
                <a:extLst>
                  <a:ext uri="{FF2B5EF4-FFF2-40B4-BE49-F238E27FC236}">
                    <a16:creationId xmlns:a16="http://schemas.microsoft.com/office/drawing/2014/main" id="{98455BAA-64DD-088E-9F0A-043D78AF03F6}"/>
                  </a:ext>
                </a:extLst>
              </p:cNvPr>
              <p:cNvSpPr>
                <a:spLocks noGrp="1" noRot="1" noChangeAspect="1" noMove="1" noResize="1" noEditPoints="1" noAdjustHandles="1" noChangeArrowheads="1" noChangeShapeType="1" noTextEdit="1"/>
              </p:cNvSpPr>
              <p:nvPr>
                <p:ph idx="1"/>
              </p:nvPr>
            </p:nvSpPr>
            <p:spPr>
              <a:xfrm>
                <a:off x="663246" y="2049909"/>
                <a:ext cx="10348759" cy="3567660"/>
              </a:xfrm>
              <a:blipFill>
                <a:blip r:embed="rId2"/>
                <a:stretch>
                  <a:fillRect l="-943" t="-256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212CFE83-6CBB-F669-12A1-D045752E11F7}"/>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a:t>Distance Information stored</a:t>
            </a:r>
          </a:p>
        </p:txBody>
      </p:sp>
    </p:spTree>
    <p:extLst>
      <p:ext uri="{BB962C8B-B14F-4D97-AF65-F5344CB8AC3E}">
        <p14:creationId xmlns:p14="http://schemas.microsoft.com/office/powerpoint/2010/main" val="1373113221"/>
      </p:ext>
    </p:extLst>
  </p:cSld>
  <p:clrMapOvr>
    <a:masterClrMapping/>
  </p:clrMapOvr>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1421</Words>
  <Application>Microsoft Macintosh PowerPoint</Application>
  <PresentationFormat>Widescreen</PresentationFormat>
  <Paragraphs>103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Aptos Display</vt:lpstr>
      <vt:lpstr>Arial</vt:lpstr>
      <vt:lpstr>Cambria Math</vt:lpstr>
      <vt:lpstr>Helvetica</vt:lpstr>
      <vt:lpstr>Wingdings</vt:lpstr>
      <vt:lpstr>Office Theme</vt:lpstr>
      <vt:lpstr>Approximate Distance Oracle</vt:lpstr>
      <vt:lpstr>Acknowledgement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VISUALISATION</vt:lpstr>
      <vt:lpstr>PowerPoint Presentation</vt:lpstr>
      <vt:lpstr>GRAPHS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Approximate Distance Oracle</dc:title>
  <dc:creator>Siddharth Garg</dc:creator>
  <cp:lastModifiedBy>Kartik Kulkarni</cp:lastModifiedBy>
  <cp:revision>5</cp:revision>
  <dcterms:created xsi:type="dcterms:W3CDTF">2025-04-10T15:46:16Z</dcterms:created>
  <dcterms:modified xsi:type="dcterms:W3CDTF">2025-05-16T11:52:44Z</dcterms:modified>
</cp:coreProperties>
</file>