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33" r:id="rId2"/>
    <p:sldId id="498" r:id="rId3"/>
    <p:sldId id="499" r:id="rId4"/>
    <p:sldId id="500" r:id="rId5"/>
    <p:sldId id="501" r:id="rId6"/>
    <p:sldId id="502" r:id="rId7"/>
    <p:sldId id="491" r:id="rId8"/>
    <p:sldId id="504" r:id="rId9"/>
    <p:sldId id="503" r:id="rId10"/>
    <p:sldId id="494" r:id="rId11"/>
    <p:sldId id="492" r:id="rId12"/>
    <p:sldId id="493" r:id="rId13"/>
    <p:sldId id="495" r:id="rId14"/>
    <p:sldId id="496" r:id="rId15"/>
    <p:sldId id="49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75" autoAdjust="0"/>
  </p:normalViewPr>
  <p:slideViewPr>
    <p:cSldViewPr>
      <p:cViewPr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A92AB63-F69F-4689-8459-6EF736881473}" type="datetimeFigureOut">
              <a:rPr lang="en-US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C14ACB9-A145-4310-867B-FBDB170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64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findFirst</a:t>
            </a:r>
            <a:r>
              <a:rPr lang="en-US" smtClean="0">
                <a:latin typeface="Arial" charset="0"/>
              </a:rPr>
              <a:t> method of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mtClean="0">
                <a:latin typeface="Arial" charset="0"/>
              </a:rPr>
              <a:t> class finds the first element in the stream specified by the filters in the pipeline.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findFirst</a:t>
            </a:r>
            <a:r>
              <a:rPr lang="en-US" smtClean="0">
                <a:latin typeface="Arial" charset="0"/>
              </a:rPr>
              <a:t> method is a terminal short-circuit operation. This means intermediate operations are performed in a lazy manner, resulting in more efficient processing of the data in the stream. A terminal operation ends the processing of a pipeline.</a:t>
            </a:r>
          </a:p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allMatch</a:t>
            </a:r>
            <a:r>
              <a:rPr lang="en-US" smtClean="0">
                <a:latin typeface="Arial" charset="0"/>
              </a:rPr>
              <a:t> method returns whether all elements of this stream match the provided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mtClean="0">
                <a:latin typeface="Arial" charset="0"/>
              </a:rPr>
              <a:t>. The method may not evaluate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mtClean="0">
                <a:latin typeface="Arial" charset="0"/>
              </a:rPr>
              <a:t> on all elements if not necessary for determining the result. If the stream is empty,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mtClean="0">
                <a:latin typeface="Arial" charset="0"/>
              </a:rPr>
              <a:t> is returned and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mtClean="0">
                <a:latin typeface="Arial" charset="0"/>
              </a:rPr>
              <a:t> is not evaluated. </a:t>
            </a:r>
          </a:p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noneMatch</a:t>
            </a:r>
            <a:r>
              <a:rPr lang="en-US" smtClean="0">
                <a:latin typeface="Arial" charset="0"/>
              </a:rPr>
              <a:t> method returns whether no elements of this stream match the provided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mtClean="0">
                <a:latin typeface="Arial" charset="0"/>
              </a:rPr>
              <a:t>. May not evaluate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mtClean="0">
                <a:latin typeface="Arial" charset="0"/>
              </a:rPr>
              <a:t> on all elements if not necessary for determining the result. If the stream is empty,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mtClean="0">
                <a:latin typeface="Arial" charset="0"/>
              </a:rPr>
              <a:t> is returned and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smtClean="0">
                <a:latin typeface="Arial" charset="0"/>
              </a:rPr>
              <a:t> is not evaluated.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10 - </a:t>
            </a:r>
            <a:fld id="{4D080836-EC2C-43AA-A345-703801A2289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mtClean="0">
                <a:latin typeface="Arial" charset="0"/>
              </a:rPr>
              <a:t> method returns the number of elements in the current stream. This is a terminal operation.</a:t>
            </a:r>
          </a:p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mtClean="0">
                <a:latin typeface="Arial" charset="0"/>
              </a:rPr>
              <a:t> method returns the highest matching value given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mtClean="0">
                <a:latin typeface="Arial" charset="0"/>
              </a:rPr>
              <a:t> to rank elements.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mtClean="0">
                <a:latin typeface="Arial" charset="0"/>
              </a:rPr>
              <a:t> method is a terminal operation.</a:t>
            </a:r>
          </a:p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mtClean="0">
                <a:latin typeface="Arial" charset="0"/>
              </a:rPr>
              <a:t> method returns the lowest matching value given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mtClean="0">
                <a:latin typeface="Arial" charset="0"/>
              </a:rPr>
              <a:t> to rank elements.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mtClean="0">
                <a:latin typeface="Arial" charset="0"/>
              </a:rPr>
              <a:t> method is a terminal operation.</a:t>
            </a:r>
          </a:p>
          <a:p>
            <a:pPr lvl="1"/>
            <a:endParaRPr lang="en-US" smtClean="0">
              <a:latin typeface="Arial" charset="0"/>
            </a:endParaRPr>
          </a:p>
          <a:p>
            <a:pPr lvl="1"/>
            <a:endParaRPr lang="en-US" smtClean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10 - </a:t>
            </a:r>
            <a:fld id="{4603032F-7163-435C-8B8A-D1403A1FF641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mtClean="0">
                <a:latin typeface="Arial" charset="0"/>
              </a:rPr>
              <a:t> method returns the number of elements in the current stream. This is a terminal operation.</a:t>
            </a:r>
          </a:p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mtClean="0">
                <a:latin typeface="Arial" charset="0"/>
              </a:rPr>
              <a:t> method returns the highest matching value given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mtClean="0">
                <a:latin typeface="Arial" charset="0"/>
              </a:rPr>
              <a:t> to rank elements.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mtClean="0">
                <a:latin typeface="Arial" charset="0"/>
              </a:rPr>
              <a:t> method is a terminal operation.</a:t>
            </a:r>
          </a:p>
          <a:p>
            <a:pPr lvl="1"/>
            <a:r>
              <a:rPr lang="en-US" smtClean="0">
                <a:latin typeface="Arial" charset="0"/>
              </a:rPr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mtClean="0">
                <a:latin typeface="Arial" charset="0"/>
              </a:rPr>
              <a:t> method returns the lowest matching value given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Comparator</a:t>
            </a:r>
            <a:r>
              <a:rPr lang="en-US" smtClean="0">
                <a:latin typeface="Arial" charset="0"/>
              </a:rPr>
              <a:t> to rank elements.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mtClean="0">
                <a:latin typeface="Arial" charset="0"/>
              </a:rPr>
              <a:t> method is a terminal operation.</a:t>
            </a:r>
          </a:p>
          <a:p>
            <a:pPr lvl="1"/>
            <a:endParaRPr lang="en-US" smtClean="0">
              <a:latin typeface="Arial" charset="0"/>
            </a:endParaRPr>
          </a:p>
          <a:p>
            <a:pPr lvl="1"/>
            <a:endParaRPr lang="en-US" smtClean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Java SE 8 Programming   10 - </a:t>
            </a:r>
            <a:fld id="{4603032F-7163-435C-8B8A-D1403A1FF641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9D5CE-A483-43F8-AE26-9CE19132685D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C46D7-74D1-4B60-BBAD-7922F9D9D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49CF-0F68-4726-88EE-47F37844B402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999F-357E-4302-9C59-9052DA2B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1EA0-13CA-4FDC-9411-D82C2828C3BA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A37D-438A-4358-A50E-BD82319B7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Pictur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Full slide 4-color photo can be inserted here"/>
          <p:cNvSpPr/>
          <p:nvPr/>
        </p:nvSpPr>
        <p:spPr bwMode="hidden">
          <a:xfrm>
            <a:off x="1" y="0"/>
            <a:ext cx="9144000" cy="6858000"/>
          </a:xfrm>
          <a:prstGeom prst="rect">
            <a:avLst/>
          </a:prstGeom>
          <a:solidFill>
            <a:srgbClr val="493728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739777"/>
            <a:ext cx="6859787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4" y="3429453"/>
            <a:ext cx="6859787" cy="25141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presenter’s name, title, division/business unit/organization and date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2286000"/>
            <a:ext cx="7202776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3554" y="6556248"/>
            <a:ext cx="2400926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850" dirty="0">
                <a:solidFill>
                  <a:schemeClr val="tx1"/>
                </a:solidFill>
              </a:rPr>
              <a:t>Copyright © </a:t>
            </a:r>
            <a:r>
              <a:rPr lang="is-IS" sz="850" dirty="0">
                <a:solidFill>
                  <a:schemeClr val="tx1"/>
                </a:solidFill>
              </a:rPr>
              <a:t>2018</a:t>
            </a:r>
            <a:r>
              <a:rPr lang="en-US" sz="850" dirty="0">
                <a:solidFill>
                  <a:schemeClr val="tx1"/>
                </a:solidFill>
              </a:rPr>
              <a:t>,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xmlns="" val="359263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9409-23C3-415D-B887-39AB2516C5A8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FE215-65F3-4E85-B65B-AF3966216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18736-9F5D-49CC-ADB8-8A07F1F54F83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1AA5-6096-40AA-A36A-F85FE3606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14505-CE88-4396-90DC-E18C3B58EB08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A6DA5-AA27-4663-ADC9-A6997D649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14F55-3BDF-45C3-999E-13098D874933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360E6-1F78-42A8-808F-5C1F378AB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1BEF-EAA5-4594-A9EA-03BC41D2E8EA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C856A-F3FA-436F-A6CB-6F115BFFC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BA679-9224-4B28-B5A5-254217895531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6534-2D45-4930-8A1F-3094C853E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1D34A-7AE0-4EB9-A1E8-98A42B14C5BE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FD9A-F028-48EE-B10F-96CF5360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7BD5-4817-4E5B-B492-F08DE935C7F1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E81E-4DCA-4C1C-A12A-D3D57A38B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755E64-FCBD-4BCC-BFD5-1D66024AA843}" type="datetime1">
              <a:rPr lang="en-US" smtClean="0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BD2184-C528-45F4-A137-77A7A8FC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3400" y="1071546"/>
            <a:ext cx="8610600" cy="1828800"/>
          </a:xfrm>
        </p:spPr>
        <p:txBody>
          <a:bodyPr/>
          <a:lstStyle/>
          <a:p>
            <a:pPr eaLnBrk="1" hangingPunct="1"/>
            <a:r>
              <a:rPr lang="en-US" sz="4000" b="1" i="1" cap="all" dirty="0">
                <a:solidFill>
                  <a:srgbClr val="0070C0"/>
                </a:solidFill>
                <a:latin typeface="Bookman Old Style" pitchFamily="18" charset="0"/>
              </a:rPr>
              <a:t>CSE </a:t>
            </a:r>
            <a:r>
              <a:rPr lang="en-US" sz="4000" b="1" i="1" cap="all" dirty="0" smtClean="0">
                <a:solidFill>
                  <a:srgbClr val="0070C0"/>
                </a:solidFill>
                <a:latin typeface="Bookman Old Style" pitchFamily="18" charset="0"/>
              </a:rPr>
              <a:t>3002- programming in java</a:t>
            </a:r>
            <a:br>
              <a:rPr lang="en-US" sz="4000" b="1" i="1" cap="all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en-US" sz="4000" b="1" i="1" cap="all" dirty="0" smtClean="0">
                <a:solidFill>
                  <a:srgbClr val="0070C0"/>
                </a:solidFill>
                <a:latin typeface="Bookman Old Style" pitchFamily="18" charset="0"/>
              </a:rPr>
              <a:t/>
            </a:r>
            <a:br>
              <a:rPr lang="en-US" sz="4000" b="1" i="1" cap="all" dirty="0" smtClean="0">
                <a:solidFill>
                  <a:srgbClr val="0070C0"/>
                </a:solidFill>
                <a:latin typeface="Bookman Old Style" pitchFamily="18" charset="0"/>
              </a:rPr>
            </a:br>
            <a:r>
              <a:rPr lang="en-US" sz="4000" b="1" i="1" cap="all" dirty="0" smtClean="0">
                <a:solidFill>
                  <a:srgbClr val="FF0000"/>
                </a:solidFill>
                <a:latin typeface="Bookman Old Style" pitchFamily="18" charset="0"/>
              </a:rPr>
              <a:t>unit III</a:t>
            </a:r>
            <a:br>
              <a:rPr lang="en-US" sz="4000" b="1" i="1" cap="all" dirty="0" smtClean="0">
                <a:solidFill>
                  <a:srgbClr val="FF0000"/>
                </a:solidFill>
                <a:latin typeface="Bookman Old Style" pitchFamily="18" charset="0"/>
              </a:rPr>
            </a:br>
            <a:r>
              <a:rPr lang="en-US" sz="4000" b="1" i="1" cap="all" dirty="0" smtClean="0">
                <a:solidFill>
                  <a:srgbClr val="FF0000"/>
                </a:solidFill>
                <a:latin typeface="Bookman Old Style" pitchFamily="18" charset="0"/>
              </a:rPr>
              <a:t>collections, streams, filters</a:t>
            </a:r>
            <a:endParaRPr lang="en-US" sz="4000" b="1" i="1" cap="all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C46D7-74D1-4B60-BBAD-7922F9D9D2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4191000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000" b="1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Dr. R. </a:t>
            </a:r>
            <a:r>
              <a:rPr lang="en-US" sz="2000" b="1" cap="al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Manikandan</a:t>
            </a:r>
            <a:r>
              <a:rPr lang="en-US" sz="2000" b="1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</a:t>
            </a:r>
          </a:p>
          <a:p>
            <a:pPr eaLnBrk="1" hangingPunct="1"/>
            <a:r>
              <a:rPr lang="en-US" sz="2000" b="1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Assistant professor (senior grade)</a:t>
            </a:r>
          </a:p>
          <a:p>
            <a:pPr eaLnBrk="1" hangingPunct="1"/>
            <a:r>
              <a:rPr lang="en-US" sz="2000" b="1" cap="al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Vit</a:t>
            </a:r>
            <a:r>
              <a:rPr lang="en-US" sz="2000" b="1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000" b="1" cap="al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bhopal</a:t>
            </a:r>
            <a:r>
              <a:rPr lang="en-US" sz="2000" b="1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 university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1797"/>
            <a:ext cx="9001156" cy="6526203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/>
              <a:t>Intermediate Operations:</a:t>
            </a:r>
            <a:endParaRPr lang="en-IN" sz="2800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IN" sz="2600" b="1" dirty="0" smtClean="0"/>
              <a:t>map: </a:t>
            </a:r>
            <a:r>
              <a:rPr lang="en-US" sz="2600" dirty="0" smtClean="0">
                <a:latin typeface="Arial" charset="0"/>
              </a:rPr>
              <a:t> </a:t>
            </a:r>
            <a:r>
              <a:rPr lang="en-US" sz="2600" dirty="0" smtClean="0"/>
              <a:t>The map method is typically used to extract data from a field and perform a calculation or operation. The results of the mapping operation are returned as a stream.</a:t>
            </a:r>
          </a:p>
          <a:p>
            <a:pPr marL="742950" lvl="2" indent="-342900" algn="just"/>
            <a:r>
              <a:rPr lang="fr-FR" sz="2600" b="1" dirty="0" smtClean="0">
                <a:cs typeface="Courier New" pitchFamily="49" charset="0"/>
              </a:rPr>
              <a:t>Syntax: </a:t>
            </a:r>
            <a:r>
              <a:rPr lang="fr-FR" sz="2600" dirty="0" err="1" smtClean="0">
                <a:cs typeface="Courier New" pitchFamily="49" charset="0"/>
              </a:rPr>
              <a:t>map</a:t>
            </a:r>
            <a:r>
              <a:rPr lang="fr-FR" sz="2600" dirty="0" smtClean="0">
                <a:cs typeface="Courier New" pitchFamily="49" charset="0"/>
              </a:rPr>
              <a:t>(</a:t>
            </a:r>
            <a:r>
              <a:rPr lang="fr-FR" sz="2600" dirty="0" err="1" smtClean="0">
                <a:cs typeface="Courier New" pitchFamily="49" charset="0"/>
              </a:rPr>
              <a:t>Function</a:t>
            </a:r>
            <a:r>
              <a:rPr lang="fr-FR" sz="2600" dirty="0" smtClean="0">
                <a:cs typeface="Courier New" pitchFamily="49" charset="0"/>
              </a:rPr>
              <a:t>&lt;? super T,? </a:t>
            </a:r>
            <a:r>
              <a:rPr lang="fr-FR" sz="2600" dirty="0" err="1" smtClean="0">
                <a:cs typeface="Courier New" pitchFamily="49" charset="0"/>
              </a:rPr>
              <a:t>extends</a:t>
            </a:r>
            <a:r>
              <a:rPr lang="fr-FR" sz="2600" dirty="0" smtClean="0">
                <a:cs typeface="Courier New" pitchFamily="49" charset="0"/>
              </a:rPr>
              <a:t> R&gt; mapper)</a:t>
            </a:r>
          </a:p>
          <a:p>
            <a:pPr marL="742950" lvl="2" indent="-342900" algn="just"/>
            <a:r>
              <a:rPr lang="en-US" sz="2600" dirty="0" smtClean="0">
                <a:cs typeface="Courier New" pitchFamily="49" charset="0"/>
              </a:rPr>
              <a:t>A Function takes one generic and returns something else.</a:t>
            </a:r>
          </a:p>
          <a:p>
            <a:pPr lvl="1"/>
            <a:r>
              <a:rPr lang="en-US" sz="2600" b="1" dirty="0" smtClean="0">
                <a:cs typeface="Courier New" pitchFamily="49" charset="0"/>
              </a:rPr>
              <a:t>Primitive versions of map</a:t>
            </a:r>
          </a:p>
          <a:p>
            <a:pPr lvl="2"/>
            <a:r>
              <a:rPr lang="en-US" sz="2600" dirty="0" err="1" smtClean="0">
                <a:cs typeface="Courier New" pitchFamily="49" charset="0"/>
              </a:rPr>
              <a:t>mapToInt</a:t>
            </a:r>
            <a:r>
              <a:rPr lang="en-US" sz="2600" dirty="0" smtClean="0">
                <a:cs typeface="Courier New" pitchFamily="49" charset="0"/>
              </a:rPr>
              <a:t>()  </a:t>
            </a:r>
            <a:r>
              <a:rPr lang="en-US" sz="2600" dirty="0" err="1" smtClean="0">
                <a:cs typeface="Courier New" pitchFamily="49" charset="0"/>
              </a:rPr>
              <a:t>mapToLong</a:t>
            </a:r>
            <a:r>
              <a:rPr lang="en-US" sz="2600" dirty="0" smtClean="0">
                <a:cs typeface="Courier New" pitchFamily="49" charset="0"/>
              </a:rPr>
              <a:t>()  </a:t>
            </a:r>
            <a:r>
              <a:rPr lang="en-US" sz="2600" dirty="0" err="1" smtClean="0">
                <a:cs typeface="Courier New" pitchFamily="49" charset="0"/>
              </a:rPr>
              <a:t>mapToDouble</a:t>
            </a:r>
            <a:r>
              <a:rPr lang="en-US" sz="2600" dirty="0" smtClean="0">
                <a:cs typeface="Courier New" pitchFamily="49" charset="0"/>
              </a:rPr>
              <a:t>()</a:t>
            </a:r>
            <a:endParaRPr lang="en-IN" sz="2600" dirty="0" smtClean="0"/>
          </a:p>
          <a:p>
            <a:pPr algn="just"/>
            <a:r>
              <a:rPr lang="en-IN" sz="2600" b="1" dirty="0" smtClean="0"/>
              <a:t>filter: </a:t>
            </a:r>
            <a:r>
              <a:rPr lang="en-IN" sz="2600" dirty="0" smtClean="0"/>
              <a:t>The filter method is used to select elements as per the Predicate passed as argument.</a:t>
            </a:r>
          </a:p>
          <a:p>
            <a:pPr lvl="1" algn="just"/>
            <a:r>
              <a:rPr lang="en-IN" sz="2600" b="1" dirty="0" smtClean="0">
                <a:cs typeface="Courier New" pitchFamily="49" charset="0"/>
              </a:rPr>
              <a:t>Syntax: </a:t>
            </a:r>
            <a:r>
              <a:rPr lang="en-IN" sz="2600" dirty="0" smtClean="0">
                <a:cs typeface="Courier New" pitchFamily="49" charset="0"/>
              </a:rPr>
              <a:t>Stream&lt;T&gt; filter(Predicate&lt;? super T&gt; predicate)  </a:t>
            </a:r>
          </a:p>
          <a:p>
            <a:pPr lvl="1" algn="just"/>
            <a:r>
              <a:rPr lang="en-IN" sz="2600" b="1" dirty="0" smtClean="0">
                <a:cs typeface="Courier New" pitchFamily="49" charset="0"/>
              </a:rPr>
              <a:t>predicate: </a:t>
            </a:r>
            <a:r>
              <a:rPr lang="en-IN" sz="2600" dirty="0" smtClean="0">
                <a:cs typeface="Courier New" pitchFamily="49" charset="0"/>
              </a:rPr>
              <a:t>It takes Predicate reference as an argument. Predicate is a functional interface. So, you can also pass lambda expression here. </a:t>
            </a:r>
            <a:r>
              <a:rPr lang="en-IN" sz="2400" dirty="0" smtClean="0">
                <a:cs typeface="Courier New" pitchFamily="49" charset="0"/>
              </a:rPr>
              <a:t/>
            </a:r>
            <a:br>
              <a:rPr lang="en-IN" sz="2400" dirty="0" smtClean="0">
                <a:cs typeface="Courier New" pitchFamily="49" charset="0"/>
              </a:rPr>
            </a:br>
            <a:endParaRPr lang="en-IN" sz="2400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Stream API: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1797"/>
            <a:ext cx="9001156" cy="6526203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/>
              <a:t>Intermediate Operations:</a:t>
            </a:r>
            <a:endParaRPr lang="en-IN" sz="2800" dirty="0" smtClean="0"/>
          </a:p>
          <a:p>
            <a:pPr algn="just">
              <a:lnSpc>
                <a:spcPct val="150000"/>
              </a:lnSpc>
            </a:pPr>
            <a:r>
              <a:rPr lang="en-IN" sz="2600" b="1" dirty="0" smtClean="0"/>
              <a:t>sorted</a:t>
            </a:r>
            <a:r>
              <a:rPr lang="en-IN" sz="2600" dirty="0" smtClean="0"/>
              <a:t>: </a:t>
            </a:r>
            <a:r>
              <a:rPr lang="en-US" sz="2600" dirty="0" smtClean="0"/>
              <a:t>The sorted method can be used to sort stream elements based on their natural order. </a:t>
            </a:r>
          </a:p>
          <a:p>
            <a:pPr lvl="1" algn="just">
              <a:lnSpc>
                <a:spcPct val="150000"/>
              </a:lnSpc>
            </a:pPr>
            <a:r>
              <a:rPr lang="en-US" sz="2600" b="1" dirty="0" smtClean="0">
                <a:cs typeface="Courier New" pitchFamily="49" charset="0"/>
              </a:rPr>
              <a:t>Syntax</a:t>
            </a:r>
            <a:r>
              <a:rPr lang="en-US" sz="2600" dirty="0" smtClean="0">
                <a:cs typeface="Courier New" pitchFamily="49" charset="0"/>
              </a:rPr>
              <a:t>: sorted(Comparator&lt;? super T&gt; comparator)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smtClean="0">
                <a:cs typeface="Courier New" pitchFamily="49" charset="0"/>
              </a:rPr>
              <a:t>Returns a stream consisting of the elements sorted according to the Comparator</a:t>
            </a:r>
          </a:p>
          <a:p>
            <a:pPr lvl="1" algn="just">
              <a:buNone/>
            </a:pPr>
            <a:endParaRPr lang="en-IN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Stream API: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28"/>
            <a:ext cx="9001156" cy="6311913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/>
              <a:t>Terminal Operations:</a:t>
            </a:r>
            <a:endParaRPr lang="en-IN" sz="2800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IN" sz="2600" b="1" dirty="0" smtClean="0"/>
              <a:t>collect:</a:t>
            </a:r>
            <a:r>
              <a:rPr lang="en-IN" sz="2600" dirty="0" smtClean="0"/>
              <a:t> </a:t>
            </a:r>
            <a:r>
              <a:rPr lang="en-US" sz="2600" dirty="0" smtClean="0"/>
              <a:t>The collect method allows you to save the results of all the filtering, mapping, and sorting that takes place in a pipeline. </a:t>
            </a:r>
          </a:p>
          <a:p>
            <a:pPr marL="742950" lvl="2" indent="-342900" algn="just"/>
            <a:r>
              <a:rPr lang="en-US" dirty="0" smtClean="0">
                <a:cs typeface="Courier New" pitchFamily="49" charset="0"/>
              </a:rPr>
              <a:t>It takes a Collectors class as a parameter. The Collectors class provides a number of ways to return the elements left in a pipeline.</a:t>
            </a:r>
          </a:p>
          <a:p>
            <a:pPr marL="742950" lvl="2" indent="-342900" algn="just"/>
            <a:r>
              <a:rPr lang="en-US" b="1" dirty="0" smtClean="0">
                <a:cs typeface="Courier New" pitchFamily="49" charset="0"/>
              </a:rPr>
              <a:t>Syntax: </a:t>
            </a:r>
            <a:r>
              <a:rPr lang="en-US" dirty="0" smtClean="0">
                <a:cs typeface="Courier New" pitchFamily="49" charset="0"/>
              </a:rPr>
              <a:t>collect(Collector&lt;? super T,A,R&gt; collector)</a:t>
            </a:r>
          </a:p>
          <a:p>
            <a:pPr marL="742950" lvl="2" indent="-342900" algn="just"/>
            <a:r>
              <a:rPr lang="en-US" sz="2600" b="1" dirty="0" smtClean="0">
                <a:cs typeface="Courier New" pitchFamily="49" charset="0"/>
              </a:rPr>
              <a:t>Examples</a:t>
            </a:r>
          </a:p>
          <a:p>
            <a:pPr marL="1200150" lvl="3" indent="-342900" algn="just"/>
            <a:r>
              <a:rPr lang="en-US" sz="2200" dirty="0" smtClean="0">
                <a:cs typeface="Courier New" pitchFamily="49" charset="0"/>
              </a:rPr>
              <a:t>stream().collect(</a:t>
            </a:r>
            <a:r>
              <a:rPr lang="en-US" sz="2200" dirty="0" err="1" smtClean="0">
                <a:cs typeface="Courier New" pitchFamily="49" charset="0"/>
              </a:rPr>
              <a:t>Collectors.toList</a:t>
            </a:r>
            <a:r>
              <a:rPr lang="en-US" sz="2200" dirty="0" smtClean="0">
                <a:cs typeface="Courier New" pitchFamily="49" charset="0"/>
              </a:rPr>
              <a:t>());</a:t>
            </a:r>
          </a:p>
          <a:p>
            <a:pPr marL="1200150" lvl="3" indent="-342900" algn="just"/>
            <a:r>
              <a:rPr lang="en-US" sz="2200" dirty="0" smtClean="0">
                <a:cs typeface="Courier New" pitchFamily="49" charset="0"/>
              </a:rPr>
              <a:t>stream().collect(</a:t>
            </a:r>
            <a:r>
              <a:rPr lang="en-US" sz="2200" dirty="0" err="1" smtClean="0">
                <a:cs typeface="Courier New" pitchFamily="49" charset="0"/>
              </a:rPr>
              <a:t>Collectors.toMap</a:t>
            </a:r>
            <a:r>
              <a:rPr lang="en-US" sz="2200" dirty="0" smtClean="0">
                <a:cs typeface="Courier New" pitchFamily="49" charset="0"/>
              </a:rPr>
              <a:t>());</a:t>
            </a:r>
          </a:p>
          <a:p>
            <a:pPr algn="just"/>
            <a:r>
              <a:rPr lang="en-IN" sz="2400" b="1" dirty="0" err="1" smtClean="0"/>
              <a:t>forEach</a:t>
            </a:r>
            <a:r>
              <a:rPr lang="en-IN" sz="2400" b="1" dirty="0" smtClean="0"/>
              <a:t>:</a:t>
            </a:r>
            <a:r>
              <a:rPr lang="en-IN" sz="2400" dirty="0" smtClean="0"/>
              <a:t> The </a:t>
            </a:r>
            <a:r>
              <a:rPr lang="en-IN" sz="2400" dirty="0" err="1" smtClean="0"/>
              <a:t>forEach</a:t>
            </a:r>
            <a:r>
              <a:rPr lang="en-IN" sz="2400" dirty="0" smtClean="0"/>
              <a:t> method is used to iterate through every element of the stream.</a:t>
            </a:r>
          </a:p>
          <a:p>
            <a:pPr algn="just"/>
            <a:r>
              <a:rPr lang="en-IN" sz="2400" b="1" dirty="0" smtClean="0"/>
              <a:t>reduce:</a:t>
            </a:r>
            <a:r>
              <a:rPr lang="en-IN" sz="2400" dirty="0" smtClean="0"/>
              <a:t> The reduce method is used to reduce the elements of a stream to a single value. The reduce method takes a </a:t>
            </a:r>
            <a:r>
              <a:rPr lang="en-IN" sz="2400" dirty="0" err="1" smtClean="0"/>
              <a:t>BinaryOperator</a:t>
            </a:r>
            <a:r>
              <a:rPr lang="en-IN" sz="2400" dirty="0" smtClean="0"/>
              <a:t> as a parameter.</a:t>
            </a:r>
          </a:p>
          <a:p>
            <a:pPr lvl="1" algn="just"/>
            <a:endParaRPr lang="en-IN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Stream API: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43971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Search Methods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6000792"/>
          </a:xfrm>
        </p:spPr>
        <p:txBody>
          <a:bodyPr/>
          <a:lstStyle/>
          <a:p>
            <a:pPr algn="just"/>
            <a:r>
              <a:rPr lang="en-US" sz="2400" b="1" dirty="0" err="1" smtClean="0">
                <a:cs typeface="Courier New" pitchFamily="49" charset="0"/>
              </a:rPr>
              <a:t>findFirst</a:t>
            </a:r>
            <a:r>
              <a:rPr lang="en-US" sz="2400" b="1" dirty="0" smtClean="0">
                <a:cs typeface="Courier New" pitchFamily="49" charset="0"/>
              </a:rPr>
              <a:t>()</a:t>
            </a:r>
          </a:p>
          <a:p>
            <a:pPr lvl="1" algn="just"/>
            <a:r>
              <a:rPr lang="en-US" sz="2400" dirty="0" smtClean="0"/>
              <a:t>Returns the first element that meets the specified criteria</a:t>
            </a:r>
          </a:p>
          <a:p>
            <a:pPr algn="just"/>
            <a:r>
              <a:rPr lang="en-US" sz="2400" b="1" dirty="0" err="1" smtClean="0">
                <a:cs typeface="Courier New" pitchFamily="49" charset="0"/>
              </a:rPr>
              <a:t>allMatch</a:t>
            </a:r>
            <a:r>
              <a:rPr lang="en-US" sz="2400" b="1" dirty="0" smtClean="0">
                <a:cs typeface="Courier New" pitchFamily="49" charset="0"/>
              </a:rPr>
              <a:t>()</a:t>
            </a:r>
          </a:p>
          <a:p>
            <a:pPr lvl="1" algn="just"/>
            <a:r>
              <a:rPr lang="en-US" sz="2400" dirty="0" smtClean="0"/>
              <a:t>Returns </a:t>
            </a:r>
            <a:r>
              <a:rPr lang="en-US" sz="2400" dirty="0" smtClean="0">
                <a:cs typeface="Courier New" pitchFamily="49" charset="0"/>
              </a:rPr>
              <a:t>true</a:t>
            </a:r>
            <a:r>
              <a:rPr lang="en-US" sz="2400" dirty="0" smtClean="0"/>
              <a:t> if all the elements meet the criteria</a:t>
            </a:r>
          </a:p>
          <a:p>
            <a:pPr algn="just"/>
            <a:r>
              <a:rPr lang="en-US" sz="2400" b="1" dirty="0" err="1" smtClean="0">
                <a:cs typeface="Courier New" pitchFamily="49" charset="0"/>
              </a:rPr>
              <a:t>noneMatch</a:t>
            </a:r>
            <a:r>
              <a:rPr lang="en-US" sz="2400" b="1" dirty="0" smtClean="0">
                <a:cs typeface="Courier New" pitchFamily="49" charset="0"/>
              </a:rPr>
              <a:t>()</a:t>
            </a:r>
          </a:p>
          <a:p>
            <a:pPr lvl="1" algn="just"/>
            <a:r>
              <a:rPr lang="en-US" sz="2400" dirty="0" smtClean="0"/>
              <a:t>Returns </a:t>
            </a:r>
            <a:r>
              <a:rPr lang="en-US" sz="2400" dirty="0" smtClean="0">
                <a:cs typeface="Courier New" pitchFamily="49" charset="0"/>
              </a:rPr>
              <a:t>true</a:t>
            </a:r>
            <a:r>
              <a:rPr lang="en-US" sz="2400" dirty="0" smtClean="0"/>
              <a:t> if none of the elements meet the criteria</a:t>
            </a:r>
          </a:p>
          <a:p>
            <a:pPr lvl="1" algn="just"/>
            <a:r>
              <a:rPr lang="en-US" sz="2400" dirty="0" smtClean="0"/>
              <a:t>All of the above are short-circuit terminal operations.</a:t>
            </a:r>
          </a:p>
          <a:p>
            <a:pPr algn="just"/>
            <a:r>
              <a:rPr lang="en-US" sz="2400" b="1" dirty="0" err="1" smtClean="0">
                <a:cs typeface="Courier New" pitchFamily="49" charset="0"/>
              </a:rPr>
              <a:t>findAny</a:t>
            </a:r>
            <a:r>
              <a:rPr lang="en-US" sz="2400" b="1" dirty="0" smtClean="0">
                <a:cs typeface="Courier New" pitchFamily="49" charset="0"/>
              </a:rPr>
              <a:t>()</a:t>
            </a:r>
          </a:p>
          <a:p>
            <a:pPr lvl="1" algn="just"/>
            <a:r>
              <a:rPr lang="en-US" sz="2400" dirty="0" smtClean="0"/>
              <a:t>Returns the first element found that meets the specified criteria</a:t>
            </a:r>
          </a:p>
          <a:p>
            <a:pPr lvl="1" algn="just"/>
            <a:r>
              <a:rPr lang="en-US" sz="2400" dirty="0" smtClean="0"/>
              <a:t>Results may vary when performed in parallel.</a:t>
            </a:r>
          </a:p>
          <a:p>
            <a:pPr algn="just"/>
            <a:r>
              <a:rPr lang="en-US" sz="2400" b="1" dirty="0" err="1" smtClean="0">
                <a:cs typeface="Courier New" pitchFamily="49" charset="0"/>
              </a:rPr>
              <a:t>anyMatch</a:t>
            </a:r>
            <a:r>
              <a:rPr lang="en-US" sz="2400" b="1" dirty="0" smtClean="0">
                <a:cs typeface="Courier New" pitchFamily="49" charset="0"/>
              </a:rPr>
              <a:t>()</a:t>
            </a:r>
          </a:p>
          <a:p>
            <a:pPr lvl="1" algn="just"/>
            <a:r>
              <a:rPr lang="en-US" sz="2400" dirty="0" smtClean="0"/>
              <a:t>Returns true if any elements meet the criteria</a:t>
            </a:r>
          </a:p>
          <a:p>
            <a:pPr lvl="1" algn="just"/>
            <a:r>
              <a:rPr lang="en-US" sz="2400" dirty="0" smtClean="0"/>
              <a:t>Results may vary when performed in parallel.</a:t>
            </a:r>
          </a:p>
          <a:p>
            <a:pPr lvl="1" algn="just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1115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Stream Data Methods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786874" cy="3735406"/>
          </a:xfrm>
        </p:spPr>
        <p:txBody>
          <a:bodyPr/>
          <a:lstStyle/>
          <a:p>
            <a:pPr algn="just"/>
            <a:r>
              <a:rPr lang="en-US" sz="2400" b="1" dirty="0" smtClean="0">
                <a:cs typeface="Courier New" pitchFamily="49" charset="0"/>
              </a:rPr>
              <a:t>count() : </a:t>
            </a:r>
            <a:r>
              <a:rPr lang="en-US" sz="2400" dirty="0" smtClean="0">
                <a:cs typeface="Courier New" pitchFamily="49" charset="0"/>
              </a:rPr>
              <a:t>Returns the count of elements in this stream</a:t>
            </a:r>
          </a:p>
          <a:p>
            <a:pPr algn="just"/>
            <a:r>
              <a:rPr lang="en-US" sz="2400" b="1" dirty="0" smtClean="0">
                <a:cs typeface="Courier New" pitchFamily="49" charset="0"/>
              </a:rPr>
              <a:t>max(Comparator&lt;? super T&gt; comparator)</a:t>
            </a:r>
          </a:p>
          <a:p>
            <a:pPr lvl="1" algn="just"/>
            <a:r>
              <a:rPr lang="en-US" sz="2400" dirty="0" smtClean="0">
                <a:cs typeface="Courier New" pitchFamily="49" charset="0"/>
              </a:rPr>
              <a:t>Returns the maximum element of this stream according to the provided Comparator</a:t>
            </a:r>
          </a:p>
          <a:p>
            <a:pPr algn="just"/>
            <a:r>
              <a:rPr lang="en-US" sz="2400" b="1" dirty="0" smtClean="0">
                <a:cs typeface="Courier New" pitchFamily="49" charset="0"/>
              </a:rPr>
              <a:t>min(Comparator&lt;? super T&gt; comparator)</a:t>
            </a:r>
          </a:p>
          <a:p>
            <a:pPr lvl="1" algn="just"/>
            <a:r>
              <a:rPr lang="en-US" sz="2400" dirty="0" smtClean="0">
                <a:cs typeface="Courier New" pitchFamily="49" charset="0"/>
              </a:rPr>
              <a:t>Returns the minimum element of this stream according to the provided Comparator</a:t>
            </a:r>
          </a:p>
          <a:p>
            <a:pPr algn="just"/>
            <a:r>
              <a:rPr lang="en-US" sz="2400" b="1" dirty="0" smtClean="0">
                <a:cs typeface="Courier New" pitchFamily="49" charset="0"/>
              </a:rPr>
              <a:t>average() : </a:t>
            </a:r>
          </a:p>
          <a:p>
            <a:pPr lvl="1" algn="just"/>
            <a:r>
              <a:rPr lang="en-US" sz="2400" dirty="0" smtClean="0">
                <a:cs typeface="Courier New" pitchFamily="49" charset="0"/>
              </a:rPr>
              <a:t>Returns an optional describing the arithmetic mean of elements of this stream </a:t>
            </a:r>
          </a:p>
          <a:p>
            <a:pPr lvl="1" algn="just"/>
            <a:r>
              <a:rPr lang="en-US" sz="2400" dirty="0" smtClean="0">
                <a:cs typeface="Courier New" pitchFamily="49" charset="0"/>
              </a:rPr>
              <a:t>Type returned depends on primitive class.</a:t>
            </a:r>
          </a:p>
          <a:p>
            <a:pPr algn="just"/>
            <a:r>
              <a:rPr lang="en-US" sz="2400" b="1" dirty="0" smtClean="0">
                <a:cs typeface="Courier New" pitchFamily="49" charset="0"/>
              </a:rPr>
              <a:t>sum() : </a:t>
            </a:r>
            <a:r>
              <a:rPr lang="en-US" sz="2400" dirty="0" smtClean="0">
                <a:cs typeface="Courier New" pitchFamily="49" charset="0"/>
              </a:rPr>
              <a:t>Returns the sum of elements in this stream</a:t>
            </a:r>
          </a:p>
          <a:p>
            <a:pPr lvl="1" algn="just"/>
            <a:r>
              <a:rPr lang="en-US" sz="2400" dirty="0" smtClean="0">
                <a:cs typeface="Courier New" pitchFamily="49" charset="0"/>
              </a:rPr>
              <a:t>Methods are found in primitive streams:</a:t>
            </a:r>
          </a:p>
          <a:p>
            <a:pPr lvl="2" algn="just"/>
            <a:r>
              <a:rPr lang="en-US" dirty="0" err="1" smtClean="0">
                <a:cs typeface="Courier New" pitchFamily="49" charset="0"/>
              </a:rPr>
              <a:t>DoubleStream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IntStream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LongStream</a:t>
            </a:r>
            <a:endParaRPr lang="en-US" dirty="0" smtClean="0">
              <a:cs typeface="Courier New" pitchFamily="49" charset="0"/>
            </a:endParaRPr>
          </a:p>
          <a:p>
            <a:pPr lvl="1" algn="just"/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1115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Examples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42844" y="785794"/>
            <a:ext cx="8786874" cy="3735406"/>
          </a:xfrm>
        </p:spPr>
        <p:txBody>
          <a:bodyPr/>
          <a:lstStyle/>
          <a:p>
            <a:pPr algn="just"/>
            <a:r>
              <a:rPr lang="en-US" sz="2800" dirty="0" smtClean="0">
                <a:cs typeface="Courier New" pitchFamily="49" charset="0"/>
              </a:rPr>
              <a:t>Stream1.java (Basics)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Stream2.java (Iteration) 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Stream3.java (Filter based on more than one condition) 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Stream4.java (Iterate the filtered element using  </a:t>
            </a:r>
            <a:r>
              <a:rPr lang="en-US" sz="2800" dirty="0" err="1" smtClean="0">
                <a:cs typeface="Courier New" pitchFamily="49" charset="0"/>
              </a:rPr>
              <a:t>forEach</a:t>
            </a:r>
            <a:r>
              <a:rPr lang="en-US" sz="2800" dirty="0" smtClean="0">
                <a:cs typeface="Courier New" pitchFamily="49" charset="0"/>
              </a:rPr>
              <a:t>)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Stream5.java (Reduce)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Stream6.java (Min &amp; Max)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Stream7.java (Method Reference)</a:t>
            </a:r>
          </a:p>
          <a:p>
            <a:pPr algn="just"/>
            <a:r>
              <a:rPr lang="en-US" sz="2800" dirty="0" smtClean="0">
                <a:cs typeface="Courier New" pitchFamily="49" charset="0"/>
              </a:rPr>
              <a:t>Stream8.java (</a:t>
            </a:r>
            <a:r>
              <a:rPr lang="en-US" sz="2800" dirty="0" err="1" smtClean="0">
                <a:cs typeface="Courier New" pitchFamily="49" charset="0"/>
              </a:rPr>
              <a:t>findFirst</a:t>
            </a:r>
            <a:r>
              <a:rPr lang="en-US" sz="2800" dirty="0" smtClean="0">
                <a:cs typeface="Courier New" pitchFamily="49" charset="0"/>
              </a:rPr>
              <a:t> &amp; </a:t>
            </a:r>
            <a:r>
              <a:rPr lang="en-US" sz="2800" dirty="0" err="1" smtClean="0">
                <a:cs typeface="Courier New" pitchFamily="49" charset="0"/>
              </a:rPr>
              <a:t>findAny</a:t>
            </a:r>
            <a:r>
              <a:rPr lang="en-US" sz="2800" dirty="0" smtClean="0">
                <a:cs typeface="Courier New" pitchFamily="49" charset="0"/>
              </a:rPr>
              <a:t>)</a:t>
            </a:r>
          </a:p>
          <a:p>
            <a:pPr algn="just"/>
            <a:endParaRPr lang="en-US" sz="2400" dirty="0" smtClean="0">
              <a:cs typeface="Courier New" pitchFamily="49" charset="0"/>
            </a:endParaRPr>
          </a:p>
          <a:p>
            <a:pPr algn="just"/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1797"/>
            <a:ext cx="9144000" cy="652620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b="1" dirty="0" smtClean="0"/>
              <a:t>builder pattern </a:t>
            </a:r>
            <a:r>
              <a:rPr lang="en-IN" sz="2400" dirty="0" smtClean="0"/>
              <a:t>is a </a:t>
            </a:r>
            <a:r>
              <a:rPr lang="en-IN" sz="2400" b="1" dirty="0" smtClean="0"/>
              <a:t>creational design pattern </a:t>
            </a:r>
            <a:r>
              <a:rPr lang="en-IN" sz="2400" dirty="0" smtClean="0"/>
              <a:t>used to </a:t>
            </a:r>
            <a:r>
              <a:rPr lang="en-IN" sz="2400" b="1" dirty="0" smtClean="0"/>
              <a:t>assemble complex objects</a:t>
            </a:r>
            <a:r>
              <a:rPr lang="en-IN" sz="2400" dirty="0" smtClean="0"/>
              <a:t>. With the builder pattern, the same object construction process can be used to create different objects.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Builder pattern aims to “</a:t>
            </a:r>
            <a:r>
              <a:rPr lang="en-IN" sz="2400" b="1" dirty="0" smtClean="0"/>
              <a:t>Separate the construction of a complex object from its representation so that the same construction process can create different representations.”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It is used to construct a complex object step by step and the final step will return the object. 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process of constructing an object should be generic so that it can be used to create different representations of the same object.</a:t>
            </a:r>
            <a:endParaRPr lang="en-IN" sz="2400" b="1" dirty="0" smtClean="0"/>
          </a:p>
          <a:p>
            <a:pPr lvl="1" algn="just"/>
            <a:endParaRPr lang="en-IN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Builder Design Pattern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1797"/>
            <a:ext cx="9144000" cy="6526203"/>
          </a:xfrm>
        </p:spPr>
        <p:txBody>
          <a:bodyPr/>
          <a:lstStyle/>
          <a:p>
            <a:pPr algn="just"/>
            <a:r>
              <a:rPr lang="en-IN" sz="2400" dirty="0" smtClean="0"/>
              <a:t>The builder has </a:t>
            </a:r>
            <a:r>
              <a:rPr lang="en-IN" sz="2400" b="1" dirty="0" smtClean="0"/>
              <a:t>4 main parts</a:t>
            </a:r>
            <a:r>
              <a:rPr lang="en-IN" sz="2400" dirty="0" smtClean="0"/>
              <a:t>: a Builder, Concrete Builders, a Director, and a Product.</a:t>
            </a:r>
          </a:p>
          <a:p>
            <a:pPr lvl="1" algn="just"/>
            <a:r>
              <a:rPr lang="en-IN" sz="2300" dirty="0" smtClean="0"/>
              <a:t>A </a:t>
            </a:r>
            <a:r>
              <a:rPr lang="en-IN" sz="2300" b="1" dirty="0" smtClean="0"/>
              <a:t>Builder</a:t>
            </a:r>
            <a:r>
              <a:rPr lang="en-IN" sz="2300" dirty="0" smtClean="0"/>
              <a:t> is an interface (or abstract class) that is implemented (or extended) by Concrete Builders. The Builder interface sets forth the actions (methods) involved in assembling a Product object. It also has a method for retrieving the Product object (</a:t>
            </a:r>
            <a:r>
              <a:rPr lang="en-IN" sz="2300" dirty="0" err="1" smtClean="0"/>
              <a:t>ie</a:t>
            </a:r>
            <a:r>
              <a:rPr lang="en-IN" sz="2300" dirty="0" smtClean="0"/>
              <a:t>, </a:t>
            </a:r>
            <a:r>
              <a:rPr lang="en-IN" sz="2300" dirty="0" err="1" smtClean="0"/>
              <a:t>getProduct</a:t>
            </a:r>
            <a:r>
              <a:rPr lang="en-IN" sz="2300" dirty="0" smtClean="0"/>
              <a:t>()). </a:t>
            </a:r>
          </a:p>
          <a:p>
            <a:pPr lvl="1" algn="just"/>
            <a:r>
              <a:rPr lang="en-IN" sz="2300" dirty="0" smtClean="0"/>
              <a:t>The </a:t>
            </a:r>
            <a:r>
              <a:rPr lang="en-IN" sz="2300" b="1" dirty="0" smtClean="0"/>
              <a:t>Product</a:t>
            </a:r>
            <a:r>
              <a:rPr lang="en-IN" sz="2300" dirty="0" smtClean="0"/>
              <a:t> object is the object that gets assembled in the builder pattern.</a:t>
            </a:r>
          </a:p>
          <a:p>
            <a:pPr lvl="1" algn="just"/>
            <a:r>
              <a:rPr lang="en-IN" sz="2300" b="1" dirty="0" smtClean="0"/>
              <a:t>Concrete Builders </a:t>
            </a:r>
            <a:r>
              <a:rPr lang="en-IN" sz="2300" dirty="0" smtClean="0"/>
              <a:t>implement the Builder interface (or extend the Builder abstract class). A Concrete Builder is responsible for creating and assembling a Product object. Different Concrete Builders create and assemble Product objects differently.</a:t>
            </a:r>
          </a:p>
          <a:p>
            <a:pPr lvl="1" algn="just"/>
            <a:r>
              <a:rPr lang="en-IN" sz="2300" dirty="0" smtClean="0"/>
              <a:t>A </a:t>
            </a:r>
            <a:r>
              <a:rPr lang="en-IN" sz="2300" b="1" dirty="0" smtClean="0"/>
              <a:t>Director</a:t>
            </a:r>
            <a:r>
              <a:rPr lang="en-IN" sz="2300" dirty="0" smtClean="0"/>
              <a:t> object is responsible for constructing a Product. It does this via the Builder interface to a Concrete Builder. It constructs a Product via the various Builder methods.</a:t>
            </a:r>
          </a:p>
          <a:p>
            <a:pPr algn="just"/>
            <a:endParaRPr lang="en-IN" sz="2400" b="1" dirty="0" smtClean="0"/>
          </a:p>
          <a:p>
            <a:pPr lvl="1" algn="just"/>
            <a:endParaRPr lang="en-IN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Builder Design Pattern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2"/>
            <a:ext cx="8715436" cy="6357958"/>
          </a:xfrm>
        </p:spPr>
        <p:txBody>
          <a:bodyPr/>
          <a:lstStyle/>
          <a:p>
            <a:pPr algn="just">
              <a:buNone/>
            </a:pPr>
            <a:r>
              <a:rPr lang="en-IN" sz="2400" b="1" dirty="0" smtClean="0"/>
              <a:t>Example: </a:t>
            </a:r>
            <a:r>
              <a:rPr lang="en-IN" sz="2400" dirty="0" smtClean="0"/>
              <a:t>To build different kinds of restaurant meals.</a:t>
            </a:r>
          </a:p>
          <a:p>
            <a:pPr algn="just"/>
            <a:r>
              <a:rPr lang="en-IN" sz="2400" b="1" dirty="0" smtClean="0"/>
              <a:t>Product: Meal</a:t>
            </a:r>
          </a:p>
          <a:p>
            <a:pPr lvl="1" algn="just"/>
            <a:r>
              <a:rPr lang="en-IN" sz="2200" dirty="0" smtClean="0"/>
              <a:t>Product will be a Meal class, which represents food items in a meal. It represents a drink, main course, and side item. (</a:t>
            </a:r>
            <a:r>
              <a:rPr lang="en-IN" sz="2200" b="1" dirty="0" smtClean="0"/>
              <a:t>Meal.java</a:t>
            </a:r>
            <a:r>
              <a:rPr lang="en-IN" sz="2200" dirty="0" smtClean="0"/>
              <a:t>)</a:t>
            </a:r>
          </a:p>
          <a:p>
            <a:pPr algn="just"/>
            <a:r>
              <a:rPr lang="en-IN" sz="2400" b="1" dirty="0" smtClean="0"/>
              <a:t>Builder interface: MealBuilder. </a:t>
            </a:r>
          </a:p>
          <a:p>
            <a:pPr lvl="1" algn="just"/>
            <a:r>
              <a:rPr lang="en-IN" sz="2200" dirty="0" smtClean="0"/>
              <a:t>It features methods used to build a meal and a method to retrieve the meal. (</a:t>
            </a:r>
            <a:r>
              <a:rPr lang="en-IN" sz="2200" b="1" dirty="0" smtClean="0"/>
              <a:t>MealBuilder.java)</a:t>
            </a:r>
          </a:p>
          <a:p>
            <a:pPr algn="just"/>
            <a:r>
              <a:rPr lang="en-IN" sz="2400" b="1" dirty="0" smtClean="0"/>
              <a:t>Concrete Builder</a:t>
            </a:r>
          </a:p>
          <a:p>
            <a:pPr lvl="1" algn="just"/>
            <a:r>
              <a:rPr lang="en-IN" sz="2200" b="1" dirty="0" err="1" smtClean="0"/>
              <a:t>ItalianMealBuilder</a:t>
            </a:r>
            <a:r>
              <a:rPr lang="en-IN" sz="2200" dirty="0" smtClean="0"/>
              <a:t>: Its constructor creates a meal. Its methods are implemented to build the various parts of the Italian meal. It returns the meal via </a:t>
            </a:r>
            <a:r>
              <a:rPr lang="en-IN" sz="2200" dirty="0" err="1" smtClean="0"/>
              <a:t>getMeal</a:t>
            </a:r>
            <a:r>
              <a:rPr lang="en-IN" sz="2200" dirty="0" smtClean="0"/>
              <a:t>().  (</a:t>
            </a:r>
            <a:r>
              <a:rPr lang="en-IN" sz="2200" b="1" dirty="0" smtClean="0"/>
              <a:t>ItalianMealBuilder.java)</a:t>
            </a:r>
          </a:p>
          <a:p>
            <a:pPr lvl="1" algn="just"/>
            <a:r>
              <a:rPr lang="en-IN" sz="2200" b="1" dirty="0" err="1" smtClean="0"/>
              <a:t>JapaneseMealBuilder</a:t>
            </a:r>
            <a:r>
              <a:rPr lang="en-IN" sz="2200" dirty="0" smtClean="0"/>
              <a:t>: Its constructor creates a meal. Its methods are implemented to build the various parts of a Japanese meal. It returns the meal via </a:t>
            </a:r>
            <a:r>
              <a:rPr lang="en-IN" sz="2200" dirty="0" err="1" smtClean="0"/>
              <a:t>getMeal</a:t>
            </a:r>
            <a:r>
              <a:rPr lang="en-IN" sz="2200" dirty="0" smtClean="0"/>
              <a:t>(). (</a:t>
            </a:r>
            <a:r>
              <a:rPr lang="en-IN" sz="2200" b="1" dirty="0" smtClean="0"/>
              <a:t>JapaneseMealBuilder.java)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Builder Design Pattern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31797"/>
            <a:ext cx="8715436" cy="6526203"/>
          </a:xfrm>
        </p:spPr>
        <p:txBody>
          <a:bodyPr/>
          <a:lstStyle/>
          <a:p>
            <a:pPr algn="just">
              <a:buNone/>
            </a:pPr>
            <a:r>
              <a:rPr lang="en-IN" sz="2400" b="1" dirty="0" smtClean="0"/>
              <a:t>Example: </a:t>
            </a:r>
            <a:r>
              <a:rPr lang="en-IN" sz="2400" dirty="0" smtClean="0"/>
              <a:t>To build different kinds of restaurant meals.</a:t>
            </a:r>
          </a:p>
          <a:p>
            <a:pPr algn="just"/>
            <a:r>
              <a:rPr lang="en-IN" sz="2400" b="1" dirty="0" smtClean="0"/>
              <a:t>Director (MealDirector.java</a:t>
            </a:r>
            <a:r>
              <a:rPr lang="en-IN" sz="2400" dirty="0" smtClean="0"/>
              <a:t>)</a:t>
            </a:r>
            <a:endParaRPr lang="en-IN" sz="2400" b="1" dirty="0" smtClean="0"/>
          </a:p>
          <a:p>
            <a:pPr lvl="1" algn="just"/>
            <a:r>
              <a:rPr lang="en-IN" sz="2200" dirty="0" smtClean="0"/>
              <a:t>It takes a MealBuilder as a parameter in its constructor. </a:t>
            </a:r>
          </a:p>
          <a:p>
            <a:pPr lvl="1" algn="just"/>
            <a:r>
              <a:rPr lang="en-IN" sz="2200" dirty="0" smtClean="0"/>
              <a:t>Thus, a different type of meal will be assembled by the </a:t>
            </a:r>
            <a:r>
              <a:rPr lang="en-IN" sz="2200" dirty="0" err="1" smtClean="0"/>
              <a:t>MealDirector</a:t>
            </a:r>
            <a:r>
              <a:rPr lang="en-IN" sz="2200" dirty="0" smtClean="0"/>
              <a:t> depending on the </a:t>
            </a:r>
            <a:r>
              <a:rPr lang="en-IN" sz="2200" b="1" dirty="0" smtClean="0"/>
              <a:t>Concrete Builder passed in to the constructor</a:t>
            </a:r>
            <a:r>
              <a:rPr lang="en-IN" sz="2200" dirty="0" smtClean="0"/>
              <a:t>. </a:t>
            </a:r>
          </a:p>
          <a:p>
            <a:pPr lvl="1" algn="just"/>
            <a:r>
              <a:rPr lang="en-IN" sz="2200" dirty="0" smtClean="0"/>
              <a:t>The assembly of the meal (Product) takes place in the </a:t>
            </a:r>
            <a:r>
              <a:rPr lang="en-IN" sz="2200" dirty="0" err="1" smtClean="0"/>
              <a:t>constructMeal</a:t>
            </a:r>
            <a:r>
              <a:rPr lang="en-IN" sz="2200" dirty="0" smtClean="0"/>
              <a:t>() method of the Director. This method spells out the parts of the meal that will be assembled.</a:t>
            </a:r>
          </a:p>
          <a:p>
            <a:pPr algn="just"/>
            <a:r>
              <a:rPr lang="en-IN" sz="2400" b="1" dirty="0" smtClean="0"/>
              <a:t>BuilderPatternDemo.java</a:t>
            </a:r>
          </a:p>
          <a:p>
            <a:pPr lvl="1" algn="just"/>
            <a:r>
              <a:rPr lang="en-IN" sz="2200" dirty="0" smtClean="0"/>
              <a:t>First, our director builds an Italian meal. An </a:t>
            </a:r>
            <a:r>
              <a:rPr lang="en-IN" sz="2200" dirty="0" err="1" smtClean="0"/>
              <a:t>ItalianMealBuilder</a:t>
            </a:r>
            <a:r>
              <a:rPr lang="en-IN" sz="2200" dirty="0" smtClean="0"/>
              <a:t> is passed to the </a:t>
            </a:r>
            <a:r>
              <a:rPr lang="en-IN" sz="2200" dirty="0" err="1" smtClean="0"/>
              <a:t>MealDirector's</a:t>
            </a:r>
            <a:r>
              <a:rPr lang="en-IN" sz="2200" dirty="0" smtClean="0"/>
              <a:t> constructor. The meal is constructed via </a:t>
            </a:r>
            <a:r>
              <a:rPr lang="en-IN" sz="2200" dirty="0" err="1" smtClean="0"/>
              <a:t>mealDirector.constructMeal</a:t>
            </a:r>
            <a:r>
              <a:rPr lang="en-IN" sz="2200" dirty="0" smtClean="0"/>
              <a:t>(). The meal is obtained from </a:t>
            </a:r>
            <a:r>
              <a:rPr lang="en-IN" sz="2200" dirty="0" err="1" smtClean="0"/>
              <a:t>mealDirector</a:t>
            </a:r>
            <a:r>
              <a:rPr lang="en-IN" sz="2200" dirty="0" smtClean="0"/>
              <a:t> via </a:t>
            </a:r>
            <a:r>
              <a:rPr lang="en-IN" sz="2200" dirty="0" err="1" smtClean="0"/>
              <a:t>mealDirector.getMeal</a:t>
            </a:r>
            <a:r>
              <a:rPr lang="en-IN" sz="2200" dirty="0" smtClean="0"/>
              <a:t>(). The Italian meal is displayed. After this, we perform the same process to build and display a Japanese meal.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Builder Design Pattern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31797"/>
            <a:ext cx="8715436" cy="6526203"/>
          </a:xfrm>
        </p:spPr>
        <p:txBody>
          <a:bodyPr/>
          <a:lstStyle/>
          <a:p>
            <a:pPr algn="just">
              <a:buNone/>
            </a:pPr>
            <a:r>
              <a:rPr lang="en-IN" sz="2400" b="1" dirty="0" smtClean="0"/>
              <a:t>Usage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if we'd like the construction process to remain the same but we'd like to create a different type of Product, we can create a new Concrete Builder and pass this to the same Director.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If we'd like to alter the construction process, we can modify the Director to use a different construction process.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parameters to the constructor are reduced and are provided in highly readable method calls.</a:t>
            </a:r>
          </a:p>
          <a:p>
            <a:pPr algn="just">
              <a:buNone/>
            </a:pPr>
            <a:endParaRPr lang="en-IN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Builder Design Pattern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1797"/>
            <a:ext cx="8678800" cy="6526203"/>
          </a:xfrm>
        </p:spPr>
        <p:txBody>
          <a:bodyPr/>
          <a:lstStyle/>
          <a:p>
            <a:pPr algn="just"/>
            <a:r>
              <a:rPr lang="en-IN" sz="2800" dirty="0" smtClean="0"/>
              <a:t>A </a:t>
            </a:r>
            <a:r>
              <a:rPr lang="en-IN" sz="2800" b="1" dirty="0" smtClean="0"/>
              <a:t>stream</a:t>
            </a:r>
            <a:r>
              <a:rPr lang="en-IN" sz="2800" dirty="0" smtClean="0"/>
              <a:t> is a sequence of objects that supports various methods which can be pipelined to produce the desired result</a:t>
            </a:r>
            <a:r>
              <a:rPr lang="en-IN" sz="2800" dirty="0" smtClean="0"/>
              <a:t>. </a:t>
            </a:r>
            <a:r>
              <a:rPr lang="en-US" sz="2800" dirty="0" smtClean="0"/>
              <a:t>To perform a computation, stream operations are composed into a </a:t>
            </a:r>
            <a:r>
              <a:rPr lang="en-US" sz="2800" b="1" dirty="0" smtClean="0"/>
              <a:t>stream </a:t>
            </a:r>
            <a:r>
              <a:rPr lang="en-US" sz="2800" b="1" dirty="0" smtClean="0"/>
              <a:t>pipeline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 smtClean="0"/>
              <a:t>stream pipeline consists of a source, zero or more intermediate operations (which transform a stream into another stream), and a terminal operation that ends the use of a stream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 algn="just"/>
            <a:r>
              <a:rPr lang="en-US" b="1" dirty="0" smtClean="0"/>
              <a:t>A stream pipeline consists of:</a:t>
            </a:r>
          </a:p>
          <a:p>
            <a:pPr lvl="2" algn="just"/>
            <a:r>
              <a:rPr lang="en-US" b="1" dirty="0" smtClean="0"/>
              <a:t>A source</a:t>
            </a:r>
            <a:r>
              <a:rPr lang="en-US" dirty="0" smtClean="0"/>
              <a:t>: An array, a collection, a generator function, an I/O channel</a:t>
            </a:r>
          </a:p>
          <a:p>
            <a:pPr lvl="2" algn="just"/>
            <a:r>
              <a:rPr lang="en-US" dirty="0" smtClean="0"/>
              <a:t>Zero or more </a:t>
            </a:r>
            <a:r>
              <a:rPr lang="en-US" b="1" dirty="0" smtClean="0"/>
              <a:t>intermediate operations</a:t>
            </a:r>
            <a:r>
              <a:rPr lang="en-US" dirty="0" smtClean="0"/>
              <a:t>, which transform a stream into another stream </a:t>
            </a:r>
            <a:r>
              <a:rPr lang="en-US" dirty="0" smtClean="0">
                <a:cs typeface="Courier New" pitchFamily="49" charset="0"/>
              </a:rPr>
              <a:t>filter(Predicate)</a:t>
            </a:r>
          </a:p>
          <a:p>
            <a:pPr lvl="2" algn="just"/>
            <a:r>
              <a:rPr lang="en-US" dirty="0" smtClean="0"/>
              <a:t>A </a:t>
            </a:r>
            <a:r>
              <a:rPr lang="en-US" b="1" dirty="0" smtClean="0"/>
              <a:t>terminal operation</a:t>
            </a:r>
            <a:r>
              <a:rPr lang="en-US" dirty="0" smtClean="0"/>
              <a:t>, which produces a result or side effect </a:t>
            </a:r>
            <a:r>
              <a:rPr lang="en-US" dirty="0" smtClean="0">
                <a:cs typeface="Courier New" pitchFamily="49" charset="0"/>
              </a:rPr>
              <a:t>count()</a:t>
            </a:r>
            <a:r>
              <a:rPr lang="en-US" dirty="0" smtClean="0"/>
              <a:t> or </a:t>
            </a:r>
            <a:r>
              <a:rPr lang="en-US" dirty="0" err="1" smtClean="0">
                <a:cs typeface="Courier New" pitchFamily="49" charset="0"/>
              </a:rPr>
              <a:t>forEach</a:t>
            </a:r>
            <a:r>
              <a:rPr lang="en-US" dirty="0" smtClean="0">
                <a:cs typeface="Courier New" pitchFamily="49" charset="0"/>
              </a:rPr>
              <a:t>(Consumer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 smtClean="0"/>
          </a:p>
          <a:p>
            <a:pPr algn="just"/>
            <a:endParaRPr lang="en-IN" sz="2400" dirty="0" smtClean="0"/>
          </a:p>
          <a:p>
            <a:pPr lvl="1" algn="just"/>
            <a:endParaRPr lang="en-IN" sz="2400" b="1" dirty="0" smtClean="0"/>
          </a:p>
          <a:p>
            <a:pPr lvl="1" algn="just"/>
            <a:endParaRPr lang="en-IN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Stream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Stream API</a:t>
            </a:r>
          </a:p>
        </p:txBody>
      </p:sp>
      <p:pic>
        <p:nvPicPr>
          <p:cNvPr id="9" name="Picture 8" descr="stream a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692696"/>
            <a:ext cx="8064896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1797"/>
            <a:ext cx="8858312" cy="6526203"/>
          </a:xfrm>
        </p:spPr>
        <p:txBody>
          <a:bodyPr/>
          <a:lstStyle/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stream pipeline </a:t>
            </a:r>
            <a:r>
              <a:rPr lang="en-US" sz="2400" dirty="0" smtClean="0"/>
              <a:t>consists of a source, zero or more intermediate operations (which transform a stream into another stream), and a terminal operation that ends the use of a stream.</a:t>
            </a:r>
          </a:p>
          <a:p>
            <a:pPr lvl="1" algn="just"/>
            <a:r>
              <a:rPr lang="en-US" sz="2400" dirty="0" smtClean="0"/>
              <a:t>To perform a computation, stream operations are composed into a stream pipeline. </a:t>
            </a:r>
          </a:p>
          <a:p>
            <a:pPr lvl="1" algn="just"/>
            <a:r>
              <a:rPr lang="en-US" sz="2400" b="1" dirty="0" smtClean="0"/>
              <a:t>A stream pipeline consists of:</a:t>
            </a:r>
          </a:p>
          <a:p>
            <a:pPr lvl="2" algn="just"/>
            <a:r>
              <a:rPr lang="en-US" b="1" dirty="0" smtClean="0"/>
              <a:t>A source</a:t>
            </a:r>
            <a:r>
              <a:rPr lang="en-US" dirty="0" smtClean="0"/>
              <a:t>: An array, a collection, a generator function, an I/O channel</a:t>
            </a:r>
          </a:p>
          <a:p>
            <a:pPr lvl="2" algn="just"/>
            <a:r>
              <a:rPr lang="en-US" dirty="0" smtClean="0"/>
              <a:t>Zero or more </a:t>
            </a:r>
            <a:r>
              <a:rPr lang="en-US" b="1" dirty="0" smtClean="0"/>
              <a:t>intermediate operations</a:t>
            </a:r>
            <a:r>
              <a:rPr lang="en-US" dirty="0" smtClean="0"/>
              <a:t>, which transform a stream into another stream </a:t>
            </a:r>
            <a:r>
              <a:rPr lang="en-US" sz="2400" dirty="0" smtClean="0">
                <a:cs typeface="Courier New" pitchFamily="49" charset="0"/>
              </a:rPr>
              <a:t>filter(Predicate)</a:t>
            </a:r>
          </a:p>
          <a:p>
            <a:pPr lvl="2" algn="just"/>
            <a:r>
              <a:rPr lang="en-US" dirty="0" smtClean="0"/>
              <a:t>A </a:t>
            </a:r>
            <a:r>
              <a:rPr lang="en-US" b="1" dirty="0" smtClean="0"/>
              <a:t>terminal operation</a:t>
            </a:r>
            <a:r>
              <a:rPr lang="en-US" dirty="0" smtClean="0"/>
              <a:t>, which produces a result or side effect </a:t>
            </a:r>
            <a:r>
              <a:rPr lang="en-US" sz="2400" dirty="0" smtClean="0">
                <a:cs typeface="Courier New" pitchFamily="49" charset="0"/>
              </a:rPr>
              <a:t>count()</a:t>
            </a:r>
            <a:r>
              <a:rPr lang="en-US" sz="2400" dirty="0" smtClean="0"/>
              <a:t> or </a:t>
            </a:r>
            <a:r>
              <a:rPr lang="en-US" sz="2400" dirty="0" err="1" smtClean="0">
                <a:cs typeface="Courier New" pitchFamily="49" charset="0"/>
              </a:rPr>
              <a:t>forEach</a:t>
            </a:r>
            <a:r>
              <a:rPr lang="en-US" sz="2400" dirty="0" smtClean="0">
                <a:cs typeface="Courier New" pitchFamily="49" charset="0"/>
              </a:rPr>
              <a:t>(Consumer)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Streams may be </a:t>
            </a:r>
            <a:r>
              <a:rPr lang="en-US" sz="2400" b="1" dirty="0" smtClean="0"/>
              <a:t>lazy</a:t>
            </a:r>
            <a:r>
              <a:rPr lang="en-US" sz="2400" dirty="0" smtClean="0"/>
              <a:t>. Computation on the source data is performed only when the terminal operation is initiated, and source elements are consumed only as needed. </a:t>
            </a:r>
          </a:p>
          <a:p>
            <a:pPr lvl="1" algn="just"/>
            <a:r>
              <a:rPr lang="en-US" sz="2400" b="1" dirty="0" smtClean="0"/>
              <a:t>Classes</a:t>
            </a:r>
            <a:r>
              <a:rPr lang="en-US" sz="2400" dirty="0" smtClean="0"/>
              <a:t>: </a:t>
            </a:r>
            <a:r>
              <a:rPr lang="en-US" sz="2400" dirty="0" err="1" smtClean="0"/>
              <a:t>DoubleStream</a:t>
            </a:r>
            <a:r>
              <a:rPr lang="en-US" sz="2400" dirty="0" smtClean="0"/>
              <a:t>, </a:t>
            </a:r>
            <a:r>
              <a:rPr lang="en-US" sz="2400" dirty="0" err="1" smtClean="0"/>
              <a:t>IntStream</a:t>
            </a:r>
            <a:r>
              <a:rPr lang="en-US" sz="2400" dirty="0" smtClean="0"/>
              <a:t>, </a:t>
            </a:r>
            <a:r>
              <a:rPr lang="en-US" sz="2400" dirty="0" err="1" smtClean="0"/>
              <a:t>LongStream</a:t>
            </a:r>
            <a:endParaRPr lang="en-US" sz="2400" dirty="0" smtClean="0"/>
          </a:p>
          <a:p>
            <a:pPr lvl="1" algn="just"/>
            <a:endParaRPr lang="en-US" sz="2400" dirty="0" smtClean="0"/>
          </a:p>
          <a:p>
            <a:pPr algn="just"/>
            <a:endParaRPr lang="en-IN" sz="2400" dirty="0" smtClean="0"/>
          </a:p>
          <a:p>
            <a:pPr lvl="1" algn="just"/>
            <a:endParaRPr lang="en-IN" sz="2400" b="1" dirty="0" smtClean="0"/>
          </a:p>
          <a:p>
            <a:pPr lvl="1" algn="just"/>
            <a:endParaRPr lang="en-IN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FE215-65F3-4E85-B65B-AF3966216C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500066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Stream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19142</TotalTime>
  <Words>1483</Words>
  <Application>Microsoft Office PowerPoint</Application>
  <PresentationFormat>On-screen Show (4:3)</PresentationFormat>
  <Paragraphs>141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CSE 3002- programming in java  unit III collections, streams, filters</vt:lpstr>
      <vt:lpstr>Builder Design Pattern </vt:lpstr>
      <vt:lpstr>Builder Design Pattern </vt:lpstr>
      <vt:lpstr>Builder Design Pattern </vt:lpstr>
      <vt:lpstr>Builder Design Pattern </vt:lpstr>
      <vt:lpstr>Builder Design Pattern </vt:lpstr>
      <vt:lpstr>Stream API</vt:lpstr>
      <vt:lpstr>Stream API</vt:lpstr>
      <vt:lpstr>Stream API</vt:lpstr>
      <vt:lpstr>Stream API: Operations</vt:lpstr>
      <vt:lpstr>Stream API: Operations</vt:lpstr>
      <vt:lpstr>Stream API: Operations</vt:lpstr>
      <vt:lpstr>Search Methods</vt:lpstr>
      <vt:lpstr>Stream Data Methods</vt:lpstr>
      <vt:lpstr>Examples</vt:lpstr>
    </vt:vector>
  </TitlesOfParts>
  <Company>amrita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prathila</dc:creator>
  <cp:lastModifiedBy>Admin</cp:lastModifiedBy>
  <cp:revision>940</cp:revision>
  <dcterms:created xsi:type="dcterms:W3CDTF">2012-09-17T05:36:38Z</dcterms:created>
  <dcterms:modified xsi:type="dcterms:W3CDTF">2019-10-11T17:28:19Z</dcterms:modified>
</cp:coreProperties>
</file>