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99" r:id="rId2"/>
    <p:sldId id="357" r:id="rId3"/>
    <p:sldId id="386" r:id="rId4"/>
    <p:sldId id="382" r:id="rId5"/>
    <p:sldId id="400" r:id="rId6"/>
    <p:sldId id="401" r:id="rId7"/>
    <p:sldId id="407" r:id="rId8"/>
    <p:sldId id="408" r:id="rId9"/>
    <p:sldId id="383" r:id="rId10"/>
    <p:sldId id="402" r:id="rId11"/>
    <p:sldId id="409" r:id="rId12"/>
    <p:sldId id="387" r:id="rId13"/>
    <p:sldId id="391" r:id="rId14"/>
    <p:sldId id="394" r:id="rId15"/>
    <p:sldId id="388" r:id="rId16"/>
    <p:sldId id="392" r:id="rId17"/>
    <p:sldId id="389" r:id="rId18"/>
    <p:sldId id="390" r:id="rId19"/>
    <p:sldId id="406" r:id="rId20"/>
    <p:sldId id="393" r:id="rId21"/>
    <p:sldId id="395" r:id="rId22"/>
    <p:sldId id="396" r:id="rId23"/>
    <p:sldId id="397" r:id="rId24"/>
    <p:sldId id="398" r:id="rId25"/>
    <p:sldId id="403" r:id="rId26"/>
    <p:sldId id="404" r:id="rId27"/>
    <p:sldId id="40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75" autoAdjust="0"/>
  </p:normalViewPr>
  <p:slideViewPr>
    <p:cSldViewPr>
      <p:cViewPr>
        <p:scale>
          <a:sx n="70" d="100"/>
          <a:sy n="70" d="100"/>
        </p:scale>
        <p:origin x="-138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10/12/2019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p14="http://schemas.microsoft.com/office/powerpoint/2010/main" xmlns=""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lvl="1"/>
            <a:r>
              <a:rPr lang="en-US" smtClean="0">
                <a:latin typeface="Arial" charset="0"/>
              </a:rPr>
              <a:t>This code shows a common mistake made when accessing an array. Remember that arrays are zero based (the first element is accessed by a zero index), so in an array like the one in the slide that has five elements, the last element is actually </a:t>
            </a:r>
            <a:r>
              <a:rPr lang="en-US" smtClean="0">
                <a:latin typeface="Courier New" pitchFamily="49" charset="0"/>
                <a:cs typeface="Courier New" pitchFamily="49" charset="0"/>
              </a:rPr>
              <a:t>intArray[4]</a:t>
            </a:r>
            <a:r>
              <a:rPr lang="en-US" smtClean="0">
                <a:latin typeface="Arial" charset="0"/>
              </a:rPr>
              <a:t>.</a:t>
            </a:r>
          </a:p>
          <a:p>
            <a:pPr lvl="1"/>
            <a:r>
              <a:rPr lang="en-US" smtClean="0">
                <a:latin typeface="Courier New" pitchFamily="49" charset="0"/>
                <a:cs typeface="Courier New" pitchFamily="49" charset="0"/>
              </a:rPr>
              <a:t>intArray[5]</a:t>
            </a:r>
            <a:r>
              <a:rPr lang="en-US" smtClean="0">
                <a:latin typeface="Arial" charset="0"/>
              </a:rPr>
              <a:t> tries to access an element that does not exist, and Java responds to this programming mistake by throwing an </a:t>
            </a:r>
            <a:r>
              <a:rPr lang="en-US" smtClean="0">
                <a:latin typeface="Courier New" pitchFamily="49" charset="0"/>
                <a:cs typeface="Courier New" pitchFamily="49" charset="0"/>
              </a:rPr>
              <a:t>ArrayIndexOutOfBounds</a:t>
            </a:r>
            <a:r>
              <a:rPr lang="en-US" smtClean="0">
                <a:latin typeface="Arial" charset="0"/>
              </a:rPr>
              <a:t> exception. The information stored within the exception is printed to the console. </a:t>
            </a:r>
          </a:p>
        </p:txBody>
      </p:sp>
      <p:sp>
        <p:nvSpPr>
          <p:cNvPr id="5" name="Footer Placeholder 4"/>
          <p:cNvSpPr>
            <a:spLocks noGrp="1"/>
          </p:cNvSpPr>
          <p:nvPr>
            <p:ph type="ftr" sz="quarter" idx="4"/>
          </p:nvPr>
        </p:nvSpPr>
        <p:spPr/>
        <p:txBody>
          <a:bodyPr/>
          <a:lstStyle/>
          <a:p>
            <a:pPr>
              <a:defRPr/>
            </a:pPr>
            <a:r>
              <a:rPr lang="en-US" smtClean="0"/>
              <a:t>Java SE 8 Fundamentals   14 - </a:t>
            </a:r>
            <a:fld id="{F9D19306-7686-4DAB-8509-39207B1D4C9E}"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lvl="1"/>
            <a:r>
              <a:rPr lang="en-US" smtClean="0">
                <a:latin typeface="Arial" charset="0"/>
              </a:rPr>
              <a:t>Here is a very similar example, except that this time the code that creates the array and tries to assign a value to a nonexistent element has been moved to a different class (</a:t>
            </a:r>
            <a:r>
              <a:rPr lang="en-US" smtClean="0">
                <a:latin typeface="Courier New" pitchFamily="49" charset="0"/>
              </a:rPr>
              <a:t>TestArray</a:t>
            </a:r>
            <a:r>
              <a:rPr lang="en-US" smtClean="0">
                <a:latin typeface="Arial" charset="0"/>
              </a:rPr>
              <a:t>). Notice how the error message, shown below, is almost identical to the previous example, but this time the methods </a:t>
            </a:r>
            <a:r>
              <a:rPr lang="en-US" smtClean="0">
                <a:latin typeface="Courier New" pitchFamily="49" charset="0"/>
              </a:rPr>
              <a:t>main</a:t>
            </a:r>
            <a:r>
              <a:rPr lang="en-US" smtClean="0">
                <a:latin typeface="Arial" charset="0"/>
              </a:rPr>
              <a:t> in </a:t>
            </a:r>
            <a:r>
              <a:rPr lang="en-US" smtClean="0">
                <a:latin typeface="Courier New" pitchFamily="49" charset="0"/>
              </a:rPr>
              <a:t>TestException</a:t>
            </a:r>
            <a:r>
              <a:rPr lang="en-US" smtClean="0">
                <a:latin typeface="Arial" charset="0"/>
              </a:rPr>
              <a:t>, and </a:t>
            </a:r>
            <a:r>
              <a:rPr lang="en-US" smtClean="0">
                <a:latin typeface="Courier New" pitchFamily="49" charset="0"/>
              </a:rPr>
              <a:t>addElement</a:t>
            </a:r>
            <a:r>
              <a:rPr lang="en-US" smtClean="0">
                <a:latin typeface="Arial" charset="0"/>
              </a:rPr>
              <a:t> in </a:t>
            </a:r>
            <a:r>
              <a:rPr lang="en-US" smtClean="0">
                <a:latin typeface="Courier New" pitchFamily="49" charset="0"/>
              </a:rPr>
              <a:t>TestArray</a:t>
            </a:r>
            <a:r>
              <a:rPr lang="en-US" smtClean="0">
                <a:latin typeface="Arial" charset="0"/>
              </a:rPr>
              <a:t> are explicitly mentioned in the error message. (In NetBeans the message is in red as it is sent to </a:t>
            </a:r>
            <a:r>
              <a:rPr lang="en-US" smtClean="0">
                <a:latin typeface="Courier New" pitchFamily="49" charset="0"/>
              </a:rPr>
              <a:t>System.err</a:t>
            </a:r>
            <a:r>
              <a:rPr lang="en-US" smtClean="0">
                <a:latin typeface="Arial" charset="0"/>
              </a:rPr>
              <a:t>).</a:t>
            </a:r>
            <a:endParaRPr lang="en-US" smtClean="0">
              <a:solidFill>
                <a:srgbClr val="C00000"/>
              </a:solidFill>
              <a:latin typeface="Arial" charset="0"/>
            </a:endParaRPr>
          </a:p>
          <a:p>
            <a:pPr lvl="2">
              <a:buFont typeface="Times New Roman" pitchFamily="18" charset="0"/>
              <a:buNone/>
            </a:pPr>
            <a:r>
              <a:rPr lang="en-US" smtClean="0">
                <a:solidFill>
                  <a:srgbClr val="C00000"/>
                </a:solidFill>
                <a:latin typeface="Courier New" pitchFamily="49" charset="0"/>
                <a:cs typeface="Courier New" pitchFamily="49" charset="0"/>
              </a:rPr>
              <a:t>Exception in thread "main" java.lang.ArrayIndexOutOfBoundsException: 5</a:t>
            </a:r>
          </a:p>
          <a:p>
            <a:pPr lvl="2">
              <a:buFont typeface="Times New Roman" pitchFamily="18" charset="0"/>
              <a:buNone/>
            </a:pPr>
            <a:r>
              <a:rPr lang="en-US" smtClean="0">
                <a:solidFill>
                  <a:srgbClr val="C00000"/>
                </a:solidFill>
                <a:latin typeface="Courier New" pitchFamily="49" charset="0"/>
                <a:cs typeface="Courier New" pitchFamily="49" charset="0"/>
              </a:rPr>
              <a:t>	at TestArray.addElement(TestArray.java:19)</a:t>
            </a:r>
          </a:p>
          <a:p>
            <a:pPr lvl="2">
              <a:buFont typeface="Times New Roman" pitchFamily="18" charset="0"/>
              <a:buNone/>
            </a:pPr>
            <a:r>
              <a:rPr lang="en-US" smtClean="0">
                <a:solidFill>
                  <a:srgbClr val="C00000"/>
                </a:solidFill>
                <a:latin typeface="Courier New" pitchFamily="49" charset="0"/>
                <a:cs typeface="Courier New" pitchFamily="49" charset="0"/>
              </a:rPr>
              <a:t>	at TestException.main(TestException.java:20)</a:t>
            </a:r>
          </a:p>
          <a:p>
            <a:pPr lvl="2">
              <a:buFont typeface="Times New Roman" pitchFamily="18" charset="0"/>
              <a:buNone/>
            </a:pPr>
            <a:r>
              <a:rPr lang="en-US" smtClean="0">
                <a:solidFill>
                  <a:srgbClr val="C00000"/>
                </a:solidFill>
                <a:latin typeface="Courier New" pitchFamily="49" charset="0"/>
                <a:cs typeface="Courier New" pitchFamily="49" charset="0"/>
              </a:rPr>
              <a:t>Java Result: 1</a:t>
            </a:r>
          </a:p>
          <a:p>
            <a:pPr lvl="1"/>
            <a:r>
              <a:rPr lang="en-US" smtClean="0">
                <a:latin typeface="Arial" charset="0"/>
              </a:rPr>
              <a:t>This is called “the stack trace.” It is an unwinding of the sequence of method calls, beginning with where the exception occurred and going backwards.</a:t>
            </a:r>
          </a:p>
          <a:p>
            <a:pPr lvl="1"/>
            <a:r>
              <a:rPr lang="en-US" smtClean="0">
                <a:latin typeface="Arial" charset="0"/>
              </a:rPr>
              <a:t>In this lesson, you learn why that message is printed to the console. You also learn how you can catch or trap the message so that it is not printed to the console, and what other kinds of errors are reported by Java.</a:t>
            </a:r>
          </a:p>
          <a:p>
            <a:endParaRPr lang="en-US" smtClean="0">
              <a:latin typeface="Arial" charset="0"/>
            </a:endParaRPr>
          </a:p>
        </p:txBody>
      </p:sp>
      <p:sp>
        <p:nvSpPr>
          <p:cNvPr id="5" name="Footer Placeholder 4"/>
          <p:cNvSpPr>
            <a:spLocks noGrp="1"/>
          </p:cNvSpPr>
          <p:nvPr>
            <p:ph type="ftr" sz="quarter" idx="4"/>
          </p:nvPr>
        </p:nvSpPr>
        <p:spPr/>
        <p:txBody>
          <a:bodyPr/>
          <a:lstStyle/>
          <a:p>
            <a:pPr>
              <a:defRPr/>
            </a:pPr>
            <a:r>
              <a:rPr lang="en-US" smtClean="0"/>
              <a:t>Java SE 8 Fundamentals   14 - </a:t>
            </a:r>
            <a:fld id="{7485345F-33A6-43F6-A90A-8AFBEFBBE5A2}"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59AA0D-BA03-475C-A95F-E2E45B56F216}" type="datetime1">
              <a:rPr lang="en-US" smtClean="0"/>
              <a:pPr>
                <a:defRPr/>
              </a:pPr>
              <a:t>10/12/2019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F50A06-DF99-45AB-B325-D7380DEE8045}" type="datetime1">
              <a:rPr lang="en-US" smtClean="0"/>
              <a:pPr>
                <a:defRPr/>
              </a:pPr>
              <a:t>10/12/2019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134CC0-5C56-4BF5-A4EE-0DF230FEBF40}" type="datetime1">
              <a:rPr lang="en-US" smtClean="0"/>
              <a:pPr>
                <a:defRPr/>
              </a:pPr>
              <a:t>10/12/2019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AF3EC4-9B93-402B-81C4-7490D5B10554}" type="datetime1">
              <a:rPr lang="en-US" smtClean="0"/>
              <a:pPr>
                <a:defRPr/>
              </a:pPr>
              <a:t>10/12/2019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C4EB7D-C12F-4026-848D-9884B9A105EC}" type="datetime1">
              <a:rPr lang="en-US" smtClean="0"/>
              <a:pPr>
                <a:defRPr/>
              </a:pPr>
              <a:t>10/12/2019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E664-F92F-426C-8D1F-6347CF989979}" type="datetime1">
              <a:rPr lang="en-US" smtClean="0"/>
              <a:pPr>
                <a:defRPr/>
              </a:pPr>
              <a:t>10/12/2019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072DF1-C9A1-4895-B386-C3CA63B64389}" type="datetime1">
              <a:rPr lang="en-US" smtClean="0"/>
              <a:pPr>
                <a:defRPr/>
              </a:pPr>
              <a:t>10/12/2019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A706B0-ACE1-4B80-B7AE-CD1681847FA7}" type="datetime1">
              <a:rPr lang="en-US" smtClean="0"/>
              <a:pPr>
                <a:defRPr/>
              </a:pPr>
              <a:t>10/12/2019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065C0-1603-48CE-974C-4FF1D3564129}" type="datetime1">
              <a:rPr lang="en-US" smtClean="0"/>
              <a:pPr>
                <a:defRPr/>
              </a:pPr>
              <a:t>10/12/2019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E0049-BDE0-4CEE-BF2D-3E0AEA35525C}" type="datetime1">
              <a:rPr lang="en-US" smtClean="0"/>
              <a:pPr>
                <a:defRPr/>
              </a:pPr>
              <a:t>10/12/2019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96F412-EE98-469D-94B8-E0B11EBD67CA}" type="datetime1">
              <a:rPr lang="en-US" smtClean="0"/>
              <a:pPr>
                <a:defRPr/>
              </a:pPr>
              <a:t>10/12/2019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E6FFC2-6C46-4AB7-8629-8A0FC1F130B5}" type="datetime1">
              <a:rPr lang="en-US" smtClean="0"/>
              <a:pPr>
                <a:defRPr/>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85720" y="1500174"/>
            <a:ext cx="8610600" cy="1828800"/>
          </a:xfrm>
        </p:spPr>
        <p:txBody>
          <a:bodyPr/>
          <a:lstStyle/>
          <a:p>
            <a:pPr eaLnBrk="1" hangingPunct="1"/>
            <a:r>
              <a:rPr lang="en-US" sz="3600" b="1" i="1" cap="all" dirty="0">
                <a:solidFill>
                  <a:srgbClr val="00B050"/>
                </a:solidFill>
                <a:latin typeface="Bookman Old Style" pitchFamily="18" charset="0"/>
              </a:rPr>
              <a:t>CSE </a:t>
            </a:r>
            <a:r>
              <a:rPr lang="en-US" sz="3600" b="1" i="1" cap="all" dirty="0" smtClean="0">
                <a:solidFill>
                  <a:srgbClr val="00B050"/>
                </a:solidFill>
                <a:latin typeface="Bookman Old Style" pitchFamily="18" charset="0"/>
              </a:rPr>
              <a:t>3002- programming in java</a:t>
            </a: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FF0000"/>
                </a:solidFill>
                <a:latin typeface="Bookman Old Style" pitchFamily="18" charset="0"/>
              </a:rPr>
              <a:t>unit Iv</a:t>
            </a:r>
            <a:br>
              <a:rPr lang="en-US" sz="4000" b="1" i="1" cap="all" dirty="0" smtClean="0">
                <a:solidFill>
                  <a:srgbClr val="FF0000"/>
                </a:solidFill>
                <a:latin typeface="Bookman Old Style" pitchFamily="18" charset="0"/>
              </a:rPr>
            </a:br>
            <a:r>
              <a:rPr lang="en-US" sz="4000" b="1" i="1" cap="all" dirty="0" smtClean="0">
                <a:solidFill>
                  <a:srgbClr val="0070C0"/>
                </a:solidFill>
                <a:latin typeface="Bookman Old Style" pitchFamily="18" charset="0"/>
              </a:rPr>
              <a:t>Exceptions and Assertions </a:t>
            </a: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endParaRPr lang="en-US" sz="4000" b="1" i="1" cap="all" dirty="0">
              <a:solidFill>
                <a:srgbClr val="FF000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Manikandan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smtClean="0">
                <a:solidFill>
                  <a:schemeClr val="tx1">
                    <a:lumMod val="95000"/>
                    <a:lumOff val="5000"/>
                  </a:schemeClr>
                </a:solidFill>
                <a:latin typeface="Bookman Old Style" pitchFamily="18" charset="0"/>
              </a:rPr>
              <a:t>Vit bhopal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10</a:t>
            </a:fld>
            <a:endParaRPr lang="en-US"/>
          </a:p>
        </p:txBody>
      </p:sp>
      <p:sp>
        <p:nvSpPr>
          <p:cNvPr id="5" name="Content Placeholder 2"/>
          <p:cNvSpPr>
            <a:spLocks noGrp="1"/>
          </p:cNvSpPr>
          <p:nvPr>
            <p:ph idx="1"/>
          </p:nvPr>
        </p:nvSpPr>
        <p:spPr>
          <a:xfrm>
            <a:off x="214282" y="571480"/>
            <a:ext cx="8643998" cy="5554683"/>
          </a:xfrm>
        </p:spPr>
        <p:txBody>
          <a:bodyPr/>
          <a:lstStyle/>
          <a:p>
            <a:pPr algn="just" eaLnBrk="1" hangingPunct="1">
              <a:buFont typeface="Arial" pitchFamily="34" charset="0"/>
              <a:buNone/>
              <a:defRPr/>
            </a:pPr>
            <a:r>
              <a:rPr lang="en-US" sz="2800" b="1" dirty="0" smtClean="0"/>
              <a:t>Exceptions are subclasses of </a:t>
            </a:r>
            <a:r>
              <a:rPr lang="en-US" sz="2800" b="1" dirty="0" smtClean="0">
                <a:cs typeface="Courier New" pitchFamily="49" charset="0"/>
              </a:rPr>
              <a:t>Throwable</a:t>
            </a:r>
            <a:r>
              <a:rPr lang="en-US" sz="2800" b="1" dirty="0" smtClean="0"/>
              <a:t>. There are three</a:t>
            </a:r>
          </a:p>
          <a:p>
            <a:pPr algn="just" eaLnBrk="1" hangingPunct="1">
              <a:buFont typeface="Arial" pitchFamily="34" charset="0"/>
              <a:buNone/>
              <a:defRPr/>
            </a:pPr>
            <a:r>
              <a:rPr lang="en-US" sz="2800" b="1" dirty="0" smtClean="0"/>
              <a:t> main types of </a:t>
            </a:r>
            <a:r>
              <a:rPr lang="en-US" sz="2800" b="1" dirty="0" smtClean="0">
                <a:cs typeface="Courier New" pitchFamily="49" charset="0"/>
              </a:rPr>
              <a:t>Throwable</a:t>
            </a:r>
            <a:r>
              <a:rPr lang="en-US" sz="2800" b="1" dirty="0" smtClean="0"/>
              <a:t>:</a:t>
            </a:r>
          </a:p>
          <a:p>
            <a:pPr lvl="1" eaLnBrk="1" hangingPunct="1">
              <a:buFont typeface="Arial" pitchFamily="34" charset="0"/>
              <a:buChar char="•"/>
              <a:defRPr/>
            </a:pPr>
            <a:r>
              <a:rPr lang="en-US" sz="2400" b="1" dirty="0" smtClean="0">
                <a:ea typeface="+mn-ea"/>
                <a:cs typeface="Courier New" pitchFamily="49" charset="0"/>
              </a:rPr>
              <a:t>Error</a:t>
            </a:r>
          </a:p>
          <a:p>
            <a:pPr lvl="2" eaLnBrk="1" hangingPunct="1">
              <a:buFont typeface="Arial" pitchFamily="34" charset="0"/>
              <a:buChar char="–"/>
              <a:defRPr/>
            </a:pPr>
            <a:r>
              <a:rPr lang="en-US" dirty="0" smtClean="0"/>
              <a:t>Typically an unrecoverable external error</a:t>
            </a:r>
          </a:p>
          <a:p>
            <a:pPr lvl="2" eaLnBrk="1" hangingPunct="1">
              <a:buFont typeface="Arial" pitchFamily="34" charset="0"/>
              <a:buChar char="–"/>
              <a:defRPr/>
            </a:pPr>
            <a:r>
              <a:rPr lang="en-US" dirty="0" smtClean="0"/>
              <a:t>Unchecked Exception</a:t>
            </a:r>
            <a:endParaRPr lang="en-US" dirty="0" smtClean="0"/>
          </a:p>
          <a:p>
            <a:pPr lvl="1" eaLnBrk="1" hangingPunct="1">
              <a:buFont typeface="Arial" pitchFamily="34" charset="0"/>
              <a:buChar char="•"/>
              <a:defRPr/>
            </a:pPr>
            <a:r>
              <a:rPr lang="en-US" sz="2400" b="1" dirty="0" smtClean="0">
                <a:ea typeface="+mn-ea"/>
                <a:cs typeface="Courier New" pitchFamily="49" charset="0"/>
              </a:rPr>
              <a:t>RuntimeException</a:t>
            </a:r>
          </a:p>
          <a:p>
            <a:pPr lvl="2" eaLnBrk="1" hangingPunct="1">
              <a:buFont typeface="Arial" pitchFamily="34" charset="0"/>
              <a:buChar char="–"/>
              <a:defRPr/>
            </a:pPr>
            <a:r>
              <a:rPr lang="en-US" dirty="0" smtClean="0"/>
              <a:t>Typically caused by a programming mistake</a:t>
            </a:r>
          </a:p>
          <a:p>
            <a:pPr lvl="2" eaLnBrk="1" hangingPunct="1">
              <a:buFont typeface="Arial" pitchFamily="34" charset="0"/>
              <a:buChar char="–"/>
              <a:defRPr/>
            </a:pPr>
            <a:r>
              <a:rPr lang="en-US" dirty="0" smtClean="0"/>
              <a:t>Unchecked Exception</a:t>
            </a:r>
            <a:endParaRPr lang="en-US" dirty="0" smtClean="0"/>
          </a:p>
          <a:p>
            <a:pPr lvl="1" eaLnBrk="1" hangingPunct="1">
              <a:buFont typeface="Arial" pitchFamily="34" charset="0"/>
              <a:buChar char="•"/>
              <a:defRPr/>
            </a:pPr>
            <a:r>
              <a:rPr lang="en-US" sz="2400" b="1" dirty="0" smtClean="0">
                <a:ea typeface="+mn-ea"/>
                <a:cs typeface="Courier New" pitchFamily="49" charset="0"/>
              </a:rPr>
              <a:t>Exception</a:t>
            </a:r>
          </a:p>
          <a:p>
            <a:pPr lvl="2" eaLnBrk="1" hangingPunct="1">
              <a:buFont typeface="Arial" pitchFamily="34" charset="0"/>
              <a:buChar char="–"/>
              <a:defRPr/>
            </a:pPr>
            <a:r>
              <a:rPr lang="en-US" dirty="0" smtClean="0"/>
              <a:t>Recoverable error</a:t>
            </a:r>
          </a:p>
          <a:p>
            <a:pPr lvl="2" eaLnBrk="1" hangingPunct="1">
              <a:buFont typeface="Arial" pitchFamily="34" charset="0"/>
              <a:buChar char="–"/>
              <a:defRPr/>
            </a:pPr>
            <a:r>
              <a:rPr lang="en-US" dirty="0" smtClean="0"/>
              <a:t>Checked Exception</a:t>
            </a:r>
            <a:r>
              <a:rPr lang="en-US" i="1" dirty="0" smtClean="0"/>
              <a:t> </a:t>
            </a:r>
            <a:r>
              <a:rPr lang="en-US" i="1" dirty="0" smtClean="0"/>
              <a:t>(Must be caught or thrown)</a:t>
            </a:r>
          </a:p>
          <a:p>
            <a:pPr lvl="1" algn="just" eaLnBrk="1" hangingPunct="1">
              <a:buFont typeface="Arial" pitchFamily="34" charset="0"/>
              <a:buChar char="–"/>
              <a:defRPr/>
            </a:pPr>
            <a:r>
              <a:rPr lang="en-IN" sz="2400" dirty="0" smtClean="0"/>
              <a:t>In Java exceptions under </a:t>
            </a:r>
            <a:r>
              <a:rPr lang="en-IN" sz="2400" b="1" i="1" dirty="0" smtClean="0"/>
              <a:t>Error</a:t>
            </a:r>
            <a:r>
              <a:rPr lang="en-IN" sz="2400" i="1" dirty="0" smtClean="0"/>
              <a:t> </a:t>
            </a:r>
            <a:r>
              <a:rPr lang="en-IN" sz="2400" dirty="0" smtClean="0"/>
              <a:t>and </a:t>
            </a:r>
            <a:r>
              <a:rPr lang="en-IN" sz="2400" b="1" i="1" dirty="0" smtClean="0"/>
              <a:t>RuntimeException</a:t>
            </a:r>
            <a:r>
              <a:rPr lang="en-IN" sz="2400" i="1" dirty="0" smtClean="0"/>
              <a:t> </a:t>
            </a:r>
            <a:r>
              <a:rPr lang="en-IN" sz="2400" dirty="0" smtClean="0"/>
              <a:t>classes are </a:t>
            </a:r>
            <a:r>
              <a:rPr lang="en-IN" sz="2400" b="1" dirty="0" smtClean="0"/>
              <a:t>unchecked exceptions</a:t>
            </a:r>
            <a:r>
              <a:rPr lang="en-IN" sz="2400" dirty="0" smtClean="0"/>
              <a:t>, everything else under </a:t>
            </a:r>
            <a:r>
              <a:rPr lang="en-IN" sz="2400" dirty="0" err="1" smtClean="0"/>
              <a:t>throwable</a:t>
            </a:r>
            <a:r>
              <a:rPr lang="en-IN" sz="2400" dirty="0" smtClean="0"/>
              <a:t> is checked.</a:t>
            </a:r>
            <a:endParaRPr lang="en-US" sz="2400" dirty="0" smtClean="0"/>
          </a:p>
        </p:txBody>
      </p:sp>
      <p:sp>
        <p:nvSpPr>
          <p:cNvPr id="6" name="Title 1"/>
          <p:cNvSpPr>
            <a:spLocks noGrp="1"/>
          </p:cNvSpPr>
          <p:nvPr>
            <p:ph type="title"/>
          </p:nvPr>
        </p:nvSpPr>
        <p:spPr>
          <a:xfrm>
            <a:off x="457200" y="71414"/>
            <a:ext cx="8229600" cy="511156"/>
          </a:xfrm>
        </p:spPr>
        <p:txBody>
          <a:bodyPr/>
          <a:lstStyle/>
          <a:p>
            <a:pPr eaLnBrk="1" hangingPunct="1"/>
            <a:r>
              <a:rPr lang="en-US" b="1" dirty="0">
                <a:solidFill>
                  <a:srgbClr val="00B0F0"/>
                </a:solidFill>
              </a:rPr>
              <a:t>Hierarchy of Java Exception classes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11</a:t>
            </a:fld>
            <a:endParaRPr lang="en-US"/>
          </a:p>
        </p:txBody>
      </p:sp>
      <p:pic>
        <p:nvPicPr>
          <p:cNvPr id="7" name="Content Placeholder 6" descr="ErrorVsException.png"/>
          <p:cNvPicPr>
            <a:picLocks noGrp="1" noChangeAspect="1"/>
          </p:cNvPicPr>
          <p:nvPr>
            <p:ph idx="1"/>
          </p:nvPr>
        </p:nvPicPr>
        <p:blipFill>
          <a:blip r:embed="rId2" cstate="print"/>
          <a:stretch>
            <a:fillRect/>
          </a:stretch>
        </p:blipFill>
        <p:spPr>
          <a:xfrm>
            <a:off x="467544" y="643508"/>
            <a:ext cx="8208912" cy="6097860"/>
          </a:xfrm>
        </p:spPr>
      </p:pic>
      <p:sp>
        <p:nvSpPr>
          <p:cNvPr id="6" name="Title 1"/>
          <p:cNvSpPr>
            <a:spLocks noGrp="1"/>
          </p:cNvSpPr>
          <p:nvPr>
            <p:ph type="title"/>
          </p:nvPr>
        </p:nvSpPr>
        <p:spPr>
          <a:xfrm>
            <a:off x="457200" y="71414"/>
            <a:ext cx="8229600" cy="511156"/>
          </a:xfrm>
        </p:spPr>
        <p:txBody>
          <a:bodyPr/>
          <a:lstStyle/>
          <a:p>
            <a:pPr eaLnBrk="1" hangingPunct="1"/>
            <a:r>
              <a:rPr lang="en-US" b="1" dirty="0" smtClean="0">
                <a:solidFill>
                  <a:srgbClr val="00B0F0"/>
                </a:solidFill>
              </a:rPr>
              <a:t>Error Vs. Exception</a:t>
            </a:r>
            <a:endParaRPr lang="en-US" b="1" dirty="0">
              <a:solidFill>
                <a:srgbClr val="00B0F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Exception: Keywords </a:t>
            </a:r>
            <a:endParaRPr lang="en-US" b="1" dirty="0">
              <a:solidFill>
                <a:srgbClr val="00B0F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xmlns="" val="1709138857"/>
              </p:ext>
            </p:extLst>
          </p:nvPr>
        </p:nvGraphicFramePr>
        <p:xfrm>
          <a:off x="381000" y="757808"/>
          <a:ext cx="8534400" cy="5767535"/>
        </p:xfrm>
        <a:graphic>
          <a:graphicData uri="http://schemas.openxmlformats.org/drawingml/2006/table">
            <a:tbl>
              <a:tblPr>
                <a:tableStyleId>{284E427A-3D55-4303-BF80-6455036E1DE7}</a:tableStyleId>
              </a:tblPr>
              <a:tblGrid>
                <a:gridCol w="1338853"/>
                <a:gridCol w="7195547"/>
              </a:tblGrid>
              <a:tr h="476887">
                <a:tc>
                  <a:txBody>
                    <a:bodyPr/>
                    <a:lstStyle/>
                    <a:p>
                      <a:pPr algn="l" fontAlgn="t"/>
                      <a:r>
                        <a:rPr lang="en-IN" sz="2000" b="1" dirty="0">
                          <a:effectLst/>
                        </a:rPr>
                        <a:t>Keyword</a:t>
                      </a:r>
                      <a:endParaRPr lang="en-IN" sz="2000" b="1" dirty="0">
                        <a:solidFill>
                          <a:srgbClr val="000000"/>
                        </a:solidFill>
                        <a:effectLst/>
                        <a:latin typeface="times new roman"/>
                      </a:endParaRPr>
                    </a:p>
                  </a:txBody>
                  <a:tcPr marL="80361" marR="80361" marT="80361" marB="80361"/>
                </a:tc>
                <a:tc>
                  <a:txBody>
                    <a:bodyPr/>
                    <a:lstStyle/>
                    <a:p>
                      <a:pPr algn="l" fontAlgn="t"/>
                      <a:r>
                        <a:rPr lang="en-IN" sz="2000" b="1" dirty="0">
                          <a:effectLst/>
                        </a:rPr>
                        <a:t>Description</a:t>
                      </a:r>
                      <a:endParaRPr lang="en-IN" sz="2000" b="1" dirty="0">
                        <a:solidFill>
                          <a:srgbClr val="000000"/>
                        </a:solidFill>
                        <a:effectLst/>
                        <a:latin typeface="times new roman"/>
                      </a:endParaRPr>
                    </a:p>
                  </a:txBody>
                  <a:tcPr marL="80361" marR="80361" marT="80361" marB="80361"/>
                </a:tc>
              </a:tr>
              <a:tr h="1295221">
                <a:tc>
                  <a:txBody>
                    <a:bodyPr/>
                    <a:lstStyle/>
                    <a:p>
                      <a:pPr algn="l" fontAlgn="t"/>
                      <a:r>
                        <a:rPr lang="en-IN" sz="2000" b="1" dirty="0">
                          <a:effectLst/>
                        </a:rPr>
                        <a:t>try</a:t>
                      </a:r>
                      <a:endParaRPr lang="en-IN" sz="2000" b="1" dirty="0">
                        <a:solidFill>
                          <a:srgbClr val="000000"/>
                        </a:solidFill>
                        <a:effectLst/>
                        <a:latin typeface="verdana"/>
                      </a:endParaRPr>
                    </a:p>
                  </a:txBody>
                  <a:tcPr marL="53574" marR="53574" marT="53574" marB="53574"/>
                </a:tc>
                <a:tc>
                  <a:txBody>
                    <a:bodyPr/>
                    <a:lstStyle/>
                    <a:p>
                      <a:pPr algn="just" fontAlgn="t"/>
                      <a:r>
                        <a:rPr lang="en-IN" sz="2000" dirty="0">
                          <a:effectLst/>
                        </a:rPr>
                        <a:t>The "try" keyword is used to specify a block where we should place exception code. The try block must be followed by either catch or finally. It means,</a:t>
                      </a:r>
                      <a:r>
                        <a:rPr lang="en-IN" sz="2000" b="1" dirty="0">
                          <a:effectLst/>
                        </a:rPr>
                        <a:t> we can't use try block alone.</a:t>
                      </a:r>
                      <a:endParaRPr lang="en-IN" sz="2000" b="1" dirty="0">
                        <a:solidFill>
                          <a:srgbClr val="000000"/>
                        </a:solidFill>
                        <a:effectLst/>
                        <a:latin typeface="verdana"/>
                      </a:endParaRPr>
                    </a:p>
                  </a:txBody>
                  <a:tcPr marL="53574" marR="53574" marT="53574" marB="53574"/>
                </a:tc>
              </a:tr>
              <a:tr h="1295221">
                <a:tc>
                  <a:txBody>
                    <a:bodyPr/>
                    <a:lstStyle/>
                    <a:p>
                      <a:pPr algn="l" fontAlgn="t"/>
                      <a:r>
                        <a:rPr lang="en-IN" sz="2000" b="1" dirty="0">
                          <a:effectLst/>
                        </a:rPr>
                        <a:t>catch</a:t>
                      </a:r>
                      <a:endParaRPr lang="en-IN" sz="2000" b="1" dirty="0">
                        <a:solidFill>
                          <a:srgbClr val="000000"/>
                        </a:solidFill>
                        <a:effectLst/>
                        <a:latin typeface="verdana"/>
                      </a:endParaRPr>
                    </a:p>
                  </a:txBody>
                  <a:tcPr marL="53574" marR="53574" marT="53574" marB="53574"/>
                </a:tc>
                <a:tc>
                  <a:txBody>
                    <a:bodyPr/>
                    <a:lstStyle/>
                    <a:p>
                      <a:pPr algn="just" fontAlgn="t"/>
                      <a:r>
                        <a:rPr lang="en-IN" sz="2000" dirty="0">
                          <a:effectLst/>
                        </a:rPr>
                        <a:t>The "catch" block is used to handle the exception. It must be preceded by try block which means </a:t>
                      </a:r>
                      <a:r>
                        <a:rPr lang="en-IN" sz="2000" b="1" dirty="0">
                          <a:effectLst/>
                        </a:rPr>
                        <a:t>we can't use catch block alone</a:t>
                      </a:r>
                      <a:r>
                        <a:rPr lang="en-IN" sz="2000" dirty="0">
                          <a:effectLst/>
                        </a:rPr>
                        <a:t>. It can be followed by finally block later.</a:t>
                      </a:r>
                      <a:endParaRPr lang="en-IN" sz="2000" dirty="0">
                        <a:solidFill>
                          <a:srgbClr val="000000"/>
                        </a:solidFill>
                        <a:effectLst/>
                        <a:latin typeface="verdana"/>
                      </a:endParaRPr>
                    </a:p>
                  </a:txBody>
                  <a:tcPr marL="53574" marR="53574" marT="53574" marB="53574"/>
                </a:tc>
              </a:tr>
              <a:tr h="900069">
                <a:tc>
                  <a:txBody>
                    <a:bodyPr/>
                    <a:lstStyle/>
                    <a:p>
                      <a:pPr algn="l" fontAlgn="t"/>
                      <a:r>
                        <a:rPr lang="en-IN" sz="2000" b="1" dirty="0">
                          <a:effectLst/>
                        </a:rPr>
                        <a:t>finally</a:t>
                      </a:r>
                      <a:endParaRPr lang="en-IN" sz="2000" b="1" dirty="0">
                        <a:solidFill>
                          <a:srgbClr val="000000"/>
                        </a:solidFill>
                        <a:effectLst/>
                        <a:latin typeface="verdana"/>
                      </a:endParaRPr>
                    </a:p>
                  </a:txBody>
                  <a:tcPr marL="53574" marR="53574" marT="53574" marB="53574"/>
                </a:tc>
                <a:tc>
                  <a:txBody>
                    <a:bodyPr/>
                    <a:lstStyle/>
                    <a:p>
                      <a:pPr algn="just" fontAlgn="t"/>
                      <a:r>
                        <a:rPr lang="en-IN" sz="2000" dirty="0">
                          <a:effectLst/>
                        </a:rPr>
                        <a:t>The "finally" block is used to execute the important code of the program. It is executed whether an exception is handled or not.</a:t>
                      </a:r>
                      <a:endParaRPr lang="en-IN" sz="2000" dirty="0">
                        <a:solidFill>
                          <a:srgbClr val="000000"/>
                        </a:solidFill>
                        <a:effectLst/>
                        <a:latin typeface="verdana"/>
                      </a:endParaRPr>
                    </a:p>
                  </a:txBody>
                  <a:tcPr marL="53574" marR="53574" marT="53574" marB="53574"/>
                </a:tc>
              </a:tr>
              <a:tr h="504916">
                <a:tc>
                  <a:txBody>
                    <a:bodyPr/>
                    <a:lstStyle/>
                    <a:p>
                      <a:pPr algn="l" fontAlgn="t"/>
                      <a:r>
                        <a:rPr lang="en-IN" sz="2000" b="1" dirty="0">
                          <a:effectLst/>
                        </a:rPr>
                        <a:t>throw</a:t>
                      </a:r>
                      <a:endParaRPr lang="en-IN" sz="2000" b="1" dirty="0">
                        <a:solidFill>
                          <a:srgbClr val="000000"/>
                        </a:solidFill>
                        <a:effectLst/>
                        <a:latin typeface="verdana"/>
                      </a:endParaRPr>
                    </a:p>
                  </a:txBody>
                  <a:tcPr marL="53574" marR="53574" marT="53574" marB="53574"/>
                </a:tc>
                <a:tc>
                  <a:txBody>
                    <a:bodyPr/>
                    <a:lstStyle/>
                    <a:p>
                      <a:pPr algn="just" fontAlgn="t"/>
                      <a:r>
                        <a:rPr lang="en-IN" sz="2000" dirty="0">
                          <a:effectLst/>
                        </a:rPr>
                        <a:t>The "throw" keyword is used to throw an exception.</a:t>
                      </a:r>
                      <a:endParaRPr lang="en-IN" sz="2000" dirty="0">
                        <a:solidFill>
                          <a:srgbClr val="000000"/>
                        </a:solidFill>
                        <a:effectLst/>
                        <a:latin typeface="verdana"/>
                      </a:endParaRPr>
                    </a:p>
                  </a:txBody>
                  <a:tcPr marL="53574" marR="53574" marT="53574" marB="53574"/>
                </a:tc>
              </a:tr>
              <a:tr h="1295221">
                <a:tc>
                  <a:txBody>
                    <a:bodyPr/>
                    <a:lstStyle/>
                    <a:p>
                      <a:pPr algn="l" fontAlgn="t"/>
                      <a:r>
                        <a:rPr lang="en-IN" sz="2000" b="1" dirty="0" smtClean="0">
                          <a:effectLst/>
                        </a:rPr>
                        <a:t>throws</a:t>
                      </a:r>
                      <a:endParaRPr lang="en-IN" sz="2000" b="1" dirty="0">
                        <a:solidFill>
                          <a:srgbClr val="000000"/>
                        </a:solidFill>
                        <a:effectLst/>
                        <a:latin typeface="verdana"/>
                      </a:endParaRPr>
                    </a:p>
                  </a:txBody>
                  <a:tcPr marL="53574" marR="53574" marT="53574" marB="53574"/>
                </a:tc>
                <a:tc>
                  <a:txBody>
                    <a:bodyPr/>
                    <a:lstStyle/>
                    <a:p>
                      <a:pPr algn="just" fontAlgn="t"/>
                      <a:r>
                        <a:rPr lang="en-IN" sz="2000" dirty="0">
                          <a:effectLst/>
                        </a:rPr>
                        <a:t>The "throws" keyword is used to declare exceptions. It doesn't throw an exception. It specifies that there may occur an exception in the method. It is </a:t>
                      </a:r>
                      <a:r>
                        <a:rPr lang="en-IN" sz="2000" b="1" dirty="0">
                          <a:effectLst/>
                        </a:rPr>
                        <a:t>always used with method signature</a:t>
                      </a:r>
                      <a:r>
                        <a:rPr lang="en-IN" sz="2000" dirty="0" smtClean="0">
                          <a:effectLst/>
                        </a:rPr>
                        <a:t>.</a:t>
                      </a:r>
                    </a:p>
                  </a:txBody>
                  <a:tcPr marL="53574" marR="53574" marT="53574" marB="53574"/>
                </a:tc>
              </a:tr>
            </a:tbl>
          </a:graphicData>
        </a:graphic>
      </p:graphicFrame>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12</a:t>
            </a:fld>
            <a:endParaRPr lang="en-US" dirty="0"/>
          </a:p>
        </p:txBody>
      </p:sp>
    </p:spTree>
    <p:extLst>
      <p:ext uri="{BB962C8B-B14F-4D97-AF65-F5344CB8AC3E}">
        <p14:creationId xmlns:p14="http://schemas.microsoft.com/office/powerpoint/2010/main" xmlns="" val="1518684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N" b="1" dirty="0">
                <a:solidFill>
                  <a:srgbClr val="00B0F0"/>
                </a:solidFill>
              </a:rPr>
              <a:t>Without </a:t>
            </a:r>
            <a:r>
              <a:rPr lang="en-IN" b="1" dirty="0" smtClean="0">
                <a:solidFill>
                  <a:srgbClr val="00B0F0"/>
                </a:solidFill>
              </a:rPr>
              <a:t>Exception </a:t>
            </a:r>
            <a:r>
              <a:rPr lang="en-IN" b="1" dirty="0">
                <a:solidFill>
                  <a:srgbClr val="00B0F0"/>
                </a:solidFill>
              </a:rPr>
              <a:t>H</a:t>
            </a:r>
            <a:r>
              <a:rPr lang="en-IN" b="1" dirty="0" smtClean="0">
                <a:solidFill>
                  <a:srgbClr val="00B0F0"/>
                </a:solidFill>
              </a:rPr>
              <a:t>andling</a:t>
            </a:r>
            <a:r>
              <a:rPr lang="en-IN" dirty="0"/>
              <a:t/>
            </a:r>
            <a:br>
              <a:rPr lang="en-IN" dirty="0"/>
            </a:br>
            <a:endParaRPr lang="en-IN" dirty="0"/>
          </a:p>
        </p:txBody>
      </p:sp>
      <p:sp>
        <p:nvSpPr>
          <p:cNvPr id="3" name="Content Placeholder 2"/>
          <p:cNvSpPr>
            <a:spLocks noGrp="1"/>
          </p:cNvSpPr>
          <p:nvPr>
            <p:ph idx="1"/>
          </p:nvPr>
        </p:nvSpPr>
        <p:spPr>
          <a:xfrm>
            <a:off x="457200" y="838200"/>
            <a:ext cx="8229600" cy="5287963"/>
          </a:xfrm>
        </p:spPr>
        <p:txBody>
          <a:bodyPr/>
          <a:lstStyle/>
          <a:p>
            <a:pPr marL="0" indent="0">
              <a:buNone/>
            </a:pPr>
            <a:r>
              <a:rPr lang="en-IN" sz="2400" b="1" dirty="0" smtClean="0"/>
              <a:t>Example:</a:t>
            </a:r>
          </a:p>
          <a:p>
            <a:pPr marL="0" indent="0">
              <a:buNone/>
            </a:pPr>
            <a:r>
              <a:rPr lang="en-IN" sz="2400" dirty="0" smtClean="0"/>
              <a:t>public </a:t>
            </a:r>
            <a:r>
              <a:rPr lang="en-IN" sz="2400" dirty="0"/>
              <a:t>class Testtrycatch1{  </a:t>
            </a:r>
          </a:p>
          <a:p>
            <a:pPr marL="0" indent="0">
              <a:buNone/>
            </a:pPr>
            <a:r>
              <a:rPr lang="en-IN" sz="2400" dirty="0"/>
              <a:t>  public static void main(String </a:t>
            </a:r>
            <a:r>
              <a:rPr lang="en-IN" sz="2400" dirty="0" err="1"/>
              <a:t>args</a:t>
            </a:r>
            <a:r>
              <a:rPr lang="en-IN" sz="2400" dirty="0"/>
              <a:t>[]){  </a:t>
            </a:r>
          </a:p>
          <a:p>
            <a:pPr marL="0" indent="0">
              <a:buNone/>
            </a:pPr>
            <a:r>
              <a:rPr lang="en-IN" sz="2400" dirty="0"/>
              <a:t>      </a:t>
            </a:r>
            <a:r>
              <a:rPr lang="en-IN" sz="2400" dirty="0" err="1"/>
              <a:t>int</a:t>
            </a:r>
            <a:r>
              <a:rPr lang="en-IN" sz="2400" dirty="0"/>
              <a:t> data=50/0;//may throw exception  </a:t>
            </a:r>
          </a:p>
          <a:p>
            <a:pPr marL="0" indent="0">
              <a:buNone/>
            </a:pPr>
            <a:r>
              <a:rPr lang="en-IN" sz="2400" dirty="0"/>
              <a:t>      </a:t>
            </a:r>
            <a:r>
              <a:rPr lang="en-IN" sz="2400" dirty="0" err="1"/>
              <a:t>System.out.println</a:t>
            </a:r>
            <a:r>
              <a:rPr lang="en-IN" sz="2400" dirty="0"/>
              <a:t>("rest of the code...");  </a:t>
            </a:r>
          </a:p>
          <a:p>
            <a:pPr marL="0" indent="0">
              <a:buNone/>
            </a:pPr>
            <a:r>
              <a:rPr lang="en-IN" sz="2400" dirty="0"/>
              <a:t>}  </a:t>
            </a:r>
          </a:p>
          <a:p>
            <a:pPr marL="0" indent="0">
              <a:buNone/>
            </a:pPr>
            <a:r>
              <a:rPr lang="en-IN" sz="2400" dirty="0"/>
              <a:t>} </a:t>
            </a:r>
            <a:endParaRPr lang="en-IN" sz="2400" dirty="0" smtClean="0"/>
          </a:p>
          <a:p>
            <a:pPr marL="0" indent="0">
              <a:buNone/>
            </a:pPr>
            <a:r>
              <a:rPr lang="en-IN" sz="2400" b="1" dirty="0" smtClean="0"/>
              <a:t>Output: </a:t>
            </a:r>
            <a:r>
              <a:rPr lang="en-IN" sz="2400" dirty="0" smtClean="0"/>
              <a:t>Exception </a:t>
            </a:r>
            <a:r>
              <a:rPr lang="en-IN" sz="2400" dirty="0"/>
              <a:t>in thread main </a:t>
            </a:r>
            <a:r>
              <a:rPr lang="en-IN" sz="2400" dirty="0" err="1"/>
              <a:t>java.lang.ArithmeticException</a:t>
            </a:r>
            <a:r>
              <a:rPr lang="en-IN" sz="2400" dirty="0"/>
              <a:t>:/ by </a:t>
            </a:r>
            <a:r>
              <a:rPr lang="en-IN" sz="2400" dirty="0" smtClean="0"/>
              <a:t>zero</a:t>
            </a:r>
          </a:p>
          <a:p>
            <a:pPr algn="just"/>
            <a:r>
              <a:rPr lang="en-IN" sz="2400" dirty="0"/>
              <a:t>As displayed in the above example, rest of the code is not executed (in such case, rest of the code... statement is not printed).</a:t>
            </a:r>
          </a:p>
          <a:p>
            <a:pPr algn="just"/>
            <a:r>
              <a:rPr lang="en-IN" sz="2400" dirty="0"/>
              <a:t>There can be 100 lines of code after exception. So all the code after exception will not be executed.</a:t>
            </a:r>
          </a:p>
          <a:p>
            <a:pPr marL="0" indent="0">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13</a:t>
            </a:fld>
            <a:endParaRPr lang="en-US"/>
          </a:p>
        </p:txBody>
      </p:sp>
    </p:spTree>
    <p:extLst>
      <p:ext uri="{BB962C8B-B14F-4D97-AF65-F5344CB8AC3E}">
        <p14:creationId xmlns:p14="http://schemas.microsoft.com/office/powerpoint/2010/main" xmlns="" val="407296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52400"/>
            <a:ext cx="8687972" cy="381000"/>
          </a:xfrm>
        </p:spPr>
        <p:txBody>
          <a:bodyPr/>
          <a:lstStyle/>
          <a:p>
            <a:pPr eaLnBrk="1" hangingPunct="1"/>
            <a:r>
              <a:rPr lang="en-US" b="1" dirty="0" smtClean="0">
                <a:solidFill>
                  <a:srgbClr val="00B0F0"/>
                </a:solidFill>
              </a:rPr>
              <a:t>Exception Handling</a:t>
            </a:r>
            <a:endParaRPr lang="en-US" b="1" dirty="0">
              <a:solidFill>
                <a:srgbClr val="00B0F0"/>
              </a:solidFill>
            </a:endParaRPr>
          </a:p>
        </p:txBody>
      </p:sp>
      <p:sp>
        <p:nvSpPr>
          <p:cNvPr id="4099" name="Content Placeholder 2"/>
          <p:cNvSpPr>
            <a:spLocks noGrp="1"/>
          </p:cNvSpPr>
          <p:nvPr>
            <p:ph idx="1"/>
          </p:nvPr>
        </p:nvSpPr>
        <p:spPr>
          <a:xfrm>
            <a:off x="228600" y="786978"/>
            <a:ext cx="8763000" cy="5594350"/>
          </a:xfrm>
        </p:spPr>
        <p:txBody>
          <a:bodyPr/>
          <a:lstStyle/>
          <a:p>
            <a:pPr algn="just" eaLnBrk="1" hangingPunct="1">
              <a:lnSpc>
                <a:spcPct val="150000"/>
              </a:lnSpc>
              <a:buFontTx/>
              <a:buChar char="•"/>
            </a:pPr>
            <a:r>
              <a:rPr lang="en-IN" sz="2800" dirty="0" smtClean="0"/>
              <a:t>The Exception handling mechanism suggests incorporation of a separate error handling code that performs the following tasks:</a:t>
            </a:r>
          </a:p>
          <a:p>
            <a:pPr lvl="1" algn="just" eaLnBrk="1" hangingPunct="1">
              <a:lnSpc>
                <a:spcPct val="150000"/>
              </a:lnSpc>
              <a:buFontTx/>
              <a:buChar char="•"/>
            </a:pPr>
            <a:r>
              <a:rPr lang="en-IN" sz="2400" dirty="0" smtClean="0"/>
              <a:t>Find the problem (</a:t>
            </a:r>
            <a:r>
              <a:rPr lang="en-IN" sz="2400" b="1" dirty="0" smtClean="0"/>
              <a:t>Hit</a:t>
            </a:r>
            <a:r>
              <a:rPr lang="en-IN" sz="2400" dirty="0" smtClean="0"/>
              <a:t> the exception)</a:t>
            </a:r>
          </a:p>
          <a:p>
            <a:pPr lvl="1" algn="just" eaLnBrk="1" hangingPunct="1">
              <a:lnSpc>
                <a:spcPct val="150000"/>
              </a:lnSpc>
              <a:buFontTx/>
              <a:buChar char="•"/>
            </a:pPr>
            <a:r>
              <a:rPr lang="en-IN" sz="2400" dirty="0" smtClean="0"/>
              <a:t>Inform that an error has occurred (</a:t>
            </a:r>
            <a:r>
              <a:rPr lang="en-IN" sz="2400" b="1" dirty="0" smtClean="0"/>
              <a:t>Throw</a:t>
            </a:r>
            <a:r>
              <a:rPr lang="en-IN" sz="2400" dirty="0" smtClean="0"/>
              <a:t> the exception)</a:t>
            </a:r>
          </a:p>
          <a:p>
            <a:pPr lvl="1" algn="just" eaLnBrk="1" hangingPunct="1">
              <a:lnSpc>
                <a:spcPct val="150000"/>
              </a:lnSpc>
              <a:buFontTx/>
              <a:buChar char="•"/>
            </a:pPr>
            <a:r>
              <a:rPr lang="en-IN" sz="2400" dirty="0" smtClean="0"/>
              <a:t>Receive the error information ( </a:t>
            </a:r>
            <a:r>
              <a:rPr lang="en-IN" sz="2400" b="1" dirty="0" smtClean="0"/>
              <a:t>Catch</a:t>
            </a:r>
            <a:r>
              <a:rPr lang="en-IN" sz="2400" dirty="0" smtClean="0"/>
              <a:t> the exception)</a:t>
            </a:r>
          </a:p>
          <a:p>
            <a:pPr lvl="1" algn="just" eaLnBrk="1" hangingPunct="1">
              <a:lnSpc>
                <a:spcPct val="150000"/>
              </a:lnSpc>
              <a:buFontTx/>
              <a:buChar char="•"/>
            </a:pPr>
            <a:r>
              <a:rPr lang="en-IN" sz="2400" dirty="0" smtClean="0"/>
              <a:t>Take corrective actions (</a:t>
            </a:r>
            <a:r>
              <a:rPr lang="en-IN" sz="2400" b="1" dirty="0" smtClean="0"/>
              <a:t>Handle</a:t>
            </a:r>
            <a:r>
              <a:rPr lang="en-IN" sz="2400" dirty="0" smtClean="0"/>
              <a:t> the exception)</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14</a:t>
            </a:fld>
            <a:endParaRPr lang="en-US" dirty="0"/>
          </a:p>
        </p:txBody>
      </p:sp>
    </p:spTree>
    <p:extLst>
      <p:ext uri="{BB962C8B-B14F-4D97-AF65-F5344CB8AC3E}">
        <p14:creationId xmlns:p14="http://schemas.microsoft.com/office/powerpoint/2010/main" xmlns="" val="446936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228600"/>
            <a:ext cx="8687972" cy="381000"/>
          </a:xfrm>
        </p:spPr>
        <p:txBody>
          <a:bodyPr/>
          <a:lstStyle/>
          <a:p>
            <a:pPr eaLnBrk="1" hangingPunct="1"/>
            <a:r>
              <a:rPr lang="en-US" b="1" dirty="0">
                <a:solidFill>
                  <a:srgbClr val="00B0F0"/>
                </a:solidFill>
              </a:rPr>
              <a:t>Catching Exceptions</a:t>
            </a:r>
          </a:p>
        </p:txBody>
      </p:sp>
      <p:sp>
        <p:nvSpPr>
          <p:cNvPr id="4099" name="Content Placeholder 2"/>
          <p:cNvSpPr>
            <a:spLocks noGrp="1"/>
          </p:cNvSpPr>
          <p:nvPr>
            <p:ph idx="1"/>
          </p:nvPr>
        </p:nvSpPr>
        <p:spPr>
          <a:xfrm>
            <a:off x="228600" y="533400"/>
            <a:ext cx="8763000" cy="5594350"/>
          </a:xfrm>
        </p:spPr>
        <p:txBody>
          <a:bodyPr/>
          <a:lstStyle/>
          <a:p>
            <a:pPr algn="just" eaLnBrk="1" hangingPunct="1">
              <a:lnSpc>
                <a:spcPct val="150000"/>
              </a:lnSpc>
              <a:buFontTx/>
              <a:buChar char="•"/>
            </a:pPr>
            <a:r>
              <a:rPr lang="en-IN" sz="2400" dirty="0"/>
              <a:t>A method catches an exception using a combination of the </a:t>
            </a:r>
            <a:r>
              <a:rPr lang="en-IN" sz="2400" b="1" dirty="0"/>
              <a:t>try</a:t>
            </a:r>
            <a:r>
              <a:rPr lang="en-IN" sz="2400" dirty="0"/>
              <a:t> and </a:t>
            </a:r>
            <a:r>
              <a:rPr lang="en-IN" sz="2400" b="1" dirty="0" smtClean="0"/>
              <a:t>catch </a:t>
            </a:r>
            <a:r>
              <a:rPr lang="en-IN" sz="2400" dirty="0" smtClean="0"/>
              <a:t>keywords</a:t>
            </a:r>
            <a:r>
              <a:rPr lang="en-IN" sz="2400" dirty="0"/>
              <a:t>. A try/catch block is placed around the code that might generate an exception. Code within a try/catch block is </a:t>
            </a:r>
            <a:r>
              <a:rPr lang="en-IN" sz="2400" dirty="0" smtClean="0"/>
              <a:t>referred </a:t>
            </a:r>
            <a:r>
              <a:rPr lang="en-IN" sz="2400" dirty="0"/>
              <a:t>to as protected </a:t>
            </a:r>
            <a:r>
              <a:rPr lang="en-IN" sz="2400" dirty="0" smtClean="0"/>
              <a:t>code.</a:t>
            </a:r>
          </a:p>
          <a:p>
            <a:pPr algn="just">
              <a:lnSpc>
                <a:spcPct val="150000"/>
              </a:lnSpc>
            </a:pPr>
            <a:r>
              <a:rPr lang="en-IN" sz="2400" dirty="0"/>
              <a:t>Java try block is used to enclose the code that might throw an exception. It must be used within the method. </a:t>
            </a:r>
            <a:r>
              <a:rPr lang="en-IN" sz="2400" b="1" dirty="0"/>
              <a:t>Java try block must be followed by either catch or finally block.</a:t>
            </a:r>
          </a:p>
          <a:p>
            <a:pPr algn="just" eaLnBrk="1" hangingPunct="1">
              <a:buFontTx/>
              <a:buChar char="•"/>
            </a:pPr>
            <a:r>
              <a:rPr lang="en-IN" sz="2200" b="1" dirty="0" smtClean="0"/>
              <a:t>Syntax:</a:t>
            </a:r>
          </a:p>
          <a:p>
            <a:pPr marL="0" indent="0" eaLnBrk="1" hangingPunct="1">
              <a:buNone/>
            </a:pPr>
            <a:r>
              <a:rPr lang="en-IN" sz="2200" dirty="0"/>
              <a:t>try {</a:t>
            </a:r>
          </a:p>
          <a:p>
            <a:pPr marL="0" indent="0" eaLnBrk="1" hangingPunct="1">
              <a:buNone/>
            </a:pPr>
            <a:r>
              <a:rPr lang="en-IN" sz="2200" dirty="0"/>
              <a:t>   // Protected code</a:t>
            </a:r>
          </a:p>
          <a:p>
            <a:pPr marL="0" indent="0" eaLnBrk="1" hangingPunct="1">
              <a:buNone/>
            </a:pPr>
            <a:r>
              <a:rPr lang="en-IN" sz="2200" dirty="0"/>
              <a:t>} catch (</a:t>
            </a:r>
            <a:r>
              <a:rPr lang="en-IN" sz="2200" dirty="0" err="1"/>
              <a:t>ExceptionName</a:t>
            </a:r>
            <a:r>
              <a:rPr lang="en-IN" sz="2200" dirty="0"/>
              <a:t> e1) {</a:t>
            </a:r>
          </a:p>
          <a:p>
            <a:pPr marL="0" indent="0" eaLnBrk="1" hangingPunct="1">
              <a:buNone/>
            </a:pPr>
            <a:r>
              <a:rPr lang="en-IN" sz="2200" dirty="0"/>
              <a:t>   // Catch block</a:t>
            </a:r>
          </a:p>
          <a:p>
            <a:pPr marL="0" indent="0" eaLnBrk="1" hangingPunct="1">
              <a:buNone/>
            </a:pPr>
            <a:r>
              <a:rPr lang="en-IN" sz="2200" dirty="0"/>
              <a:t>}</a:t>
            </a:r>
            <a:endParaRPr lang="en-IN" sz="22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15</a:t>
            </a:fld>
            <a:endParaRPr lang="en-US" dirty="0"/>
          </a:p>
        </p:txBody>
      </p:sp>
    </p:spTree>
    <p:extLst>
      <p:ext uri="{BB962C8B-B14F-4D97-AF65-F5344CB8AC3E}">
        <p14:creationId xmlns:p14="http://schemas.microsoft.com/office/powerpoint/2010/main" xmlns="" val="786314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458200" cy="715962"/>
          </a:xfrm>
        </p:spPr>
        <p:txBody>
          <a:bodyPr/>
          <a:lstStyle/>
          <a:p>
            <a:pPr algn="just"/>
            <a:r>
              <a:rPr lang="en-IN" sz="4000" b="1" dirty="0">
                <a:solidFill>
                  <a:srgbClr val="00B0F0"/>
                </a:solidFill>
              </a:rPr>
              <a:t>Internal working of java try-catch block</a:t>
            </a:r>
            <a:r>
              <a:rPr lang="en-IN" b="1" dirty="0">
                <a:solidFill>
                  <a:srgbClr val="00B0F0"/>
                </a:solidFill>
              </a:rPr>
              <a:t/>
            </a:r>
            <a:br>
              <a:rPr lang="en-IN" b="1" dirty="0">
                <a:solidFill>
                  <a:srgbClr val="00B0F0"/>
                </a:solidFill>
              </a:rPr>
            </a:br>
            <a:endParaRPr lang="en-IN" b="1" dirty="0">
              <a:solidFill>
                <a:srgbClr val="00B0F0"/>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55576" y="1124744"/>
            <a:ext cx="7776864" cy="5256584"/>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16</a:t>
            </a:fld>
            <a:endParaRPr lang="en-US"/>
          </a:p>
        </p:txBody>
      </p:sp>
    </p:spTree>
    <p:extLst>
      <p:ext uri="{BB962C8B-B14F-4D97-AF65-F5344CB8AC3E}">
        <p14:creationId xmlns:p14="http://schemas.microsoft.com/office/powerpoint/2010/main" xmlns="" val="4027201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a:solidFill>
                  <a:srgbClr val="00B0F0"/>
                </a:solidFill>
              </a:rPr>
              <a:t>Catching </a:t>
            </a:r>
            <a:r>
              <a:rPr lang="en-US" b="1" dirty="0" smtClean="0">
                <a:solidFill>
                  <a:srgbClr val="00B0F0"/>
                </a:solidFill>
              </a:rPr>
              <a:t>Exceptions: Example</a:t>
            </a:r>
            <a:endParaRPr lang="en-US" b="1" dirty="0">
              <a:solidFill>
                <a:srgbClr val="00B0F0"/>
              </a:solidFill>
            </a:endParaRPr>
          </a:p>
        </p:txBody>
      </p:sp>
      <p:sp>
        <p:nvSpPr>
          <p:cNvPr id="4099" name="Content Placeholder 2"/>
          <p:cNvSpPr>
            <a:spLocks noGrp="1"/>
          </p:cNvSpPr>
          <p:nvPr>
            <p:ph idx="1"/>
          </p:nvPr>
        </p:nvSpPr>
        <p:spPr>
          <a:xfrm>
            <a:off x="228600" y="609600"/>
            <a:ext cx="8610600" cy="5518150"/>
          </a:xfrm>
        </p:spPr>
        <p:txBody>
          <a:bodyPr/>
          <a:lstStyle/>
          <a:p>
            <a:pPr marL="0" indent="0">
              <a:lnSpc>
                <a:spcPct val="150000"/>
              </a:lnSpc>
              <a:buNone/>
            </a:pPr>
            <a:r>
              <a:rPr lang="en-IN" sz="2400" b="1" dirty="0"/>
              <a:t>public</a:t>
            </a:r>
            <a:r>
              <a:rPr lang="en-IN" sz="2400" dirty="0"/>
              <a:t> </a:t>
            </a:r>
            <a:r>
              <a:rPr lang="en-IN" sz="2400" b="1" dirty="0"/>
              <a:t>class</a:t>
            </a:r>
            <a:r>
              <a:rPr lang="en-IN" sz="2400" dirty="0"/>
              <a:t> </a:t>
            </a:r>
            <a:r>
              <a:rPr lang="en-IN" sz="2400" dirty="0" smtClean="0"/>
              <a:t>Exception1{</a:t>
            </a:r>
            <a:r>
              <a:rPr lang="en-IN" sz="2400" dirty="0"/>
              <a:t>  </a:t>
            </a:r>
          </a:p>
          <a:p>
            <a:pPr marL="0" indent="0">
              <a:lnSpc>
                <a:spcPct val="150000"/>
              </a:lnSpc>
              <a:buNone/>
            </a:pPr>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pPr marL="0" indent="0">
              <a:lnSpc>
                <a:spcPct val="150000"/>
              </a:lnSpc>
              <a:buNone/>
            </a:pPr>
            <a:r>
              <a:rPr lang="en-IN" sz="2400" dirty="0"/>
              <a:t>   </a:t>
            </a:r>
            <a:r>
              <a:rPr lang="en-IN" sz="2400" b="1" dirty="0"/>
              <a:t>try</a:t>
            </a:r>
            <a:r>
              <a:rPr lang="en-IN" sz="2400" dirty="0"/>
              <a:t>{  </a:t>
            </a:r>
          </a:p>
          <a:p>
            <a:pPr marL="0" indent="0">
              <a:lnSpc>
                <a:spcPct val="150000"/>
              </a:lnSpc>
              <a:buNone/>
            </a:pPr>
            <a:r>
              <a:rPr lang="en-IN" sz="2400" dirty="0"/>
              <a:t>      //code that may raise exception  </a:t>
            </a:r>
          </a:p>
          <a:p>
            <a:pPr marL="0" indent="0">
              <a:lnSpc>
                <a:spcPct val="150000"/>
              </a:lnSpc>
              <a:buNone/>
            </a:pPr>
            <a:r>
              <a:rPr lang="en-IN" sz="2400" dirty="0"/>
              <a:t>      </a:t>
            </a:r>
            <a:r>
              <a:rPr lang="en-IN" sz="2400" b="1" dirty="0" err="1"/>
              <a:t>int</a:t>
            </a:r>
            <a:r>
              <a:rPr lang="en-IN" sz="2400" dirty="0"/>
              <a:t> data=100/0;  </a:t>
            </a:r>
          </a:p>
          <a:p>
            <a:pPr marL="0" indent="0">
              <a:lnSpc>
                <a:spcPct val="150000"/>
              </a:lnSpc>
              <a:buNone/>
            </a:pPr>
            <a:r>
              <a:rPr lang="en-IN" sz="2400" dirty="0"/>
              <a:t>   }</a:t>
            </a:r>
            <a:r>
              <a:rPr lang="en-IN" sz="2400" b="1" dirty="0"/>
              <a:t>catch</a:t>
            </a:r>
            <a:r>
              <a:rPr lang="en-IN" sz="2400" dirty="0"/>
              <a:t>(</a:t>
            </a:r>
            <a:r>
              <a:rPr lang="en-IN" sz="2400" dirty="0" err="1"/>
              <a:t>ArithmeticException</a:t>
            </a:r>
            <a:r>
              <a:rPr lang="en-IN" sz="2400" dirty="0"/>
              <a:t> e</a:t>
            </a:r>
            <a:r>
              <a:rPr lang="en-IN" sz="2400" dirty="0" smtClean="0"/>
              <a:t>){</a:t>
            </a:r>
            <a:r>
              <a:rPr lang="en-IN" sz="2400" dirty="0" err="1"/>
              <a:t>System.out.println</a:t>
            </a:r>
            <a:r>
              <a:rPr lang="en-IN" sz="2400" dirty="0"/>
              <a:t>(e);}  </a:t>
            </a:r>
          </a:p>
          <a:p>
            <a:pPr marL="0" indent="0">
              <a:lnSpc>
                <a:spcPct val="150000"/>
              </a:lnSpc>
              <a:buNone/>
            </a:pPr>
            <a:r>
              <a:rPr lang="en-IN" sz="2400" dirty="0"/>
              <a:t>   //rest code of the program   </a:t>
            </a:r>
          </a:p>
          <a:p>
            <a:pPr marL="0" indent="0">
              <a:lnSpc>
                <a:spcPct val="150000"/>
              </a:lnSpc>
              <a:buNone/>
            </a:pPr>
            <a:r>
              <a:rPr lang="en-IN" sz="2400" dirty="0"/>
              <a:t>   </a:t>
            </a:r>
            <a:r>
              <a:rPr lang="en-IN" sz="2400" dirty="0" err="1"/>
              <a:t>System.out.println</a:t>
            </a:r>
            <a:r>
              <a:rPr lang="en-IN" sz="2400" dirty="0"/>
              <a:t>("rest of the code...");  </a:t>
            </a:r>
          </a:p>
          <a:p>
            <a:pPr marL="0" indent="0">
              <a:lnSpc>
                <a:spcPct val="150000"/>
              </a:lnSpc>
              <a:buNone/>
            </a:pPr>
            <a:r>
              <a:rPr lang="en-IN" sz="2400" dirty="0"/>
              <a:t>  }  </a:t>
            </a:r>
          </a:p>
          <a:p>
            <a:pPr marL="0" indent="0">
              <a:lnSpc>
                <a:spcPct val="150000"/>
              </a:lnSpc>
              <a:buNone/>
            </a:pPr>
            <a:r>
              <a:rPr lang="en-IN" sz="2400" dirty="0"/>
              <a:t>}  </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17</a:t>
            </a:fld>
            <a:endParaRPr lang="en-US" dirty="0"/>
          </a:p>
        </p:txBody>
      </p:sp>
      <p:sp>
        <p:nvSpPr>
          <p:cNvPr id="5" name="TextBox 4"/>
          <p:cNvSpPr txBox="1"/>
          <p:nvPr/>
        </p:nvSpPr>
        <p:spPr>
          <a:xfrm>
            <a:off x="1547664" y="6237312"/>
            <a:ext cx="3528392" cy="369332"/>
          </a:xfrm>
          <a:prstGeom prst="rect">
            <a:avLst/>
          </a:prstGeom>
          <a:noFill/>
        </p:spPr>
        <p:txBody>
          <a:bodyPr wrap="square" rtlCol="0">
            <a:spAutoFit/>
          </a:bodyPr>
          <a:lstStyle/>
          <a:p>
            <a:r>
              <a:rPr lang="en-IN" b="1" dirty="0" smtClean="0"/>
              <a:t>Example</a:t>
            </a:r>
            <a:r>
              <a:rPr lang="en-IN" dirty="0" smtClean="0"/>
              <a:t>: Exception1.java</a:t>
            </a:r>
            <a:endParaRPr lang="en-IN" dirty="0"/>
          </a:p>
        </p:txBody>
      </p:sp>
    </p:spTree>
    <p:extLst>
      <p:ext uri="{BB962C8B-B14F-4D97-AF65-F5344CB8AC3E}">
        <p14:creationId xmlns:p14="http://schemas.microsoft.com/office/powerpoint/2010/main" xmlns="" val="2270087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a:solidFill>
                  <a:srgbClr val="00B0F0"/>
                </a:solidFill>
              </a:rPr>
              <a:t>Catching </a:t>
            </a:r>
            <a:r>
              <a:rPr lang="en-US" b="1" dirty="0" smtClean="0">
                <a:solidFill>
                  <a:srgbClr val="00B0F0"/>
                </a:solidFill>
              </a:rPr>
              <a:t>Exceptions: Example</a:t>
            </a:r>
            <a:endParaRPr lang="en-US" b="1" dirty="0">
              <a:solidFill>
                <a:srgbClr val="00B0F0"/>
              </a:solidFill>
            </a:endParaRPr>
          </a:p>
        </p:txBody>
      </p:sp>
      <p:sp>
        <p:nvSpPr>
          <p:cNvPr id="4099" name="Content Placeholder 2"/>
          <p:cNvSpPr>
            <a:spLocks noGrp="1"/>
          </p:cNvSpPr>
          <p:nvPr>
            <p:ph idx="1"/>
          </p:nvPr>
        </p:nvSpPr>
        <p:spPr>
          <a:xfrm>
            <a:off x="228600" y="609600"/>
            <a:ext cx="8610600" cy="5518150"/>
          </a:xfrm>
        </p:spPr>
        <p:txBody>
          <a:bodyPr/>
          <a:lstStyle/>
          <a:p>
            <a:pPr marL="0" indent="0">
              <a:lnSpc>
                <a:spcPct val="150000"/>
              </a:lnSpc>
              <a:buNone/>
            </a:pPr>
            <a:r>
              <a:rPr lang="en-IN" sz="2400" dirty="0" smtClean="0"/>
              <a:t>public </a:t>
            </a:r>
            <a:r>
              <a:rPr lang="en-IN" sz="2400" dirty="0"/>
              <a:t>class </a:t>
            </a:r>
            <a:r>
              <a:rPr lang="en-IN" sz="2400" dirty="0" smtClean="0"/>
              <a:t>Exception2{</a:t>
            </a:r>
            <a:endParaRPr lang="en-IN" sz="2400" dirty="0"/>
          </a:p>
          <a:p>
            <a:pPr marL="0" indent="0">
              <a:lnSpc>
                <a:spcPct val="150000"/>
              </a:lnSpc>
              <a:buNone/>
            </a:pPr>
            <a:r>
              <a:rPr lang="en-IN" sz="2400" dirty="0" smtClean="0"/>
              <a:t>   </a:t>
            </a:r>
            <a:r>
              <a:rPr lang="en-IN" sz="2400" dirty="0"/>
              <a:t>public static void main(String </a:t>
            </a:r>
            <a:r>
              <a:rPr lang="en-IN" sz="2400" dirty="0" err="1"/>
              <a:t>args</a:t>
            </a:r>
            <a:r>
              <a:rPr lang="en-IN" sz="2400" dirty="0"/>
              <a:t>[]) {</a:t>
            </a:r>
          </a:p>
          <a:p>
            <a:pPr marL="0" indent="0">
              <a:lnSpc>
                <a:spcPct val="150000"/>
              </a:lnSpc>
              <a:buNone/>
            </a:pPr>
            <a:r>
              <a:rPr lang="en-IN" sz="2400" dirty="0"/>
              <a:t>      try {</a:t>
            </a:r>
          </a:p>
          <a:p>
            <a:pPr marL="0" indent="0">
              <a:lnSpc>
                <a:spcPct val="150000"/>
              </a:lnSpc>
              <a:buNone/>
            </a:pPr>
            <a:r>
              <a:rPr lang="en-IN" sz="2400" dirty="0"/>
              <a:t>         </a:t>
            </a:r>
            <a:r>
              <a:rPr lang="en-IN" sz="2400" dirty="0" err="1"/>
              <a:t>int</a:t>
            </a:r>
            <a:r>
              <a:rPr lang="en-IN" sz="2400" dirty="0"/>
              <a:t> a[] = new </a:t>
            </a:r>
            <a:r>
              <a:rPr lang="en-IN" sz="2400" dirty="0" err="1"/>
              <a:t>int</a:t>
            </a:r>
            <a:r>
              <a:rPr lang="en-IN" sz="2400" dirty="0"/>
              <a:t>[2];</a:t>
            </a:r>
          </a:p>
          <a:p>
            <a:pPr marL="0" indent="0">
              <a:lnSpc>
                <a:spcPct val="150000"/>
              </a:lnSpc>
              <a:buNone/>
            </a:pPr>
            <a:r>
              <a:rPr lang="en-IN" sz="2400" dirty="0"/>
              <a:t>         </a:t>
            </a:r>
            <a:r>
              <a:rPr lang="en-IN" sz="2400" dirty="0" err="1"/>
              <a:t>System.out.println</a:t>
            </a:r>
            <a:r>
              <a:rPr lang="en-IN" sz="2400" dirty="0"/>
              <a:t>("Access element three :" + a[3]);</a:t>
            </a:r>
          </a:p>
          <a:p>
            <a:pPr marL="0" indent="0">
              <a:lnSpc>
                <a:spcPct val="150000"/>
              </a:lnSpc>
              <a:buNone/>
            </a:pPr>
            <a:r>
              <a:rPr lang="en-IN" sz="2400" dirty="0"/>
              <a:t>      } catch (</a:t>
            </a:r>
            <a:r>
              <a:rPr lang="en-IN" sz="2400" dirty="0" err="1"/>
              <a:t>ArrayIndexOutOfBoundsException</a:t>
            </a:r>
            <a:r>
              <a:rPr lang="en-IN" sz="2400" dirty="0"/>
              <a:t> e) {</a:t>
            </a:r>
          </a:p>
          <a:p>
            <a:pPr marL="0" indent="0">
              <a:lnSpc>
                <a:spcPct val="150000"/>
              </a:lnSpc>
              <a:buNone/>
            </a:pPr>
            <a:r>
              <a:rPr lang="en-IN" sz="2400" dirty="0"/>
              <a:t>         </a:t>
            </a:r>
            <a:r>
              <a:rPr lang="en-IN" sz="2400" dirty="0" err="1"/>
              <a:t>System.out.println</a:t>
            </a:r>
            <a:r>
              <a:rPr lang="en-IN" sz="2400" dirty="0"/>
              <a:t>("Exception thrown  :" + e);</a:t>
            </a:r>
          </a:p>
          <a:p>
            <a:pPr marL="0" indent="0">
              <a:lnSpc>
                <a:spcPct val="150000"/>
              </a:lnSpc>
              <a:buNone/>
            </a:pPr>
            <a:r>
              <a:rPr lang="en-IN" sz="2400" dirty="0"/>
              <a:t>      }</a:t>
            </a:r>
          </a:p>
          <a:p>
            <a:pPr marL="0" indent="0">
              <a:buNone/>
            </a:pPr>
            <a:r>
              <a:rPr lang="en-IN" sz="2400" dirty="0"/>
              <a:t>      </a:t>
            </a:r>
            <a:r>
              <a:rPr lang="en-IN" sz="2400" dirty="0" err="1"/>
              <a:t>System.out.println</a:t>
            </a:r>
            <a:r>
              <a:rPr lang="en-IN" sz="2400" dirty="0"/>
              <a:t>("Out of the block");</a:t>
            </a:r>
          </a:p>
          <a:p>
            <a:pPr marL="0" indent="0">
              <a:buNone/>
            </a:pPr>
            <a:r>
              <a:rPr lang="en-IN" sz="2400" dirty="0"/>
              <a:t>   }</a:t>
            </a:r>
          </a:p>
          <a:p>
            <a:pPr marL="0" indent="0">
              <a:buNone/>
            </a:pPr>
            <a:r>
              <a:rPr lang="en-IN" sz="2400" dirty="0"/>
              <a:t>}</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18</a:t>
            </a:fld>
            <a:endParaRPr lang="en-US" dirty="0"/>
          </a:p>
        </p:txBody>
      </p:sp>
      <p:sp>
        <p:nvSpPr>
          <p:cNvPr id="5" name="TextBox 4"/>
          <p:cNvSpPr txBox="1"/>
          <p:nvPr/>
        </p:nvSpPr>
        <p:spPr>
          <a:xfrm>
            <a:off x="1547664" y="6237312"/>
            <a:ext cx="3528392" cy="369332"/>
          </a:xfrm>
          <a:prstGeom prst="rect">
            <a:avLst/>
          </a:prstGeom>
          <a:noFill/>
        </p:spPr>
        <p:txBody>
          <a:bodyPr wrap="square" rtlCol="0">
            <a:spAutoFit/>
          </a:bodyPr>
          <a:lstStyle/>
          <a:p>
            <a:r>
              <a:rPr lang="en-IN" b="1" dirty="0" smtClean="0"/>
              <a:t>Example</a:t>
            </a:r>
            <a:r>
              <a:rPr lang="en-IN" dirty="0" smtClean="0"/>
              <a:t>: Exception2.java</a:t>
            </a:r>
            <a:endParaRPr lang="en-IN" dirty="0"/>
          </a:p>
        </p:txBody>
      </p:sp>
    </p:spTree>
    <p:extLst>
      <p:ext uri="{BB962C8B-B14F-4D97-AF65-F5344CB8AC3E}">
        <p14:creationId xmlns:p14="http://schemas.microsoft.com/office/powerpoint/2010/main" xmlns="" val="3736756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715436" cy="5768997"/>
          </a:xfrm>
        </p:spPr>
        <p:txBody>
          <a:bodyPr/>
          <a:lstStyle/>
          <a:p>
            <a:r>
              <a:rPr lang="en-IN" sz="2400" b="1" dirty="0" smtClean="0"/>
              <a:t>3 Different ways to print Exception messages in Java</a:t>
            </a:r>
          </a:p>
          <a:p>
            <a:r>
              <a:rPr lang="en-IN" sz="2400" b="1" dirty="0" err="1" smtClean="0"/>
              <a:t>java.lang.Throwable.printStackTrace</a:t>
            </a:r>
            <a:r>
              <a:rPr lang="en-IN" sz="2400" b="1" dirty="0" smtClean="0"/>
              <a:t>() method</a:t>
            </a:r>
          </a:p>
          <a:p>
            <a:pPr lvl="1" algn="just"/>
            <a:r>
              <a:rPr lang="en-IN" sz="2400" b="1" dirty="0" smtClean="0"/>
              <a:t> </a:t>
            </a:r>
            <a:r>
              <a:rPr lang="en-IN" sz="2400" dirty="0" smtClean="0"/>
              <a:t>By using this method, we will get name(e.g. </a:t>
            </a:r>
            <a:r>
              <a:rPr lang="en-IN" sz="2400" dirty="0" err="1" smtClean="0"/>
              <a:t>java.lang.ArithmeticException</a:t>
            </a:r>
            <a:r>
              <a:rPr lang="en-IN" sz="2400" dirty="0" smtClean="0"/>
              <a:t>) and description(e.g. / by zero) of an exception separated by colon, and stack trace (where in the code, that exception has occurred) in the next line.</a:t>
            </a:r>
          </a:p>
          <a:p>
            <a:pPr lvl="1" algn="just"/>
            <a:r>
              <a:rPr lang="en-IN" sz="2400" dirty="0" err="1" smtClean="0"/>
              <a:t>e.printStackTrace</a:t>
            </a:r>
            <a:r>
              <a:rPr lang="en-IN" sz="2400" dirty="0" smtClean="0"/>
              <a:t>();</a:t>
            </a:r>
          </a:p>
          <a:p>
            <a:r>
              <a:rPr lang="en-IN" sz="2400" b="1" dirty="0" err="1" smtClean="0"/>
              <a:t>toString</a:t>
            </a:r>
            <a:r>
              <a:rPr lang="en-IN" sz="2400" b="1" dirty="0" smtClean="0"/>
              <a:t>() method </a:t>
            </a:r>
          </a:p>
          <a:p>
            <a:pPr lvl="1"/>
            <a:r>
              <a:rPr lang="en-IN" sz="2400" dirty="0" smtClean="0"/>
              <a:t>By using this method, we will only get name and description of an exception</a:t>
            </a:r>
          </a:p>
          <a:p>
            <a:pPr lvl="1"/>
            <a:r>
              <a:rPr lang="en-IN" sz="2400" dirty="0" err="1" smtClean="0"/>
              <a:t>System.out.println</a:t>
            </a:r>
            <a:r>
              <a:rPr lang="en-IN" sz="2400" dirty="0" smtClean="0"/>
              <a:t>(</a:t>
            </a:r>
            <a:r>
              <a:rPr lang="en-IN" sz="2400" dirty="0" err="1" smtClean="0"/>
              <a:t>e.toString</a:t>
            </a:r>
            <a:r>
              <a:rPr lang="en-IN" sz="2400" dirty="0" smtClean="0"/>
              <a:t>()); (or) </a:t>
            </a:r>
            <a:r>
              <a:rPr lang="en-IN" sz="2400" dirty="0" err="1" smtClean="0"/>
              <a:t>System.out.println</a:t>
            </a:r>
            <a:r>
              <a:rPr lang="en-IN" sz="2400" dirty="0" smtClean="0"/>
              <a:t>(e); </a:t>
            </a:r>
          </a:p>
          <a:p>
            <a:r>
              <a:rPr lang="en-IN" sz="2400" b="1" dirty="0" err="1" smtClean="0"/>
              <a:t>java.lang.Throwable.getMessage</a:t>
            </a:r>
            <a:r>
              <a:rPr lang="en-IN" sz="2400" b="1" dirty="0" smtClean="0"/>
              <a:t>() method </a:t>
            </a:r>
          </a:p>
          <a:p>
            <a:pPr lvl="1" algn="just"/>
            <a:r>
              <a:rPr lang="en-IN" sz="2400" dirty="0" smtClean="0"/>
              <a:t>By using this method, we will only get description of an exception.</a:t>
            </a:r>
          </a:p>
          <a:p>
            <a:pPr lvl="1" algn="just"/>
            <a:r>
              <a:rPr lang="en-IN" sz="2400" dirty="0" err="1" smtClean="0"/>
              <a:t>System.out.println</a:t>
            </a:r>
            <a:r>
              <a:rPr lang="en-IN" sz="2400" dirty="0" smtClean="0"/>
              <a:t>(</a:t>
            </a:r>
            <a:r>
              <a:rPr lang="en-IN" sz="2400" dirty="0" err="1" smtClean="0"/>
              <a:t>e.getMessage</a:t>
            </a:r>
            <a:r>
              <a:rPr lang="en-IN" sz="2400" dirty="0" smtClean="0"/>
              <a:t>());</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Exception Handling: </a:t>
            </a:r>
            <a:r>
              <a:rPr lang="en-US" b="1" dirty="0">
                <a:solidFill>
                  <a:srgbClr val="00B0F0"/>
                </a:solidFill>
              </a:rPr>
              <a:t>Introduction</a:t>
            </a:r>
          </a:p>
        </p:txBody>
      </p:sp>
      <p:sp>
        <p:nvSpPr>
          <p:cNvPr id="4099" name="Content Placeholder 2"/>
          <p:cNvSpPr>
            <a:spLocks noGrp="1"/>
          </p:cNvSpPr>
          <p:nvPr>
            <p:ph idx="1"/>
          </p:nvPr>
        </p:nvSpPr>
        <p:spPr>
          <a:xfrm>
            <a:off x="228600" y="609600"/>
            <a:ext cx="8610600" cy="5518150"/>
          </a:xfrm>
        </p:spPr>
        <p:txBody>
          <a:bodyPr/>
          <a:lstStyle/>
          <a:p>
            <a:pPr algn="just" eaLnBrk="1" hangingPunct="1">
              <a:lnSpc>
                <a:spcPct val="150000"/>
              </a:lnSpc>
              <a:buFontTx/>
              <a:buChar char="•"/>
            </a:pPr>
            <a:r>
              <a:rPr lang="en-IN" sz="2600" dirty="0"/>
              <a:t>An exception (or exceptional event) is a problem that arises during the execution of a program. </a:t>
            </a:r>
            <a:endParaRPr lang="en-IN" sz="2600" dirty="0" smtClean="0"/>
          </a:p>
          <a:p>
            <a:pPr algn="just" eaLnBrk="1" hangingPunct="1">
              <a:lnSpc>
                <a:spcPct val="150000"/>
              </a:lnSpc>
              <a:buFontTx/>
              <a:buChar char="•"/>
            </a:pPr>
            <a:r>
              <a:rPr lang="en-IN" sz="2600" dirty="0" smtClean="0"/>
              <a:t>When </a:t>
            </a:r>
            <a:r>
              <a:rPr lang="en-IN" sz="2600" dirty="0"/>
              <a:t>an </a:t>
            </a:r>
            <a:r>
              <a:rPr lang="en-IN" sz="2600" b="1" dirty="0"/>
              <a:t>Exception</a:t>
            </a:r>
            <a:r>
              <a:rPr lang="en-IN" sz="2600" dirty="0"/>
              <a:t> occurs the normal flow of the program is disrupted and the program/Application terminates abnormally, which is not recommended, therefore, these exceptions are to be handled</a:t>
            </a:r>
            <a:r>
              <a:rPr lang="en-IN" sz="2600" dirty="0" smtClean="0"/>
              <a:t>.</a:t>
            </a:r>
          </a:p>
          <a:p>
            <a:pPr algn="just" eaLnBrk="1" hangingPunct="1">
              <a:lnSpc>
                <a:spcPct val="150000"/>
              </a:lnSpc>
              <a:buFontTx/>
              <a:buChar char="•"/>
            </a:pPr>
            <a:r>
              <a:rPr lang="en-IN" sz="2600" dirty="0"/>
              <a:t>The core advantage of exception handling is </a:t>
            </a:r>
            <a:r>
              <a:rPr lang="en-IN" sz="2600" b="1" dirty="0"/>
              <a:t>to maintain the normal flow of the application</a:t>
            </a:r>
            <a:r>
              <a:rPr lang="en-IN" sz="2600" dirty="0"/>
              <a:t>. An exception normally disrupts the normal flow of the application that is why we use exception handling.</a:t>
            </a:r>
            <a:endParaRPr lang="en-IN" sz="26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a:t>
            </a:fld>
            <a:endParaRPr lang="en-US" dirty="0"/>
          </a:p>
        </p:txBody>
      </p:sp>
    </p:spTree>
    <p:extLst>
      <p:ext uri="{BB962C8B-B14F-4D97-AF65-F5344CB8AC3E}">
        <p14:creationId xmlns:p14="http://schemas.microsoft.com/office/powerpoint/2010/main" xmlns="" val="1110784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95672"/>
            <a:ext cx="8687972" cy="381000"/>
          </a:xfrm>
        </p:spPr>
        <p:txBody>
          <a:bodyPr/>
          <a:lstStyle/>
          <a:p>
            <a:pPr eaLnBrk="1" hangingPunct="1"/>
            <a:r>
              <a:rPr lang="en-US" b="1" dirty="0">
                <a:solidFill>
                  <a:srgbClr val="00B0F0"/>
                </a:solidFill>
              </a:rPr>
              <a:t>Multi catch block</a:t>
            </a:r>
          </a:p>
        </p:txBody>
      </p:sp>
      <p:sp>
        <p:nvSpPr>
          <p:cNvPr id="4099" name="Content Placeholder 2"/>
          <p:cNvSpPr>
            <a:spLocks noGrp="1"/>
          </p:cNvSpPr>
          <p:nvPr>
            <p:ph idx="1"/>
          </p:nvPr>
        </p:nvSpPr>
        <p:spPr>
          <a:xfrm>
            <a:off x="228600" y="533400"/>
            <a:ext cx="8763000" cy="5594350"/>
          </a:xfrm>
        </p:spPr>
        <p:txBody>
          <a:bodyPr/>
          <a:lstStyle/>
          <a:p>
            <a:pPr algn="just" eaLnBrk="1" hangingPunct="1">
              <a:lnSpc>
                <a:spcPct val="150000"/>
              </a:lnSpc>
              <a:buFontTx/>
              <a:buChar char="•"/>
            </a:pPr>
            <a:r>
              <a:rPr lang="en-IN" sz="2400" dirty="0"/>
              <a:t>If you have to perform different tasks at the occurrence of different Exceptions, use java multi catch block</a:t>
            </a:r>
            <a:r>
              <a:rPr lang="en-IN" sz="2400" dirty="0" smtClean="0"/>
              <a:t>.</a:t>
            </a:r>
          </a:p>
          <a:p>
            <a:pPr algn="just" eaLnBrk="1" hangingPunct="1">
              <a:lnSpc>
                <a:spcPct val="150000"/>
              </a:lnSpc>
              <a:buFontTx/>
              <a:buChar char="•"/>
            </a:pPr>
            <a:r>
              <a:rPr lang="en-IN" sz="2400" dirty="0" smtClean="0"/>
              <a:t>When an exception in a try block is generated, the java treats the multiple catch statements like cases in a switch statement. </a:t>
            </a:r>
          </a:p>
          <a:p>
            <a:pPr lvl="1" algn="just" eaLnBrk="1" hangingPunct="1">
              <a:lnSpc>
                <a:spcPct val="150000"/>
              </a:lnSpc>
              <a:buFontTx/>
              <a:buChar char="•"/>
            </a:pPr>
            <a:r>
              <a:rPr lang="en-IN" sz="2000" dirty="0" smtClean="0"/>
              <a:t>The first statement whose parameter matches with the exception object will be executed, and the remaining statements will be skipped.</a:t>
            </a:r>
          </a:p>
          <a:p>
            <a:pPr algn="just" eaLnBrk="1" hangingPunct="1">
              <a:lnSpc>
                <a:spcPct val="150000"/>
              </a:lnSpc>
              <a:buFontTx/>
              <a:buChar char="•"/>
            </a:pPr>
            <a:r>
              <a:rPr lang="en-IN" sz="2200" b="1" dirty="0" smtClean="0"/>
              <a:t>Note:</a:t>
            </a:r>
          </a:p>
          <a:p>
            <a:pPr lvl="1" algn="just" eaLnBrk="1" hangingPunct="1">
              <a:lnSpc>
                <a:spcPct val="150000"/>
              </a:lnSpc>
              <a:buFontTx/>
              <a:buChar char="•"/>
            </a:pPr>
            <a:r>
              <a:rPr lang="en-IN" sz="1800" dirty="0"/>
              <a:t>At a time only one Exception is </a:t>
            </a:r>
            <a:r>
              <a:rPr lang="en-IN" sz="1800" dirty="0" smtClean="0"/>
              <a:t>occurred </a:t>
            </a:r>
            <a:r>
              <a:rPr lang="en-IN" sz="1800" dirty="0"/>
              <a:t>and at a time only one catch block is executed.</a:t>
            </a:r>
          </a:p>
          <a:p>
            <a:pPr lvl="1" algn="just" eaLnBrk="1" hangingPunct="1">
              <a:lnSpc>
                <a:spcPct val="150000"/>
              </a:lnSpc>
              <a:buFontTx/>
              <a:buChar char="•"/>
            </a:pPr>
            <a:r>
              <a:rPr lang="en-IN" sz="1800" dirty="0" smtClean="0"/>
              <a:t>All catch blocks must be ordered from </a:t>
            </a:r>
            <a:r>
              <a:rPr lang="en-IN" sz="1800" b="1" dirty="0" smtClean="0"/>
              <a:t>most specific to most general </a:t>
            </a:r>
            <a:r>
              <a:rPr lang="en-IN" sz="1800" dirty="0" smtClean="0"/>
              <a:t>i.e. catch for </a:t>
            </a:r>
            <a:r>
              <a:rPr lang="en-IN" sz="1800" dirty="0" err="1" smtClean="0"/>
              <a:t>ArithmeticException</a:t>
            </a:r>
            <a:r>
              <a:rPr lang="en-IN" sz="1800" dirty="0" smtClean="0"/>
              <a:t> must come before catch for Exception .</a:t>
            </a:r>
          </a:p>
          <a:p>
            <a:pPr algn="just" eaLnBrk="1" hangingPunct="1">
              <a:lnSpc>
                <a:spcPct val="150000"/>
              </a:lnSpc>
              <a:buFontTx/>
              <a:buChar char="•"/>
            </a:pPr>
            <a:r>
              <a:rPr lang="en-IN" sz="2200" b="1" dirty="0" smtClean="0"/>
              <a:t>Example</a:t>
            </a:r>
            <a:r>
              <a:rPr lang="en-IN" sz="2200" b="1" dirty="0" smtClean="0"/>
              <a:t>: </a:t>
            </a:r>
            <a:r>
              <a:rPr lang="en-IN" sz="2200" dirty="0" smtClean="0"/>
              <a:t>Exception3.java, Exception4.java</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20</a:t>
            </a:fld>
            <a:endParaRPr lang="en-US" dirty="0"/>
          </a:p>
        </p:txBody>
      </p:sp>
    </p:spTree>
    <p:extLst>
      <p:ext uri="{BB962C8B-B14F-4D97-AF65-F5344CB8AC3E}">
        <p14:creationId xmlns:p14="http://schemas.microsoft.com/office/powerpoint/2010/main" xmlns="" val="1300647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a:solidFill>
                  <a:srgbClr val="00B0F0"/>
                </a:solidFill>
              </a:rPr>
              <a:t>Java throw keyword</a:t>
            </a:r>
          </a:p>
        </p:txBody>
      </p:sp>
      <p:sp>
        <p:nvSpPr>
          <p:cNvPr id="4099" name="Content Placeholder 2"/>
          <p:cNvSpPr>
            <a:spLocks noGrp="1"/>
          </p:cNvSpPr>
          <p:nvPr>
            <p:ph idx="1"/>
          </p:nvPr>
        </p:nvSpPr>
        <p:spPr>
          <a:xfrm>
            <a:off x="228600" y="533400"/>
            <a:ext cx="8763000" cy="5594350"/>
          </a:xfrm>
        </p:spPr>
        <p:txBody>
          <a:bodyPr/>
          <a:lstStyle/>
          <a:p>
            <a:pPr algn="just">
              <a:lnSpc>
                <a:spcPct val="150000"/>
              </a:lnSpc>
            </a:pPr>
            <a:r>
              <a:rPr lang="en-IN" sz="2800" dirty="0" smtClean="0"/>
              <a:t>The</a:t>
            </a:r>
            <a:r>
              <a:rPr lang="en-IN" sz="2800" dirty="0"/>
              <a:t> </a:t>
            </a:r>
            <a:r>
              <a:rPr lang="en-IN" sz="2800" b="1" dirty="0"/>
              <a:t>throw</a:t>
            </a:r>
            <a:r>
              <a:rPr lang="en-IN" sz="2800" dirty="0"/>
              <a:t> keyword in </a:t>
            </a:r>
            <a:r>
              <a:rPr lang="en-IN" sz="2800" b="1" dirty="0"/>
              <a:t>Java</a:t>
            </a:r>
            <a:r>
              <a:rPr lang="en-IN" sz="2800" dirty="0"/>
              <a:t> is used to explicitly </a:t>
            </a:r>
            <a:r>
              <a:rPr lang="en-IN" sz="2800" b="1" dirty="0" smtClean="0"/>
              <a:t>throw </a:t>
            </a:r>
            <a:r>
              <a:rPr lang="en-IN" sz="2800" dirty="0" smtClean="0"/>
              <a:t>an </a:t>
            </a:r>
            <a:r>
              <a:rPr lang="en-IN" sz="2800" dirty="0"/>
              <a:t>exception from a method or any block of </a:t>
            </a:r>
            <a:r>
              <a:rPr lang="en-IN" sz="2800" dirty="0" smtClean="0"/>
              <a:t>code.</a:t>
            </a:r>
            <a:endParaRPr lang="en-IN" sz="2800" dirty="0"/>
          </a:p>
          <a:p>
            <a:pPr algn="just">
              <a:lnSpc>
                <a:spcPct val="150000"/>
              </a:lnSpc>
            </a:pPr>
            <a:r>
              <a:rPr lang="en-IN" sz="2800" dirty="0"/>
              <a:t>We can throw either checked or </a:t>
            </a:r>
            <a:r>
              <a:rPr lang="en-IN" sz="2800" dirty="0" err="1"/>
              <a:t>uncheked</a:t>
            </a:r>
            <a:r>
              <a:rPr lang="en-IN" sz="2800" dirty="0"/>
              <a:t> exception in java by throw keyword. </a:t>
            </a:r>
            <a:endParaRPr lang="en-IN" sz="2800" dirty="0" smtClean="0"/>
          </a:p>
          <a:p>
            <a:pPr algn="just">
              <a:lnSpc>
                <a:spcPct val="150000"/>
              </a:lnSpc>
            </a:pPr>
            <a:r>
              <a:rPr lang="en-IN" sz="2800" dirty="0" smtClean="0"/>
              <a:t>The </a:t>
            </a:r>
            <a:r>
              <a:rPr lang="en-IN" sz="2800" dirty="0"/>
              <a:t>throw keyword is mainly used to throw </a:t>
            </a:r>
            <a:r>
              <a:rPr lang="en-IN" sz="2800" b="1" dirty="0"/>
              <a:t>custom exception</a:t>
            </a:r>
            <a:r>
              <a:rPr lang="en-IN" sz="2800" b="1" dirty="0" smtClean="0"/>
              <a:t>.</a:t>
            </a:r>
          </a:p>
          <a:p>
            <a:pPr marL="0" indent="0" algn="just">
              <a:lnSpc>
                <a:spcPct val="150000"/>
              </a:lnSpc>
              <a:buNone/>
            </a:pPr>
            <a:r>
              <a:rPr lang="en-IN" sz="2800" b="1" dirty="0" smtClean="0"/>
              <a:t>Syntax</a:t>
            </a:r>
            <a:r>
              <a:rPr lang="en-IN" sz="2800" b="1" dirty="0" smtClean="0"/>
              <a:t>: </a:t>
            </a:r>
            <a:r>
              <a:rPr lang="en-IN" sz="2800" dirty="0" smtClean="0"/>
              <a:t> </a:t>
            </a:r>
            <a:r>
              <a:rPr lang="en-IN" sz="2800" dirty="0"/>
              <a:t>throw exception;  </a:t>
            </a:r>
            <a:r>
              <a:rPr lang="en-IN" sz="2800" dirty="0" smtClean="0"/>
              <a:t>(or)</a:t>
            </a:r>
          </a:p>
          <a:p>
            <a:pPr marL="0" indent="0" algn="just">
              <a:lnSpc>
                <a:spcPct val="150000"/>
              </a:lnSpc>
              <a:buNone/>
            </a:pPr>
            <a:r>
              <a:rPr lang="en-IN" sz="2800" dirty="0" smtClean="0"/>
              <a:t>throw new IOException("sorry device </a:t>
            </a:r>
            <a:r>
              <a:rPr lang="en-IN" sz="2800" dirty="0" smtClean="0"/>
              <a:t>error”);</a:t>
            </a:r>
            <a:r>
              <a:rPr lang="en-IN" sz="2800" dirty="0" smtClean="0"/>
              <a:t> </a:t>
            </a:r>
            <a:endParaRPr lang="en-IN" sz="2800" dirty="0"/>
          </a:p>
          <a:p>
            <a:pPr marL="0" indent="0" algn="just">
              <a:lnSpc>
                <a:spcPct val="150000"/>
              </a:lnSpc>
              <a:buNone/>
            </a:pPr>
            <a:r>
              <a:rPr lang="en-IN" sz="2800" b="1" dirty="0" smtClean="0"/>
              <a:t>Example: </a:t>
            </a:r>
            <a:r>
              <a:rPr lang="en-IN" sz="2800" dirty="0" smtClean="0"/>
              <a:t>Exception5.java, Exception6.java</a:t>
            </a:r>
            <a:endParaRPr lang="en-IN" sz="28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21</a:t>
            </a:fld>
            <a:endParaRPr lang="en-US" dirty="0"/>
          </a:p>
        </p:txBody>
      </p:sp>
    </p:spTree>
    <p:extLst>
      <p:ext uri="{BB962C8B-B14F-4D97-AF65-F5344CB8AC3E}">
        <p14:creationId xmlns:p14="http://schemas.microsoft.com/office/powerpoint/2010/main" xmlns="" val="3542882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a:solidFill>
                  <a:srgbClr val="00B0F0"/>
                </a:solidFill>
              </a:rPr>
              <a:t>Java </a:t>
            </a:r>
            <a:r>
              <a:rPr lang="en-US" b="1" dirty="0" smtClean="0">
                <a:solidFill>
                  <a:srgbClr val="00B0F0"/>
                </a:solidFill>
              </a:rPr>
              <a:t>throws </a:t>
            </a:r>
            <a:r>
              <a:rPr lang="en-US" b="1" dirty="0">
                <a:solidFill>
                  <a:srgbClr val="00B0F0"/>
                </a:solidFill>
              </a:rPr>
              <a:t>keyword</a:t>
            </a:r>
          </a:p>
        </p:txBody>
      </p:sp>
      <p:sp>
        <p:nvSpPr>
          <p:cNvPr id="4099" name="Content Placeholder 2"/>
          <p:cNvSpPr>
            <a:spLocks noGrp="1"/>
          </p:cNvSpPr>
          <p:nvPr>
            <p:ph idx="1"/>
          </p:nvPr>
        </p:nvSpPr>
        <p:spPr>
          <a:xfrm>
            <a:off x="228600" y="533400"/>
            <a:ext cx="8763000" cy="5594350"/>
          </a:xfrm>
        </p:spPr>
        <p:txBody>
          <a:bodyPr/>
          <a:lstStyle/>
          <a:p>
            <a:pPr algn="just"/>
            <a:r>
              <a:rPr lang="en-IN" sz="2800" dirty="0"/>
              <a:t>throws is a keyword in Java which is used in the </a:t>
            </a:r>
            <a:r>
              <a:rPr lang="en-IN" sz="2800" b="1" dirty="0"/>
              <a:t>signature of method </a:t>
            </a:r>
            <a:r>
              <a:rPr lang="en-IN" sz="2800" dirty="0"/>
              <a:t>to indicate that this method might throw one of the listed type exceptions. </a:t>
            </a:r>
            <a:endParaRPr lang="en-IN" sz="2800" dirty="0" smtClean="0"/>
          </a:p>
          <a:p>
            <a:pPr algn="just"/>
            <a:r>
              <a:rPr lang="en-IN" sz="2800" dirty="0" smtClean="0"/>
              <a:t>The </a:t>
            </a:r>
            <a:r>
              <a:rPr lang="en-IN" sz="2800" dirty="0"/>
              <a:t>caller to these methods has to handle the exception using a try-catch block</a:t>
            </a:r>
            <a:r>
              <a:rPr lang="en-IN" sz="2800" dirty="0" smtClean="0"/>
              <a:t>.</a:t>
            </a:r>
          </a:p>
          <a:p>
            <a:pPr lvl="1" algn="just"/>
            <a:r>
              <a:rPr lang="en-IN" sz="2400" dirty="0"/>
              <a:t>It provides information to the caller of the method about the exception</a:t>
            </a:r>
            <a:r>
              <a:rPr lang="en-IN" sz="2400" dirty="0" smtClean="0"/>
              <a:t>.</a:t>
            </a:r>
          </a:p>
          <a:p>
            <a:pPr lvl="1" algn="just"/>
            <a:r>
              <a:rPr lang="en-IN" sz="2400" dirty="0" smtClean="0"/>
              <a:t>To handle the exception when you call this method, all the exceptions that are declared using throws, must be handled where you are calling this method else you will get compilation error.</a:t>
            </a:r>
          </a:p>
          <a:p>
            <a:pPr algn="just"/>
            <a:r>
              <a:rPr lang="en-IN" sz="2400" b="1" dirty="0"/>
              <a:t>Syntax:</a:t>
            </a:r>
          </a:p>
          <a:p>
            <a:pPr marL="0" indent="0" algn="just">
              <a:buNone/>
            </a:pPr>
            <a:r>
              <a:rPr lang="en-IN" sz="2400" dirty="0"/>
              <a:t> </a:t>
            </a:r>
            <a:r>
              <a:rPr lang="en-IN" sz="2400" dirty="0" smtClean="0"/>
              <a:t>    type </a:t>
            </a:r>
            <a:r>
              <a:rPr lang="en-IN" sz="2400" dirty="0" err="1"/>
              <a:t>method_name</a:t>
            </a:r>
            <a:r>
              <a:rPr lang="en-IN" sz="2400" dirty="0"/>
              <a:t>(parameters) throws </a:t>
            </a:r>
            <a:r>
              <a:rPr lang="en-IN" sz="2400" dirty="0" err="1" smtClean="0"/>
              <a:t>exception_list</a:t>
            </a:r>
            <a:endParaRPr lang="en-IN" sz="2400" dirty="0" smtClean="0"/>
          </a:p>
          <a:p>
            <a:pPr algn="just"/>
            <a:r>
              <a:rPr lang="en-IN" sz="2400" b="1" dirty="0" smtClean="0"/>
              <a:t>Example: </a:t>
            </a:r>
            <a:r>
              <a:rPr lang="en-IN" sz="2400" dirty="0" smtClean="0"/>
              <a:t>Exception7.java</a:t>
            </a:r>
            <a:r>
              <a:rPr lang="en-IN" sz="2400" dirty="0"/>
              <a:t>, </a:t>
            </a:r>
            <a:r>
              <a:rPr lang="en-IN" sz="2400" dirty="0" smtClean="0"/>
              <a:t>Exception8.java, Exception8_1.java</a:t>
            </a:r>
            <a:endParaRPr lang="en-IN" sz="2400" dirty="0"/>
          </a:p>
          <a:p>
            <a:pPr algn="just"/>
            <a:endParaRPr lang="en-IN" sz="28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22</a:t>
            </a:fld>
            <a:endParaRPr lang="en-US" dirty="0"/>
          </a:p>
        </p:txBody>
      </p:sp>
    </p:spTree>
    <p:extLst>
      <p:ext uri="{BB962C8B-B14F-4D97-AF65-F5344CB8AC3E}">
        <p14:creationId xmlns:p14="http://schemas.microsoft.com/office/powerpoint/2010/main" xmlns="" val="2524635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a:solidFill>
                  <a:srgbClr val="00B0F0"/>
                </a:solidFill>
              </a:rPr>
              <a:t>Java finally block</a:t>
            </a:r>
          </a:p>
        </p:txBody>
      </p:sp>
      <p:sp>
        <p:nvSpPr>
          <p:cNvPr id="4099" name="Content Placeholder 2"/>
          <p:cNvSpPr>
            <a:spLocks noGrp="1"/>
          </p:cNvSpPr>
          <p:nvPr>
            <p:ph idx="1"/>
          </p:nvPr>
        </p:nvSpPr>
        <p:spPr>
          <a:xfrm>
            <a:off x="228600" y="685800"/>
            <a:ext cx="8763000" cy="5594350"/>
          </a:xfrm>
        </p:spPr>
        <p:txBody>
          <a:bodyPr/>
          <a:lstStyle/>
          <a:p>
            <a:pPr algn="just">
              <a:lnSpc>
                <a:spcPct val="150000"/>
              </a:lnSpc>
            </a:pPr>
            <a:r>
              <a:rPr lang="en-IN" sz="2800" dirty="0"/>
              <a:t>Java finally block is a block that is used to execute </a:t>
            </a:r>
            <a:r>
              <a:rPr lang="en-IN" sz="2800" b="1" dirty="0"/>
              <a:t>important code </a:t>
            </a:r>
            <a:r>
              <a:rPr lang="en-IN" sz="2800" dirty="0"/>
              <a:t>such as closing connection, stream etc</a:t>
            </a:r>
            <a:r>
              <a:rPr lang="en-IN" sz="2800" dirty="0" smtClean="0"/>
              <a:t>.</a:t>
            </a:r>
            <a:endParaRPr lang="en-IN" sz="2800" dirty="0"/>
          </a:p>
          <a:p>
            <a:pPr algn="just">
              <a:lnSpc>
                <a:spcPct val="150000"/>
              </a:lnSpc>
            </a:pPr>
            <a:r>
              <a:rPr lang="en-IN" sz="2800" dirty="0"/>
              <a:t>Java finally block is </a:t>
            </a:r>
            <a:r>
              <a:rPr lang="en-IN" sz="2800" b="1" dirty="0"/>
              <a:t>always executed </a:t>
            </a:r>
            <a:r>
              <a:rPr lang="en-IN" sz="2800" dirty="0"/>
              <a:t>whether exception is handled or not</a:t>
            </a:r>
            <a:r>
              <a:rPr lang="en-IN" sz="2800" dirty="0" smtClean="0"/>
              <a:t>.</a:t>
            </a:r>
            <a:endParaRPr lang="en-IN" sz="2800" dirty="0"/>
          </a:p>
          <a:p>
            <a:pPr algn="just">
              <a:lnSpc>
                <a:spcPct val="150000"/>
              </a:lnSpc>
            </a:pPr>
            <a:r>
              <a:rPr lang="en-IN" sz="2800" dirty="0"/>
              <a:t>Java finally block follows try or catch block</a:t>
            </a:r>
            <a:r>
              <a:rPr lang="en-IN" sz="2800" dirty="0" smtClean="0"/>
              <a:t>.</a:t>
            </a:r>
          </a:p>
          <a:p>
            <a:pPr algn="just">
              <a:lnSpc>
                <a:spcPct val="150000"/>
              </a:lnSpc>
            </a:pPr>
            <a:r>
              <a:rPr lang="en-IN" sz="2800" b="1" dirty="0" smtClean="0"/>
              <a:t>Note: </a:t>
            </a:r>
            <a:r>
              <a:rPr lang="en-IN" sz="2800" dirty="0" smtClean="0"/>
              <a:t>If you don't handle exception, before terminating the program, JVM executes finally block(if any).</a:t>
            </a:r>
          </a:p>
          <a:p>
            <a:pPr algn="just">
              <a:lnSpc>
                <a:spcPct val="150000"/>
              </a:lnSpc>
            </a:pPr>
            <a:r>
              <a:rPr lang="en-IN" sz="2800" b="1" dirty="0" smtClean="0"/>
              <a:t>Example: </a:t>
            </a:r>
            <a:r>
              <a:rPr lang="en-IN" sz="2800" dirty="0" smtClean="0"/>
              <a:t>Exception9.java</a:t>
            </a:r>
            <a:r>
              <a:rPr lang="en-IN" sz="2800" dirty="0"/>
              <a:t>, </a:t>
            </a:r>
            <a:r>
              <a:rPr lang="en-IN" sz="2800" dirty="0" smtClean="0"/>
              <a:t>Exception10.java, Exception11.java</a:t>
            </a:r>
            <a:endParaRPr lang="en-IN" sz="28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23</a:t>
            </a:fld>
            <a:endParaRPr lang="en-US" dirty="0"/>
          </a:p>
        </p:txBody>
      </p:sp>
    </p:spTree>
    <p:extLst>
      <p:ext uri="{BB962C8B-B14F-4D97-AF65-F5344CB8AC3E}">
        <p14:creationId xmlns:p14="http://schemas.microsoft.com/office/powerpoint/2010/main" xmlns="" val="1182070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a:solidFill>
                  <a:srgbClr val="00B0F0"/>
                </a:solidFill>
              </a:rPr>
              <a:t>Java Custom Exception</a:t>
            </a:r>
          </a:p>
        </p:txBody>
      </p:sp>
      <p:sp>
        <p:nvSpPr>
          <p:cNvPr id="4099" name="Content Placeholder 2"/>
          <p:cNvSpPr>
            <a:spLocks noGrp="1"/>
          </p:cNvSpPr>
          <p:nvPr>
            <p:ph idx="1"/>
          </p:nvPr>
        </p:nvSpPr>
        <p:spPr>
          <a:xfrm>
            <a:off x="228600" y="685800"/>
            <a:ext cx="8763000" cy="5594350"/>
          </a:xfrm>
        </p:spPr>
        <p:txBody>
          <a:bodyPr/>
          <a:lstStyle/>
          <a:p>
            <a:pPr algn="just">
              <a:lnSpc>
                <a:spcPct val="150000"/>
              </a:lnSpc>
            </a:pPr>
            <a:r>
              <a:rPr lang="en-IN" sz="2800" dirty="0"/>
              <a:t>If you are creating your </a:t>
            </a:r>
            <a:r>
              <a:rPr lang="en-IN" sz="2800" b="1" dirty="0"/>
              <a:t>own Exception </a:t>
            </a:r>
            <a:r>
              <a:rPr lang="en-IN" sz="2800" dirty="0"/>
              <a:t>that is known as custom exception or user-defined exception. Java custom exceptions are used to </a:t>
            </a:r>
            <a:r>
              <a:rPr lang="en-IN" sz="2800" b="1" dirty="0"/>
              <a:t>customize the exception according </a:t>
            </a:r>
            <a:r>
              <a:rPr lang="en-IN" sz="2800" b="1" dirty="0" smtClean="0"/>
              <a:t>to the user application needs.</a:t>
            </a:r>
            <a:endParaRPr lang="en-IN" sz="2800" b="1" dirty="0"/>
          </a:p>
          <a:p>
            <a:pPr algn="just">
              <a:lnSpc>
                <a:spcPct val="150000"/>
              </a:lnSpc>
            </a:pPr>
            <a:r>
              <a:rPr lang="en-IN" sz="2800" dirty="0"/>
              <a:t>By the help of custom exception, you can have your </a:t>
            </a:r>
            <a:r>
              <a:rPr lang="en-IN" sz="2800" b="1" dirty="0"/>
              <a:t>own exception and message</a:t>
            </a:r>
            <a:r>
              <a:rPr lang="en-IN" sz="2800" b="1" dirty="0" smtClean="0"/>
              <a:t>.</a:t>
            </a:r>
          </a:p>
          <a:p>
            <a:pPr>
              <a:buNone/>
            </a:pPr>
            <a:r>
              <a:rPr lang="en-IN" sz="2800" b="1" dirty="0"/>
              <a:t>Notes:</a:t>
            </a:r>
            <a:r>
              <a:rPr lang="en-IN" sz="2800" dirty="0"/>
              <a:t/>
            </a:r>
            <a:br>
              <a:rPr lang="en-IN" sz="2800" dirty="0"/>
            </a:br>
            <a:r>
              <a:rPr lang="en-IN" sz="2800" dirty="0"/>
              <a:t>1. </a:t>
            </a:r>
            <a:r>
              <a:rPr lang="en-IN" sz="2400" dirty="0"/>
              <a:t>User-defined exception must extend Exception class.</a:t>
            </a:r>
            <a:br>
              <a:rPr lang="en-IN" sz="2400" dirty="0"/>
            </a:br>
            <a:r>
              <a:rPr lang="en-IN" sz="2400" dirty="0"/>
              <a:t>2. The exception is </a:t>
            </a:r>
            <a:r>
              <a:rPr lang="en-IN" sz="2400" dirty="0" smtClean="0"/>
              <a:t>thrown </a:t>
            </a:r>
            <a:r>
              <a:rPr lang="en-IN" sz="2400" dirty="0"/>
              <a:t>using throw keyword</a:t>
            </a:r>
            <a:r>
              <a:rPr lang="en-IN" sz="2800" dirty="0" smtClean="0"/>
              <a:t>.</a:t>
            </a:r>
          </a:p>
          <a:p>
            <a:r>
              <a:rPr lang="en-IN" sz="2800" b="1" dirty="0" smtClean="0"/>
              <a:t>Example: </a:t>
            </a:r>
            <a:r>
              <a:rPr lang="en-IN" sz="2800" dirty="0" smtClean="0"/>
              <a:t>Exception12.java</a:t>
            </a:r>
            <a:r>
              <a:rPr lang="en-IN" sz="2800" dirty="0"/>
              <a:t>, </a:t>
            </a:r>
            <a:r>
              <a:rPr lang="en-IN" sz="2800" dirty="0" smtClean="0"/>
              <a:t>Exception13.java</a:t>
            </a:r>
            <a:endParaRPr lang="en-IN" sz="2800" dirty="0"/>
          </a:p>
          <a:p>
            <a:endParaRPr lang="en-IN" sz="2800" dirty="0"/>
          </a:p>
          <a:p>
            <a:endParaRPr lang="en-IN" sz="2800" b="1"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24</a:t>
            </a:fld>
            <a:endParaRPr lang="en-US" dirty="0"/>
          </a:p>
        </p:txBody>
      </p:sp>
    </p:spTree>
    <p:extLst>
      <p:ext uri="{BB962C8B-B14F-4D97-AF65-F5344CB8AC3E}">
        <p14:creationId xmlns:p14="http://schemas.microsoft.com/office/powerpoint/2010/main" xmlns="" val="1245857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smtClean="0">
                <a:solidFill>
                  <a:srgbClr val="00B0F0"/>
                </a:solidFill>
              </a:rPr>
              <a:t>Assertions in Java</a:t>
            </a:r>
            <a:endParaRPr lang="en-US" b="1" dirty="0">
              <a:solidFill>
                <a:srgbClr val="00B0F0"/>
              </a:solidFill>
            </a:endParaRPr>
          </a:p>
        </p:txBody>
      </p:sp>
      <p:sp>
        <p:nvSpPr>
          <p:cNvPr id="4099" name="Content Placeholder 2"/>
          <p:cNvSpPr>
            <a:spLocks noGrp="1"/>
          </p:cNvSpPr>
          <p:nvPr>
            <p:ph idx="1"/>
          </p:nvPr>
        </p:nvSpPr>
        <p:spPr>
          <a:xfrm>
            <a:off x="228600" y="685800"/>
            <a:ext cx="8763000" cy="5594350"/>
          </a:xfrm>
        </p:spPr>
        <p:txBody>
          <a:bodyPr/>
          <a:lstStyle/>
          <a:p>
            <a:pPr algn="just"/>
            <a:r>
              <a:rPr lang="en-IN" sz="2800" dirty="0" smtClean="0"/>
              <a:t>An assertion allows testing the correctness of any assumptions that have been made in the program.</a:t>
            </a:r>
          </a:p>
          <a:p>
            <a:pPr algn="just"/>
            <a:r>
              <a:rPr lang="en-IN" sz="2800" dirty="0" smtClean="0"/>
              <a:t>An assert statement is used to declare an expected </a:t>
            </a:r>
            <a:r>
              <a:rPr lang="en-IN" sz="2800" dirty="0" err="1" smtClean="0"/>
              <a:t>boolean</a:t>
            </a:r>
            <a:r>
              <a:rPr lang="en-IN" sz="2800" dirty="0" smtClean="0"/>
              <a:t> condition in a program. If the program is running with assertions enabled, then the condition is checked at runtime. If the condition is false, the Java runtime system </a:t>
            </a:r>
            <a:r>
              <a:rPr lang="en-IN" sz="2800" b="1" dirty="0" smtClean="0"/>
              <a:t>throws</a:t>
            </a:r>
            <a:r>
              <a:rPr lang="en-IN" sz="2800" dirty="0" smtClean="0"/>
              <a:t> an </a:t>
            </a:r>
            <a:r>
              <a:rPr lang="en-IN" sz="2800" b="1" dirty="0" smtClean="0"/>
              <a:t>AssertionError</a:t>
            </a:r>
            <a:r>
              <a:rPr lang="en-IN" sz="2800" dirty="0" smtClean="0"/>
              <a:t>.</a:t>
            </a:r>
            <a:r>
              <a:rPr lang="en-IN" sz="2800" b="1" dirty="0" smtClean="0"/>
              <a:t> </a:t>
            </a:r>
          </a:p>
          <a:p>
            <a:pPr algn="just"/>
            <a:r>
              <a:rPr lang="en-IN" sz="2800" dirty="0" smtClean="0"/>
              <a:t>It is mainly used for testing purposes during development.</a:t>
            </a:r>
          </a:p>
          <a:p>
            <a:pPr algn="just"/>
            <a:r>
              <a:rPr lang="en-IN" sz="2800" b="1" dirty="0" smtClean="0"/>
              <a:t>Syntax:</a:t>
            </a:r>
          </a:p>
          <a:p>
            <a:pPr lvl="1" algn="just"/>
            <a:r>
              <a:rPr lang="en-IN" sz="2400" b="1" i="1" dirty="0" smtClean="0"/>
              <a:t>assert </a:t>
            </a:r>
            <a:r>
              <a:rPr lang="en-IN" sz="2400" i="1" dirty="0" smtClean="0"/>
              <a:t>expression; (or)</a:t>
            </a:r>
          </a:p>
          <a:p>
            <a:pPr lvl="1" algn="just"/>
            <a:r>
              <a:rPr lang="en-IN" sz="2400" b="1" i="1" dirty="0" smtClean="0"/>
              <a:t>assert </a:t>
            </a:r>
            <a:r>
              <a:rPr lang="en-IN" sz="2400" i="1" dirty="0" smtClean="0"/>
              <a:t>expression1 : expression2;</a:t>
            </a:r>
            <a:endParaRPr lang="en-IN" sz="2400" dirty="0" smtClean="0"/>
          </a:p>
          <a:p>
            <a:endParaRPr lang="en-IN" sz="2800" dirty="0"/>
          </a:p>
          <a:p>
            <a:endParaRPr lang="en-IN" sz="2800" b="1"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25</a:t>
            </a:fld>
            <a:endParaRPr lang="en-US" dirty="0"/>
          </a:p>
        </p:txBody>
      </p:sp>
    </p:spTree>
    <p:extLst>
      <p:ext uri="{BB962C8B-B14F-4D97-AF65-F5344CB8AC3E}">
        <p14:creationId xmlns:p14="http://schemas.microsoft.com/office/powerpoint/2010/main" xmlns="" val="1245857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smtClean="0">
                <a:solidFill>
                  <a:srgbClr val="00B0F0"/>
                </a:solidFill>
              </a:rPr>
              <a:t>Assertions in Java</a:t>
            </a:r>
            <a:endParaRPr lang="en-US" b="1" dirty="0">
              <a:solidFill>
                <a:srgbClr val="00B0F0"/>
              </a:solidFill>
            </a:endParaRPr>
          </a:p>
        </p:txBody>
      </p:sp>
      <p:sp>
        <p:nvSpPr>
          <p:cNvPr id="4099" name="Content Placeholder 2"/>
          <p:cNvSpPr>
            <a:spLocks noGrp="1"/>
          </p:cNvSpPr>
          <p:nvPr>
            <p:ph idx="1"/>
          </p:nvPr>
        </p:nvSpPr>
        <p:spPr>
          <a:xfrm>
            <a:off x="228600" y="685800"/>
            <a:ext cx="8763000" cy="5594350"/>
          </a:xfrm>
        </p:spPr>
        <p:txBody>
          <a:bodyPr/>
          <a:lstStyle/>
          <a:p>
            <a:pPr algn="just"/>
            <a:r>
              <a:rPr lang="en-IN" sz="2800" dirty="0" smtClean="0"/>
              <a:t>By default, assertions are disabled. We need to run the code as given. </a:t>
            </a:r>
          </a:p>
          <a:p>
            <a:pPr algn="just"/>
            <a:r>
              <a:rPr lang="en-IN" sz="2800" b="1" dirty="0" smtClean="0"/>
              <a:t>Enabling Assertions</a:t>
            </a:r>
            <a:endParaRPr lang="en-IN" sz="2800" dirty="0" smtClean="0"/>
          </a:p>
          <a:p>
            <a:pPr algn="just"/>
            <a:r>
              <a:rPr lang="en-IN" sz="2800" dirty="0" smtClean="0"/>
              <a:t>java –ea Test (or)</a:t>
            </a:r>
          </a:p>
          <a:p>
            <a:pPr algn="just"/>
            <a:r>
              <a:rPr lang="en-IN" sz="2800" dirty="0" smtClean="0"/>
              <a:t>java –</a:t>
            </a:r>
            <a:r>
              <a:rPr lang="en-IN" sz="2800" dirty="0" err="1" smtClean="0"/>
              <a:t>enableassertions</a:t>
            </a:r>
            <a:r>
              <a:rPr lang="en-IN" sz="2800" dirty="0" smtClean="0"/>
              <a:t> Test</a:t>
            </a:r>
          </a:p>
          <a:p>
            <a:pPr lvl="1" algn="just"/>
            <a:r>
              <a:rPr lang="en-IN" sz="2400" dirty="0" smtClean="0"/>
              <a:t>Here, Test is the file name.</a:t>
            </a:r>
          </a:p>
          <a:p>
            <a:r>
              <a:rPr lang="en-IN" sz="2800" b="1" dirty="0" smtClean="0"/>
              <a:t>Disabling Assertions</a:t>
            </a:r>
            <a:endParaRPr lang="en-IN" sz="2800" dirty="0" smtClean="0"/>
          </a:p>
          <a:p>
            <a:r>
              <a:rPr lang="en-IN" sz="2800" dirty="0" smtClean="0"/>
              <a:t>java –</a:t>
            </a:r>
            <a:r>
              <a:rPr lang="en-IN" sz="2800" dirty="0" err="1" smtClean="0"/>
              <a:t>da</a:t>
            </a:r>
            <a:r>
              <a:rPr lang="en-IN" sz="2800" dirty="0" smtClean="0"/>
              <a:t> Test (or)</a:t>
            </a:r>
          </a:p>
          <a:p>
            <a:r>
              <a:rPr lang="en-IN" sz="2800" dirty="0" smtClean="0"/>
              <a:t>java –</a:t>
            </a:r>
            <a:r>
              <a:rPr lang="en-IN" sz="2800" dirty="0" err="1" smtClean="0"/>
              <a:t>disableassertions</a:t>
            </a:r>
            <a:r>
              <a:rPr lang="en-IN" sz="2800" dirty="0" smtClean="0"/>
              <a:t> Test</a:t>
            </a:r>
          </a:p>
          <a:p>
            <a:pPr lvl="1"/>
            <a:r>
              <a:rPr lang="en-IN" sz="2400" dirty="0" smtClean="0"/>
              <a:t>Here, Test is the file name.</a:t>
            </a:r>
          </a:p>
          <a:p>
            <a:r>
              <a:rPr lang="en-IN" sz="2800" b="1" dirty="0" smtClean="0"/>
              <a:t>Example: </a:t>
            </a:r>
            <a:r>
              <a:rPr lang="en-IN" sz="2800" dirty="0" smtClean="0"/>
              <a:t>Assertion1.java, Assertion2.java</a:t>
            </a:r>
            <a:endParaRPr lang="en-IN" sz="28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26</a:t>
            </a:fld>
            <a:endParaRPr lang="en-US" dirty="0"/>
          </a:p>
        </p:txBody>
      </p:sp>
    </p:spTree>
    <p:extLst>
      <p:ext uri="{BB962C8B-B14F-4D97-AF65-F5344CB8AC3E}">
        <p14:creationId xmlns:p14="http://schemas.microsoft.com/office/powerpoint/2010/main" xmlns="" val="1245857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152400"/>
            <a:ext cx="8687972" cy="381000"/>
          </a:xfrm>
        </p:spPr>
        <p:txBody>
          <a:bodyPr/>
          <a:lstStyle/>
          <a:p>
            <a:pPr eaLnBrk="1" hangingPunct="1"/>
            <a:r>
              <a:rPr lang="en-US" b="1" dirty="0" smtClean="0">
                <a:solidFill>
                  <a:srgbClr val="00B0F0"/>
                </a:solidFill>
              </a:rPr>
              <a:t>Assertions in Java</a:t>
            </a:r>
            <a:endParaRPr lang="en-US" b="1" dirty="0">
              <a:solidFill>
                <a:srgbClr val="00B0F0"/>
              </a:solidFill>
            </a:endParaRPr>
          </a:p>
        </p:txBody>
      </p:sp>
      <p:sp>
        <p:nvSpPr>
          <p:cNvPr id="4099" name="Content Placeholder 2"/>
          <p:cNvSpPr>
            <a:spLocks noGrp="1"/>
          </p:cNvSpPr>
          <p:nvPr>
            <p:ph idx="1"/>
          </p:nvPr>
        </p:nvSpPr>
        <p:spPr>
          <a:xfrm>
            <a:off x="228600" y="685800"/>
            <a:ext cx="8763000" cy="5594350"/>
          </a:xfrm>
        </p:spPr>
        <p:txBody>
          <a:bodyPr/>
          <a:lstStyle/>
          <a:p>
            <a:pPr>
              <a:buNone/>
            </a:pPr>
            <a:r>
              <a:rPr lang="en-IN" sz="2800" b="1" dirty="0" smtClean="0"/>
              <a:t>Where to use Assertions</a:t>
            </a:r>
            <a:endParaRPr lang="en-IN" sz="2800" dirty="0" smtClean="0"/>
          </a:p>
          <a:p>
            <a:pPr algn="just"/>
            <a:r>
              <a:rPr lang="en-IN" sz="2400" dirty="0" smtClean="0"/>
              <a:t>Arguments to private methods. </a:t>
            </a:r>
          </a:p>
          <a:p>
            <a:pPr algn="just"/>
            <a:r>
              <a:rPr lang="en-IN" sz="2400" dirty="0" smtClean="0"/>
              <a:t>Use assertion in the default case of the Switch statement</a:t>
            </a:r>
          </a:p>
          <a:p>
            <a:pPr algn="just"/>
            <a:r>
              <a:rPr lang="en-IN" sz="2400" dirty="0" smtClean="0"/>
              <a:t>Conditional cases.</a:t>
            </a:r>
          </a:p>
          <a:p>
            <a:pPr algn="just"/>
            <a:r>
              <a:rPr lang="en-IN" sz="2400" dirty="0" smtClean="0"/>
              <a:t>Conditions at the beginning of any method.</a:t>
            </a:r>
          </a:p>
          <a:p>
            <a:pPr>
              <a:buNone/>
            </a:pPr>
            <a:r>
              <a:rPr lang="en-IN" sz="2800" b="1" dirty="0" smtClean="0"/>
              <a:t>Where not to use Assertions</a:t>
            </a:r>
            <a:endParaRPr lang="en-IN" sz="2800" dirty="0" smtClean="0"/>
          </a:p>
          <a:p>
            <a:pPr algn="just"/>
            <a:r>
              <a:rPr lang="en-IN" sz="2400" dirty="0" smtClean="0"/>
              <a:t>Assertions should not be used to replace error messages</a:t>
            </a:r>
          </a:p>
          <a:p>
            <a:pPr algn="just"/>
            <a:r>
              <a:rPr lang="en-IN" sz="2400" dirty="0" smtClean="0"/>
              <a:t>Assertions should not be used to check arguments in the public methods as they may be provided by user. </a:t>
            </a:r>
          </a:p>
          <a:p>
            <a:pPr algn="just"/>
            <a:r>
              <a:rPr lang="en-IN" sz="2400" dirty="0" smtClean="0"/>
              <a:t>Avoid catching assertion related exception</a:t>
            </a:r>
          </a:p>
          <a:p>
            <a:pPr algn="just"/>
            <a:r>
              <a:rPr lang="en-IN" sz="2400" dirty="0" smtClean="0"/>
              <a:t>Assertions should not be used on command line arguments.</a:t>
            </a:r>
          </a:p>
          <a:p>
            <a:pPr algn="just"/>
            <a:r>
              <a:rPr lang="en-IN" sz="2400" dirty="0" smtClean="0"/>
              <a:t>Avoid the use of evaluating more than one condition in an assertion</a:t>
            </a:r>
          </a:p>
          <a:p>
            <a:pPr algn="just"/>
            <a:endParaRPr lang="en-IN" sz="28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27</a:t>
            </a:fld>
            <a:endParaRPr lang="en-US" dirty="0"/>
          </a:p>
        </p:txBody>
      </p:sp>
    </p:spTree>
    <p:extLst>
      <p:ext uri="{BB962C8B-B14F-4D97-AF65-F5344CB8AC3E}">
        <p14:creationId xmlns:p14="http://schemas.microsoft.com/office/powerpoint/2010/main" xmlns="" val="124585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Exception Handling: Introduction</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28800" y="1752600"/>
            <a:ext cx="5867399" cy="388620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a:t>
            </a:fld>
            <a:endParaRPr lang="en-US"/>
          </a:p>
        </p:txBody>
      </p:sp>
    </p:spTree>
    <p:extLst>
      <p:ext uri="{BB962C8B-B14F-4D97-AF65-F5344CB8AC3E}">
        <p14:creationId xmlns:p14="http://schemas.microsoft.com/office/powerpoint/2010/main" xmlns="" val="346292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Exception Handling: </a:t>
            </a:r>
            <a:r>
              <a:rPr lang="en-US" b="1" dirty="0">
                <a:solidFill>
                  <a:srgbClr val="00B0F0"/>
                </a:solidFill>
              </a:rPr>
              <a:t>Introduction</a:t>
            </a:r>
          </a:p>
        </p:txBody>
      </p:sp>
      <p:sp>
        <p:nvSpPr>
          <p:cNvPr id="4099" name="Content Placeholder 2"/>
          <p:cNvSpPr>
            <a:spLocks noGrp="1"/>
          </p:cNvSpPr>
          <p:nvPr>
            <p:ph idx="1"/>
          </p:nvPr>
        </p:nvSpPr>
        <p:spPr>
          <a:xfrm>
            <a:off x="228600" y="609600"/>
            <a:ext cx="8610600" cy="5518150"/>
          </a:xfrm>
        </p:spPr>
        <p:txBody>
          <a:bodyPr/>
          <a:lstStyle/>
          <a:p>
            <a:pPr algn="just" eaLnBrk="1" hangingPunct="1">
              <a:lnSpc>
                <a:spcPct val="150000"/>
              </a:lnSpc>
              <a:buFontTx/>
              <a:buChar char="•"/>
            </a:pPr>
            <a:r>
              <a:rPr lang="en-IN" sz="2600" dirty="0"/>
              <a:t>An exception can occur for many different reasons. Following are some scenarios where an exception occurs</a:t>
            </a:r>
            <a:r>
              <a:rPr lang="en-IN" sz="2600" dirty="0" smtClean="0"/>
              <a:t>.</a:t>
            </a:r>
            <a:endParaRPr lang="en-IN" sz="2600" dirty="0"/>
          </a:p>
          <a:p>
            <a:pPr lvl="1" algn="just" eaLnBrk="1" hangingPunct="1">
              <a:lnSpc>
                <a:spcPct val="150000"/>
              </a:lnSpc>
              <a:buFontTx/>
              <a:buChar char="•"/>
            </a:pPr>
            <a:r>
              <a:rPr lang="en-IN" sz="2200" dirty="0" smtClean="0"/>
              <a:t>Array </a:t>
            </a:r>
            <a:r>
              <a:rPr lang="en-IN" sz="2200" dirty="0"/>
              <a:t>out of bounds</a:t>
            </a:r>
          </a:p>
          <a:p>
            <a:pPr lvl="1" algn="just" eaLnBrk="1" hangingPunct="1">
              <a:lnSpc>
                <a:spcPct val="150000"/>
              </a:lnSpc>
              <a:buFontTx/>
              <a:buChar char="•"/>
            </a:pPr>
            <a:r>
              <a:rPr lang="en-IN" sz="2200" dirty="0" smtClean="0"/>
              <a:t>Divide by zero error</a:t>
            </a:r>
          </a:p>
          <a:p>
            <a:pPr lvl="1" algn="just" eaLnBrk="1" hangingPunct="1">
              <a:lnSpc>
                <a:spcPct val="150000"/>
              </a:lnSpc>
              <a:buFontTx/>
              <a:buChar char="•"/>
            </a:pPr>
            <a:r>
              <a:rPr lang="en-IN" sz="2200" dirty="0"/>
              <a:t>Stack overflow error </a:t>
            </a:r>
            <a:endParaRPr lang="en-IN" sz="2200" dirty="0" smtClean="0"/>
          </a:p>
          <a:p>
            <a:pPr lvl="1" algn="just" eaLnBrk="1" hangingPunct="1">
              <a:lnSpc>
                <a:spcPct val="150000"/>
              </a:lnSpc>
              <a:buFontTx/>
              <a:buChar char="•"/>
            </a:pPr>
            <a:r>
              <a:rPr lang="en-IN" sz="2200" dirty="0"/>
              <a:t>A user has entered an invalid data.</a:t>
            </a:r>
          </a:p>
          <a:p>
            <a:pPr lvl="1" algn="just" eaLnBrk="1" hangingPunct="1">
              <a:lnSpc>
                <a:spcPct val="150000"/>
              </a:lnSpc>
              <a:buFontTx/>
              <a:buChar char="•"/>
            </a:pPr>
            <a:r>
              <a:rPr lang="en-IN" sz="2200" dirty="0"/>
              <a:t>A file that needs to be opened cannot be found.</a:t>
            </a:r>
          </a:p>
          <a:p>
            <a:pPr lvl="1" algn="just" eaLnBrk="1" hangingPunct="1">
              <a:lnSpc>
                <a:spcPct val="150000"/>
              </a:lnSpc>
              <a:buFontTx/>
              <a:buChar char="•"/>
            </a:pPr>
            <a:r>
              <a:rPr lang="en-IN" sz="2200" dirty="0"/>
              <a:t>A network connection has been lost in the middle of communications or the JVM has run out of memory</a:t>
            </a:r>
            <a:r>
              <a:rPr lang="en-IN" sz="2200" dirty="0" smtClean="0"/>
              <a:t>.</a:t>
            </a:r>
          </a:p>
          <a:p>
            <a:pPr lvl="1" algn="just" eaLnBrk="1" hangingPunct="1">
              <a:lnSpc>
                <a:spcPct val="150000"/>
              </a:lnSpc>
              <a:buFontTx/>
              <a:buChar char="•"/>
            </a:pPr>
            <a:r>
              <a:rPr lang="en-IN" sz="2200" dirty="0" smtClean="0"/>
              <a:t>Etc.,</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4</a:t>
            </a:fld>
            <a:endParaRPr lang="en-US" dirty="0"/>
          </a:p>
        </p:txBody>
      </p:sp>
    </p:spTree>
    <p:extLst>
      <p:ext uri="{BB962C8B-B14F-4D97-AF65-F5344CB8AC3E}">
        <p14:creationId xmlns:p14="http://schemas.microsoft.com/office/powerpoint/2010/main" xmlns="" val="371648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42852"/>
            <a:ext cx="8229600" cy="796908"/>
          </a:xfrm>
        </p:spPr>
        <p:txBody>
          <a:bodyPr/>
          <a:lstStyle/>
          <a:p>
            <a:pPr eaLnBrk="1" hangingPunct="1"/>
            <a:r>
              <a:rPr lang="en-US" b="1" dirty="0" smtClean="0">
                <a:solidFill>
                  <a:srgbClr val="00B0F0"/>
                </a:solidFill>
              </a:rPr>
              <a:t>Exception Handling: Introduction</a:t>
            </a:r>
            <a:endParaRPr lang="en-US" dirty="0" smtClean="0"/>
          </a:p>
        </p:txBody>
      </p:sp>
      <p:sp>
        <p:nvSpPr>
          <p:cNvPr id="8195" name="Content Placeholder 2"/>
          <p:cNvSpPr>
            <a:spLocks noGrp="1"/>
          </p:cNvSpPr>
          <p:nvPr>
            <p:ph idx="1"/>
          </p:nvPr>
        </p:nvSpPr>
        <p:spPr>
          <a:xfrm>
            <a:off x="635000" y="1447800"/>
            <a:ext cx="6324600" cy="363538"/>
          </a:xfrm>
        </p:spPr>
        <p:txBody>
          <a:bodyPr/>
          <a:lstStyle/>
          <a:p>
            <a:pPr eaLnBrk="1" hangingPunct="1"/>
            <a:r>
              <a:rPr lang="en-US" smtClean="0">
                <a:latin typeface="Arial" charset="0"/>
              </a:rPr>
              <a:t>Coding mistake:</a:t>
            </a:r>
          </a:p>
        </p:txBody>
      </p:sp>
      <p:sp>
        <p:nvSpPr>
          <p:cNvPr id="7172" name="Rectangle 6"/>
          <p:cNvSpPr>
            <a:spLocks noChangeArrowheads="1"/>
          </p:cNvSpPr>
          <p:nvPr/>
        </p:nvSpPr>
        <p:spPr bwMode="gray">
          <a:xfrm>
            <a:off x="609600" y="2071686"/>
            <a:ext cx="7886700" cy="1143000"/>
          </a:xfrm>
          <a:prstGeom prst="rect">
            <a:avLst/>
          </a:prstGeom>
          <a:solidFill>
            <a:schemeClr val="bg1">
              <a:lumMod val="95000"/>
            </a:schemeClr>
          </a:solidFill>
          <a:ln w="28575">
            <a:solidFill>
              <a:schemeClr val="bg1">
                <a:lumMod val="50000"/>
              </a:schemeClr>
            </a:solidFill>
            <a:miter lim="800000"/>
            <a:headEnd/>
            <a:tailEnd/>
          </a:ln>
        </p:spPr>
        <p:txBody>
          <a:bodyPr lIns="92075" tIns="9144" rIns="92075" bIns="9144" anchor="ctr"/>
          <a:lstStyle/>
          <a:p>
            <a:pPr>
              <a:defRPr/>
            </a:pPr>
            <a:r>
              <a:rPr lang="en-US" dirty="0">
                <a:solidFill>
                  <a:srgbClr val="000000"/>
                </a:solidFill>
                <a:latin typeface="Courier New"/>
              </a:rPr>
              <a:t>01  </a:t>
            </a:r>
            <a:r>
              <a:rPr lang="en-US" dirty="0">
                <a:solidFill>
                  <a:srgbClr val="0000E6"/>
                </a:solidFill>
                <a:latin typeface="Courier New"/>
              </a:rPr>
              <a:t>int</a:t>
            </a:r>
            <a:r>
              <a:rPr lang="en-US" dirty="0">
                <a:solidFill>
                  <a:srgbClr val="000000"/>
                </a:solidFill>
                <a:latin typeface="Courier New"/>
              </a:rPr>
              <a:t>[] intArray = </a:t>
            </a:r>
            <a:r>
              <a:rPr lang="en-US" dirty="0">
                <a:solidFill>
                  <a:srgbClr val="0000E6"/>
                </a:solidFill>
                <a:latin typeface="Courier New"/>
              </a:rPr>
              <a:t>new</a:t>
            </a:r>
            <a:r>
              <a:rPr lang="en-US" dirty="0">
                <a:solidFill>
                  <a:srgbClr val="000000"/>
                </a:solidFill>
                <a:latin typeface="Courier New"/>
              </a:rPr>
              <a:t> </a:t>
            </a:r>
            <a:r>
              <a:rPr lang="en-US" dirty="0">
                <a:solidFill>
                  <a:srgbClr val="0000E6"/>
                </a:solidFill>
                <a:latin typeface="Courier New"/>
              </a:rPr>
              <a:t>int</a:t>
            </a:r>
            <a:r>
              <a:rPr lang="en-US" dirty="0">
                <a:solidFill>
                  <a:srgbClr val="000000"/>
                </a:solidFill>
                <a:latin typeface="Courier New"/>
              </a:rPr>
              <a:t>[5]; </a:t>
            </a:r>
          </a:p>
          <a:p>
            <a:pPr>
              <a:defRPr/>
            </a:pPr>
            <a:r>
              <a:rPr lang="en-US" dirty="0">
                <a:latin typeface="Courier New"/>
              </a:rPr>
              <a:t>02  intArray[</a:t>
            </a:r>
            <a:r>
              <a:rPr lang="en-US" b="1" dirty="0">
                <a:latin typeface="Courier New"/>
              </a:rPr>
              <a:t>5</a:t>
            </a:r>
            <a:r>
              <a:rPr lang="en-US" dirty="0">
                <a:latin typeface="Courier New"/>
              </a:rPr>
              <a:t>] = 27;</a:t>
            </a:r>
            <a:endParaRPr lang="en-US" dirty="0">
              <a:latin typeface="Courier New" pitchFamily="49" charset="0"/>
            </a:endParaRPr>
          </a:p>
        </p:txBody>
      </p:sp>
      <p:sp>
        <p:nvSpPr>
          <p:cNvPr id="7173" name="Rectangle 6"/>
          <p:cNvSpPr>
            <a:spLocks noChangeArrowheads="1"/>
          </p:cNvSpPr>
          <p:nvPr/>
        </p:nvSpPr>
        <p:spPr bwMode="gray">
          <a:xfrm>
            <a:off x="620713" y="3911600"/>
            <a:ext cx="7886700" cy="1290638"/>
          </a:xfrm>
          <a:prstGeom prst="rect">
            <a:avLst/>
          </a:prstGeom>
          <a:solidFill>
            <a:schemeClr val="bg1">
              <a:lumMod val="95000"/>
            </a:schemeClr>
          </a:solidFill>
          <a:ln w="28575">
            <a:solidFill>
              <a:schemeClr val="bg1">
                <a:lumMod val="50000"/>
              </a:schemeClr>
            </a:solidFill>
            <a:miter lim="800000"/>
            <a:headEnd/>
            <a:tailEnd/>
          </a:ln>
        </p:spPr>
        <p:txBody>
          <a:bodyPr lIns="92075" tIns="9144" rIns="92075" bIns="9144" anchor="ctr"/>
          <a:lstStyle/>
          <a:p>
            <a:pPr marL="457200" indent="-457200" defTabSz="400050" eaLnBrk="0" hangingPunct="0">
              <a:tabLst>
                <a:tab pos="400050" algn="r"/>
                <a:tab pos="673100" algn="l"/>
              </a:tabLst>
              <a:defRPr/>
            </a:pPr>
            <a:r>
              <a:rPr lang="en-US" dirty="0">
                <a:latin typeface="Courier New" pitchFamily="49" charset="0"/>
              </a:rPr>
              <a:t>Exception in thread "main" java.lang.ArrayIndexOutOfBoundsException: 5</a:t>
            </a:r>
          </a:p>
          <a:p>
            <a:pPr marL="457200" indent="-457200" defTabSz="400050" eaLnBrk="0" hangingPunct="0">
              <a:tabLst>
                <a:tab pos="400050" algn="r"/>
                <a:tab pos="673100" algn="l"/>
              </a:tabLst>
              <a:defRPr/>
            </a:pPr>
            <a:r>
              <a:rPr lang="en-US" dirty="0">
                <a:latin typeface="Courier New" pitchFamily="49" charset="0"/>
              </a:rPr>
              <a:t>        at TestErrors.main(TestErrors.java:17)</a:t>
            </a:r>
          </a:p>
        </p:txBody>
      </p:sp>
      <p:sp>
        <p:nvSpPr>
          <p:cNvPr id="9" name="Content Placeholder 2"/>
          <p:cNvSpPr txBox="1">
            <a:spLocks/>
          </p:cNvSpPr>
          <p:nvPr/>
        </p:nvSpPr>
        <p:spPr bwMode="gray">
          <a:xfrm>
            <a:off x="614363" y="3494088"/>
            <a:ext cx="7918450" cy="365125"/>
          </a:xfrm>
          <a:prstGeom prst="rect">
            <a:avLst/>
          </a:prstGeom>
          <a:noFill/>
          <a:ln w="9525">
            <a:noFill/>
            <a:miter lim="800000"/>
            <a:headEnd/>
            <a:tailEnd/>
          </a:ln>
        </p:spPr>
        <p:txBody>
          <a:bodyPr lIns="12700" tIns="12700" rIns="12700" bIns="12700">
            <a:spAutoFit/>
          </a:bodyPr>
          <a:lstStyle/>
          <a:p>
            <a:pPr marL="7938" indent="7938" defTabSz="228600" eaLnBrk="0" hangingPunct="0">
              <a:buClr>
                <a:srgbClr val="000000"/>
              </a:buClr>
              <a:defRPr/>
            </a:pPr>
            <a:r>
              <a:rPr lang="en-US" sz="2200" kern="0" dirty="0">
                <a:ea typeface="ＭＳ Ｐゴシック" charset="-128"/>
              </a:rPr>
              <a:t>Output: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4"/>
            <a:ext cx="8229600" cy="642942"/>
          </a:xfrm>
        </p:spPr>
        <p:txBody>
          <a:bodyPr/>
          <a:lstStyle/>
          <a:p>
            <a:pPr eaLnBrk="1" hangingPunct="1"/>
            <a:r>
              <a:rPr lang="en-US" b="1" dirty="0" smtClean="0">
                <a:solidFill>
                  <a:srgbClr val="00B0F0"/>
                </a:solidFill>
              </a:rPr>
              <a:t>Exception Handling: Introduction</a:t>
            </a:r>
            <a:endParaRPr lang="en-US" dirty="0" smtClean="0"/>
          </a:p>
        </p:txBody>
      </p:sp>
      <p:sp>
        <p:nvSpPr>
          <p:cNvPr id="9219" name="Content Placeholder 2"/>
          <p:cNvSpPr>
            <a:spLocks noGrp="1"/>
          </p:cNvSpPr>
          <p:nvPr>
            <p:ph idx="1"/>
          </p:nvPr>
        </p:nvSpPr>
        <p:spPr>
          <a:xfrm>
            <a:off x="609600" y="857232"/>
            <a:ext cx="7918450" cy="363538"/>
          </a:xfrm>
        </p:spPr>
        <p:txBody>
          <a:bodyPr/>
          <a:lstStyle/>
          <a:p>
            <a:pPr eaLnBrk="1" hangingPunct="1"/>
            <a:r>
              <a:rPr lang="en-US" dirty="0" smtClean="0">
                <a:latin typeface="Arial" charset="0"/>
              </a:rPr>
              <a:t>Calling code in </a:t>
            </a:r>
            <a:r>
              <a:rPr lang="en-US" dirty="0" smtClean="0">
                <a:latin typeface="Courier New" pitchFamily="49" charset="0"/>
                <a:cs typeface="Courier New" pitchFamily="49" charset="0"/>
              </a:rPr>
              <a:t>main</a:t>
            </a:r>
            <a:r>
              <a:rPr lang="en-US" dirty="0" smtClean="0">
                <a:latin typeface="Arial" charset="0"/>
              </a:rPr>
              <a:t>:</a:t>
            </a:r>
          </a:p>
        </p:txBody>
      </p:sp>
      <p:sp>
        <p:nvSpPr>
          <p:cNvPr id="8196" name="Rectangle 6"/>
          <p:cNvSpPr>
            <a:spLocks noChangeArrowheads="1"/>
          </p:cNvSpPr>
          <p:nvPr/>
        </p:nvSpPr>
        <p:spPr bwMode="gray">
          <a:xfrm>
            <a:off x="622300" y="1371600"/>
            <a:ext cx="7886700" cy="533400"/>
          </a:xfrm>
          <a:prstGeom prst="rect">
            <a:avLst/>
          </a:prstGeom>
          <a:solidFill>
            <a:schemeClr val="bg1">
              <a:lumMod val="95000"/>
            </a:schemeClr>
          </a:solidFill>
          <a:ln w="28575">
            <a:solidFill>
              <a:schemeClr val="bg1">
                <a:lumMod val="50000"/>
              </a:schemeClr>
            </a:solidFill>
            <a:miter lim="800000"/>
            <a:headEnd/>
            <a:tailEnd/>
          </a:ln>
        </p:spPr>
        <p:txBody>
          <a:bodyPr lIns="92075" tIns="9144" rIns="92075" bIns="9144" anchor="ctr"/>
          <a:lstStyle/>
          <a:p>
            <a:pPr>
              <a:defRPr/>
            </a:pPr>
            <a:r>
              <a:rPr lang="en-US" sz="1600" dirty="0">
                <a:solidFill>
                  <a:srgbClr val="000000"/>
                </a:solidFill>
                <a:latin typeface="Courier New"/>
              </a:rPr>
              <a:t>19   TestArray myTestArray = </a:t>
            </a:r>
            <a:r>
              <a:rPr lang="en-US" sz="1600" dirty="0">
                <a:solidFill>
                  <a:srgbClr val="0000E6"/>
                </a:solidFill>
                <a:latin typeface="Courier New"/>
              </a:rPr>
              <a:t>new</a:t>
            </a:r>
            <a:r>
              <a:rPr lang="en-US" sz="1600" dirty="0">
                <a:solidFill>
                  <a:srgbClr val="000000"/>
                </a:solidFill>
                <a:latin typeface="Courier New"/>
              </a:rPr>
              <a:t> TestArray(5);</a:t>
            </a:r>
          </a:p>
          <a:p>
            <a:pPr>
              <a:defRPr/>
            </a:pPr>
            <a:r>
              <a:rPr lang="en-US" sz="1600" dirty="0">
                <a:latin typeface="Courier New"/>
              </a:rPr>
              <a:t>20   myTestArray.addElement(5, 23);</a:t>
            </a:r>
            <a:endParaRPr lang="en-US" sz="1600" dirty="0">
              <a:latin typeface="Courier New" pitchFamily="49" charset="0"/>
            </a:endParaRPr>
          </a:p>
        </p:txBody>
      </p:sp>
      <p:sp>
        <p:nvSpPr>
          <p:cNvPr id="8197" name="Rectangle 6"/>
          <p:cNvSpPr>
            <a:spLocks noChangeArrowheads="1"/>
          </p:cNvSpPr>
          <p:nvPr/>
        </p:nvSpPr>
        <p:spPr bwMode="gray">
          <a:xfrm>
            <a:off x="609600" y="2328863"/>
            <a:ext cx="7886700" cy="2090737"/>
          </a:xfrm>
          <a:prstGeom prst="rect">
            <a:avLst/>
          </a:prstGeom>
          <a:solidFill>
            <a:schemeClr val="bg1">
              <a:lumMod val="95000"/>
            </a:schemeClr>
          </a:solidFill>
          <a:ln w="28575">
            <a:solidFill>
              <a:schemeClr val="bg1">
                <a:lumMod val="50000"/>
              </a:schemeClr>
            </a:solidFill>
            <a:miter lim="800000"/>
            <a:headEnd/>
            <a:tailEnd/>
          </a:ln>
        </p:spPr>
        <p:txBody>
          <a:bodyPr lIns="92075" tIns="9144" rIns="92075" bIns="9144" anchor="ctr"/>
          <a:lstStyle/>
          <a:p>
            <a:pPr>
              <a:defRPr/>
            </a:pPr>
            <a:r>
              <a:rPr lang="en-US" sz="1600" dirty="0">
                <a:solidFill>
                  <a:srgbClr val="000000"/>
                </a:solidFill>
                <a:latin typeface="Courier New"/>
              </a:rPr>
              <a:t>13 </a:t>
            </a:r>
            <a:r>
              <a:rPr lang="en-US" sz="1600" dirty="0">
                <a:solidFill>
                  <a:srgbClr val="0000E6"/>
                </a:solidFill>
                <a:latin typeface="Courier New"/>
              </a:rPr>
              <a:t>public</a:t>
            </a:r>
            <a:r>
              <a:rPr lang="en-US" sz="1600" dirty="0">
                <a:solidFill>
                  <a:srgbClr val="000000"/>
                </a:solidFill>
                <a:latin typeface="Courier New"/>
              </a:rPr>
              <a:t> </a:t>
            </a:r>
            <a:r>
              <a:rPr lang="en-US" sz="1600" dirty="0">
                <a:solidFill>
                  <a:srgbClr val="0000E6"/>
                </a:solidFill>
                <a:latin typeface="Courier New"/>
              </a:rPr>
              <a:t>class</a:t>
            </a:r>
            <a:r>
              <a:rPr lang="en-US" sz="1600" dirty="0">
                <a:solidFill>
                  <a:srgbClr val="000000"/>
                </a:solidFill>
                <a:latin typeface="Courier New"/>
              </a:rPr>
              <a:t> </a:t>
            </a:r>
            <a:r>
              <a:rPr lang="en-US" sz="1600" b="1" dirty="0">
                <a:solidFill>
                  <a:srgbClr val="000000"/>
                </a:solidFill>
                <a:latin typeface="Courier New"/>
              </a:rPr>
              <a:t>TestArray {</a:t>
            </a:r>
          </a:p>
          <a:p>
            <a:pPr>
              <a:defRPr/>
            </a:pPr>
            <a:r>
              <a:rPr lang="en-US" sz="1600" dirty="0">
                <a:solidFill>
                  <a:srgbClr val="000000"/>
                </a:solidFill>
                <a:latin typeface="Courier New"/>
              </a:rPr>
              <a:t>14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intArray</a:t>
            </a:r>
            <a:r>
              <a:rPr lang="en-US" sz="1600" dirty="0">
                <a:solidFill>
                  <a:srgbClr val="000000"/>
                </a:solidFill>
                <a:latin typeface="Courier New"/>
              </a:rPr>
              <a:t>; </a:t>
            </a:r>
          </a:p>
          <a:p>
            <a:pPr>
              <a:defRPr/>
            </a:pPr>
            <a:r>
              <a:rPr lang="en-US" sz="1600" dirty="0">
                <a:solidFill>
                  <a:srgbClr val="000000"/>
                </a:solidFill>
                <a:latin typeface="Courier New"/>
              </a:rPr>
              <a:t>15   </a:t>
            </a:r>
            <a:r>
              <a:rPr lang="en-US" sz="1600" dirty="0">
                <a:solidFill>
                  <a:srgbClr val="0000E6"/>
                </a:solidFill>
                <a:latin typeface="Courier New"/>
              </a:rPr>
              <a:t>public</a:t>
            </a:r>
            <a:r>
              <a:rPr lang="en-US" sz="1600" dirty="0">
                <a:solidFill>
                  <a:srgbClr val="000000"/>
                </a:solidFill>
                <a:latin typeface="Courier New"/>
              </a:rPr>
              <a:t> </a:t>
            </a:r>
            <a:r>
              <a:rPr lang="en-US" sz="1600" b="1" dirty="0">
                <a:solidFill>
                  <a:srgbClr val="000000"/>
                </a:solidFill>
                <a:latin typeface="Courier New"/>
              </a:rPr>
              <a:t>TestArray (</a:t>
            </a:r>
            <a:r>
              <a:rPr lang="en-US" sz="1600" b="1" dirty="0">
                <a:solidFill>
                  <a:srgbClr val="0000E6"/>
                </a:solidFill>
                <a:latin typeface="Courier New"/>
              </a:rPr>
              <a:t>int</a:t>
            </a:r>
            <a:r>
              <a:rPr lang="en-US" sz="1600" b="1" dirty="0">
                <a:solidFill>
                  <a:srgbClr val="000000"/>
                </a:solidFill>
                <a:latin typeface="Courier New"/>
              </a:rPr>
              <a:t> size) {</a:t>
            </a:r>
          </a:p>
          <a:p>
            <a:pPr>
              <a:defRPr/>
            </a:pPr>
            <a:r>
              <a:rPr lang="en-US" sz="1600" dirty="0">
                <a:solidFill>
                  <a:srgbClr val="000000"/>
                </a:solidFill>
                <a:latin typeface="Courier New"/>
              </a:rPr>
              <a:t>16     </a:t>
            </a:r>
            <a:r>
              <a:rPr lang="en-US" sz="1600" dirty="0">
                <a:solidFill>
                  <a:srgbClr val="009900"/>
                </a:solidFill>
                <a:latin typeface="Courier New"/>
              </a:rPr>
              <a:t>intArray</a:t>
            </a:r>
            <a:r>
              <a:rPr lang="en-US" sz="1600" dirty="0">
                <a:solidFill>
                  <a:srgbClr val="000000"/>
                </a:solidFill>
                <a:latin typeface="Courier New"/>
              </a:rPr>
              <a:t> = </a:t>
            </a:r>
            <a:r>
              <a:rPr lang="en-US" sz="1600" dirty="0">
                <a:solidFill>
                  <a:srgbClr val="0000E6"/>
                </a:solidFill>
                <a:latin typeface="Courier New"/>
              </a:rPr>
              <a:t>new</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[size];</a:t>
            </a:r>
          </a:p>
          <a:p>
            <a:pPr>
              <a:defRPr/>
            </a:pPr>
            <a:r>
              <a:rPr lang="en-US" sz="1600" dirty="0">
                <a:solidFill>
                  <a:srgbClr val="000000"/>
                </a:solidFill>
                <a:latin typeface="Courier New"/>
              </a:rPr>
              <a:t>17   }   </a:t>
            </a:r>
          </a:p>
          <a:p>
            <a:pPr>
              <a:defRPr/>
            </a:pPr>
            <a:r>
              <a:rPr lang="en-US" sz="1600" dirty="0">
                <a:solidFill>
                  <a:srgbClr val="000000"/>
                </a:solidFill>
                <a:latin typeface="Courier New"/>
              </a:rPr>
              <a:t>18   </a:t>
            </a:r>
            <a:r>
              <a:rPr lang="en-US" sz="1600" dirty="0">
                <a:solidFill>
                  <a:srgbClr val="0000E6"/>
                </a:solidFill>
                <a:latin typeface="Courier New"/>
              </a:rPr>
              <a:t>public</a:t>
            </a:r>
            <a:r>
              <a:rPr lang="en-US" sz="1600" dirty="0">
                <a:solidFill>
                  <a:srgbClr val="000000"/>
                </a:solidFill>
                <a:latin typeface="Courier New"/>
              </a:rPr>
              <a:t> </a:t>
            </a:r>
            <a:r>
              <a:rPr lang="en-US" sz="1600" dirty="0">
                <a:solidFill>
                  <a:srgbClr val="0000E6"/>
                </a:solidFill>
                <a:latin typeface="Courier New"/>
              </a:rPr>
              <a:t>void</a:t>
            </a:r>
            <a:r>
              <a:rPr lang="en-US" sz="1600" dirty="0">
                <a:solidFill>
                  <a:srgbClr val="000000"/>
                </a:solidFill>
                <a:latin typeface="Courier New"/>
              </a:rPr>
              <a:t> </a:t>
            </a:r>
            <a:r>
              <a:rPr lang="en-US" sz="1600" b="1" dirty="0">
                <a:solidFill>
                  <a:srgbClr val="000000"/>
                </a:solidFill>
                <a:latin typeface="Courier New"/>
              </a:rPr>
              <a:t>addElement(</a:t>
            </a:r>
            <a:r>
              <a:rPr lang="en-US" sz="1600" b="1" dirty="0">
                <a:solidFill>
                  <a:srgbClr val="0000E6"/>
                </a:solidFill>
                <a:latin typeface="Courier New"/>
              </a:rPr>
              <a:t>int</a:t>
            </a:r>
            <a:r>
              <a:rPr lang="en-US" sz="1600" b="1" dirty="0">
                <a:solidFill>
                  <a:srgbClr val="000000"/>
                </a:solidFill>
                <a:latin typeface="Courier New"/>
              </a:rPr>
              <a:t> index, </a:t>
            </a:r>
            <a:r>
              <a:rPr lang="en-US" sz="1600" b="1" dirty="0">
                <a:solidFill>
                  <a:srgbClr val="0000E6"/>
                </a:solidFill>
                <a:latin typeface="Courier New"/>
              </a:rPr>
              <a:t>int</a:t>
            </a:r>
            <a:r>
              <a:rPr lang="en-US" sz="1600" b="1" dirty="0">
                <a:solidFill>
                  <a:srgbClr val="000000"/>
                </a:solidFill>
                <a:latin typeface="Courier New"/>
              </a:rPr>
              <a:t> value) {</a:t>
            </a:r>
          </a:p>
          <a:p>
            <a:pPr>
              <a:defRPr/>
            </a:pPr>
            <a:r>
              <a:rPr lang="en-US" sz="1600" dirty="0">
                <a:solidFill>
                  <a:srgbClr val="000000"/>
                </a:solidFill>
                <a:latin typeface="Courier New"/>
              </a:rPr>
              <a:t>19     </a:t>
            </a:r>
            <a:r>
              <a:rPr lang="en-US" sz="1600" dirty="0">
                <a:solidFill>
                  <a:srgbClr val="009900"/>
                </a:solidFill>
                <a:latin typeface="Courier New"/>
              </a:rPr>
              <a:t>intArray</a:t>
            </a:r>
            <a:r>
              <a:rPr lang="en-US" sz="1600" dirty="0">
                <a:solidFill>
                  <a:srgbClr val="000000"/>
                </a:solidFill>
                <a:latin typeface="Courier New"/>
              </a:rPr>
              <a:t>[index] = value;		     }</a:t>
            </a:r>
          </a:p>
          <a:p>
            <a:pPr>
              <a:defRPr/>
            </a:pPr>
            <a:r>
              <a:rPr lang="en-US" sz="1600" dirty="0">
                <a:solidFill>
                  <a:srgbClr val="000000"/>
                </a:solidFill>
                <a:latin typeface="Courier New"/>
              </a:rPr>
              <a:t>20 }</a:t>
            </a:r>
          </a:p>
        </p:txBody>
      </p:sp>
      <p:sp>
        <p:nvSpPr>
          <p:cNvPr id="9222" name="Content Placeholder 2"/>
          <p:cNvSpPr txBox="1">
            <a:spLocks/>
          </p:cNvSpPr>
          <p:nvPr/>
        </p:nvSpPr>
        <p:spPr bwMode="gray">
          <a:xfrm>
            <a:off x="614363" y="1997075"/>
            <a:ext cx="7918450" cy="365125"/>
          </a:xfrm>
          <a:prstGeom prst="rect">
            <a:avLst/>
          </a:prstGeom>
          <a:noFill/>
          <a:ln w="9525">
            <a:noFill/>
            <a:miter lim="800000"/>
            <a:headEnd/>
            <a:tailEnd/>
          </a:ln>
        </p:spPr>
        <p:txBody>
          <a:bodyPr lIns="12700" tIns="12700" rIns="12700" bIns="12700">
            <a:spAutoFit/>
          </a:bodyPr>
          <a:lstStyle/>
          <a:p>
            <a:pPr marL="7938" indent="7938" defTabSz="228600" eaLnBrk="0" hangingPunct="0">
              <a:buClr>
                <a:srgbClr val="000000"/>
              </a:buClr>
            </a:pPr>
            <a:r>
              <a:rPr lang="en-US" sz="2200">
                <a:latin typeface="Courier New" pitchFamily="49" charset="0"/>
                <a:cs typeface="Courier New" pitchFamily="49" charset="0"/>
              </a:rPr>
              <a:t>TestArray</a:t>
            </a:r>
            <a:r>
              <a:rPr lang="en-US" sz="2200"/>
              <a:t> class:</a:t>
            </a:r>
          </a:p>
        </p:txBody>
      </p:sp>
      <p:sp>
        <p:nvSpPr>
          <p:cNvPr id="7" name="Rectangle 6"/>
          <p:cNvSpPr>
            <a:spLocks noChangeArrowheads="1"/>
          </p:cNvSpPr>
          <p:nvPr/>
        </p:nvSpPr>
        <p:spPr bwMode="gray">
          <a:xfrm>
            <a:off x="609600" y="4800600"/>
            <a:ext cx="7886700" cy="1219200"/>
          </a:xfrm>
          <a:prstGeom prst="rect">
            <a:avLst/>
          </a:prstGeom>
          <a:solidFill>
            <a:schemeClr val="bg1">
              <a:lumMod val="95000"/>
            </a:schemeClr>
          </a:solidFill>
          <a:ln w="28575">
            <a:solidFill>
              <a:schemeClr val="bg1">
                <a:lumMod val="50000"/>
              </a:schemeClr>
            </a:solidFill>
            <a:miter lim="800000"/>
            <a:headEnd/>
            <a:tailEnd/>
          </a:ln>
        </p:spPr>
        <p:txBody>
          <a:bodyPr lIns="92075" tIns="9144" rIns="92075" bIns="9144" anchor="ctr"/>
          <a:lstStyle/>
          <a:p>
            <a:pPr lvl="1">
              <a:buFont typeface="Times New Roman" pitchFamily="18" charset="0"/>
              <a:buNone/>
              <a:defRPr/>
            </a:pPr>
            <a:r>
              <a:rPr lang="en-US" sz="1600" dirty="0">
                <a:solidFill>
                  <a:srgbClr val="C00000"/>
                </a:solidFill>
                <a:latin typeface="Courier New" pitchFamily="49" charset="0"/>
                <a:cs typeface="Courier New" pitchFamily="49" charset="0"/>
              </a:rPr>
              <a:t>Exception in thread "main" java.lang.ArrayIndexOutOfBoundsException: 5</a:t>
            </a:r>
          </a:p>
          <a:p>
            <a:pPr lvl="1">
              <a:buFont typeface="Times New Roman" pitchFamily="18" charset="0"/>
              <a:buNone/>
              <a:defRPr/>
            </a:pPr>
            <a:r>
              <a:rPr lang="en-US" sz="1600" dirty="0">
                <a:solidFill>
                  <a:srgbClr val="C00000"/>
                </a:solidFill>
                <a:latin typeface="Courier New" pitchFamily="49" charset="0"/>
                <a:cs typeface="Courier New" pitchFamily="49" charset="0"/>
              </a:rPr>
              <a:t>	at TestArray.addElement(TestArray.java:19)</a:t>
            </a:r>
          </a:p>
          <a:p>
            <a:pPr lvl="1">
              <a:buFont typeface="Times New Roman" pitchFamily="18" charset="0"/>
              <a:buNone/>
              <a:defRPr/>
            </a:pPr>
            <a:r>
              <a:rPr lang="en-US" sz="1600" dirty="0">
                <a:solidFill>
                  <a:srgbClr val="C00000"/>
                </a:solidFill>
                <a:latin typeface="Courier New" pitchFamily="49" charset="0"/>
                <a:cs typeface="Courier New" pitchFamily="49" charset="0"/>
              </a:rPr>
              <a:t>	at TestException.main(TestException.java:20)</a:t>
            </a:r>
          </a:p>
          <a:p>
            <a:pPr lvl="1">
              <a:buFont typeface="Times New Roman" pitchFamily="18" charset="0"/>
              <a:buNone/>
              <a:defRPr/>
            </a:pPr>
            <a:r>
              <a:rPr lang="en-US" sz="1600" dirty="0">
                <a:solidFill>
                  <a:srgbClr val="C00000"/>
                </a:solidFill>
                <a:latin typeface="Courier New" pitchFamily="49" charset="0"/>
                <a:cs typeface="Courier New" pitchFamily="49" charset="0"/>
              </a:rPr>
              <a:t>Java Result: 1</a:t>
            </a:r>
          </a:p>
        </p:txBody>
      </p:sp>
      <p:sp>
        <p:nvSpPr>
          <p:cNvPr id="9224" name="Content Placeholder 2"/>
          <p:cNvSpPr txBox="1">
            <a:spLocks/>
          </p:cNvSpPr>
          <p:nvPr/>
        </p:nvSpPr>
        <p:spPr bwMode="gray">
          <a:xfrm>
            <a:off x="615950" y="4419600"/>
            <a:ext cx="7918450" cy="365125"/>
          </a:xfrm>
          <a:prstGeom prst="rect">
            <a:avLst/>
          </a:prstGeom>
          <a:noFill/>
          <a:ln w="9525">
            <a:noFill/>
            <a:miter lim="800000"/>
            <a:headEnd/>
            <a:tailEnd/>
          </a:ln>
        </p:spPr>
        <p:txBody>
          <a:bodyPr lIns="12700" tIns="12700" rIns="12700" bIns="12700">
            <a:spAutoFit/>
          </a:bodyPr>
          <a:lstStyle/>
          <a:p>
            <a:pPr marL="7938" indent="7938" defTabSz="228600" eaLnBrk="0" hangingPunct="0">
              <a:buClr>
                <a:srgbClr val="000000"/>
              </a:buClr>
            </a:pPr>
            <a:r>
              <a:rPr lang="en-US" sz="2200"/>
              <a:t>Stack trace:</a:t>
            </a:r>
          </a:p>
        </p:txBody>
      </p:sp>
      <p:cxnSp>
        <p:nvCxnSpPr>
          <p:cNvPr id="9225" name="Straight Arrow Connector 24"/>
          <p:cNvCxnSpPr>
            <a:cxnSpLocks noChangeShapeType="1"/>
          </p:cNvCxnSpPr>
          <p:nvPr/>
        </p:nvCxnSpPr>
        <p:spPr bwMode="auto">
          <a:xfrm>
            <a:off x="381000" y="3962400"/>
            <a:ext cx="304800" cy="0"/>
          </a:xfrm>
          <a:prstGeom prst="straightConnector1">
            <a:avLst/>
          </a:prstGeom>
          <a:noFill/>
          <a:ln w="28575" algn="ctr">
            <a:solidFill>
              <a:srgbClr val="0000FF"/>
            </a:solidFill>
            <a:round/>
            <a:headEnd/>
            <a:tailEnd type="triangle" w="med" len="med"/>
          </a:ln>
        </p:spPr>
      </p:cxnSp>
      <p:cxnSp>
        <p:nvCxnSpPr>
          <p:cNvPr id="9226" name="Straight Connector 27"/>
          <p:cNvCxnSpPr>
            <a:cxnSpLocks noChangeShapeType="1"/>
          </p:cNvCxnSpPr>
          <p:nvPr/>
        </p:nvCxnSpPr>
        <p:spPr bwMode="auto">
          <a:xfrm flipH="1">
            <a:off x="381000" y="5410200"/>
            <a:ext cx="1143000" cy="0"/>
          </a:xfrm>
          <a:prstGeom prst="line">
            <a:avLst/>
          </a:prstGeom>
          <a:noFill/>
          <a:ln w="28575" algn="ctr">
            <a:solidFill>
              <a:srgbClr val="0000FF"/>
            </a:solidFill>
            <a:round/>
            <a:headEnd type="none" w="sm" len="sm"/>
            <a:tailEnd type="none" w="sm" len="sm"/>
          </a:ln>
        </p:spPr>
      </p:cxnSp>
      <p:cxnSp>
        <p:nvCxnSpPr>
          <p:cNvPr id="9227" name="Straight Connector 29"/>
          <p:cNvCxnSpPr>
            <a:cxnSpLocks noChangeShapeType="1"/>
          </p:cNvCxnSpPr>
          <p:nvPr/>
        </p:nvCxnSpPr>
        <p:spPr bwMode="auto">
          <a:xfrm>
            <a:off x="381000" y="3962400"/>
            <a:ext cx="0" cy="1447800"/>
          </a:xfrm>
          <a:prstGeom prst="line">
            <a:avLst/>
          </a:prstGeom>
          <a:noFill/>
          <a:ln w="28575" algn="ctr">
            <a:solidFill>
              <a:srgbClr val="0000FF"/>
            </a:solidFill>
            <a:round/>
            <a:headEnd type="none" w="sm" len="sm"/>
            <a:tailEnd type="none" w="sm" len="sm"/>
          </a:ln>
        </p:spPr>
      </p:cxnSp>
      <p:cxnSp>
        <p:nvCxnSpPr>
          <p:cNvPr id="9228" name="Straight Arrow Connector 32"/>
          <p:cNvCxnSpPr>
            <a:cxnSpLocks noChangeShapeType="1"/>
          </p:cNvCxnSpPr>
          <p:nvPr/>
        </p:nvCxnSpPr>
        <p:spPr bwMode="auto">
          <a:xfrm>
            <a:off x="228600" y="1752600"/>
            <a:ext cx="457200" cy="0"/>
          </a:xfrm>
          <a:prstGeom prst="straightConnector1">
            <a:avLst/>
          </a:prstGeom>
          <a:noFill/>
          <a:ln w="28575" algn="ctr">
            <a:solidFill>
              <a:srgbClr val="0000FF"/>
            </a:solidFill>
            <a:round/>
            <a:headEnd/>
            <a:tailEnd type="triangle" w="med" len="med"/>
          </a:ln>
        </p:spPr>
      </p:cxnSp>
      <p:cxnSp>
        <p:nvCxnSpPr>
          <p:cNvPr id="9229" name="Straight Connector 34"/>
          <p:cNvCxnSpPr>
            <a:cxnSpLocks noChangeShapeType="1"/>
          </p:cNvCxnSpPr>
          <p:nvPr/>
        </p:nvCxnSpPr>
        <p:spPr bwMode="auto">
          <a:xfrm>
            <a:off x="228600" y="1752600"/>
            <a:ext cx="0" cy="3886200"/>
          </a:xfrm>
          <a:prstGeom prst="line">
            <a:avLst/>
          </a:prstGeom>
          <a:noFill/>
          <a:ln w="28575" algn="ctr">
            <a:solidFill>
              <a:srgbClr val="0000FF"/>
            </a:solidFill>
            <a:round/>
            <a:headEnd type="none" w="sm" len="sm"/>
            <a:tailEnd type="none" w="sm" len="sm"/>
          </a:ln>
        </p:spPr>
      </p:cxnSp>
      <p:cxnSp>
        <p:nvCxnSpPr>
          <p:cNvPr id="9230" name="Straight Connector 36"/>
          <p:cNvCxnSpPr>
            <a:cxnSpLocks noChangeShapeType="1"/>
          </p:cNvCxnSpPr>
          <p:nvPr/>
        </p:nvCxnSpPr>
        <p:spPr bwMode="auto">
          <a:xfrm>
            <a:off x="228600" y="5638800"/>
            <a:ext cx="1295400" cy="0"/>
          </a:xfrm>
          <a:prstGeom prst="line">
            <a:avLst/>
          </a:prstGeom>
          <a:noFill/>
          <a:ln w="28575" algn="ctr">
            <a:solidFill>
              <a:srgbClr val="0000FF"/>
            </a:solidFill>
            <a:round/>
            <a:headEnd type="none" w="sm" len="sm"/>
            <a:tailEnd type="none" w="sm" len="sm"/>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Exception: Types </a:t>
            </a:r>
            <a:endParaRPr lang="en-US" b="1" dirty="0">
              <a:solidFill>
                <a:srgbClr val="00B0F0"/>
              </a:solidFill>
            </a:endParaRPr>
          </a:p>
        </p:txBody>
      </p:sp>
      <p:sp>
        <p:nvSpPr>
          <p:cNvPr id="4099" name="Content Placeholder 2"/>
          <p:cNvSpPr>
            <a:spLocks noGrp="1"/>
          </p:cNvSpPr>
          <p:nvPr>
            <p:ph idx="1"/>
          </p:nvPr>
        </p:nvSpPr>
        <p:spPr>
          <a:xfrm>
            <a:off x="228600" y="609600"/>
            <a:ext cx="8610600" cy="5518150"/>
          </a:xfrm>
        </p:spPr>
        <p:txBody>
          <a:bodyPr/>
          <a:lstStyle/>
          <a:p>
            <a:pPr algn="just" eaLnBrk="1" hangingPunct="1">
              <a:lnSpc>
                <a:spcPct val="150000"/>
              </a:lnSpc>
              <a:buFontTx/>
              <a:buChar char="•"/>
            </a:pPr>
            <a:r>
              <a:rPr lang="en-IN" sz="2600" dirty="0"/>
              <a:t>Some of these exceptions are caused by user error, others by programmer error, and others by physical resources that have failed in some manner</a:t>
            </a:r>
            <a:r>
              <a:rPr lang="en-IN" sz="2600" dirty="0" smtClean="0"/>
              <a:t>. Based </a:t>
            </a:r>
            <a:r>
              <a:rPr lang="en-IN" sz="2600" dirty="0"/>
              <a:t>on these, we have three categories of Exceptions</a:t>
            </a:r>
            <a:r>
              <a:rPr lang="en-IN" sz="2600" dirty="0" smtClean="0"/>
              <a:t>.</a:t>
            </a:r>
          </a:p>
          <a:p>
            <a:pPr lvl="1" algn="just" eaLnBrk="1" hangingPunct="1">
              <a:lnSpc>
                <a:spcPct val="150000"/>
              </a:lnSpc>
              <a:buFontTx/>
              <a:buChar char="•"/>
            </a:pPr>
            <a:r>
              <a:rPr lang="en-IN" sz="2100" b="1" dirty="0"/>
              <a:t>Checked exceptions</a:t>
            </a:r>
            <a:r>
              <a:rPr lang="en-IN" sz="2100" dirty="0"/>
              <a:t> − A checked exception is an exception that occurs at the compile time, these are also called as compile time exceptions. These exceptions cannot simply be ignored at the time of compilation, the programmer should take care of (handle) these exceptions</a:t>
            </a:r>
            <a:r>
              <a:rPr lang="en-IN" sz="2100" dirty="0" smtClean="0"/>
              <a:t>.</a:t>
            </a:r>
          </a:p>
          <a:p>
            <a:pPr lvl="1" algn="just" eaLnBrk="1" hangingPunct="1">
              <a:lnSpc>
                <a:spcPct val="150000"/>
              </a:lnSpc>
              <a:buFontTx/>
              <a:buChar char="•"/>
            </a:pPr>
            <a:r>
              <a:rPr lang="en-IN" sz="2100" b="1" dirty="0" smtClean="0"/>
              <a:t>Example:</a:t>
            </a:r>
            <a:r>
              <a:rPr lang="en-IN" sz="2100" dirty="0" smtClean="0"/>
              <a:t> </a:t>
            </a:r>
            <a:r>
              <a:rPr lang="en-IN" sz="2100" dirty="0"/>
              <a:t>IOException, </a:t>
            </a:r>
            <a:r>
              <a:rPr lang="en-IN" sz="2100" dirty="0" smtClean="0"/>
              <a:t> </a:t>
            </a:r>
            <a:r>
              <a:rPr lang="en-IN" sz="2100" dirty="0" err="1" smtClean="0"/>
              <a:t>ClassNot</a:t>
            </a:r>
            <a:r>
              <a:rPr lang="en-IN" sz="2100" dirty="0" smtClean="0"/>
              <a:t> Found Exception,  </a:t>
            </a:r>
            <a:r>
              <a:rPr lang="en-IN" sz="2100" dirty="0" err="1" smtClean="0"/>
              <a:t>SQLException</a:t>
            </a:r>
            <a:r>
              <a:rPr lang="en-IN" sz="2100" dirty="0" smtClean="0"/>
              <a:t>, </a:t>
            </a:r>
            <a:r>
              <a:rPr lang="en-IN" sz="2100" dirty="0" err="1" smtClean="0"/>
              <a:t>SocketException</a:t>
            </a:r>
            <a:r>
              <a:rPr lang="en-IN" sz="2100" dirty="0" smtClean="0"/>
              <a:t>, etc.,</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7</a:t>
            </a:fld>
            <a:endParaRPr lang="en-US" dirty="0"/>
          </a:p>
        </p:txBody>
      </p:sp>
    </p:spTree>
    <p:extLst>
      <p:ext uri="{BB962C8B-B14F-4D97-AF65-F5344CB8AC3E}">
        <p14:creationId xmlns:p14="http://schemas.microsoft.com/office/powerpoint/2010/main" xmlns="" val="798205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Exception: Types </a:t>
            </a:r>
            <a:endParaRPr lang="en-US" b="1" dirty="0">
              <a:solidFill>
                <a:srgbClr val="00B0F0"/>
              </a:solidFill>
            </a:endParaRPr>
          </a:p>
        </p:txBody>
      </p:sp>
      <p:sp>
        <p:nvSpPr>
          <p:cNvPr id="4099" name="Content Placeholder 2"/>
          <p:cNvSpPr>
            <a:spLocks noGrp="1"/>
          </p:cNvSpPr>
          <p:nvPr>
            <p:ph idx="1"/>
          </p:nvPr>
        </p:nvSpPr>
        <p:spPr>
          <a:xfrm>
            <a:off x="142844" y="609600"/>
            <a:ext cx="8696356" cy="5518150"/>
          </a:xfrm>
        </p:spPr>
        <p:txBody>
          <a:bodyPr/>
          <a:lstStyle/>
          <a:p>
            <a:pPr lvl="1" algn="just" eaLnBrk="1" hangingPunct="1">
              <a:lnSpc>
                <a:spcPct val="150000"/>
              </a:lnSpc>
              <a:buFontTx/>
              <a:buChar char="•"/>
            </a:pPr>
            <a:r>
              <a:rPr lang="en-IN" sz="2200" b="1" dirty="0"/>
              <a:t>Unchecked exceptions</a:t>
            </a:r>
            <a:r>
              <a:rPr lang="en-IN" sz="2200" dirty="0"/>
              <a:t> − An unchecked exception is an exception that occurs at the time of execution. These are also called as </a:t>
            </a:r>
            <a:r>
              <a:rPr lang="en-IN" sz="2200" b="1" dirty="0"/>
              <a:t>Runtime Exceptions</a:t>
            </a:r>
            <a:r>
              <a:rPr lang="en-IN" sz="2200" dirty="0"/>
              <a:t>. </a:t>
            </a:r>
            <a:endParaRPr lang="en-IN" sz="2200" dirty="0" smtClean="0"/>
          </a:p>
          <a:p>
            <a:pPr lvl="2" algn="just" eaLnBrk="1" hangingPunct="1">
              <a:lnSpc>
                <a:spcPct val="150000"/>
              </a:lnSpc>
              <a:buFontTx/>
              <a:buChar char="•"/>
            </a:pPr>
            <a:r>
              <a:rPr lang="en-IN" sz="2000" dirty="0" smtClean="0"/>
              <a:t>These </a:t>
            </a:r>
            <a:r>
              <a:rPr lang="en-IN" sz="2000" dirty="0"/>
              <a:t>include programming bugs, such as logic errors or improper use of an API</a:t>
            </a:r>
            <a:r>
              <a:rPr lang="en-IN" sz="2000" dirty="0" smtClean="0"/>
              <a:t>. Runtime </a:t>
            </a:r>
            <a:r>
              <a:rPr lang="en-IN" sz="2000" dirty="0"/>
              <a:t>exceptions are ignored at the time of compilation</a:t>
            </a:r>
            <a:r>
              <a:rPr lang="en-IN" sz="2000" dirty="0" smtClean="0"/>
              <a:t>.</a:t>
            </a:r>
          </a:p>
          <a:p>
            <a:pPr lvl="1" eaLnBrk="1" hangingPunct="1">
              <a:lnSpc>
                <a:spcPct val="150000"/>
              </a:lnSpc>
              <a:buNone/>
            </a:pPr>
            <a:r>
              <a:rPr lang="en-IN" sz="2100" b="1" dirty="0" smtClean="0"/>
              <a:t>	Example</a:t>
            </a:r>
            <a:r>
              <a:rPr lang="en-IN" sz="2100" b="1" dirty="0" smtClean="0"/>
              <a:t>: </a:t>
            </a:r>
            <a:r>
              <a:rPr lang="en-IN" sz="2100" dirty="0" err="1" smtClean="0"/>
              <a:t>ArithmeticException</a:t>
            </a:r>
            <a:r>
              <a:rPr lang="en-IN" sz="2100" dirty="0"/>
              <a:t>, </a:t>
            </a:r>
            <a:r>
              <a:rPr lang="en-IN" sz="2100" dirty="0" err="1"/>
              <a:t>NullPointerException</a:t>
            </a:r>
            <a:r>
              <a:rPr lang="en-IN" sz="2100" dirty="0"/>
              <a:t>, </a:t>
            </a:r>
            <a:r>
              <a:rPr lang="en-IN" sz="2100" dirty="0" smtClean="0"/>
              <a:t> 			              </a:t>
            </a:r>
            <a:r>
              <a:rPr lang="en-IN" sz="2100" dirty="0" err="1" smtClean="0"/>
              <a:t>ArrayIndexOutOfBoundsException</a:t>
            </a:r>
            <a:r>
              <a:rPr lang="en-IN" sz="2100" dirty="0" smtClean="0"/>
              <a:t> </a:t>
            </a:r>
            <a:r>
              <a:rPr lang="en-IN" sz="2100" dirty="0"/>
              <a:t>etc</a:t>
            </a:r>
            <a:r>
              <a:rPr lang="en-IN" sz="2100" dirty="0" smtClean="0"/>
              <a:t>.</a:t>
            </a:r>
          </a:p>
          <a:p>
            <a:pPr lvl="1" algn="just" eaLnBrk="1" hangingPunct="1">
              <a:lnSpc>
                <a:spcPct val="150000"/>
              </a:lnSpc>
              <a:buFontTx/>
              <a:buChar char="•"/>
            </a:pPr>
            <a:r>
              <a:rPr lang="en-IN" sz="2000" b="1" dirty="0" smtClean="0"/>
              <a:t>Errors </a:t>
            </a:r>
            <a:r>
              <a:rPr lang="en-IN" sz="2000" dirty="0" smtClean="0"/>
              <a:t>- </a:t>
            </a:r>
            <a:r>
              <a:rPr lang="en-IN" sz="2200" dirty="0"/>
              <a:t>Errors are abnormal conditions that happen in case of severe failures, these are not handled by the Java programs. Errors are generated to indicate errors generated by the runtime environment</a:t>
            </a:r>
            <a:r>
              <a:rPr lang="en-IN" sz="2200" dirty="0" smtClean="0"/>
              <a:t>.</a:t>
            </a:r>
          </a:p>
          <a:p>
            <a:pPr lvl="1" algn="just" eaLnBrk="1" hangingPunct="1">
              <a:lnSpc>
                <a:spcPct val="150000"/>
              </a:lnSpc>
              <a:buNone/>
            </a:pPr>
            <a:r>
              <a:rPr lang="en-IN" sz="2000" b="1" dirty="0" smtClean="0"/>
              <a:t>	Example</a:t>
            </a:r>
            <a:r>
              <a:rPr lang="en-IN" sz="2000" b="1" dirty="0" smtClean="0"/>
              <a:t>: </a:t>
            </a:r>
            <a:r>
              <a:rPr lang="en-IN" sz="2000" dirty="0" err="1" smtClean="0"/>
              <a:t>OutOfMemoryError</a:t>
            </a:r>
            <a:r>
              <a:rPr lang="en-IN" sz="2000" dirty="0"/>
              <a:t>, </a:t>
            </a:r>
            <a:r>
              <a:rPr lang="en-IN" sz="2000" dirty="0" err="1"/>
              <a:t>VirtualMachineError</a:t>
            </a:r>
            <a:r>
              <a:rPr lang="en-IN" sz="2000" dirty="0"/>
              <a:t>, </a:t>
            </a:r>
            <a:r>
              <a:rPr lang="en-IN" sz="2000" dirty="0" err="1" smtClean="0"/>
              <a:t>StackOverflowError</a:t>
            </a:r>
            <a:r>
              <a:rPr lang="en-IN" sz="2000" dirty="0" smtClean="0"/>
              <a:t>, etc</a:t>
            </a:r>
            <a:r>
              <a:rPr lang="en-IN" sz="2000" dirty="0"/>
              <a:t>.</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8</a:t>
            </a:fld>
            <a:endParaRPr lang="en-US" dirty="0"/>
          </a:p>
        </p:txBody>
      </p:sp>
    </p:spTree>
    <p:extLst>
      <p:ext uri="{BB962C8B-B14F-4D97-AF65-F5344CB8AC3E}">
        <p14:creationId xmlns:p14="http://schemas.microsoft.com/office/powerpoint/2010/main" xmlns="" val="3877276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a:solidFill>
                  <a:srgbClr val="00B0F0"/>
                </a:solidFill>
              </a:rPr>
              <a:t>Hierarchy of Java Exception classes</a:t>
            </a:r>
          </a:p>
        </p:txBody>
      </p:sp>
      <p:sp>
        <p:nvSpPr>
          <p:cNvPr id="4099" name="Content Placeholder 2"/>
          <p:cNvSpPr>
            <a:spLocks noGrp="1"/>
          </p:cNvSpPr>
          <p:nvPr>
            <p:ph idx="1"/>
          </p:nvPr>
        </p:nvSpPr>
        <p:spPr>
          <a:xfrm>
            <a:off x="228600" y="609600"/>
            <a:ext cx="8610600" cy="5518150"/>
          </a:xfrm>
        </p:spPr>
        <p:txBody>
          <a:bodyPr/>
          <a:lstStyle/>
          <a:p>
            <a:pPr algn="just" eaLnBrk="1" hangingPunct="1">
              <a:buFont typeface="Arial" pitchFamily="34" charset="0"/>
              <a:buChar char="•"/>
              <a:defRPr/>
            </a:pPr>
            <a:r>
              <a:rPr lang="en-US" sz="2400" b="1" dirty="0" smtClean="0"/>
              <a:t>Exceptions are subclasses of </a:t>
            </a:r>
            <a:r>
              <a:rPr lang="en-US" sz="2400" b="1" dirty="0" smtClean="0">
                <a:cs typeface="Courier New" pitchFamily="49" charset="0"/>
              </a:rPr>
              <a:t>Throwable</a:t>
            </a:r>
            <a:r>
              <a:rPr lang="en-US" sz="2400" b="1" dirty="0" smtClean="0"/>
              <a:t>. There are </a:t>
            </a:r>
            <a:r>
              <a:rPr lang="en-US" sz="2400" b="1" dirty="0" smtClean="0"/>
              <a:t>three main types </a:t>
            </a:r>
            <a:r>
              <a:rPr lang="en-US" sz="2400" b="1" dirty="0" smtClean="0"/>
              <a:t>of </a:t>
            </a:r>
            <a:r>
              <a:rPr lang="en-US" sz="2400" b="1" dirty="0" smtClean="0">
                <a:cs typeface="Courier New" pitchFamily="49" charset="0"/>
              </a:rPr>
              <a:t>Throwable</a:t>
            </a:r>
            <a:r>
              <a:rPr lang="en-US" sz="2400" b="1" dirty="0" smtClean="0"/>
              <a:t>: </a:t>
            </a:r>
            <a:r>
              <a:rPr lang="en-IN" sz="2400" dirty="0" smtClean="0"/>
              <a:t>Error, Exception and RuntimeException</a:t>
            </a:r>
          </a:p>
          <a:p>
            <a:pPr marL="0" indent="0" algn="just" eaLnBrk="1" hangingPunct="1">
              <a:lnSpc>
                <a:spcPct val="150000"/>
              </a:lnSpc>
              <a:buNone/>
            </a:pPr>
            <a:endParaRPr lang="en-IN" sz="22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9</a:t>
            </a:fld>
            <a:endParaRPr lang="en-US" dirty="0"/>
          </a:p>
        </p:txBody>
      </p:sp>
      <p:pic>
        <p:nvPicPr>
          <p:cNvPr id="8" name="Picture 7" descr="ExceptionHierarchy.png"/>
          <p:cNvPicPr>
            <a:picLocks noChangeAspect="1"/>
          </p:cNvPicPr>
          <p:nvPr/>
        </p:nvPicPr>
        <p:blipFill>
          <a:blip r:embed="rId2" cstate="print"/>
          <a:stretch>
            <a:fillRect/>
          </a:stretch>
        </p:blipFill>
        <p:spPr>
          <a:xfrm>
            <a:off x="319619" y="1677071"/>
            <a:ext cx="8504762" cy="5180953"/>
          </a:xfrm>
          <a:prstGeom prst="rect">
            <a:avLst/>
          </a:prstGeom>
        </p:spPr>
      </p:pic>
    </p:spTree>
    <p:extLst>
      <p:ext uri="{BB962C8B-B14F-4D97-AF65-F5344CB8AC3E}">
        <p14:creationId xmlns:p14="http://schemas.microsoft.com/office/powerpoint/2010/main" xmlns="" val="3848760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10667</TotalTime>
  <Words>1642</Words>
  <Application>Microsoft Office PowerPoint</Application>
  <PresentationFormat>On-screen Show (4:3)</PresentationFormat>
  <Paragraphs>244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CSE 3002- programming in java  unit Iv Exceptions and Assertions   </vt:lpstr>
      <vt:lpstr>Exception Handling: Introduction</vt:lpstr>
      <vt:lpstr>Exception Handling: Introduction</vt:lpstr>
      <vt:lpstr>Exception Handling: Introduction</vt:lpstr>
      <vt:lpstr>Exception Handling: Introduction</vt:lpstr>
      <vt:lpstr>Exception Handling: Introduction</vt:lpstr>
      <vt:lpstr>Exception: Types </vt:lpstr>
      <vt:lpstr>Exception: Types </vt:lpstr>
      <vt:lpstr>Hierarchy of Java Exception classes</vt:lpstr>
      <vt:lpstr>Hierarchy of Java Exception classes</vt:lpstr>
      <vt:lpstr>Error Vs. Exception</vt:lpstr>
      <vt:lpstr>Exception: Keywords </vt:lpstr>
      <vt:lpstr>Without Exception Handling </vt:lpstr>
      <vt:lpstr>Exception Handling</vt:lpstr>
      <vt:lpstr>Catching Exceptions</vt:lpstr>
      <vt:lpstr>Internal working of java try-catch block </vt:lpstr>
      <vt:lpstr>Catching Exceptions: Example</vt:lpstr>
      <vt:lpstr>Catching Exceptions: Example</vt:lpstr>
      <vt:lpstr>Slide 19</vt:lpstr>
      <vt:lpstr>Multi catch block</vt:lpstr>
      <vt:lpstr>Java throw keyword</vt:lpstr>
      <vt:lpstr>Java throws keyword</vt:lpstr>
      <vt:lpstr>Java finally block</vt:lpstr>
      <vt:lpstr>Java Custom Exception</vt:lpstr>
      <vt:lpstr>Assertions in Java</vt:lpstr>
      <vt:lpstr>Assertions in Java</vt:lpstr>
      <vt:lpstr>Assertions in Java</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Admin</cp:lastModifiedBy>
  <cp:revision>294</cp:revision>
  <dcterms:created xsi:type="dcterms:W3CDTF">2012-09-17T05:36:38Z</dcterms:created>
  <dcterms:modified xsi:type="dcterms:W3CDTF">2019-10-12T01:25:07Z</dcterms:modified>
</cp:coreProperties>
</file>