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64" r:id="rId2"/>
    <p:sldId id="365" r:id="rId3"/>
    <p:sldId id="357" r:id="rId4"/>
    <p:sldId id="366" r:id="rId5"/>
    <p:sldId id="367" r:id="rId6"/>
    <p:sldId id="358" r:id="rId7"/>
    <p:sldId id="369" r:id="rId8"/>
    <p:sldId id="359" r:id="rId9"/>
    <p:sldId id="370" r:id="rId10"/>
    <p:sldId id="385" r:id="rId11"/>
    <p:sldId id="386" r:id="rId12"/>
    <p:sldId id="387" r:id="rId13"/>
    <p:sldId id="371" r:id="rId14"/>
    <p:sldId id="362" r:id="rId15"/>
    <p:sldId id="372" r:id="rId16"/>
    <p:sldId id="373" r:id="rId17"/>
    <p:sldId id="375" r:id="rId18"/>
    <p:sldId id="361" r:id="rId19"/>
    <p:sldId id="376" r:id="rId20"/>
    <p:sldId id="377" r:id="rId21"/>
    <p:sldId id="378" r:id="rId22"/>
    <p:sldId id="379" r:id="rId23"/>
    <p:sldId id="380" r:id="rId24"/>
    <p:sldId id="381" r:id="rId25"/>
    <p:sldId id="383" r:id="rId26"/>
    <p:sldId id="382" r:id="rId27"/>
    <p:sldId id="384"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775" autoAdjust="0"/>
  </p:normalViewPr>
  <p:slideViewPr>
    <p:cSldViewPr>
      <p:cViewPr>
        <p:scale>
          <a:sx n="75" d="100"/>
          <a:sy n="75" d="100"/>
        </p:scale>
        <p:origin x="-1236"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A92AB63-F69F-4689-8459-6EF736881473}" type="datetimeFigureOut">
              <a:rPr lang="en-US"/>
              <a:pPr>
                <a:defRPr/>
              </a:pPr>
              <a:t>10/17/2019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C14ACB9-A145-4310-867B-FBDB17032773}" type="slidenum">
              <a:rPr lang="en-US"/>
              <a:pPr>
                <a:defRPr/>
              </a:pPr>
              <a:t>‹#›</a:t>
            </a:fld>
            <a:endParaRPr lang="en-US"/>
          </a:p>
        </p:txBody>
      </p:sp>
    </p:spTree>
    <p:extLst>
      <p:ext uri="{BB962C8B-B14F-4D97-AF65-F5344CB8AC3E}">
        <p14:creationId xmlns="" xmlns:p14="http://schemas.microsoft.com/office/powerpoint/2010/main" val="27864120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pPr lvl="1"/>
            <a:r>
              <a:rPr lang="en-US" smtClean="0">
                <a:latin typeface="Arial" charset="0"/>
              </a:rPr>
              <a:t>Some I/O streams simply pass on data; others manipulate and transform the data in useful ways.</a:t>
            </a:r>
          </a:p>
          <a:p>
            <a:pPr lvl="1"/>
            <a:endParaRPr lang="en-US" smtClean="0">
              <a:latin typeface="Arial" charset="0"/>
            </a:endParaRPr>
          </a:p>
        </p:txBody>
      </p:sp>
      <p:sp>
        <p:nvSpPr>
          <p:cNvPr id="5" name="Footer Placeholder 4"/>
          <p:cNvSpPr>
            <a:spLocks noGrp="1"/>
          </p:cNvSpPr>
          <p:nvPr>
            <p:ph type="ftr" sz="quarter" idx="4"/>
          </p:nvPr>
        </p:nvSpPr>
        <p:spPr/>
        <p:txBody>
          <a:bodyPr/>
          <a:lstStyle/>
          <a:p>
            <a:pPr>
              <a:defRPr/>
            </a:pPr>
            <a:r>
              <a:rPr lang="it-IT"/>
              <a:t>Java SE 8 Programming   13 - </a:t>
            </a:r>
            <a:fld id="{B5BD3999-2CD7-4458-A786-B6F289B0D4DB}" type="slidenum">
              <a:rPr lang="en-US"/>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r>
              <a:rPr lang="en-US" smtClean="0">
                <a:latin typeface="Arial" charset="0"/>
              </a:rPr>
              <a:t>Console I/O Using System</a:t>
            </a:r>
          </a:p>
          <a:p>
            <a:pPr lvl="2"/>
            <a:r>
              <a:rPr lang="en-US" b="1" smtClean="0">
                <a:latin typeface="Courier New" pitchFamily="49" charset="0"/>
                <a:cs typeface="Courier New" pitchFamily="49" charset="0"/>
              </a:rPr>
              <a:t>System.out</a:t>
            </a:r>
            <a:r>
              <a:rPr lang="en-US" smtClean="0">
                <a:latin typeface="Courier New" pitchFamily="49" charset="0"/>
                <a:cs typeface="Courier New" pitchFamily="49" charset="0"/>
              </a:rPr>
              <a:t> </a:t>
            </a:r>
            <a:r>
              <a:rPr lang="en-US" smtClean="0">
                <a:latin typeface="Arial" charset="0"/>
              </a:rPr>
              <a:t>is the “standard” output stream. This stream is already open and ready to accept output data. Typically, this stream corresponds to display output or another output destination specified by the host environment or user.</a:t>
            </a:r>
          </a:p>
          <a:p>
            <a:pPr lvl="2"/>
            <a:r>
              <a:rPr lang="en-US" b="1" smtClean="0">
                <a:latin typeface="Courier New" pitchFamily="49" charset="0"/>
                <a:cs typeface="Courier New" pitchFamily="49" charset="0"/>
              </a:rPr>
              <a:t>System.in</a:t>
            </a:r>
            <a:r>
              <a:rPr lang="en-US" smtClean="0">
                <a:latin typeface="Arial" charset="0"/>
              </a:rPr>
              <a:t> is the “standard” input stream. This stream is already open and ready to supply input data. Typically, this stream corresponds to keyboard input or another input source specified by the host environment or user.</a:t>
            </a:r>
          </a:p>
          <a:p>
            <a:pPr lvl="2"/>
            <a:r>
              <a:rPr lang="en-US" b="1" smtClean="0">
                <a:latin typeface="Courier New" pitchFamily="49" charset="0"/>
                <a:cs typeface="Courier New" pitchFamily="49" charset="0"/>
              </a:rPr>
              <a:t>System.err</a:t>
            </a:r>
            <a:r>
              <a:rPr lang="en-US" smtClean="0">
                <a:latin typeface="Arial" charset="0"/>
              </a:rPr>
              <a:t> is the “standard” error output stream. This stream is already open and ready to accept output data.</a:t>
            </a:r>
            <a:br>
              <a:rPr lang="en-US" smtClean="0">
                <a:latin typeface="Arial" charset="0"/>
              </a:rPr>
            </a:br>
            <a:r>
              <a:rPr lang="en-US" smtClean="0">
                <a:latin typeface="Arial" charset="0"/>
              </a:rPr>
              <a:t>Typically, this stream corresponds to display output or another output destination specified by the host environment or user. By convention, this output stream is used to display error messages or other information that should come to the immediate attention of a user even if the principal output stream, the value of the variable </a:t>
            </a:r>
            <a:r>
              <a:rPr lang="en-US" smtClean="0">
                <a:latin typeface="Courier New" pitchFamily="49" charset="0"/>
                <a:cs typeface="Courier New" pitchFamily="49" charset="0"/>
              </a:rPr>
              <a:t>out</a:t>
            </a:r>
            <a:r>
              <a:rPr lang="en-US" smtClean="0">
                <a:latin typeface="Arial" charset="0"/>
              </a:rPr>
              <a:t>, has been redirected to a file or other destination that is typically not continuously monitored.</a:t>
            </a:r>
          </a:p>
        </p:txBody>
      </p:sp>
      <p:sp>
        <p:nvSpPr>
          <p:cNvPr id="5" name="Footer Placeholder 4"/>
          <p:cNvSpPr>
            <a:spLocks noGrp="1"/>
          </p:cNvSpPr>
          <p:nvPr>
            <p:ph type="ftr" sz="quarter" idx="4"/>
          </p:nvPr>
        </p:nvSpPr>
        <p:spPr/>
        <p:txBody>
          <a:bodyPr/>
          <a:lstStyle/>
          <a:p>
            <a:pPr>
              <a:defRPr/>
            </a:pPr>
            <a:r>
              <a:rPr lang="it-IT"/>
              <a:t>Java SE 8 Programming   13 - </a:t>
            </a:r>
            <a:fld id="{7265D404-ACFF-4F2E-B3B5-C7E023C0FC0E}" type="slidenum">
              <a:rPr lang="en-US"/>
              <a:pPr>
                <a:defRPr/>
              </a:pPr>
              <a:t>22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r>
              <a:rPr lang="en-US" smtClean="0">
                <a:latin typeface="Arial" charset="0"/>
              </a:rPr>
              <a:t>Console I/O Using System</a:t>
            </a:r>
          </a:p>
          <a:p>
            <a:pPr lvl="2"/>
            <a:r>
              <a:rPr lang="en-US" b="1" smtClean="0">
                <a:latin typeface="Courier New" pitchFamily="49" charset="0"/>
                <a:cs typeface="Courier New" pitchFamily="49" charset="0"/>
              </a:rPr>
              <a:t>System.out</a:t>
            </a:r>
            <a:r>
              <a:rPr lang="en-US" smtClean="0">
                <a:latin typeface="Courier New" pitchFamily="49" charset="0"/>
                <a:cs typeface="Courier New" pitchFamily="49" charset="0"/>
              </a:rPr>
              <a:t> </a:t>
            </a:r>
            <a:r>
              <a:rPr lang="en-US" smtClean="0">
                <a:latin typeface="Arial" charset="0"/>
              </a:rPr>
              <a:t>is the “standard” output stream. This stream is already open and ready to accept output data. Typically, this stream corresponds to display output or another output destination specified by the host environment or user.</a:t>
            </a:r>
          </a:p>
          <a:p>
            <a:pPr lvl="2"/>
            <a:r>
              <a:rPr lang="en-US" b="1" smtClean="0">
                <a:latin typeface="Courier New" pitchFamily="49" charset="0"/>
                <a:cs typeface="Courier New" pitchFamily="49" charset="0"/>
              </a:rPr>
              <a:t>System.in</a:t>
            </a:r>
            <a:r>
              <a:rPr lang="en-US" smtClean="0">
                <a:latin typeface="Arial" charset="0"/>
              </a:rPr>
              <a:t> is the “standard” input stream. This stream is already open and ready to supply input data. Typically, this stream corresponds to keyboard input or another input source specified by the host environment or user.</a:t>
            </a:r>
          </a:p>
          <a:p>
            <a:pPr lvl="2"/>
            <a:r>
              <a:rPr lang="en-US" b="1" smtClean="0">
                <a:latin typeface="Courier New" pitchFamily="49" charset="0"/>
                <a:cs typeface="Courier New" pitchFamily="49" charset="0"/>
              </a:rPr>
              <a:t>System.err</a:t>
            </a:r>
            <a:r>
              <a:rPr lang="en-US" smtClean="0">
                <a:latin typeface="Arial" charset="0"/>
              </a:rPr>
              <a:t> is the “standard” error output stream. This stream is already open and ready to accept output data.</a:t>
            </a:r>
            <a:br>
              <a:rPr lang="en-US" smtClean="0">
                <a:latin typeface="Arial" charset="0"/>
              </a:rPr>
            </a:br>
            <a:r>
              <a:rPr lang="en-US" smtClean="0">
                <a:latin typeface="Arial" charset="0"/>
              </a:rPr>
              <a:t>Typically, this stream corresponds to display output or another output destination specified by the host environment or user. By convention, this output stream is used to display error messages or other information that should come to the immediate attention of a user even if the principal output stream, the value of the variable </a:t>
            </a:r>
            <a:r>
              <a:rPr lang="en-US" smtClean="0">
                <a:latin typeface="Courier New" pitchFamily="49" charset="0"/>
                <a:cs typeface="Courier New" pitchFamily="49" charset="0"/>
              </a:rPr>
              <a:t>out</a:t>
            </a:r>
            <a:r>
              <a:rPr lang="en-US" smtClean="0">
                <a:latin typeface="Arial" charset="0"/>
              </a:rPr>
              <a:t>, has been redirected to a file or other destination that is typically not continuously monitored.</a:t>
            </a:r>
          </a:p>
        </p:txBody>
      </p:sp>
      <p:sp>
        <p:nvSpPr>
          <p:cNvPr id="5" name="Footer Placeholder 4"/>
          <p:cNvSpPr>
            <a:spLocks noGrp="1"/>
          </p:cNvSpPr>
          <p:nvPr>
            <p:ph type="ftr" sz="quarter" idx="4"/>
          </p:nvPr>
        </p:nvSpPr>
        <p:spPr/>
        <p:txBody>
          <a:bodyPr/>
          <a:lstStyle/>
          <a:p>
            <a:pPr>
              <a:defRPr/>
            </a:pPr>
            <a:r>
              <a:rPr lang="it-IT"/>
              <a:t>Java SE 8 Programming   13 - </a:t>
            </a:r>
            <a:fld id="{7265D404-ACFF-4F2E-B3B5-C7E023C0FC0E}" type="slidenum">
              <a:rPr lang="en-US"/>
              <a:pPr>
                <a:defRPr/>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r>
              <a:rPr lang="en-US" smtClean="0">
                <a:latin typeface="Arial" charset="0"/>
              </a:rPr>
              <a:t>Console I/O Using System</a:t>
            </a:r>
          </a:p>
          <a:p>
            <a:pPr lvl="2"/>
            <a:r>
              <a:rPr lang="en-US" b="1" smtClean="0">
                <a:latin typeface="Courier New" pitchFamily="49" charset="0"/>
                <a:cs typeface="Courier New" pitchFamily="49" charset="0"/>
              </a:rPr>
              <a:t>System.out</a:t>
            </a:r>
            <a:r>
              <a:rPr lang="en-US" smtClean="0">
                <a:latin typeface="Courier New" pitchFamily="49" charset="0"/>
                <a:cs typeface="Courier New" pitchFamily="49" charset="0"/>
              </a:rPr>
              <a:t> </a:t>
            </a:r>
            <a:r>
              <a:rPr lang="en-US" smtClean="0">
                <a:latin typeface="Arial" charset="0"/>
              </a:rPr>
              <a:t>is the “standard” output stream. This stream is already open and ready to accept output data. Typically, this stream corresponds to display output or another output destination specified by the host environment or user.</a:t>
            </a:r>
          </a:p>
          <a:p>
            <a:pPr lvl="2"/>
            <a:r>
              <a:rPr lang="en-US" b="1" smtClean="0">
                <a:latin typeface="Courier New" pitchFamily="49" charset="0"/>
                <a:cs typeface="Courier New" pitchFamily="49" charset="0"/>
              </a:rPr>
              <a:t>System.in</a:t>
            </a:r>
            <a:r>
              <a:rPr lang="en-US" smtClean="0">
                <a:latin typeface="Arial" charset="0"/>
              </a:rPr>
              <a:t> is the “standard” input stream. This stream is already open and ready to supply input data. Typically, this stream corresponds to keyboard input or another input source specified by the host environment or user.</a:t>
            </a:r>
          </a:p>
          <a:p>
            <a:pPr lvl="2"/>
            <a:r>
              <a:rPr lang="en-US" b="1" smtClean="0">
                <a:latin typeface="Courier New" pitchFamily="49" charset="0"/>
                <a:cs typeface="Courier New" pitchFamily="49" charset="0"/>
              </a:rPr>
              <a:t>System.err</a:t>
            </a:r>
            <a:r>
              <a:rPr lang="en-US" smtClean="0">
                <a:latin typeface="Arial" charset="0"/>
              </a:rPr>
              <a:t> is the “standard” error output stream. This stream is already open and ready to accept output data.</a:t>
            </a:r>
            <a:br>
              <a:rPr lang="en-US" smtClean="0">
                <a:latin typeface="Arial" charset="0"/>
              </a:rPr>
            </a:br>
            <a:r>
              <a:rPr lang="en-US" smtClean="0">
                <a:latin typeface="Arial" charset="0"/>
              </a:rPr>
              <a:t>Typically, this stream corresponds to display output or another output destination specified by the host environment or user. By convention, this output stream is used to display error messages or other information that should come to the immediate attention of a user even if the principal output stream, the value of the variable </a:t>
            </a:r>
            <a:r>
              <a:rPr lang="en-US" smtClean="0">
                <a:latin typeface="Courier New" pitchFamily="49" charset="0"/>
                <a:cs typeface="Courier New" pitchFamily="49" charset="0"/>
              </a:rPr>
              <a:t>out</a:t>
            </a:r>
            <a:r>
              <a:rPr lang="en-US" smtClean="0">
                <a:latin typeface="Arial" charset="0"/>
              </a:rPr>
              <a:t>, has been redirected to a file or other destination that is typically not continuously monitored.</a:t>
            </a:r>
          </a:p>
        </p:txBody>
      </p:sp>
      <p:sp>
        <p:nvSpPr>
          <p:cNvPr id="5" name="Footer Placeholder 4"/>
          <p:cNvSpPr>
            <a:spLocks noGrp="1"/>
          </p:cNvSpPr>
          <p:nvPr>
            <p:ph type="ftr" sz="quarter" idx="4"/>
          </p:nvPr>
        </p:nvSpPr>
        <p:spPr/>
        <p:txBody>
          <a:bodyPr/>
          <a:lstStyle/>
          <a:p>
            <a:pPr>
              <a:defRPr/>
            </a:pPr>
            <a:r>
              <a:rPr lang="it-IT"/>
              <a:t>Java SE 8 Programming   13 - </a:t>
            </a:r>
            <a:fld id="{7265D404-ACFF-4F2E-B3B5-C7E023C0FC0E}" type="slidenum">
              <a:rPr lang="en-US"/>
              <a:pPr>
                <a:defRPr/>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r>
              <a:rPr lang="en-US" smtClean="0">
                <a:latin typeface="Arial" charset="0"/>
              </a:rPr>
              <a:t>Console I/O Using System</a:t>
            </a:r>
          </a:p>
          <a:p>
            <a:pPr lvl="2"/>
            <a:r>
              <a:rPr lang="en-US" b="1" smtClean="0">
                <a:latin typeface="Courier New" pitchFamily="49" charset="0"/>
                <a:cs typeface="Courier New" pitchFamily="49" charset="0"/>
              </a:rPr>
              <a:t>System.out</a:t>
            </a:r>
            <a:r>
              <a:rPr lang="en-US" smtClean="0">
                <a:latin typeface="Courier New" pitchFamily="49" charset="0"/>
                <a:cs typeface="Courier New" pitchFamily="49" charset="0"/>
              </a:rPr>
              <a:t> </a:t>
            </a:r>
            <a:r>
              <a:rPr lang="en-US" smtClean="0">
                <a:latin typeface="Arial" charset="0"/>
              </a:rPr>
              <a:t>is the “standard” output stream. This stream is already open and ready to accept output data. Typically, this stream corresponds to display output or another output destination specified by the host environment or user.</a:t>
            </a:r>
          </a:p>
          <a:p>
            <a:pPr lvl="2"/>
            <a:r>
              <a:rPr lang="en-US" b="1" smtClean="0">
                <a:latin typeface="Courier New" pitchFamily="49" charset="0"/>
                <a:cs typeface="Courier New" pitchFamily="49" charset="0"/>
              </a:rPr>
              <a:t>System.in</a:t>
            </a:r>
            <a:r>
              <a:rPr lang="en-US" smtClean="0">
                <a:latin typeface="Arial" charset="0"/>
              </a:rPr>
              <a:t> is the “standard” input stream. This stream is already open and ready to supply input data. Typically, this stream corresponds to keyboard input or another input source specified by the host environment or user.</a:t>
            </a:r>
          </a:p>
          <a:p>
            <a:pPr lvl="2"/>
            <a:r>
              <a:rPr lang="en-US" b="1" smtClean="0">
                <a:latin typeface="Courier New" pitchFamily="49" charset="0"/>
                <a:cs typeface="Courier New" pitchFamily="49" charset="0"/>
              </a:rPr>
              <a:t>System.err</a:t>
            </a:r>
            <a:r>
              <a:rPr lang="en-US" smtClean="0">
                <a:latin typeface="Arial" charset="0"/>
              </a:rPr>
              <a:t> is the “standard” error output stream. This stream is already open and ready to accept output data.</a:t>
            </a:r>
            <a:br>
              <a:rPr lang="en-US" smtClean="0">
                <a:latin typeface="Arial" charset="0"/>
              </a:rPr>
            </a:br>
            <a:r>
              <a:rPr lang="en-US" smtClean="0">
                <a:latin typeface="Arial" charset="0"/>
              </a:rPr>
              <a:t>Typically, this stream corresponds to display output or another output destination specified by the host environment or user. By convention, this output stream is used to display error messages or other information that should come to the immediate attention of a user even if the principal output stream, the value of the variable </a:t>
            </a:r>
            <a:r>
              <a:rPr lang="en-US" smtClean="0">
                <a:latin typeface="Courier New" pitchFamily="49" charset="0"/>
                <a:cs typeface="Courier New" pitchFamily="49" charset="0"/>
              </a:rPr>
              <a:t>out</a:t>
            </a:r>
            <a:r>
              <a:rPr lang="en-US" smtClean="0">
                <a:latin typeface="Arial" charset="0"/>
              </a:rPr>
              <a:t>, has been redirected to a file or other destination that is typically not continuously monitored.</a:t>
            </a:r>
          </a:p>
        </p:txBody>
      </p:sp>
      <p:sp>
        <p:nvSpPr>
          <p:cNvPr id="5" name="Footer Placeholder 4"/>
          <p:cNvSpPr>
            <a:spLocks noGrp="1"/>
          </p:cNvSpPr>
          <p:nvPr>
            <p:ph type="ftr" sz="quarter" idx="4"/>
          </p:nvPr>
        </p:nvSpPr>
        <p:spPr/>
        <p:txBody>
          <a:bodyPr/>
          <a:lstStyle/>
          <a:p>
            <a:pPr>
              <a:defRPr/>
            </a:pPr>
            <a:r>
              <a:rPr lang="it-IT"/>
              <a:t>Java SE 8 Programming   13 - </a:t>
            </a:r>
            <a:fld id="{7265D404-ACFF-4F2E-B3B5-C7E023C0FC0E}" type="slidenum">
              <a:rPr lang="en-US"/>
              <a:pPr>
                <a:defRPr/>
              </a:pPr>
              <a:t>25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r>
              <a:rPr lang="en-US" smtClean="0">
                <a:latin typeface="Arial" charset="0"/>
              </a:rPr>
              <a:t>Console I/O Using System</a:t>
            </a:r>
          </a:p>
          <a:p>
            <a:pPr lvl="2"/>
            <a:r>
              <a:rPr lang="en-US" b="1" smtClean="0">
                <a:latin typeface="Courier New" pitchFamily="49" charset="0"/>
                <a:cs typeface="Courier New" pitchFamily="49" charset="0"/>
              </a:rPr>
              <a:t>System.out</a:t>
            </a:r>
            <a:r>
              <a:rPr lang="en-US" smtClean="0">
                <a:latin typeface="Courier New" pitchFamily="49" charset="0"/>
                <a:cs typeface="Courier New" pitchFamily="49" charset="0"/>
              </a:rPr>
              <a:t> </a:t>
            </a:r>
            <a:r>
              <a:rPr lang="en-US" smtClean="0">
                <a:latin typeface="Arial" charset="0"/>
              </a:rPr>
              <a:t>is the “standard” output stream. This stream is already open and ready to accept output data. Typically, this stream corresponds to display output or another output destination specified by the host environment or user.</a:t>
            </a:r>
          </a:p>
          <a:p>
            <a:pPr lvl="2"/>
            <a:r>
              <a:rPr lang="en-US" b="1" smtClean="0">
                <a:latin typeface="Courier New" pitchFamily="49" charset="0"/>
                <a:cs typeface="Courier New" pitchFamily="49" charset="0"/>
              </a:rPr>
              <a:t>System.in</a:t>
            </a:r>
            <a:r>
              <a:rPr lang="en-US" smtClean="0">
                <a:latin typeface="Arial" charset="0"/>
              </a:rPr>
              <a:t> is the “standard” input stream. This stream is already open and ready to supply input data. Typically, this stream corresponds to keyboard input or another input source specified by the host environment or user.</a:t>
            </a:r>
          </a:p>
          <a:p>
            <a:pPr lvl="2"/>
            <a:r>
              <a:rPr lang="en-US" b="1" smtClean="0">
                <a:latin typeface="Courier New" pitchFamily="49" charset="0"/>
                <a:cs typeface="Courier New" pitchFamily="49" charset="0"/>
              </a:rPr>
              <a:t>System.err</a:t>
            </a:r>
            <a:r>
              <a:rPr lang="en-US" smtClean="0">
                <a:latin typeface="Arial" charset="0"/>
              </a:rPr>
              <a:t> is the “standard” error output stream. This stream is already open and ready to accept output data.</a:t>
            </a:r>
            <a:br>
              <a:rPr lang="en-US" smtClean="0">
                <a:latin typeface="Arial" charset="0"/>
              </a:rPr>
            </a:br>
            <a:r>
              <a:rPr lang="en-US" smtClean="0">
                <a:latin typeface="Arial" charset="0"/>
              </a:rPr>
              <a:t>Typically, this stream corresponds to display output or another output destination specified by the host environment or user. By convention, this output stream is used to display error messages or other information that should come to the immediate attention of a user even if the principal output stream, the value of the variable </a:t>
            </a:r>
            <a:r>
              <a:rPr lang="en-US" smtClean="0">
                <a:latin typeface="Courier New" pitchFamily="49" charset="0"/>
                <a:cs typeface="Courier New" pitchFamily="49" charset="0"/>
              </a:rPr>
              <a:t>out</a:t>
            </a:r>
            <a:r>
              <a:rPr lang="en-US" smtClean="0">
                <a:latin typeface="Arial" charset="0"/>
              </a:rPr>
              <a:t>, has been redirected to a file or other destination that is typically not continuously monitored.</a:t>
            </a:r>
          </a:p>
        </p:txBody>
      </p:sp>
      <p:sp>
        <p:nvSpPr>
          <p:cNvPr id="5" name="Footer Placeholder 4"/>
          <p:cNvSpPr>
            <a:spLocks noGrp="1"/>
          </p:cNvSpPr>
          <p:nvPr>
            <p:ph type="ftr" sz="quarter" idx="4"/>
          </p:nvPr>
        </p:nvSpPr>
        <p:spPr/>
        <p:txBody>
          <a:bodyPr/>
          <a:lstStyle/>
          <a:p>
            <a:pPr>
              <a:defRPr/>
            </a:pPr>
            <a:r>
              <a:rPr lang="it-IT"/>
              <a:t>Java SE 8 Programming   13 - </a:t>
            </a:r>
            <a:fld id="{7265D404-ACFF-4F2E-B3B5-C7E023C0FC0E}" type="slidenum">
              <a:rPr lang="en-US"/>
              <a:pPr>
                <a:defRPr/>
              </a:pPr>
              <a:t>26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r>
              <a:rPr lang="en-US" smtClean="0">
                <a:latin typeface="Arial" charset="0"/>
              </a:rPr>
              <a:t>Console I/O Using System</a:t>
            </a:r>
          </a:p>
          <a:p>
            <a:pPr lvl="2"/>
            <a:r>
              <a:rPr lang="en-US" b="1" smtClean="0">
                <a:latin typeface="Courier New" pitchFamily="49" charset="0"/>
                <a:cs typeface="Courier New" pitchFamily="49" charset="0"/>
              </a:rPr>
              <a:t>System.out</a:t>
            </a:r>
            <a:r>
              <a:rPr lang="en-US" smtClean="0">
                <a:latin typeface="Courier New" pitchFamily="49" charset="0"/>
                <a:cs typeface="Courier New" pitchFamily="49" charset="0"/>
              </a:rPr>
              <a:t> </a:t>
            </a:r>
            <a:r>
              <a:rPr lang="en-US" smtClean="0">
                <a:latin typeface="Arial" charset="0"/>
              </a:rPr>
              <a:t>is the “standard” output stream. This stream is already open and ready to accept output data. Typically, this stream corresponds to display output or another output destination specified by the host environment or user.</a:t>
            </a:r>
          </a:p>
          <a:p>
            <a:pPr lvl="2"/>
            <a:r>
              <a:rPr lang="en-US" b="1" smtClean="0">
                <a:latin typeface="Courier New" pitchFamily="49" charset="0"/>
                <a:cs typeface="Courier New" pitchFamily="49" charset="0"/>
              </a:rPr>
              <a:t>System.in</a:t>
            </a:r>
            <a:r>
              <a:rPr lang="en-US" smtClean="0">
                <a:latin typeface="Arial" charset="0"/>
              </a:rPr>
              <a:t> is the “standard” input stream. This stream is already open and ready to supply input data. Typically, this stream corresponds to keyboard input or another input source specified by the host environment or user.</a:t>
            </a:r>
          </a:p>
          <a:p>
            <a:pPr lvl="2"/>
            <a:r>
              <a:rPr lang="en-US" b="1" smtClean="0">
                <a:latin typeface="Courier New" pitchFamily="49" charset="0"/>
                <a:cs typeface="Courier New" pitchFamily="49" charset="0"/>
              </a:rPr>
              <a:t>System.err</a:t>
            </a:r>
            <a:r>
              <a:rPr lang="en-US" smtClean="0">
                <a:latin typeface="Arial" charset="0"/>
              </a:rPr>
              <a:t> is the “standard” error output stream. This stream is already open and ready to accept output data.</a:t>
            </a:r>
            <a:br>
              <a:rPr lang="en-US" smtClean="0">
                <a:latin typeface="Arial" charset="0"/>
              </a:rPr>
            </a:br>
            <a:r>
              <a:rPr lang="en-US" smtClean="0">
                <a:latin typeface="Arial" charset="0"/>
              </a:rPr>
              <a:t>Typically, this stream corresponds to display output or another output destination specified by the host environment or user. By convention, this output stream is used to display error messages or other information that should come to the immediate attention of a user even if the principal output stream, the value of the variable </a:t>
            </a:r>
            <a:r>
              <a:rPr lang="en-US" smtClean="0">
                <a:latin typeface="Courier New" pitchFamily="49" charset="0"/>
                <a:cs typeface="Courier New" pitchFamily="49" charset="0"/>
              </a:rPr>
              <a:t>out</a:t>
            </a:r>
            <a:r>
              <a:rPr lang="en-US" smtClean="0">
                <a:latin typeface="Arial" charset="0"/>
              </a:rPr>
              <a:t>, has been redirected to a file or other destination that is typically not continuously monitored.</a:t>
            </a:r>
          </a:p>
        </p:txBody>
      </p:sp>
      <p:sp>
        <p:nvSpPr>
          <p:cNvPr id="5" name="Footer Placeholder 4"/>
          <p:cNvSpPr>
            <a:spLocks noGrp="1"/>
          </p:cNvSpPr>
          <p:nvPr>
            <p:ph type="ftr" sz="quarter" idx="4"/>
          </p:nvPr>
        </p:nvSpPr>
        <p:spPr/>
        <p:txBody>
          <a:bodyPr/>
          <a:lstStyle/>
          <a:p>
            <a:pPr>
              <a:defRPr/>
            </a:pPr>
            <a:r>
              <a:rPr lang="it-IT"/>
              <a:t>Java SE 8 Programming   13 - </a:t>
            </a:r>
            <a:fld id="{7265D404-ACFF-4F2E-B3B5-C7E023C0FC0E}" type="slidenum">
              <a:rPr lang="en-US"/>
              <a:pPr>
                <a:defRPr/>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lvl="1"/>
            <a:r>
              <a:rPr lang="en-US" dirty="0" smtClean="0">
                <a:latin typeface="Arial" charset="0"/>
              </a:rPr>
              <a:t>No matter how they work internally, all streams present the same simple model to programs that use them. A stream is a sequential flow of data. A stream can come from a source or can be generated to a sink.</a:t>
            </a:r>
          </a:p>
          <a:p>
            <a:pPr lvl="2">
              <a:buFont typeface="Arial" charset="0"/>
              <a:buChar char="•"/>
            </a:pPr>
            <a:r>
              <a:rPr lang="en-US" dirty="0" smtClean="0">
                <a:latin typeface="Arial" charset="0"/>
              </a:rPr>
              <a:t>A source stream initiates the flow of data, also called an input stream.</a:t>
            </a:r>
          </a:p>
          <a:p>
            <a:pPr lvl="2">
              <a:buFont typeface="Arial" charset="0"/>
              <a:buChar char="•"/>
            </a:pPr>
            <a:r>
              <a:rPr lang="en-US" dirty="0" smtClean="0">
                <a:latin typeface="Arial" charset="0"/>
              </a:rPr>
              <a:t>A sink stream terminates the flow of data, also called an output stream.</a:t>
            </a:r>
          </a:p>
          <a:p>
            <a:pPr lvl="1"/>
            <a:r>
              <a:rPr lang="en-US" dirty="0" smtClean="0">
                <a:latin typeface="Arial" charset="0"/>
              </a:rPr>
              <a:t>Sources and sinks are both node streams. Types of node streams are files, memory, and pipes between threads or processes.</a:t>
            </a:r>
          </a:p>
        </p:txBody>
      </p:sp>
      <p:sp>
        <p:nvSpPr>
          <p:cNvPr id="5" name="Footer Placeholder 4"/>
          <p:cNvSpPr>
            <a:spLocks noGrp="1"/>
          </p:cNvSpPr>
          <p:nvPr>
            <p:ph type="ftr" sz="quarter" idx="4"/>
          </p:nvPr>
        </p:nvSpPr>
        <p:spPr/>
        <p:txBody>
          <a:bodyPr/>
          <a:lstStyle/>
          <a:p>
            <a:pPr>
              <a:defRPr/>
            </a:pPr>
            <a:r>
              <a:rPr lang="it-IT"/>
              <a:t>Java SE 8 Programming   13 - </a:t>
            </a:r>
            <a:fld id="{190C07F1-C27D-4447-BADC-9DD5C726C1E5}" type="slidenum">
              <a:rPr lang="en-US"/>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lvl="1"/>
            <a:r>
              <a:rPr lang="en-US" smtClean="0">
                <a:latin typeface="Arial" charset="0"/>
              </a:rPr>
              <a:t>An application developer typically uses I/O streams to read and write files, to read information from and write information to some output device, such as the keyboard (standard in) and the console (standard out). Finally, an application may need to use a socket to communicate with another application on a remote system.</a:t>
            </a:r>
          </a:p>
        </p:txBody>
      </p:sp>
      <p:sp>
        <p:nvSpPr>
          <p:cNvPr id="5" name="Footer Placeholder 4"/>
          <p:cNvSpPr>
            <a:spLocks noGrp="1"/>
          </p:cNvSpPr>
          <p:nvPr>
            <p:ph type="ftr" sz="quarter" idx="4"/>
          </p:nvPr>
        </p:nvSpPr>
        <p:spPr/>
        <p:txBody>
          <a:bodyPr/>
          <a:lstStyle/>
          <a:p>
            <a:pPr>
              <a:defRPr/>
            </a:pPr>
            <a:r>
              <a:rPr lang="it-IT"/>
              <a:t>Java SE 8 Programming   13 - </a:t>
            </a:r>
            <a:fld id="{A7618AC2-B5AE-4213-A6AA-E9E1A0BC95AF}" type="slidenum">
              <a:rPr lang="en-US"/>
              <a:pPr>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r>
              <a:rPr lang="en-US" dirty="0" smtClean="0">
                <a:latin typeface="Courier New" pitchFamily="49" charset="0"/>
                <a:cs typeface="Courier New" pitchFamily="49" charset="0"/>
              </a:rPr>
              <a:t>InputStream</a:t>
            </a:r>
            <a:r>
              <a:rPr lang="en-US" dirty="0" smtClean="0">
                <a:latin typeface="Arial" charset="0"/>
              </a:rPr>
              <a:t> Methods</a:t>
            </a:r>
          </a:p>
          <a:p>
            <a:pPr lvl="1"/>
            <a:r>
              <a:rPr lang="en-US" dirty="0" smtClean="0">
                <a:latin typeface="Arial" charset="0"/>
              </a:rPr>
              <a:t>The </a:t>
            </a:r>
            <a:r>
              <a:rPr lang="en-US" dirty="0" smtClean="0">
                <a:latin typeface="Courier New" pitchFamily="49" charset="0"/>
                <a:cs typeface="Courier New" pitchFamily="49" charset="0"/>
              </a:rPr>
              <a:t>read()</a:t>
            </a:r>
            <a:r>
              <a:rPr lang="en-US" dirty="0" smtClean="0">
                <a:latin typeface="Arial" charset="0"/>
              </a:rPr>
              <a:t> method returns an </a:t>
            </a:r>
            <a:r>
              <a:rPr lang="en-US" dirty="0" smtClean="0">
                <a:latin typeface="Courier New" pitchFamily="49" charset="0"/>
                <a:cs typeface="Courier New" pitchFamily="49" charset="0"/>
              </a:rPr>
              <a:t>int</a:t>
            </a:r>
            <a:r>
              <a:rPr lang="en-US" dirty="0" smtClean="0">
                <a:latin typeface="Arial" charset="0"/>
              </a:rPr>
              <a:t>, which contains either a byte read from the stream, or a </a:t>
            </a:r>
            <a:r>
              <a:rPr lang="en-US" dirty="0" smtClean="0">
                <a:latin typeface="Courier New" pitchFamily="49" charset="0"/>
                <a:cs typeface="Courier New" pitchFamily="49" charset="0"/>
              </a:rPr>
              <a:t>-1</a:t>
            </a:r>
            <a:r>
              <a:rPr lang="en-US" dirty="0" smtClean="0">
                <a:latin typeface="Arial" charset="0"/>
              </a:rPr>
              <a:t>, which indicates the end-of-file condition. The other two read methods read the stream into a byte array and return the number of bytes read. The two </a:t>
            </a:r>
            <a:r>
              <a:rPr lang="en-US" dirty="0" smtClean="0">
                <a:latin typeface="Courier New" pitchFamily="49" charset="0"/>
                <a:cs typeface="Courier New" pitchFamily="49" charset="0"/>
              </a:rPr>
              <a:t>int</a:t>
            </a:r>
            <a:r>
              <a:rPr lang="en-US" dirty="0" smtClean="0">
                <a:latin typeface="Arial" charset="0"/>
              </a:rPr>
              <a:t> arguments in the third method indicate a </a:t>
            </a:r>
            <a:r>
              <a:rPr lang="en-US" dirty="0" err="1" smtClean="0">
                <a:latin typeface="Arial" charset="0"/>
              </a:rPr>
              <a:t>subrange</a:t>
            </a:r>
            <a:r>
              <a:rPr lang="en-US" dirty="0" smtClean="0">
                <a:latin typeface="Arial" charset="0"/>
              </a:rPr>
              <a:t> in the target array that needs to be filled.</a:t>
            </a:r>
          </a:p>
          <a:p>
            <a:pPr lvl="1"/>
            <a:r>
              <a:rPr lang="en-US" b="1" dirty="0" smtClean="0">
                <a:latin typeface="Arial" charset="0"/>
              </a:rPr>
              <a:t>Note:</a:t>
            </a:r>
            <a:r>
              <a:rPr lang="en-US" dirty="0" smtClean="0">
                <a:latin typeface="Arial" charset="0"/>
              </a:rPr>
              <a:t> For efficiency, always read data in the largest practical block, or use buffered streams.</a:t>
            </a:r>
          </a:p>
          <a:p>
            <a:pPr lvl="1"/>
            <a:r>
              <a:rPr lang="en-US" dirty="0" smtClean="0">
                <a:latin typeface="Arial" charset="0"/>
              </a:rPr>
              <a:t>When you have finished with a stream, close it. If you have a stack of streams, use filter streams to close the stream at the top of the stack. This operation also closes the lower streams. </a:t>
            </a:r>
          </a:p>
          <a:p>
            <a:pPr lvl="1"/>
            <a:r>
              <a:rPr lang="en-US" dirty="0" smtClean="0">
                <a:latin typeface="Courier New" pitchFamily="49" charset="0"/>
                <a:cs typeface="Courier New" pitchFamily="49" charset="0"/>
              </a:rPr>
              <a:t>InputStream</a:t>
            </a:r>
            <a:r>
              <a:rPr lang="en-US" dirty="0" smtClean="0">
                <a:latin typeface="Arial" charset="0"/>
              </a:rPr>
              <a:t> implements </a:t>
            </a:r>
            <a:r>
              <a:rPr lang="en-US" dirty="0" err="1" smtClean="0">
                <a:latin typeface="Courier New" pitchFamily="49" charset="0"/>
                <a:cs typeface="Courier New" pitchFamily="49" charset="0"/>
              </a:rPr>
              <a:t>AutoCloseable</a:t>
            </a:r>
            <a:r>
              <a:rPr lang="en-US" dirty="0" smtClean="0">
                <a:latin typeface="Arial" charset="0"/>
              </a:rPr>
              <a:t>, which means that if you use an </a:t>
            </a:r>
            <a:r>
              <a:rPr lang="en-US" dirty="0" smtClean="0">
                <a:latin typeface="Courier New" pitchFamily="49" charset="0"/>
                <a:cs typeface="Courier New" pitchFamily="49" charset="0"/>
              </a:rPr>
              <a:t>InputStream</a:t>
            </a:r>
            <a:r>
              <a:rPr lang="en-US" dirty="0" smtClean="0">
                <a:latin typeface="Arial" charset="0"/>
              </a:rPr>
              <a:t> (or one of its subclasses) in a </a:t>
            </a:r>
            <a:r>
              <a:rPr lang="en-US" dirty="0" smtClean="0">
                <a:latin typeface="Courier New" pitchFamily="49" charset="0"/>
                <a:cs typeface="Courier New" pitchFamily="49" charset="0"/>
              </a:rPr>
              <a:t>try</a:t>
            </a:r>
            <a:r>
              <a:rPr lang="en-US" dirty="0" smtClean="0">
                <a:latin typeface="Arial" charset="0"/>
              </a:rPr>
              <a:t>-with-resources block, the stream is automatically closed at the end of the try.</a:t>
            </a:r>
          </a:p>
          <a:p>
            <a:pPr lvl="1"/>
            <a:r>
              <a:rPr lang="en-US" dirty="0" smtClean="0">
                <a:latin typeface="Arial" charset="0"/>
              </a:rPr>
              <a:t>The </a:t>
            </a:r>
            <a:r>
              <a:rPr lang="en-US" dirty="0" smtClean="0">
                <a:latin typeface="Courier New" pitchFamily="49" charset="0"/>
                <a:cs typeface="Courier New" pitchFamily="49" charset="0"/>
              </a:rPr>
              <a:t>available</a:t>
            </a:r>
            <a:r>
              <a:rPr lang="en-US" dirty="0" smtClean="0">
                <a:latin typeface="Arial" charset="0"/>
              </a:rPr>
              <a:t> method reports the number of bytes that are immediately available to be read from the stream. An actual read operation following this call might return more bytes.</a:t>
            </a:r>
          </a:p>
          <a:p>
            <a:pPr lvl="1"/>
            <a:r>
              <a:rPr lang="en-US" dirty="0" smtClean="0">
                <a:latin typeface="Arial" charset="0"/>
              </a:rPr>
              <a:t>The </a:t>
            </a:r>
            <a:r>
              <a:rPr lang="en-US" dirty="0" smtClean="0">
                <a:latin typeface="Courier New" pitchFamily="49" charset="0"/>
                <a:cs typeface="Courier New" pitchFamily="49" charset="0"/>
              </a:rPr>
              <a:t>skip</a:t>
            </a:r>
            <a:r>
              <a:rPr lang="en-US" dirty="0" smtClean="0">
                <a:latin typeface="Arial" charset="0"/>
              </a:rPr>
              <a:t> method discards the specified number of bytes from the stream.</a:t>
            </a:r>
          </a:p>
        </p:txBody>
      </p:sp>
      <p:sp>
        <p:nvSpPr>
          <p:cNvPr id="5" name="Footer Placeholder 4"/>
          <p:cNvSpPr>
            <a:spLocks noGrp="1"/>
          </p:cNvSpPr>
          <p:nvPr>
            <p:ph type="ftr" sz="quarter" idx="4"/>
          </p:nvPr>
        </p:nvSpPr>
        <p:spPr/>
        <p:txBody>
          <a:bodyPr/>
          <a:lstStyle/>
          <a:p>
            <a:pPr>
              <a:defRPr/>
            </a:pPr>
            <a:r>
              <a:rPr lang="it-IT"/>
              <a:t>Java SE 8 Programming   13 - </a:t>
            </a:r>
            <a:fld id="{2C4448F9-4051-49BB-9D73-56B0AD63186F}" type="slidenum">
              <a:rPr lang="en-US"/>
              <a:pPr>
                <a:defRPr/>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r>
              <a:rPr lang="en-US" smtClean="0">
                <a:latin typeface="Courier New" pitchFamily="49" charset="0"/>
                <a:cs typeface="Courier New" pitchFamily="49" charset="0"/>
              </a:rPr>
              <a:t>Reader</a:t>
            </a:r>
            <a:r>
              <a:rPr lang="en-US" smtClean="0">
                <a:latin typeface="Arial" charset="0"/>
              </a:rPr>
              <a:t> Methods</a:t>
            </a:r>
          </a:p>
          <a:p>
            <a:pPr lvl="1"/>
            <a:r>
              <a:rPr lang="en-US" smtClean="0">
                <a:latin typeface="Arial" charset="0"/>
              </a:rPr>
              <a:t>The first method returns an </a:t>
            </a:r>
            <a:r>
              <a:rPr lang="en-US" smtClean="0">
                <a:latin typeface="Courier New" pitchFamily="49" charset="0"/>
                <a:cs typeface="Courier New" pitchFamily="49" charset="0"/>
              </a:rPr>
              <a:t>int</a:t>
            </a:r>
            <a:r>
              <a:rPr lang="en-US" smtClean="0">
                <a:latin typeface="Arial" charset="0"/>
              </a:rPr>
              <a:t>, which contains either a Unicode character read from the stream, or a </a:t>
            </a:r>
            <a:r>
              <a:rPr lang="en-US" smtClean="0">
                <a:latin typeface="Courier New" pitchFamily="49" charset="0"/>
                <a:cs typeface="Courier New" pitchFamily="49" charset="0"/>
              </a:rPr>
              <a:t>-1</a:t>
            </a:r>
            <a:r>
              <a:rPr lang="en-US" smtClean="0">
                <a:latin typeface="Arial" charset="0"/>
              </a:rPr>
              <a:t>, which indicates the end-of-file condition. The other two methods read into a character array and return the number of bytes read. The two </a:t>
            </a:r>
            <a:r>
              <a:rPr lang="en-US" smtClean="0">
                <a:latin typeface="Courier New" pitchFamily="49" charset="0"/>
                <a:cs typeface="Courier New" pitchFamily="49" charset="0"/>
              </a:rPr>
              <a:t>int</a:t>
            </a:r>
            <a:r>
              <a:rPr lang="en-US" smtClean="0">
                <a:latin typeface="Arial" charset="0"/>
              </a:rPr>
              <a:t> arguments in the third method indicate a subrange in the target array that needs to be filled.</a:t>
            </a:r>
          </a:p>
        </p:txBody>
      </p:sp>
      <p:sp>
        <p:nvSpPr>
          <p:cNvPr id="5" name="Footer Placeholder 4"/>
          <p:cNvSpPr>
            <a:spLocks noGrp="1"/>
          </p:cNvSpPr>
          <p:nvPr>
            <p:ph type="ftr" sz="quarter" idx="4"/>
          </p:nvPr>
        </p:nvSpPr>
        <p:spPr/>
        <p:txBody>
          <a:bodyPr/>
          <a:lstStyle/>
          <a:p>
            <a:pPr>
              <a:defRPr/>
            </a:pPr>
            <a:r>
              <a:rPr lang="it-IT"/>
              <a:t>Java SE 8 Programming   13 - </a:t>
            </a:r>
            <a:fld id="{30C9E9BA-A802-415D-9376-5151A3C8174F}" type="slidenum">
              <a:rPr lang="en-US"/>
              <a:pPr>
                <a:defRPr/>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r>
              <a:rPr lang="en-US" smtClean="0">
                <a:latin typeface="Courier New" pitchFamily="49" charset="0"/>
                <a:cs typeface="Courier New" pitchFamily="49" charset="0"/>
              </a:rPr>
              <a:t>Reader</a:t>
            </a:r>
            <a:r>
              <a:rPr lang="en-US" smtClean="0">
                <a:latin typeface="Arial" charset="0"/>
              </a:rPr>
              <a:t> Methods</a:t>
            </a:r>
          </a:p>
          <a:p>
            <a:pPr lvl="1"/>
            <a:r>
              <a:rPr lang="en-US" smtClean="0">
                <a:latin typeface="Arial" charset="0"/>
              </a:rPr>
              <a:t>The first method returns an </a:t>
            </a:r>
            <a:r>
              <a:rPr lang="en-US" smtClean="0">
                <a:latin typeface="Courier New" pitchFamily="49" charset="0"/>
                <a:cs typeface="Courier New" pitchFamily="49" charset="0"/>
              </a:rPr>
              <a:t>int</a:t>
            </a:r>
            <a:r>
              <a:rPr lang="en-US" smtClean="0">
                <a:latin typeface="Arial" charset="0"/>
              </a:rPr>
              <a:t>, which contains either a Unicode character read from the stream, or a </a:t>
            </a:r>
            <a:r>
              <a:rPr lang="en-US" smtClean="0">
                <a:latin typeface="Courier New" pitchFamily="49" charset="0"/>
                <a:cs typeface="Courier New" pitchFamily="49" charset="0"/>
              </a:rPr>
              <a:t>-1</a:t>
            </a:r>
            <a:r>
              <a:rPr lang="en-US" smtClean="0">
                <a:latin typeface="Arial" charset="0"/>
              </a:rPr>
              <a:t>, which indicates the end-of-file condition. The other two methods read into a character array and return the number of bytes read. The two </a:t>
            </a:r>
            <a:r>
              <a:rPr lang="en-US" smtClean="0">
                <a:latin typeface="Courier New" pitchFamily="49" charset="0"/>
                <a:cs typeface="Courier New" pitchFamily="49" charset="0"/>
              </a:rPr>
              <a:t>int</a:t>
            </a:r>
            <a:r>
              <a:rPr lang="en-US" smtClean="0">
                <a:latin typeface="Arial" charset="0"/>
              </a:rPr>
              <a:t> arguments in the third method indicate a subrange in the target array that needs to be filled.</a:t>
            </a:r>
          </a:p>
        </p:txBody>
      </p:sp>
      <p:sp>
        <p:nvSpPr>
          <p:cNvPr id="5" name="Footer Placeholder 4"/>
          <p:cNvSpPr>
            <a:spLocks noGrp="1"/>
          </p:cNvSpPr>
          <p:nvPr>
            <p:ph type="ftr" sz="quarter" idx="4"/>
          </p:nvPr>
        </p:nvSpPr>
        <p:spPr/>
        <p:txBody>
          <a:bodyPr/>
          <a:lstStyle/>
          <a:p>
            <a:pPr>
              <a:defRPr/>
            </a:pPr>
            <a:r>
              <a:rPr lang="it-IT"/>
              <a:t>Java SE 8 Programming   13 - </a:t>
            </a:r>
            <a:fld id="{30C9E9BA-A802-415D-9376-5151A3C8174F}" type="slidenum">
              <a:rPr lang="en-US"/>
              <a:pPr>
                <a:defRPr/>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lvl="1"/>
            <a:r>
              <a:rPr lang="en-US" smtClean="0">
                <a:latin typeface="Arial" charset="0"/>
              </a:rPr>
              <a:t>A program rarely uses a single stream object. Instead, it chains a series of streams together to process the data. The first graphic in the slide demonstrates an example of input stream; in this case, a file stream is buffered for efficiency and then converted into data (Java primitives) items. The second graphic demonstrates an example of output stream; in this case, data is written, then buffered, and finally written to a file.</a:t>
            </a:r>
          </a:p>
        </p:txBody>
      </p:sp>
      <p:sp>
        <p:nvSpPr>
          <p:cNvPr id="5" name="Footer Placeholder 4"/>
          <p:cNvSpPr>
            <a:spLocks noGrp="1"/>
          </p:cNvSpPr>
          <p:nvPr>
            <p:ph type="ftr" sz="quarter" idx="4"/>
          </p:nvPr>
        </p:nvSpPr>
        <p:spPr/>
        <p:txBody>
          <a:bodyPr/>
          <a:lstStyle/>
          <a:p>
            <a:pPr>
              <a:defRPr/>
            </a:pPr>
            <a:r>
              <a:rPr lang="it-IT"/>
              <a:t>Java SE 8 Programming   13 - </a:t>
            </a:r>
            <a:fld id="{3950B2D1-F36E-4DEE-9BEC-122DC376B123}" type="slidenum">
              <a:rPr lang="en-US"/>
              <a:pPr>
                <a:defRPr/>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r>
              <a:rPr lang="en-US" smtClean="0">
                <a:latin typeface="Arial" charset="0"/>
              </a:rPr>
              <a:t>Console I/O Using System</a:t>
            </a:r>
          </a:p>
          <a:p>
            <a:pPr lvl="2"/>
            <a:r>
              <a:rPr lang="en-US" b="1" smtClean="0">
                <a:latin typeface="Courier New" pitchFamily="49" charset="0"/>
                <a:cs typeface="Courier New" pitchFamily="49" charset="0"/>
              </a:rPr>
              <a:t>System.out</a:t>
            </a:r>
            <a:r>
              <a:rPr lang="en-US" smtClean="0">
                <a:latin typeface="Courier New" pitchFamily="49" charset="0"/>
                <a:cs typeface="Courier New" pitchFamily="49" charset="0"/>
              </a:rPr>
              <a:t> </a:t>
            </a:r>
            <a:r>
              <a:rPr lang="en-US" smtClean="0">
                <a:latin typeface="Arial" charset="0"/>
              </a:rPr>
              <a:t>is the “standard” output stream. This stream is already open and ready to accept output data. Typically, this stream corresponds to display output or another output destination specified by the host environment or user.</a:t>
            </a:r>
          </a:p>
          <a:p>
            <a:pPr lvl="2"/>
            <a:r>
              <a:rPr lang="en-US" b="1" smtClean="0">
                <a:latin typeface="Courier New" pitchFamily="49" charset="0"/>
                <a:cs typeface="Courier New" pitchFamily="49" charset="0"/>
              </a:rPr>
              <a:t>System.in</a:t>
            </a:r>
            <a:r>
              <a:rPr lang="en-US" smtClean="0">
                <a:latin typeface="Arial" charset="0"/>
              </a:rPr>
              <a:t> is the “standard” input stream. This stream is already open and ready to supply input data. Typically, this stream corresponds to keyboard input or another input source specified by the host environment or user.</a:t>
            </a:r>
          </a:p>
          <a:p>
            <a:pPr lvl="2"/>
            <a:r>
              <a:rPr lang="en-US" b="1" smtClean="0">
                <a:latin typeface="Courier New" pitchFamily="49" charset="0"/>
                <a:cs typeface="Courier New" pitchFamily="49" charset="0"/>
              </a:rPr>
              <a:t>System.err</a:t>
            </a:r>
            <a:r>
              <a:rPr lang="en-US" smtClean="0">
                <a:latin typeface="Arial" charset="0"/>
              </a:rPr>
              <a:t> is the “standard” error output stream. This stream is already open and ready to accept output data.</a:t>
            </a:r>
            <a:br>
              <a:rPr lang="en-US" smtClean="0">
                <a:latin typeface="Arial" charset="0"/>
              </a:rPr>
            </a:br>
            <a:r>
              <a:rPr lang="en-US" smtClean="0">
                <a:latin typeface="Arial" charset="0"/>
              </a:rPr>
              <a:t>Typically, this stream corresponds to display output or another output destination specified by the host environment or user. By convention, this output stream is used to display error messages or other information that should come to the immediate attention of a user even if the principal output stream, the value of the variable </a:t>
            </a:r>
            <a:r>
              <a:rPr lang="en-US" smtClean="0">
                <a:latin typeface="Courier New" pitchFamily="49" charset="0"/>
                <a:cs typeface="Courier New" pitchFamily="49" charset="0"/>
              </a:rPr>
              <a:t>out</a:t>
            </a:r>
            <a:r>
              <a:rPr lang="en-US" smtClean="0">
                <a:latin typeface="Arial" charset="0"/>
              </a:rPr>
              <a:t>, has been redirected to a file or other destination that is typically not continuously monitored.</a:t>
            </a:r>
          </a:p>
        </p:txBody>
      </p:sp>
      <p:sp>
        <p:nvSpPr>
          <p:cNvPr id="5" name="Footer Placeholder 4"/>
          <p:cNvSpPr>
            <a:spLocks noGrp="1"/>
          </p:cNvSpPr>
          <p:nvPr>
            <p:ph type="ftr" sz="quarter" idx="4"/>
          </p:nvPr>
        </p:nvSpPr>
        <p:spPr/>
        <p:txBody>
          <a:bodyPr/>
          <a:lstStyle/>
          <a:p>
            <a:pPr>
              <a:defRPr/>
            </a:pPr>
            <a:r>
              <a:rPr lang="it-IT"/>
              <a:t>Java SE 8 Programming   13 - </a:t>
            </a:r>
            <a:fld id="{7265D404-ACFF-4F2E-B3B5-C7E023C0FC0E}" type="slidenum">
              <a:rPr lang="en-US"/>
              <a:pPr>
                <a:defRPr/>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latin typeface="Arial" charset="0"/>
            </a:endParaRPr>
          </a:p>
        </p:txBody>
      </p:sp>
      <p:sp>
        <p:nvSpPr>
          <p:cNvPr id="5" name="Footer Placeholder 4"/>
          <p:cNvSpPr>
            <a:spLocks noGrp="1"/>
          </p:cNvSpPr>
          <p:nvPr>
            <p:ph type="ftr" sz="quarter" idx="4"/>
          </p:nvPr>
        </p:nvSpPr>
        <p:spPr/>
        <p:txBody>
          <a:bodyPr/>
          <a:lstStyle/>
          <a:p>
            <a:pPr>
              <a:defRPr/>
            </a:pPr>
            <a:r>
              <a:rPr lang="it-IT"/>
              <a:t>Java SE 8 Programming   13 - </a:t>
            </a:r>
            <a:fld id="{6E766179-7A3F-4652-9024-9D49168E584F}" type="slidenum">
              <a:rPr lang="en-US"/>
              <a:pPr>
                <a:defRPr/>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459AA0D-BA03-475C-A95F-E2E45B56F216}" type="datetime1">
              <a:rPr lang="en-US" smtClean="0"/>
              <a:pPr>
                <a:defRPr/>
              </a:pPr>
              <a:t>10/17/2019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E73C46D7-74D1-4B60-BBAD-7922F9D9D22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F50A06-DF99-45AB-B325-D7380DEE8045}" type="datetime1">
              <a:rPr lang="en-US" smtClean="0"/>
              <a:pPr>
                <a:defRPr/>
              </a:pPr>
              <a:t>10/17/2019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9CA0999F-357E-4302-9C59-9052DA2BD0A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E134CC0-5C56-4BF5-A4EE-0DF230FEBF40}" type="datetime1">
              <a:rPr lang="en-US" smtClean="0"/>
              <a:pPr>
                <a:defRPr/>
              </a:pPr>
              <a:t>10/17/2019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F631A37D-438A-4358-A50E-BD82319B7FD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EAF3EC4-9B93-402B-81C4-7490D5B10554}" type="datetime1">
              <a:rPr lang="en-US" smtClean="0"/>
              <a:pPr>
                <a:defRPr/>
              </a:pPr>
              <a:t>10/17/2019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A0EFE215-65F3-4E85-B65B-AF3966216C5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1C4EB7D-C12F-4026-848D-9884B9A105EC}" type="datetime1">
              <a:rPr lang="en-US" smtClean="0"/>
              <a:pPr>
                <a:defRPr/>
              </a:pPr>
              <a:t>10/17/2019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38C81AA5-6096-40AA-A36A-F85FE360684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14EE664-F92F-426C-8D1F-6347CF989979}" type="datetime1">
              <a:rPr lang="en-US" smtClean="0"/>
              <a:pPr>
                <a:defRPr/>
              </a:pPr>
              <a:t>10/17/2019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7" name="Slide Number Placeholder 5"/>
          <p:cNvSpPr>
            <a:spLocks noGrp="1"/>
          </p:cNvSpPr>
          <p:nvPr>
            <p:ph type="sldNum" sz="quarter" idx="12"/>
          </p:nvPr>
        </p:nvSpPr>
        <p:spPr/>
        <p:txBody>
          <a:bodyPr/>
          <a:lstStyle>
            <a:lvl1pPr>
              <a:defRPr/>
            </a:lvl1pPr>
          </a:lstStyle>
          <a:p>
            <a:pPr>
              <a:defRPr/>
            </a:pPr>
            <a:fld id="{553A6DA5-AA27-4663-ADC9-A6997D649F1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2072DF1-C9A1-4895-B386-C3CA63B64389}" type="datetime1">
              <a:rPr lang="en-US" smtClean="0"/>
              <a:pPr>
                <a:defRPr/>
              </a:pPr>
              <a:t>10/17/2019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9" name="Slide Number Placeholder 5"/>
          <p:cNvSpPr>
            <a:spLocks noGrp="1"/>
          </p:cNvSpPr>
          <p:nvPr>
            <p:ph type="sldNum" sz="quarter" idx="12"/>
          </p:nvPr>
        </p:nvSpPr>
        <p:spPr/>
        <p:txBody>
          <a:bodyPr/>
          <a:lstStyle>
            <a:lvl1pPr>
              <a:defRPr/>
            </a:lvl1pPr>
          </a:lstStyle>
          <a:p>
            <a:pPr>
              <a:defRPr/>
            </a:pPr>
            <a:fld id="{E6E360E6-1F78-42A8-808F-5C1F378AB4F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CA706B0-ACE1-4B80-B7AE-CD1681847FA7}" type="datetime1">
              <a:rPr lang="en-US" smtClean="0"/>
              <a:pPr>
                <a:defRPr/>
              </a:pPr>
              <a:t>10/17/2019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5" name="Slide Number Placeholder 5"/>
          <p:cNvSpPr>
            <a:spLocks noGrp="1"/>
          </p:cNvSpPr>
          <p:nvPr>
            <p:ph type="sldNum" sz="quarter" idx="12"/>
          </p:nvPr>
        </p:nvSpPr>
        <p:spPr/>
        <p:txBody>
          <a:bodyPr/>
          <a:lstStyle>
            <a:lvl1pPr>
              <a:defRPr/>
            </a:lvl1pPr>
          </a:lstStyle>
          <a:p>
            <a:pPr>
              <a:defRPr/>
            </a:pPr>
            <a:fld id="{F79C856A-F3FA-436F-A6CB-6F115BFFC0F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C1065C0-1603-48CE-974C-4FF1D3564129}" type="datetime1">
              <a:rPr lang="en-US" smtClean="0"/>
              <a:pPr>
                <a:defRPr/>
              </a:pPr>
              <a:t>10/17/2019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4" name="Slide Number Placeholder 5"/>
          <p:cNvSpPr>
            <a:spLocks noGrp="1"/>
          </p:cNvSpPr>
          <p:nvPr>
            <p:ph type="sldNum" sz="quarter" idx="12"/>
          </p:nvPr>
        </p:nvSpPr>
        <p:spPr/>
        <p:txBody>
          <a:bodyPr/>
          <a:lstStyle>
            <a:lvl1pPr>
              <a:defRPr/>
            </a:lvl1pPr>
          </a:lstStyle>
          <a:p>
            <a:pPr>
              <a:defRPr/>
            </a:pPr>
            <a:fld id="{BFE46534-2D45-4930-8A1F-3094C853E77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D9E0049-BDE0-4CEE-BF2D-3E0AEA35525C}" type="datetime1">
              <a:rPr lang="en-US" smtClean="0"/>
              <a:pPr>
                <a:defRPr/>
              </a:pPr>
              <a:t>10/17/2019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7" name="Slide Number Placeholder 5"/>
          <p:cNvSpPr>
            <a:spLocks noGrp="1"/>
          </p:cNvSpPr>
          <p:nvPr>
            <p:ph type="sldNum" sz="quarter" idx="12"/>
          </p:nvPr>
        </p:nvSpPr>
        <p:spPr/>
        <p:txBody>
          <a:bodyPr/>
          <a:lstStyle>
            <a:lvl1pPr>
              <a:defRPr/>
            </a:lvl1pPr>
          </a:lstStyle>
          <a:p>
            <a:pPr>
              <a:defRPr/>
            </a:pPr>
            <a:fld id="{9C42FD9A-F028-48EE-B10F-96CF5360082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A96F412-EE98-469D-94B8-E0B11EBD67CA}" type="datetime1">
              <a:rPr lang="en-US" smtClean="0"/>
              <a:pPr>
                <a:defRPr/>
              </a:pPr>
              <a:t>10/17/2019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7" name="Slide Number Placeholder 5"/>
          <p:cNvSpPr>
            <a:spLocks noGrp="1"/>
          </p:cNvSpPr>
          <p:nvPr>
            <p:ph type="sldNum" sz="quarter" idx="12"/>
          </p:nvPr>
        </p:nvSpPr>
        <p:spPr/>
        <p:txBody>
          <a:bodyPr/>
          <a:lstStyle>
            <a:lvl1pPr>
              <a:defRPr/>
            </a:lvl1pPr>
          </a:lstStyle>
          <a:p>
            <a:pPr>
              <a:defRPr/>
            </a:pPr>
            <a:fld id="{74DDE81E-4DCA-4C1C-A12A-D3D57A38B9B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04E6FFC2-6C46-4AB7-8629-8A0FC1F130B5}" type="datetime1">
              <a:rPr lang="en-US" smtClean="0"/>
              <a:pPr>
                <a:defRPr/>
              </a:pPr>
              <a:t>10/17/2019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0BD2184-C528-45F4-A137-77A7A8FCD48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285720" y="1500174"/>
            <a:ext cx="8610600" cy="1828800"/>
          </a:xfrm>
        </p:spPr>
        <p:txBody>
          <a:bodyPr/>
          <a:lstStyle/>
          <a:p>
            <a:pPr eaLnBrk="1" hangingPunct="1"/>
            <a:r>
              <a:rPr lang="en-US" sz="3600" b="1" i="1" cap="all" dirty="0">
                <a:solidFill>
                  <a:srgbClr val="00B050"/>
                </a:solidFill>
                <a:latin typeface="Bookman Old Style" pitchFamily="18" charset="0"/>
              </a:rPr>
              <a:t>CSE </a:t>
            </a:r>
            <a:r>
              <a:rPr lang="en-US" sz="3600" b="1" i="1" cap="all" dirty="0" smtClean="0">
                <a:solidFill>
                  <a:srgbClr val="00B050"/>
                </a:solidFill>
                <a:latin typeface="Bookman Old Style" pitchFamily="18" charset="0"/>
              </a:rPr>
              <a:t>3002- programming in java</a:t>
            </a:r>
            <a:r>
              <a:rPr lang="en-US" sz="4000" b="1" i="1" cap="all" dirty="0" smtClean="0">
                <a:solidFill>
                  <a:srgbClr val="0070C0"/>
                </a:solidFill>
                <a:latin typeface="Bookman Old Style" pitchFamily="18" charset="0"/>
              </a:rPr>
              <a:t/>
            </a:r>
            <a:br>
              <a:rPr lang="en-US" sz="4000" b="1" i="1" cap="all" dirty="0" smtClean="0">
                <a:solidFill>
                  <a:srgbClr val="0070C0"/>
                </a:solidFill>
                <a:latin typeface="Bookman Old Style" pitchFamily="18" charset="0"/>
              </a:rPr>
            </a:br>
            <a:r>
              <a:rPr lang="en-US" sz="4000" b="1" i="1" cap="all" dirty="0" smtClean="0">
                <a:solidFill>
                  <a:srgbClr val="0070C0"/>
                </a:solidFill>
                <a:latin typeface="Bookman Old Style" pitchFamily="18" charset="0"/>
              </a:rPr>
              <a:t/>
            </a:r>
            <a:br>
              <a:rPr lang="en-US" sz="4000" b="1" i="1" cap="all" dirty="0" smtClean="0">
                <a:solidFill>
                  <a:srgbClr val="0070C0"/>
                </a:solidFill>
                <a:latin typeface="Bookman Old Style" pitchFamily="18" charset="0"/>
              </a:rPr>
            </a:br>
            <a:r>
              <a:rPr lang="en-US" sz="4000" b="1" i="1" cap="all" dirty="0" smtClean="0">
                <a:solidFill>
                  <a:srgbClr val="FF0000"/>
                </a:solidFill>
                <a:latin typeface="Bookman Old Style" pitchFamily="18" charset="0"/>
              </a:rPr>
              <a:t>unit Iv</a:t>
            </a:r>
            <a:br>
              <a:rPr lang="en-US" sz="4000" b="1" i="1" cap="all" dirty="0" smtClean="0">
                <a:solidFill>
                  <a:srgbClr val="FF0000"/>
                </a:solidFill>
                <a:latin typeface="Bookman Old Style" pitchFamily="18" charset="0"/>
              </a:rPr>
            </a:br>
            <a:r>
              <a:rPr lang="en-US" sz="4000" b="1" i="1" cap="all" dirty="0" smtClean="0">
                <a:solidFill>
                  <a:srgbClr val="0070C0"/>
                </a:solidFill>
                <a:latin typeface="Bookman Old Style" pitchFamily="18" charset="0"/>
              </a:rPr>
              <a:t>Java I/O Fundamentals</a:t>
            </a:r>
            <a:r>
              <a:rPr lang="en-US" sz="4000" b="1" i="1" cap="all" dirty="0" smtClean="0">
                <a:solidFill>
                  <a:srgbClr val="FF0000"/>
                </a:solidFill>
                <a:latin typeface="Bookman Old Style" pitchFamily="18" charset="0"/>
              </a:rPr>
              <a:t/>
            </a:r>
            <a:br>
              <a:rPr lang="en-US" sz="4000" b="1" i="1" cap="all" dirty="0" smtClean="0">
                <a:solidFill>
                  <a:srgbClr val="FF0000"/>
                </a:solidFill>
                <a:latin typeface="Bookman Old Style" pitchFamily="18" charset="0"/>
              </a:rPr>
            </a:br>
            <a:r>
              <a:rPr lang="en-US" sz="4000" b="1" i="1" cap="all" dirty="0" smtClean="0">
                <a:solidFill>
                  <a:srgbClr val="FF0000"/>
                </a:solidFill>
                <a:latin typeface="Bookman Old Style" pitchFamily="18" charset="0"/>
              </a:rPr>
              <a:t/>
            </a:r>
            <a:br>
              <a:rPr lang="en-US" sz="4000" b="1" i="1" cap="all" dirty="0" smtClean="0">
                <a:solidFill>
                  <a:srgbClr val="FF0000"/>
                </a:solidFill>
                <a:latin typeface="Bookman Old Style" pitchFamily="18" charset="0"/>
              </a:rPr>
            </a:br>
            <a:endParaRPr lang="en-US" sz="4000" b="1" i="1" cap="all" dirty="0">
              <a:solidFill>
                <a:srgbClr val="FF0000"/>
              </a:solidFill>
              <a:latin typeface="Bookman Old Style" pitchFamily="18" charset="0"/>
            </a:endParaRPr>
          </a:p>
        </p:txBody>
      </p:sp>
      <p:sp>
        <p:nvSpPr>
          <p:cNvPr id="4" name="Slide Number Placeholder 3"/>
          <p:cNvSpPr>
            <a:spLocks noGrp="1"/>
          </p:cNvSpPr>
          <p:nvPr>
            <p:ph type="sldNum" sz="quarter" idx="12"/>
          </p:nvPr>
        </p:nvSpPr>
        <p:spPr/>
        <p:txBody>
          <a:bodyPr/>
          <a:lstStyle/>
          <a:p>
            <a:pPr>
              <a:defRPr/>
            </a:pPr>
            <a:fld id="{E73C46D7-74D1-4B60-BBAD-7922F9D9D226}" type="slidenum">
              <a:rPr lang="en-US" smtClean="0"/>
              <a:pPr>
                <a:defRPr/>
              </a:pPr>
              <a:t>1</a:t>
            </a:fld>
            <a:endParaRPr lang="en-US"/>
          </a:p>
        </p:txBody>
      </p:sp>
      <p:sp>
        <p:nvSpPr>
          <p:cNvPr id="5" name="Title 1"/>
          <p:cNvSpPr txBox="1">
            <a:spLocks/>
          </p:cNvSpPr>
          <p:nvPr/>
        </p:nvSpPr>
        <p:spPr bwMode="auto">
          <a:xfrm>
            <a:off x="304800" y="4191000"/>
            <a:ext cx="8610600" cy="182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sz="2000" b="1" cap="all" dirty="0">
                <a:solidFill>
                  <a:schemeClr val="tx1">
                    <a:lumMod val="95000"/>
                    <a:lumOff val="5000"/>
                  </a:schemeClr>
                </a:solidFill>
                <a:latin typeface="Bookman Old Style" pitchFamily="18" charset="0"/>
              </a:rPr>
              <a:t>Dr. R. Manikandan </a:t>
            </a:r>
          </a:p>
          <a:p>
            <a:pPr eaLnBrk="1" hangingPunct="1"/>
            <a:r>
              <a:rPr lang="en-US" sz="2000" b="1" cap="all" dirty="0" smtClean="0">
                <a:solidFill>
                  <a:schemeClr val="tx1">
                    <a:lumMod val="95000"/>
                    <a:lumOff val="5000"/>
                  </a:schemeClr>
                </a:solidFill>
                <a:latin typeface="Bookman Old Style" pitchFamily="18" charset="0"/>
              </a:rPr>
              <a:t>Assistant professor (senior grade)</a:t>
            </a:r>
          </a:p>
          <a:p>
            <a:pPr eaLnBrk="1" hangingPunct="1"/>
            <a:r>
              <a:rPr lang="en-US" sz="2000" b="1" cap="all" dirty="0" smtClean="0">
                <a:solidFill>
                  <a:schemeClr val="tx1">
                    <a:lumMod val="95000"/>
                    <a:lumOff val="5000"/>
                  </a:schemeClr>
                </a:solidFill>
                <a:latin typeface="Bookman Old Style" pitchFamily="18" charset="0"/>
              </a:rPr>
              <a:t>Vit bhopal university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1"/>
            <a:ext cx="8687972" cy="428604"/>
          </a:xfrm>
        </p:spPr>
        <p:txBody>
          <a:bodyPr/>
          <a:lstStyle/>
          <a:p>
            <a:pPr eaLnBrk="1" hangingPunct="1"/>
            <a:r>
              <a:rPr lang="en-IN" b="1" dirty="0" smtClean="0">
                <a:solidFill>
                  <a:srgbClr val="00B0F0"/>
                </a:solidFill>
              </a:rPr>
              <a:t>Byte Stream: Sub Classes</a:t>
            </a:r>
            <a:endParaRPr lang="en-US" b="1" dirty="0">
              <a:solidFill>
                <a:srgbClr val="00B0F0"/>
              </a:solidFill>
            </a:endParaRPr>
          </a:p>
        </p:txBody>
      </p:sp>
      <p:sp>
        <p:nvSpPr>
          <p:cNvPr id="4099" name="Content Placeholder 2"/>
          <p:cNvSpPr>
            <a:spLocks noGrp="1"/>
          </p:cNvSpPr>
          <p:nvPr>
            <p:ph idx="1"/>
          </p:nvPr>
        </p:nvSpPr>
        <p:spPr>
          <a:xfrm>
            <a:off x="228600" y="609600"/>
            <a:ext cx="8610600" cy="6034110"/>
          </a:xfrm>
        </p:spPr>
        <p:txBody>
          <a:bodyPr/>
          <a:lstStyle/>
          <a:p>
            <a:pPr algn="just" eaLnBrk="1" hangingPunct="1">
              <a:buFontTx/>
              <a:buChar char="•"/>
            </a:pPr>
            <a:r>
              <a:rPr lang="en-IN" sz="2400" b="1" dirty="0" err="1" smtClean="0"/>
              <a:t>FileInputStream</a:t>
            </a:r>
            <a:r>
              <a:rPr lang="en-IN" sz="2400" dirty="0" smtClean="0"/>
              <a:t> and </a:t>
            </a:r>
            <a:r>
              <a:rPr lang="en-IN" sz="2400" b="1" dirty="0" err="1" smtClean="0"/>
              <a:t>FileOutputStream</a:t>
            </a:r>
            <a:endParaRPr lang="en-IN" sz="2400" b="1" dirty="0" smtClean="0"/>
          </a:p>
          <a:p>
            <a:pPr lvl="1" algn="just" eaLnBrk="1" hangingPunct="1">
              <a:buFontTx/>
              <a:buChar char="•"/>
            </a:pPr>
            <a:r>
              <a:rPr lang="en-IN" sz="2400" dirty="0" smtClean="0"/>
              <a:t>Read data from or write data to a file on the </a:t>
            </a:r>
            <a:r>
              <a:rPr lang="en-IN" sz="2400" b="1" dirty="0" smtClean="0"/>
              <a:t>native file system.</a:t>
            </a:r>
          </a:p>
          <a:p>
            <a:pPr algn="just" eaLnBrk="1" hangingPunct="1">
              <a:buFontTx/>
              <a:buChar char="•"/>
            </a:pPr>
            <a:r>
              <a:rPr lang="en-IN" sz="2400" b="1" dirty="0" err="1" smtClean="0"/>
              <a:t>ByteArrayInputStream</a:t>
            </a:r>
            <a:r>
              <a:rPr lang="en-IN" sz="2400" dirty="0" smtClean="0"/>
              <a:t> and </a:t>
            </a:r>
            <a:r>
              <a:rPr lang="en-IN" sz="2400" b="1" dirty="0" err="1" smtClean="0"/>
              <a:t>ByteArrayOutputStream</a:t>
            </a:r>
            <a:endParaRPr lang="en-IN" sz="2400" b="1" dirty="0" smtClean="0"/>
          </a:p>
          <a:p>
            <a:pPr lvl="1" algn="just" eaLnBrk="1" hangingPunct="1">
              <a:buFontTx/>
              <a:buChar char="•"/>
            </a:pPr>
            <a:r>
              <a:rPr lang="en-IN" sz="2400" dirty="0" smtClean="0"/>
              <a:t>Read data from or write data to a byte array in memory.</a:t>
            </a:r>
          </a:p>
          <a:p>
            <a:pPr algn="just" eaLnBrk="1" hangingPunct="1">
              <a:buFontTx/>
              <a:buChar char="•"/>
            </a:pPr>
            <a:r>
              <a:rPr lang="en-IN" sz="2400" b="1" dirty="0" err="1" smtClean="0"/>
              <a:t>SequenceInputStream</a:t>
            </a:r>
            <a:endParaRPr lang="en-IN" sz="2400" b="1" dirty="0" smtClean="0"/>
          </a:p>
          <a:p>
            <a:pPr lvl="1" algn="just" eaLnBrk="1" hangingPunct="1">
              <a:buFontTx/>
              <a:buChar char="•"/>
            </a:pPr>
            <a:r>
              <a:rPr lang="en-IN" sz="2400" dirty="0" smtClean="0"/>
              <a:t>Concatenate multiple input streams into one input stream.</a:t>
            </a:r>
          </a:p>
          <a:p>
            <a:pPr algn="just" eaLnBrk="1" hangingPunct="1">
              <a:buFontTx/>
              <a:buChar char="•"/>
            </a:pPr>
            <a:r>
              <a:rPr lang="en-IN" sz="2400" b="1" dirty="0" err="1" smtClean="0"/>
              <a:t>StringBufferInputStream</a:t>
            </a:r>
            <a:endParaRPr lang="en-IN" sz="2400" b="1" dirty="0" smtClean="0"/>
          </a:p>
          <a:p>
            <a:pPr lvl="1" algn="just" eaLnBrk="1" hangingPunct="1">
              <a:buFontTx/>
              <a:buChar char="•"/>
            </a:pPr>
            <a:r>
              <a:rPr lang="en-IN" sz="2400" dirty="0" smtClean="0"/>
              <a:t>Allow programs to read from a StringBuffer as if it were an input stream.</a:t>
            </a:r>
          </a:p>
          <a:p>
            <a:pPr algn="just" eaLnBrk="1" hangingPunct="1">
              <a:buFontTx/>
              <a:buChar char="•"/>
            </a:pPr>
            <a:r>
              <a:rPr lang="en-IN" sz="2400" b="1" dirty="0" err="1" smtClean="0"/>
              <a:t>PipedInputStream</a:t>
            </a:r>
            <a:r>
              <a:rPr lang="en-IN" sz="2400" b="1" dirty="0" smtClean="0"/>
              <a:t> and </a:t>
            </a:r>
            <a:r>
              <a:rPr lang="en-IN" sz="2400" b="1" dirty="0" err="1" smtClean="0"/>
              <a:t>PipedOutputStream</a:t>
            </a:r>
            <a:endParaRPr lang="en-IN" sz="2400" b="1" dirty="0" smtClean="0"/>
          </a:p>
          <a:p>
            <a:pPr lvl="1" algn="just" eaLnBrk="1" hangingPunct="1">
              <a:buFontTx/>
              <a:buChar char="•"/>
            </a:pPr>
            <a:r>
              <a:rPr lang="en-IN" sz="2400" dirty="0" smtClean="0"/>
              <a:t>Implement the input and output components of a pipe. </a:t>
            </a:r>
          </a:p>
          <a:p>
            <a:pPr lvl="1" algn="just" eaLnBrk="1" hangingPunct="1">
              <a:buFontTx/>
              <a:buChar char="•"/>
            </a:pPr>
            <a:r>
              <a:rPr lang="en-IN" sz="2400" dirty="0" smtClean="0"/>
              <a:t>Pipes are used to channel the output from one program (or thread) into the input of another. </a:t>
            </a:r>
          </a:p>
          <a:p>
            <a:pPr algn="just" eaLnBrk="1" hangingPunct="1">
              <a:lnSpc>
                <a:spcPct val="150000"/>
              </a:lnSpc>
              <a:buNone/>
            </a:pPr>
            <a:endParaRPr lang="en-IN" sz="2600" b="1" dirty="0" smtClean="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10</a:t>
            </a:fld>
            <a:endParaRPr lang="en-US" dirty="0"/>
          </a:p>
        </p:txBody>
      </p:sp>
    </p:spTree>
    <p:extLst>
      <p:ext uri="{BB962C8B-B14F-4D97-AF65-F5344CB8AC3E}">
        <p14:creationId xmlns="" xmlns:p14="http://schemas.microsoft.com/office/powerpoint/2010/main" val="1110784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1"/>
            <a:ext cx="8687972" cy="428604"/>
          </a:xfrm>
        </p:spPr>
        <p:txBody>
          <a:bodyPr/>
          <a:lstStyle/>
          <a:p>
            <a:pPr eaLnBrk="1" hangingPunct="1"/>
            <a:r>
              <a:rPr lang="en-IN" b="1" dirty="0" smtClean="0">
                <a:solidFill>
                  <a:srgbClr val="00B0F0"/>
                </a:solidFill>
              </a:rPr>
              <a:t>Byte Stream: Sub Classes</a:t>
            </a:r>
            <a:endParaRPr lang="en-US" b="1" dirty="0">
              <a:solidFill>
                <a:srgbClr val="00B0F0"/>
              </a:solidFill>
            </a:endParaRPr>
          </a:p>
        </p:txBody>
      </p:sp>
      <p:sp>
        <p:nvSpPr>
          <p:cNvPr id="4099" name="Content Placeholder 2"/>
          <p:cNvSpPr>
            <a:spLocks noGrp="1"/>
          </p:cNvSpPr>
          <p:nvPr>
            <p:ph idx="1"/>
          </p:nvPr>
        </p:nvSpPr>
        <p:spPr>
          <a:xfrm>
            <a:off x="228600" y="609600"/>
            <a:ext cx="8610600" cy="6034110"/>
          </a:xfrm>
          <a:ln>
            <a:solidFill>
              <a:schemeClr val="bg1"/>
            </a:solidFill>
          </a:ln>
        </p:spPr>
        <p:txBody>
          <a:bodyPr/>
          <a:lstStyle/>
          <a:p>
            <a:pPr algn="just" eaLnBrk="1" hangingPunct="1">
              <a:buFontTx/>
              <a:buChar char="•"/>
            </a:pPr>
            <a:r>
              <a:rPr lang="en-IN" sz="2800" b="1" dirty="0" err="1" smtClean="0"/>
              <a:t>FilterInputStream</a:t>
            </a:r>
            <a:r>
              <a:rPr lang="en-IN" sz="2800" b="1" dirty="0" smtClean="0"/>
              <a:t> and </a:t>
            </a:r>
            <a:r>
              <a:rPr lang="en-IN" sz="2800" b="1" dirty="0" err="1" smtClean="0"/>
              <a:t>FilterOutputStream</a:t>
            </a:r>
            <a:r>
              <a:rPr lang="en-IN" sz="2800" dirty="0" smtClean="0"/>
              <a:t> </a:t>
            </a:r>
            <a:r>
              <a:rPr lang="en-IN" dirty="0" smtClean="0"/>
              <a:t> </a:t>
            </a:r>
          </a:p>
          <a:p>
            <a:pPr lvl="1" algn="just" eaLnBrk="1" hangingPunct="1">
              <a:buFontTx/>
              <a:buChar char="•"/>
            </a:pPr>
            <a:r>
              <a:rPr lang="en-IN" sz="2400" dirty="0" smtClean="0"/>
              <a:t>Filtered streams which process data as it's being read or written. </a:t>
            </a:r>
          </a:p>
          <a:p>
            <a:pPr algn="just" eaLnBrk="1" hangingPunct="1">
              <a:buNone/>
            </a:pPr>
            <a:r>
              <a:rPr lang="en-IN" sz="2400" b="1" dirty="0" smtClean="0"/>
              <a:t>Sub Classes</a:t>
            </a:r>
          </a:p>
          <a:p>
            <a:pPr algn="just" eaLnBrk="1" hangingPunct="1">
              <a:buFontTx/>
              <a:buChar char="•"/>
            </a:pPr>
            <a:r>
              <a:rPr lang="en-IN" sz="2400" b="1" dirty="0" err="1" smtClean="0"/>
              <a:t>DataInputStream</a:t>
            </a:r>
            <a:r>
              <a:rPr lang="en-IN" sz="2400" b="1" dirty="0" smtClean="0"/>
              <a:t> and </a:t>
            </a:r>
            <a:r>
              <a:rPr lang="en-IN" sz="2400" b="1" dirty="0" err="1" smtClean="0"/>
              <a:t>DataOutputStream</a:t>
            </a:r>
            <a:endParaRPr lang="en-IN" sz="2400" b="1" dirty="0" smtClean="0"/>
          </a:p>
          <a:p>
            <a:pPr lvl="1" algn="just" eaLnBrk="1" hangingPunct="1">
              <a:buFontTx/>
              <a:buChar char="•"/>
            </a:pPr>
            <a:r>
              <a:rPr lang="en-IN" sz="2400" dirty="0" smtClean="0"/>
              <a:t>Read or write primitive Java data types in a machine-independent format.</a:t>
            </a:r>
            <a:r>
              <a:rPr lang="en-IN" dirty="0" smtClean="0"/>
              <a:t> </a:t>
            </a:r>
          </a:p>
          <a:p>
            <a:pPr algn="just" eaLnBrk="1" hangingPunct="1">
              <a:buFontTx/>
              <a:buChar char="•"/>
            </a:pPr>
            <a:r>
              <a:rPr lang="en-IN" sz="2400" b="1" dirty="0" err="1" smtClean="0"/>
              <a:t>BufferedInputStream</a:t>
            </a:r>
            <a:r>
              <a:rPr lang="en-IN" sz="2400" b="1" dirty="0" smtClean="0"/>
              <a:t> and </a:t>
            </a:r>
            <a:r>
              <a:rPr lang="en-IN" sz="2400" b="1" dirty="0" err="1" smtClean="0"/>
              <a:t>BufferedOutputStream</a:t>
            </a:r>
            <a:endParaRPr lang="en-IN" sz="2400" b="1" dirty="0" smtClean="0"/>
          </a:p>
          <a:p>
            <a:pPr lvl="1" algn="just" eaLnBrk="1" hangingPunct="1">
              <a:buFontTx/>
              <a:buChar char="•"/>
            </a:pPr>
            <a:r>
              <a:rPr lang="en-IN" sz="2400" dirty="0" smtClean="0"/>
              <a:t>Buffer data while reading or writing, thereby reducing the number of accesses required on the original data source. </a:t>
            </a:r>
          </a:p>
          <a:p>
            <a:pPr lvl="1" algn="just" eaLnBrk="1" hangingPunct="1">
              <a:buFontTx/>
              <a:buChar char="•"/>
            </a:pPr>
            <a:r>
              <a:rPr lang="en-IN" sz="2400" dirty="0" smtClean="0"/>
              <a:t>Buffer data while reading and writing to speed it up.</a:t>
            </a:r>
          </a:p>
          <a:p>
            <a:pPr algn="just" eaLnBrk="1" hangingPunct="1">
              <a:buFontTx/>
              <a:buChar char="•"/>
            </a:pPr>
            <a:r>
              <a:rPr lang="en-IN" sz="2400" b="1" dirty="0" err="1" smtClean="0"/>
              <a:t>LineNumberInputStream</a:t>
            </a:r>
            <a:r>
              <a:rPr lang="en-IN" b="1" dirty="0" smtClean="0"/>
              <a:t> </a:t>
            </a:r>
          </a:p>
          <a:p>
            <a:pPr lvl="1" algn="just" eaLnBrk="1" hangingPunct="1">
              <a:buFontTx/>
              <a:buChar char="•"/>
            </a:pPr>
            <a:r>
              <a:rPr lang="en-IN" sz="2400" dirty="0" smtClean="0"/>
              <a:t>Keeps track of line numbers while reading.</a:t>
            </a:r>
          </a:p>
          <a:p>
            <a:pPr lvl="1" algn="just" eaLnBrk="1" hangingPunct="1">
              <a:buFontTx/>
              <a:buChar char="•"/>
            </a:pPr>
            <a:endParaRPr lang="en-IN" sz="2400" dirty="0" smtClean="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11</a:t>
            </a:fld>
            <a:endParaRPr lang="en-US" dirty="0"/>
          </a:p>
        </p:txBody>
      </p:sp>
    </p:spTree>
    <p:extLst>
      <p:ext uri="{BB962C8B-B14F-4D97-AF65-F5344CB8AC3E}">
        <p14:creationId xmlns="" xmlns:p14="http://schemas.microsoft.com/office/powerpoint/2010/main" val="1110784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1"/>
            <a:ext cx="8687972" cy="428604"/>
          </a:xfrm>
        </p:spPr>
        <p:txBody>
          <a:bodyPr/>
          <a:lstStyle/>
          <a:p>
            <a:pPr eaLnBrk="1" hangingPunct="1"/>
            <a:r>
              <a:rPr lang="en-IN" b="1" dirty="0" smtClean="0">
                <a:solidFill>
                  <a:srgbClr val="00B0F0"/>
                </a:solidFill>
              </a:rPr>
              <a:t>Byte Stream: Sub Classes</a:t>
            </a:r>
            <a:endParaRPr lang="en-US" b="1" dirty="0">
              <a:solidFill>
                <a:srgbClr val="00B0F0"/>
              </a:solidFill>
            </a:endParaRPr>
          </a:p>
        </p:txBody>
      </p:sp>
      <p:sp>
        <p:nvSpPr>
          <p:cNvPr id="4099" name="Content Placeholder 2"/>
          <p:cNvSpPr>
            <a:spLocks noGrp="1"/>
          </p:cNvSpPr>
          <p:nvPr>
            <p:ph idx="1"/>
          </p:nvPr>
        </p:nvSpPr>
        <p:spPr>
          <a:xfrm>
            <a:off x="228600" y="609600"/>
            <a:ext cx="8610600" cy="6034110"/>
          </a:xfrm>
          <a:solidFill>
            <a:schemeClr val="bg1"/>
          </a:solidFill>
          <a:ln>
            <a:solidFill>
              <a:schemeClr val="bg1"/>
            </a:solidFill>
          </a:ln>
        </p:spPr>
        <p:txBody>
          <a:bodyPr/>
          <a:lstStyle/>
          <a:p>
            <a:pPr algn="just" eaLnBrk="1" hangingPunct="1">
              <a:lnSpc>
                <a:spcPct val="150000"/>
              </a:lnSpc>
              <a:buFontTx/>
              <a:buChar char="•"/>
            </a:pPr>
            <a:r>
              <a:rPr lang="en-IN" sz="2400" b="1" dirty="0" err="1" smtClean="0"/>
              <a:t>PushbackInputStream</a:t>
            </a:r>
            <a:r>
              <a:rPr lang="en-IN" sz="2400" b="1" dirty="0" smtClean="0"/>
              <a:t> </a:t>
            </a:r>
          </a:p>
          <a:p>
            <a:pPr lvl="1" algn="just" eaLnBrk="1" hangingPunct="1">
              <a:lnSpc>
                <a:spcPct val="150000"/>
              </a:lnSpc>
              <a:buFontTx/>
              <a:buChar char="•"/>
            </a:pPr>
            <a:r>
              <a:rPr lang="en-IN" sz="2400" dirty="0" smtClean="0"/>
              <a:t>An input stream with a one-byte pushback buffer. Sometimes when reading data from a stream it is useful to peek at the next character in the stream in order to decide what to do next.</a:t>
            </a:r>
          </a:p>
          <a:p>
            <a:pPr lvl="1" algn="just" eaLnBrk="1" hangingPunct="1">
              <a:lnSpc>
                <a:spcPct val="150000"/>
              </a:lnSpc>
              <a:buFontTx/>
              <a:buChar char="•"/>
            </a:pPr>
            <a:r>
              <a:rPr lang="en-IN" sz="2400" dirty="0" smtClean="0"/>
              <a:t> If you peek at a character in the stream, you'll need to put it back so that it can be read again and processed normally.</a:t>
            </a:r>
          </a:p>
          <a:p>
            <a:pPr algn="just" eaLnBrk="1" hangingPunct="1">
              <a:lnSpc>
                <a:spcPct val="150000"/>
              </a:lnSpc>
              <a:buFontTx/>
              <a:buChar char="•"/>
            </a:pPr>
            <a:r>
              <a:rPr lang="en-IN" sz="2400" b="1" dirty="0" err="1" smtClean="0"/>
              <a:t>PrintStream</a:t>
            </a:r>
            <a:r>
              <a:rPr lang="en-IN" sz="2400" b="1" dirty="0" smtClean="0"/>
              <a:t> </a:t>
            </a:r>
          </a:p>
          <a:p>
            <a:pPr lvl="1" algn="just" eaLnBrk="1" hangingPunct="1">
              <a:lnSpc>
                <a:spcPct val="150000"/>
              </a:lnSpc>
              <a:buFontTx/>
              <a:buChar char="•"/>
            </a:pPr>
            <a:r>
              <a:rPr lang="en-IN" sz="2400" dirty="0" smtClean="0"/>
              <a:t>An output stream with convenient printing methods.</a:t>
            </a:r>
          </a:p>
          <a:p>
            <a:pPr algn="just" eaLnBrk="1" hangingPunct="1">
              <a:lnSpc>
                <a:spcPct val="150000"/>
              </a:lnSpc>
              <a:buFontTx/>
              <a:buChar char="•"/>
            </a:pPr>
            <a:r>
              <a:rPr lang="en-IN" sz="2400" b="1" dirty="0" smtClean="0"/>
              <a:t>Example</a:t>
            </a:r>
            <a:r>
              <a:rPr lang="en-IN" sz="2400" dirty="0" smtClean="0"/>
              <a:t>: ByteStreamCopyTest.java, ByteStreamCopyTest1.java</a:t>
            </a:r>
          </a:p>
          <a:p>
            <a:pPr lvl="1" algn="just" eaLnBrk="1" hangingPunct="1">
              <a:lnSpc>
                <a:spcPct val="150000"/>
              </a:lnSpc>
              <a:buFontTx/>
              <a:buChar char="•"/>
            </a:pPr>
            <a:endParaRPr lang="en-IN" sz="2400" dirty="0" smtClean="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12</a:t>
            </a:fld>
            <a:endParaRPr lang="en-US" dirty="0"/>
          </a:p>
        </p:txBody>
      </p:sp>
    </p:spTree>
    <p:extLst>
      <p:ext uri="{BB962C8B-B14F-4D97-AF65-F5344CB8AC3E}">
        <p14:creationId xmlns="" xmlns:p14="http://schemas.microsoft.com/office/powerpoint/2010/main" val="1110784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gray">
          <a:xfrm>
            <a:off x="571472" y="2571744"/>
            <a:ext cx="7886700" cy="1066800"/>
          </a:xfrm>
          <a:prstGeom prst="rect">
            <a:avLst/>
          </a:prstGeom>
          <a:solidFill>
            <a:srgbClr val="DDDDDD"/>
          </a:solidFill>
          <a:ln w="28575">
            <a:solidFill>
              <a:srgbClr val="000000"/>
            </a:solidFill>
            <a:miter lim="800000"/>
            <a:headEnd/>
            <a:tailEnd/>
          </a:ln>
        </p:spPr>
        <p:txBody>
          <a:bodyPr lIns="92075" tIns="9144" rIns="92075" bIns="9144" anchor="ctr"/>
          <a:lstStyle/>
          <a:p>
            <a:pPr marL="457200" indent="-457200" defTabSz="400050" eaLnBrk="0" hangingPunct="0">
              <a:tabLst>
                <a:tab pos="400050" algn="r"/>
                <a:tab pos="673100" algn="l"/>
              </a:tabLst>
            </a:pPr>
            <a:endParaRPr lang="en-US" b="1">
              <a:latin typeface="Courier New" pitchFamily="49" charset="0"/>
            </a:endParaRPr>
          </a:p>
        </p:txBody>
      </p:sp>
      <p:sp>
        <p:nvSpPr>
          <p:cNvPr id="9219" name="Rectangle 3"/>
          <p:cNvSpPr>
            <a:spLocks noChangeArrowheads="1"/>
          </p:cNvSpPr>
          <p:nvPr/>
        </p:nvSpPr>
        <p:spPr bwMode="gray">
          <a:xfrm>
            <a:off x="642910" y="1142984"/>
            <a:ext cx="7886700" cy="914400"/>
          </a:xfrm>
          <a:prstGeom prst="rect">
            <a:avLst/>
          </a:prstGeom>
          <a:solidFill>
            <a:srgbClr val="DDDDDD"/>
          </a:solidFill>
          <a:ln w="28575">
            <a:solidFill>
              <a:srgbClr val="000000"/>
            </a:solidFill>
            <a:miter lim="800000"/>
            <a:headEnd/>
            <a:tailEnd/>
          </a:ln>
        </p:spPr>
        <p:txBody>
          <a:bodyPr lIns="92075" tIns="9144" rIns="92075" bIns="9144" anchor="ctr"/>
          <a:lstStyle/>
          <a:p>
            <a:pPr marL="457200" indent="-457200" defTabSz="400050" eaLnBrk="0" hangingPunct="0">
              <a:tabLst>
                <a:tab pos="400050" algn="r"/>
                <a:tab pos="673100" algn="l"/>
              </a:tabLst>
            </a:pPr>
            <a:endParaRPr lang="en-US" b="1">
              <a:latin typeface="Courier New" pitchFamily="49" charset="0"/>
            </a:endParaRPr>
          </a:p>
        </p:txBody>
      </p:sp>
      <p:sp>
        <p:nvSpPr>
          <p:cNvPr id="9220" name="Title 1"/>
          <p:cNvSpPr>
            <a:spLocks noGrp="1"/>
          </p:cNvSpPr>
          <p:nvPr>
            <p:ph type="title"/>
          </p:nvPr>
        </p:nvSpPr>
        <p:spPr>
          <a:xfrm>
            <a:off x="457200" y="71414"/>
            <a:ext cx="8543956" cy="582594"/>
          </a:xfrm>
        </p:spPr>
        <p:txBody>
          <a:bodyPr/>
          <a:lstStyle/>
          <a:p>
            <a:pPr eaLnBrk="1" hangingPunct="1"/>
            <a:r>
              <a:rPr lang="en-US" b="1" dirty="0" smtClean="0">
                <a:solidFill>
                  <a:srgbClr val="00B0F0"/>
                </a:solidFill>
              </a:rPr>
              <a:t/>
            </a:r>
            <a:br>
              <a:rPr lang="en-US" b="1" dirty="0" smtClean="0">
                <a:solidFill>
                  <a:srgbClr val="00B0F0"/>
                </a:solidFill>
              </a:rPr>
            </a:br>
            <a:r>
              <a:rPr lang="en-US" sz="3600" b="1" dirty="0" smtClean="0">
                <a:solidFill>
                  <a:srgbClr val="00B0F0"/>
                </a:solidFill>
              </a:rPr>
              <a:t>InputStream and </a:t>
            </a:r>
            <a:r>
              <a:rPr lang="en-US" sz="3600" b="1" dirty="0" err="1" smtClean="0">
                <a:solidFill>
                  <a:srgbClr val="00B0F0"/>
                </a:solidFill>
              </a:rPr>
              <a:t>OutputStram</a:t>
            </a:r>
            <a:r>
              <a:rPr lang="en-US" sz="3600" b="1" dirty="0" smtClean="0">
                <a:solidFill>
                  <a:srgbClr val="00B0F0"/>
                </a:solidFill>
              </a:rPr>
              <a:t> Methods</a:t>
            </a:r>
            <a:r>
              <a:rPr lang="en-US" dirty="0" smtClean="0"/>
              <a:t/>
            </a:r>
            <a:br>
              <a:rPr lang="en-US" dirty="0" smtClean="0"/>
            </a:br>
            <a:endParaRPr lang="en-US" dirty="0" smtClean="0"/>
          </a:p>
        </p:txBody>
      </p:sp>
      <p:sp>
        <p:nvSpPr>
          <p:cNvPr id="9221" name="Content Placeholder 2"/>
          <p:cNvSpPr>
            <a:spLocks noGrp="1"/>
          </p:cNvSpPr>
          <p:nvPr>
            <p:ph idx="1"/>
          </p:nvPr>
        </p:nvSpPr>
        <p:spPr>
          <a:xfrm>
            <a:off x="571472" y="714356"/>
            <a:ext cx="8286808" cy="5643602"/>
          </a:xfrm>
        </p:spPr>
        <p:txBody>
          <a:bodyPr/>
          <a:lstStyle/>
          <a:p>
            <a:pPr lvl="1" algn="just" eaLnBrk="1" hangingPunct="1"/>
            <a:r>
              <a:rPr lang="en-US" b="1" dirty="0" smtClean="0"/>
              <a:t>InputStream</a:t>
            </a:r>
            <a:r>
              <a:rPr lang="en-US" dirty="0" smtClean="0"/>
              <a:t>: The three basic </a:t>
            </a:r>
            <a:r>
              <a:rPr lang="en-US" dirty="0" smtClean="0">
                <a:cs typeface="Courier New" pitchFamily="49" charset="0"/>
              </a:rPr>
              <a:t>read</a:t>
            </a:r>
            <a:r>
              <a:rPr lang="en-US" dirty="0" smtClean="0"/>
              <a:t> methods are:</a:t>
            </a:r>
          </a:p>
          <a:p>
            <a:pPr eaLnBrk="1" hangingPunct="1">
              <a:buNone/>
            </a:pPr>
            <a:r>
              <a:rPr lang="en-US" sz="1600" dirty="0" smtClean="0">
                <a:latin typeface="Courier New" pitchFamily="49" charset="0"/>
                <a:cs typeface="Courier New" pitchFamily="49" charset="0"/>
              </a:rPr>
              <a:t>   int read()</a:t>
            </a:r>
          </a:p>
          <a:p>
            <a:pPr eaLnBrk="1" hangingPunct="1">
              <a:buNone/>
            </a:pPr>
            <a:r>
              <a:rPr lang="en-US" sz="1600" dirty="0" smtClean="0">
                <a:latin typeface="Courier New" pitchFamily="49" charset="0"/>
                <a:cs typeface="Courier New" pitchFamily="49" charset="0"/>
              </a:rPr>
              <a:t>   int read(byte[] buffer)</a:t>
            </a:r>
          </a:p>
          <a:p>
            <a:pPr eaLnBrk="1" hangingPunct="1">
              <a:buNone/>
            </a:pPr>
            <a:r>
              <a:rPr lang="en-US" sz="1600" dirty="0" smtClean="0">
                <a:latin typeface="Courier New" pitchFamily="49" charset="0"/>
                <a:cs typeface="Courier New" pitchFamily="49" charset="0"/>
              </a:rPr>
              <a:t>   int read(byte[] buffer, int offset, int length)</a:t>
            </a:r>
          </a:p>
          <a:p>
            <a:pPr lvl="1" algn="just" eaLnBrk="1" hangingPunct="1"/>
            <a:r>
              <a:rPr lang="en-US" dirty="0" smtClean="0"/>
              <a:t>Other methods include:</a:t>
            </a:r>
          </a:p>
          <a:p>
            <a:pPr eaLnBrk="1" hangingPunct="1">
              <a:buNone/>
            </a:pPr>
            <a:r>
              <a:rPr lang="en-US" sz="1600" dirty="0" smtClean="0">
                <a:latin typeface="Courier New" pitchFamily="49" charset="0"/>
                <a:cs typeface="Courier New" pitchFamily="49" charset="0"/>
              </a:rPr>
              <a:t>   void close();             // Close an open stream</a:t>
            </a:r>
          </a:p>
          <a:p>
            <a:pPr eaLnBrk="1" hangingPunct="1">
              <a:buNone/>
            </a:pPr>
            <a:r>
              <a:rPr lang="en-US" sz="1600" dirty="0" smtClean="0">
                <a:latin typeface="Courier New" pitchFamily="49" charset="0"/>
                <a:cs typeface="Courier New" pitchFamily="49" charset="0"/>
              </a:rPr>
              <a:t>   int available();          // Number of bytes available</a:t>
            </a:r>
          </a:p>
          <a:p>
            <a:pPr eaLnBrk="1" hangingPunct="1">
              <a:buNone/>
            </a:pPr>
            <a:r>
              <a:rPr lang="en-US" sz="1600" dirty="0" smtClean="0">
                <a:latin typeface="Courier New" pitchFamily="49" charset="0"/>
                <a:cs typeface="Courier New" pitchFamily="49" charset="0"/>
              </a:rPr>
              <a:t>   long skip(long n);        // Discard n bytes from stream</a:t>
            </a:r>
          </a:p>
          <a:p>
            <a:pPr eaLnBrk="1" hangingPunct="1"/>
            <a:endParaRPr lang="en-US" sz="1600" dirty="0" smtClean="0">
              <a:latin typeface="Courier New" pitchFamily="49" charset="0"/>
              <a:cs typeface="Courier New" pitchFamily="49" charset="0"/>
            </a:endParaRPr>
          </a:p>
          <a:p>
            <a:pPr eaLnBrk="1" hangingPunct="1">
              <a:buNone/>
            </a:pPr>
            <a:endParaRPr lang="en-US" dirty="0" smtClean="0">
              <a:latin typeface="Arial" charset="0"/>
            </a:endParaRPr>
          </a:p>
        </p:txBody>
      </p:sp>
      <p:sp>
        <p:nvSpPr>
          <p:cNvPr id="7" name="Content Placeholder 2"/>
          <p:cNvSpPr txBox="1">
            <a:spLocks/>
          </p:cNvSpPr>
          <p:nvPr/>
        </p:nvSpPr>
        <p:spPr bwMode="auto">
          <a:xfrm>
            <a:off x="214282" y="3689383"/>
            <a:ext cx="8643998" cy="2668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OutputStream</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 three basic </a:t>
            </a:r>
            <a:r>
              <a:rPr kumimoji="0" lang="en-US" sz="28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write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methods are:</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16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void write(int c)</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16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void write(byte[] buffer)</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16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void write(byte[] buffer, int offset, int length)</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Other methods include:</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16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void close(); // Automatically closed in try-with-resources</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16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void flush(); // Force a write to the stream</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smtClean="0">
              <a:ln>
                <a:noFill/>
              </a:ln>
              <a:solidFill>
                <a:schemeClr val="tx1"/>
              </a:solidFill>
              <a:effectLst/>
              <a:uLnTx/>
              <a:uFillTx/>
              <a:latin typeface="Arial" charset="0"/>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725470"/>
          </a:xfrm>
        </p:spPr>
        <p:txBody>
          <a:bodyPr/>
          <a:lstStyle/>
          <a:p>
            <a:r>
              <a:rPr lang="en-IN" b="1" dirty="0" smtClean="0">
                <a:solidFill>
                  <a:srgbClr val="00B0F0"/>
                </a:solidFill>
              </a:rPr>
              <a:t>Character Stream</a:t>
            </a:r>
            <a:endParaRPr lang="en-IN" dirty="0"/>
          </a:p>
        </p:txBody>
      </p:sp>
      <p:sp>
        <p:nvSpPr>
          <p:cNvPr id="3" name="Content Placeholder 2"/>
          <p:cNvSpPr>
            <a:spLocks noGrp="1"/>
          </p:cNvSpPr>
          <p:nvPr>
            <p:ph idx="1"/>
          </p:nvPr>
        </p:nvSpPr>
        <p:spPr>
          <a:xfrm>
            <a:off x="214282" y="1000108"/>
            <a:ext cx="8715436" cy="5126055"/>
          </a:xfrm>
        </p:spPr>
        <p:txBody>
          <a:bodyPr/>
          <a:lstStyle/>
          <a:p>
            <a:pPr algn="just" eaLnBrk="1" hangingPunct="1">
              <a:buFontTx/>
              <a:buChar char="•"/>
            </a:pPr>
            <a:r>
              <a:rPr lang="en-IN" sz="2600" dirty="0" smtClean="0"/>
              <a:t>A character stream will read a file character by character.</a:t>
            </a:r>
          </a:p>
          <a:p>
            <a:pPr algn="just" eaLnBrk="1" hangingPunct="1">
              <a:buFontTx/>
              <a:buChar char="•"/>
            </a:pPr>
            <a:r>
              <a:rPr lang="en-IN" sz="2600" dirty="0" smtClean="0"/>
              <a:t> Character Stream is a higher level concept than Byte Stream . A Character Stream is, effectively, a Byte Stream that has been wrapped with logic that allows it to output characters from a specific encoding . </a:t>
            </a:r>
          </a:p>
          <a:p>
            <a:pPr algn="just" eaLnBrk="1" hangingPunct="1">
              <a:buFontTx/>
              <a:buChar char="•"/>
            </a:pPr>
            <a:r>
              <a:rPr lang="en-IN" sz="2600" dirty="0" smtClean="0"/>
              <a:t>That means, a character stream needs to be given the file's encoding in order to work properly. </a:t>
            </a:r>
          </a:p>
          <a:p>
            <a:pPr algn="just" eaLnBrk="1" hangingPunct="1">
              <a:buFontTx/>
              <a:buChar char="•"/>
            </a:pPr>
            <a:r>
              <a:rPr lang="en-IN" sz="2600" dirty="0" smtClean="0"/>
              <a:t>Character stream can support all types of character sets ASCII, Unicode, UTF-8, UTF-16 etc. </a:t>
            </a:r>
          </a:p>
          <a:p>
            <a:pPr algn="just" eaLnBrk="1" hangingPunct="1">
              <a:buFontTx/>
              <a:buChar char="•"/>
            </a:pPr>
            <a:r>
              <a:rPr lang="en-IN" sz="2600" dirty="0" smtClean="0"/>
              <a:t>All character stream classes are descended from </a:t>
            </a:r>
            <a:r>
              <a:rPr lang="en-IN" sz="2600" b="1" dirty="0" smtClean="0"/>
              <a:t>Reader and Writer</a:t>
            </a:r>
            <a:r>
              <a:rPr lang="en-IN" sz="2600" dirty="0" smtClean="0"/>
              <a:t> .</a:t>
            </a:r>
          </a:p>
          <a:p>
            <a:pPr eaLnBrk="1" hangingPunct="1">
              <a:buFontTx/>
              <a:buChar char="•"/>
            </a:pPr>
            <a:r>
              <a:rPr lang="en-IN" sz="2600" b="1" dirty="0" smtClean="0"/>
              <a:t>Example</a:t>
            </a:r>
            <a:r>
              <a:rPr lang="en-IN" sz="2600" dirty="0" smtClean="0"/>
              <a:t>: CharacterStreamCopyTest.java, CharacterStreamCopyTest1.java</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725470"/>
          </a:xfrm>
        </p:spPr>
        <p:txBody>
          <a:bodyPr/>
          <a:lstStyle/>
          <a:p>
            <a:r>
              <a:rPr lang="en-IN" b="1" dirty="0" smtClean="0">
                <a:solidFill>
                  <a:srgbClr val="00B0F0"/>
                </a:solidFill>
              </a:rPr>
              <a:t>Character Stream</a:t>
            </a:r>
            <a:endParaRPr lang="en-IN" dirty="0"/>
          </a:p>
        </p:txBody>
      </p:sp>
      <p:pic>
        <p:nvPicPr>
          <p:cNvPr id="5" name="Content Placeholder 4" descr="Character Stream.gif"/>
          <p:cNvPicPr>
            <a:picLocks noGrp="1" noChangeAspect="1"/>
          </p:cNvPicPr>
          <p:nvPr>
            <p:ph idx="1"/>
          </p:nvPr>
        </p:nvPicPr>
        <p:blipFill>
          <a:blip r:embed="rId2" cstate="print"/>
          <a:stretch>
            <a:fillRect/>
          </a:stretch>
        </p:blipFill>
        <p:spPr>
          <a:xfrm>
            <a:off x="1142976" y="1285860"/>
            <a:ext cx="6643734" cy="4572031"/>
          </a:xfrm>
        </p:spPr>
      </p:pic>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itle 1"/>
          <p:cNvSpPr>
            <a:spLocks noGrp="1"/>
          </p:cNvSpPr>
          <p:nvPr>
            <p:ph type="title"/>
          </p:nvPr>
        </p:nvSpPr>
        <p:spPr>
          <a:xfrm>
            <a:off x="457200" y="274638"/>
            <a:ext cx="8229600" cy="582594"/>
          </a:xfrm>
        </p:spPr>
        <p:txBody>
          <a:bodyPr/>
          <a:lstStyle/>
          <a:p>
            <a:pPr eaLnBrk="1" hangingPunct="1"/>
            <a:r>
              <a:rPr lang="en-US" b="1" dirty="0" smtClean="0">
                <a:solidFill>
                  <a:srgbClr val="00B0F0"/>
                </a:solidFill>
              </a:rPr>
              <a:t>Reader and Writer Methods</a:t>
            </a:r>
            <a:r>
              <a:rPr lang="en-US" dirty="0" smtClean="0"/>
              <a:t/>
            </a:r>
            <a:br>
              <a:rPr lang="en-US" dirty="0" smtClean="0"/>
            </a:br>
            <a:endParaRPr lang="en-US" dirty="0" smtClean="0"/>
          </a:p>
        </p:txBody>
      </p:sp>
      <p:sp>
        <p:nvSpPr>
          <p:cNvPr id="12293" name="Content Placeholder 2"/>
          <p:cNvSpPr>
            <a:spLocks noGrp="1"/>
          </p:cNvSpPr>
          <p:nvPr>
            <p:ph idx="1"/>
          </p:nvPr>
        </p:nvSpPr>
        <p:spPr>
          <a:xfrm>
            <a:off x="428596" y="642918"/>
            <a:ext cx="8501122" cy="5929354"/>
          </a:xfrm>
        </p:spPr>
        <p:txBody>
          <a:bodyPr/>
          <a:lstStyle/>
          <a:p>
            <a:pPr eaLnBrk="1" hangingPunct="1"/>
            <a:r>
              <a:rPr lang="en-US" sz="2800" b="1" dirty="0" smtClean="0"/>
              <a:t>Reader</a:t>
            </a:r>
            <a:r>
              <a:rPr lang="en-US" sz="2800" dirty="0" smtClean="0"/>
              <a:t>: The three basic </a:t>
            </a:r>
            <a:r>
              <a:rPr lang="en-US" sz="2800" dirty="0" smtClean="0">
                <a:cs typeface="Courier New" pitchFamily="49" charset="0"/>
              </a:rPr>
              <a:t>read</a:t>
            </a:r>
            <a:r>
              <a:rPr lang="en-US" sz="2800" dirty="0" smtClean="0"/>
              <a:t> methods are</a:t>
            </a:r>
            <a:endParaRPr lang="en-US" sz="2800" dirty="0" smtClean="0">
              <a:cs typeface="Courier New" pitchFamily="49" charset="0"/>
            </a:endParaRPr>
          </a:p>
          <a:p>
            <a:pPr lvl="1" eaLnBrk="1" hangingPunct="1">
              <a:buFont typeface="Arial" pitchFamily="34" charset="0"/>
              <a:buChar char="•"/>
            </a:pPr>
            <a:r>
              <a:rPr lang="en-US" sz="2400" dirty="0" smtClean="0">
                <a:cs typeface="Courier New" pitchFamily="49" charset="0"/>
              </a:rPr>
              <a:t>int read()</a:t>
            </a:r>
          </a:p>
          <a:p>
            <a:pPr lvl="1" eaLnBrk="1" hangingPunct="1">
              <a:buFont typeface="Arial" pitchFamily="34" charset="0"/>
              <a:buChar char="•"/>
            </a:pPr>
            <a:r>
              <a:rPr lang="en-US" sz="2400" dirty="0" smtClean="0">
                <a:cs typeface="Courier New" pitchFamily="49" charset="0"/>
              </a:rPr>
              <a:t>int read(char[] </a:t>
            </a:r>
            <a:r>
              <a:rPr lang="en-US" sz="2400" dirty="0" err="1" smtClean="0">
                <a:cs typeface="Courier New" pitchFamily="49" charset="0"/>
              </a:rPr>
              <a:t>cbuf</a:t>
            </a:r>
            <a:r>
              <a:rPr lang="en-US" sz="2400" dirty="0" smtClean="0">
                <a:cs typeface="Courier New" pitchFamily="49" charset="0"/>
              </a:rPr>
              <a:t>)</a:t>
            </a:r>
          </a:p>
          <a:p>
            <a:pPr lvl="1" eaLnBrk="1" hangingPunct="1">
              <a:buFont typeface="Arial" pitchFamily="34" charset="0"/>
              <a:buChar char="•"/>
            </a:pPr>
            <a:r>
              <a:rPr lang="en-US" sz="2400" dirty="0" smtClean="0">
                <a:cs typeface="Courier New" pitchFamily="49" charset="0"/>
              </a:rPr>
              <a:t>int read(char[] </a:t>
            </a:r>
            <a:r>
              <a:rPr lang="en-US" sz="2400" dirty="0" err="1" smtClean="0">
                <a:cs typeface="Courier New" pitchFamily="49" charset="0"/>
              </a:rPr>
              <a:t>cbuf</a:t>
            </a:r>
            <a:r>
              <a:rPr lang="en-US" sz="2400" dirty="0" smtClean="0">
                <a:cs typeface="Courier New" pitchFamily="49" charset="0"/>
              </a:rPr>
              <a:t>, int offset, int length)</a:t>
            </a:r>
          </a:p>
          <a:p>
            <a:pPr eaLnBrk="1" hangingPunct="1"/>
            <a:r>
              <a:rPr lang="en-US" sz="2800" b="1" dirty="0" smtClean="0">
                <a:cs typeface="Courier New" pitchFamily="49" charset="0"/>
              </a:rPr>
              <a:t>Other methods include:</a:t>
            </a:r>
          </a:p>
          <a:p>
            <a:pPr lvl="1" eaLnBrk="1" hangingPunct="1">
              <a:buFont typeface="Arial" pitchFamily="34" charset="0"/>
              <a:buChar char="•"/>
            </a:pPr>
            <a:r>
              <a:rPr lang="en-US" sz="1600" dirty="0" smtClean="0">
                <a:cs typeface="Courier New" pitchFamily="49" charset="0"/>
              </a:rPr>
              <a:t>      </a:t>
            </a:r>
            <a:r>
              <a:rPr lang="en-US" sz="2400" dirty="0" smtClean="0">
                <a:cs typeface="Courier New" pitchFamily="49" charset="0"/>
              </a:rPr>
              <a:t>void close()</a:t>
            </a:r>
          </a:p>
          <a:p>
            <a:pPr lvl="1" eaLnBrk="1" hangingPunct="1">
              <a:buFont typeface="Arial" pitchFamily="34" charset="0"/>
              <a:buChar char="•"/>
            </a:pPr>
            <a:r>
              <a:rPr lang="en-US" sz="2400" dirty="0" smtClean="0">
                <a:cs typeface="Courier New" pitchFamily="49" charset="0"/>
              </a:rPr>
              <a:t>     </a:t>
            </a:r>
            <a:r>
              <a:rPr lang="en-US" sz="2400" dirty="0" err="1" smtClean="0">
                <a:cs typeface="Courier New" pitchFamily="49" charset="0"/>
              </a:rPr>
              <a:t>boolean</a:t>
            </a:r>
            <a:r>
              <a:rPr lang="en-US" sz="2400" dirty="0" smtClean="0">
                <a:cs typeface="Courier New" pitchFamily="49" charset="0"/>
              </a:rPr>
              <a:t> ready()	</a:t>
            </a:r>
          </a:p>
          <a:p>
            <a:pPr lvl="1" eaLnBrk="1" hangingPunct="1">
              <a:buFont typeface="Arial" pitchFamily="34" charset="0"/>
              <a:buChar char="•"/>
            </a:pPr>
            <a:r>
              <a:rPr lang="en-US" sz="2400" dirty="0" smtClean="0">
                <a:cs typeface="Courier New" pitchFamily="49" charset="0"/>
              </a:rPr>
              <a:t>     long skip(long n)</a:t>
            </a:r>
          </a:p>
          <a:p>
            <a:pPr lvl="1" eaLnBrk="1" hangingPunct="1">
              <a:buFont typeface="Arial" pitchFamily="34" charset="0"/>
              <a:buChar char="•"/>
            </a:pPr>
            <a:r>
              <a:rPr lang="en-US" sz="2400" dirty="0" smtClean="0">
                <a:cs typeface="Courier New" pitchFamily="49" charset="0"/>
              </a:rPr>
              <a:t>     </a:t>
            </a:r>
            <a:r>
              <a:rPr lang="en-US" sz="2400" dirty="0" err="1" smtClean="0">
                <a:cs typeface="Courier New" pitchFamily="49" charset="0"/>
              </a:rPr>
              <a:t>boolean</a:t>
            </a:r>
            <a:r>
              <a:rPr lang="en-US" sz="2400" dirty="0" smtClean="0">
                <a:cs typeface="Courier New" pitchFamily="49" charset="0"/>
              </a:rPr>
              <a:t> </a:t>
            </a:r>
            <a:r>
              <a:rPr lang="en-US" sz="2400" dirty="0" err="1" smtClean="0">
                <a:cs typeface="Courier New" pitchFamily="49" charset="0"/>
              </a:rPr>
              <a:t>markSupported</a:t>
            </a:r>
            <a:r>
              <a:rPr lang="en-US" sz="2400" dirty="0" smtClean="0">
                <a:cs typeface="Courier New" pitchFamily="49" charset="0"/>
              </a:rPr>
              <a:t>()</a:t>
            </a:r>
          </a:p>
          <a:p>
            <a:pPr lvl="1" eaLnBrk="1" hangingPunct="1">
              <a:buFont typeface="Arial" pitchFamily="34" charset="0"/>
              <a:buChar char="•"/>
            </a:pPr>
            <a:r>
              <a:rPr lang="en-US" sz="2400" dirty="0" smtClean="0">
                <a:cs typeface="Courier New" pitchFamily="49" charset="0"/>
              </a:rPr>
              <a:t>     void mark(int </a:t>
            </a:r>
            <a:r>
              <a:rPr lang="en-US" sz="2400" dirty="0" err="1" smtClean="0">
                <a:cs typeface="Courier New" pitchFamily="49" charset="0"/>
              </a:rPr>
              <a:t>readAheadLimit</a:t>
            </a:r>
            <a:r>
              <a:rPr lang="en-US" sz="2400" dirty="0" smtClean="0">
                <a:cs typeface="Courier New" pitchFamily="49" charset="0"/>
              </a:rPr>
              <a:t>)</a:t>
            </a:r>
          </a:p>
          <a:p>
            <a:pPr lvl="1" eaLnBrk="1" hangingPunct="1">
              <a:buFont typeface="Arial" pitchFamily="34" charset="0"/>
              <a:buChar char="•"/>
            </a:pPr>
            <a:r>
              <a:rPr lang="en-US" sz="2400" dirty="0" smtClean="0">
                <a:cs typeface="Courier New" pitchFamily="49" charset="0"/>
              </a:rPr>
              <a:t>     void reset()</a:t>
            </a:r>
          </a:p>
          <a:p>
            <a:pPr eaLnBrk="1" hangingPunct="1">
              <a:buNone/>
            </a:pPr>
            <a:endParaRPr lang="en-US" dirty="0" smtClean="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itle 1"/>
          <p:cNvSpPr>
            <a:spLocks noGrp="1"/>
          </p:cNvSpPr>
          <p:nvPr>
            <p:ph type="title"/>
          </p:nvPr>
        </p:nvSpPr>
        <p:spPr>
          <a:xfrm>
            <a:off x="457200" y="274638"/>
            <a:ext cx="8229600" cy="582594"/>
          </a:xfrm>
        </p:spPr>
        <p:txBody>
          <a:bodyPr/>
          <a:lstStyle/>
          <a:p>
            <a:pPr eaLnBrk="1" hangingPunct="1"/>
            <a:r>
              <a:rPr lang="en-US" b="1" dirty="0" smtClean="0">
                <a:solidFill>
                  <a:srgbClr val="00B0F0"/>
                </a:solidFill>
              </a:rPr>
              <a:t>Reader and Writer Methods</a:t>
            </a:r>
            <a:r>
              <a:rPr lang="en-US" dirty="0" smtClean="0"/>
              <a:t/>
            </a:r>
            <a:br>
              <a:rPr lang="en-US" dirty="0" smtClean="0"/>
            </a:br>
            <a:endParaRPr lang="en-US" dirty="0" smtClean="0"/>
          </a:p>
        </p:txBody>
      </p:sp>
      <p:sp>
        <p:nvSpPr>
          <p:cNvPr id="6" name="Content Placeholder 2"/>
          <p:cNvSpPr txBox="1">
            <a:spLocks/>
          </p:cNvSpPr>
          <p:nvPr/>
        </p:nvSpPr>
        <p:spPr bwMode="auto">
          <a:xfrm>
            <a:off x="571472" y="928670"/>
            <a:ext cx="7918450" cy="3540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Font typeface="Arial" charset="0"/>
              <a:buChar char="•"/>
            </a:pPr>
            <a:r>
              <a:rPr lang="en-US" sz="2800" b="1" dirty="0" smtClean="0">
                <a:latin typeface="+mn-lt"/>
              </a:rPr>
              <a:t>Writer: </a:t>
            </a:r>
            <a:r>
              <a:rPr lang="en-US" sz="2800" dirty="0" smtClean="0">
                <a:latin typeface="+mn-lt"/>
              </a:rPr>
              <a:t>The basic write methods are:</a:t>
            </a:r>
          </a:p>
          <a:p>
            <a:pPr marL="800100" lvl="1" indent="-342900">
              <a:spcBef>
                <a:spcPct val="20000"/>
              </a:spcBef>
              <a:buFont typeface="Arial"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Courier New" pitchFamily="49" charset="0"/>
              </a:rPr>
              <a:t>     void write(int c)</a:t>
            </a:r>
          </a:p>
          <a:p>
            <a:pPr marL="800100" lvl="1" indent="-342900">
              <a:spcBef>
                <a:spcPct val="20000"/>
              </a:spcBef>
              <a:buFont typeface="Arial"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Courier New" pitchFamily="49" charset="0"/>
              </a:rPr>
              <a:t>     void write(char[] </a:t>
            </a:r>
            <a:r>
              <a:rPr kumimoji="0" lang="en-US" sz="2400" b="0" i="0" u="none" strike="noStrike" kern="1200" cap="none" spc="0" normalizeH="0" baseline="0" noProof="0" dirty="0" err="1" smtClean="0">
                <a:ln>
                  <a:noFill/>
                </a:ln>
                <a:solidFill>
                  <a:schemeClr val="tx1"/>
                </a:solidFill>
                <a:effectLst/>
                <a:uLnTx/>
                <a:uFillTx/>
                <a:latin typeface="+mn-lt"/>
                <a:ea typeface="+mn-ea"/>
                <a:cs typeface="Courier New" pitchFamily="49" charset="0"/>
              </a:rPr>
              <a:t>cbuf</a:t>
            </a:r>
            <a:r>
              <a:rPr kumimoji="0" lang="en-US" sz="2400" b="0" i="0" u="none" strike="noStrike" kern="1200" cap="none" spc="0" normalizeH="0" baseline="0" noProof="0" dirty="0" smtClean="0">
                <a:ln>
                  <a:noFill/>
                </a:ln>
                <a:solidFill>
                  <a:schemeClr val="tx1"/>
                </a:solidFill>
                <a:effectLst/>
                <a:uLnTx/>
                <a:uFillTx/>
                <a:latin typeface="+mn-lt"/>
                <a:ea typeface="+mn-ea"/>
                <a:cs typeface="Courier New" pitchFamily="49" charset="0"/>
              </a:rPr>
              <a:t>)</a:t>
            </a:r>
          </a:p>
          <a:p>
            <a:pPr marL="800100" lvl="1" indent="-342900">
              <a:spcBef>
                <a:spcPct val="20000"/>
              </a:spcBef>
              <a:buFont typeface="Arial"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Courier New" pitchFamily="49" charset="0"/>
              </a:rPr>
              <a:t>     void write(char[] </a:t>
            </a:r>
            <a:r>
              <a:rPr kumimoji="0" lang="en-US" sz="2400" b="0" i="0" u="none" strike="noStrike" kern="1200" cap="none" spc="0" normalizeH="0" baseline="0" noProof="0" dirty="0" err="1" smtClean="0">
                <a:ln>
                  <a:noFill/>
                </a:ln>
                <a:solidFill>
                  <a:schemeClr val="tx1"/>
                </a:solidFill>
                <a:effectLst/>
                <a:uLnTx/>
                <a:uFillTx/>
                <a:latin typeface="+mn-lt"/>
                <a:ea typeface="+mn-ea"/>
                <a:cs typeface="Courier New" pitchFamily="49" charset="0"/>
              </a:rPr>
              <a:t>cbuf</a:t>
            </a:r>
            <a:r>
              <a:rPr kumimoji="0" lang="en-US" sz="2400" b="0" i="0" u="none" strike="noStrike" kern="1200" cap="none" spc="0" normalizeH="0" baseline="0" noProof="0" dirty="0" smtClean="0">
                <a:ln>
                  <a:noFill/>
                </a:ln>
                <a:solidFill>
                  <a:schemeClr val="tx1"/>
                </a:solidFill>
                <a:effectLst/>
                <a:uLnTx/>
                <a:uFillTx/>
                <a:latin typeface="+mn-lt"/>
                <a:ea typeface="+mn-ea"/>
                <a:cs typeface="Courier New" pitchFamily="49" charset="0"/>
              </a:rPr>
              <a:t>, int offset, int length)</a:t>
            </a:r>
          </a:p>
          <a:p>
            <a:pPr marL="800100" lvl="1" indent="-342900">
              <a:spcBef>
                <a:spcPct val="20000"/>
              </a:spcBef>
              <a:buFont typeface="Arial"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Courier New" pitchFamily="49" charset="0"/>
              </a:rPr>
              <a:t>     void write(String </a:t>
            </a:r>
            <a:r>
              <a:rPr kumimoji="0" lang="en-US" sz="2400" b="0" i="0" u="none" strike="noStrike" kern="1200" cap="none" spc="0" normalizeH="0" baseline="0" noProof="0" dirty="0" err="1" smtClean="0">
                <a:ln>
                  <a:noFill/>
                </a:ln>
                <a:solidFill>
                  <a:schemeClr val="tx1"/>
                </a:solidFill>
                <a:effectLst/>
                <a:uLnTx/>
                <a:uFillTx/>
                <a:latin typeface="+mn-lt"/>
                <a:ea typeface="+mn-ea"/>
                <a:cs typeface="Courier New" pitchFamily="49" charset="0"/>
              </a:rPr>
              <a:t>string</a:t>
            </a:r>
            <a:r>
              <a:rPr kumimoji="0" lang="en-US" sz="2400" b="0" i="0" u="none" strike="noStrike" kern="1200" cap="none" spc="0" normalizeH="0" baseline="0" noProof="0" dirty="0" smtClean="0">
                <a:ln>
                  <a:noFill/>
                </a:ln>
                <a:solidFill>
                  <a:schemeClr val="tx1"/>
                </a:solidFill>
                <a:effectLst/>
                <a:uLnTx/>
                <a:uFillTx/>
                <a:latin typeface="+mn-lt"/>
                <a:ea typeface="+mn-ea"/>
                <a:cs typeface="Courier New" pitchFamily="49" charset="0"/>
              </a:rPr>
              <a:t>)</a:t>
            </a:r>
          </a:p>
          <a:p>
            <a:pPr marL="800100" lvl="1" indent="-342900">
              <a:spcBef>
                <a:spcPct val="20000"/>
              </a:spcBef>
              <a:buFont typeface="Arial"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Courier New" pitchFamily="49" charset="0"/>
              </a:rPr>
              <a:t>     void write(String </a:t>
            </a:r>
            <a:r>
              <a:rPr kumimoji="0" lang="en-US" sz="2400" b="0" i="0" u="none" strike="noStrike" kern="1200" cap="none" spc="0" normalizeH="0" baseline="0" noProof="0" dirty="0" err="1" smtClean="0">
                <a:ln>
                  <a:noFill/>
                </a:ln>
                <a:solidFill>
                  <a:schemeClr val="tx1"/>
                </a:solidFill>
                <a:effectLst/>
                <a:uLnTx/>
                <a:uFillTx/>
                <a:latin typeface="+mn-lt"/>
                <a:ea typeface="+mn-ea"/>
                <a:cs typeface="Courier New" pitchFamily="49" charset="0"/>
              </a:rPr>
              <a:t>string</a:t>
            </a:r>
            <a:r>
              <a:rPr kumimoji="0" lang="en-US" sz="2400" b="0" i="0" u="none" strike="noStrike" kern="1200" cap="none" spc="0" normalizeH="0" baseline="0" noProof="0" dirty="0" smtClean="0">
                <a:ln>
                  <a:noFill/>
                </a:ln>
                <a:solidFill>
                  <a:schemeClr val="tx1"/>
                </a:solidFill>
                <a:effectLst/>
                <a:uLnTx/>
                <a:uFillTx/>
                <a:latin typeface="+mn-lt"/>
                <a:ea typeface="+mn-ea"/>
                <a:cs typeface="Courier New" pitchFamily="49" charset="0"/>
              </a:rPr>
              <a:t>, int offset, int length)</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16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342900" indent="-342900">
              <a:spcBef>
                <a:spcPct val="20000"/>
              </a:spcBef>
              <a:buFont typeface="Arial" charset="0"/>
              <a:buChar char="•"/>
            </a:pPr>
            <a:r>
              <a:rPr lang="en-US" sz="2800" b="1" dirty="0" smtClean="0">
                <a:latin typeface="+mn-lt"/>
              </a:rPr>
              <a:t>Other methods include:</a:t>
            </a:r>
          </a:p>
          <a:p>
            <a:pPr marL="800100" marR="0" lvl="1" indent="-342900" defTabSz="914400" eaLnBrk="1" latinLnBrk="0" hangingPunct="1">
              <a:lnSpc>
                <a:spcPct val="100000"/>
              </a:lnSpc>
              <a:spcBef>
                <a:spcPct val="20000"/>
              </a:spcBef>
              <a:buClrTx/>
              <a:buSzTx/>
              <a:buFont typeface="Arial" charset="0"/>
              <a:buChar char="•"/>
              <a:tabLst/>
              <a:defRPr/>
            </a:pPr>
            <a:r>
              <a:rPr kumimoji="0" lang="en-US" sz="16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a:t>
            </a:r>
            <a:r>
              <a:rPr lang="en-US" sz="2400" dirty="0" smtClean="0">
                <a:latin typeface="+mn-lt"/>
                <a:cs typeface="Courier New" pitchFamily="49" charset="0"/>
              </a:rPr>
              <a:t>void close()</a:t>
            </a:r>
          </a:p>
          <a:p>
            <a:pPr marL="800100" marR="0" lvl="1" indent="-342900" defTabSz="914400" eaLnBrk="1" latinLnBrk="0" hangingPunct="1">
              <a:lnSpc>
                <a:spcPct val="100000"/>
              </a:lnSpc>
              <a:spcBef>
                <a:spcPct val="20000"/>
              </a:spcBef>
              <a:buClrTx/>
              <a:buSzTx/>
              <a:buFont typeface="Arial" charset="0"/>
              <a:buChar char="•"/>
              <a:tabLst/>
              <a:defRPr/>
            </a:pPr>
            <a:r>
              <a:rPr lang="en-US" sz="2400" dirty="0" smtClean="0">
                <a:latin typeface="+mn-lt"/>
                <a:cs typeface="Courier New" pitchFamily="49" charset="0"/>
              </a:rPr>
              <a:t>     void flush()</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82594"/>
          </a:xfrm>
        </p:spPr>
        <p:txBody>
          <a:bodyPr/>
          <a:lstStyle/>
          <a:p>
            <a:r>
              <a:rPr lang="en-IN" b="1" dirty="0" smtClean="0">
                <a:solidFill>
                  <a:srgbClr val="00B0F0"/>
                </a:solidFill>
              </a:rPr>
              <a:t>Java IO Hierarchy</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18</a:t>
            </a:fld>
            <a:endParaRPr lang="en-US"/>
          </a:p>
        </p:txBody>
      </p:sp>
      <p:pic>
        <p:nvPicPr>
          <p:cNvPr id="9" name="Content Placeholder 8" descr="java io.gif"/>
          <p:cNvPicPr>
            <a:picLocks noGrp="1" noChangeAspect="1"/>
          </p:cNvPicPr>
          <p:nvPr>
            <p:ph idx="1"/>
          </p:nvPr>
        </p:nvPicPr>
        <p:blipFill>
          <a:blip r:embed="rId2" cstate="print"/>
          <a:stretch>
            <a:fillRect/>
          </a:stretch>
        </p:blipFill>
        <p:spPr>
          <a:xfrm>
            <a:off x="539552" y="642918"/>
            <a:ext cx="7992888" cy="6000792"/>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582594"/>
          </a:xfrm>
        </p:spPr>
        <p:txBody>
          <a:bodyPr/>
          <a:lstStyle/>
          <a:p>
            <a:pPr eaLnBrk="1" hangingPunct="1"/>
            <a:r>
              <a:rPr lang="en-US" b="1" dirty="0" smtClean="0">
                <a:solidFill>
                  <a:srgbClr val="00B0F0"/>
                </a:solidFill>
              </a:rPr>
              <a:t>I/O Stream Chaining</a:t>
            </a:r>
            <a:r>
              <a:rPr lang="en-US" dirty="0" smtClean="0"/>
              <a:t/>
            </a:r>
            <a:br>
              <a:rPr lang="en-US" dirty="0" smtClean="0"/>
            </a:br>
            <a:endParaRPr lang="en-US" dirty="0" smtClean="0"/>
          </a:p>
        </p:txBody>
      </p:sp>
      <p:sp>
        <p:nvSpPr>
          <p:cNvPr id="6" name="Rounded Rectangle 5"/>
          <p:cNvSpPr/>
          <p:nvPr/>
        </p:nvSpPr>
        <p:spPr bwMode="auto">
          <a:xfrm>
            <a:off x="381000" y="4357710"/>
            <a:ext cx="8382000" cy="1571620"/>
          </a:xfrm>
          <a:prstGeom prst="roundRect">
            <a:avLst>
              <a:gd name="adj" fmla="val 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buFont typeface="Arial" pitchFamily="34" charset="0"/>
              <a:buNone/>
              <a:defRPr/>
            </a:pPr>
            <a:endParaRPr lang="en-US" dirty="0">
              <a:latin typeface="Arial" pitchFamily="34" charset="0"/>
              <a:cs typeface="+mn-cs"/>
            </a:endParaRPr>
          </a:p>
        </p:txBody>
      </p:sp>
      <p:sp>
        <p:nvSpPr>
          <p:cNvPr id="7" name="Rounded Rectangle 6"/>
          <p:cNvSpPr/>
          <p:nvPr/>
        </p:nvSpPr>
        <p:spPr bwMode="auto">
          <a:xfrm>
            <a:off x="381000" y="1714488"/>
            <a:ext cx="8382000" cy="1571636"/>
          </a:xfrm>
          <a:prstGeom prst="roundRect">
            <a:avLst>
              <a:gd name="adj" fmla="val 0"/>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buFont typeface="Arial" pitchFamily="34" charset="0"/>
              <a:buNone/>
              <a:defRPr/>
            </a:pPr>
            <a:endParaRPr lang="en-US" dirty="0">
              <a:latin typeface="Arial" pitchFamily="34" charset="0"/>
              <a:cs typeface="+mn-cs"/>
            </a:endParaRPr>
          </a:p>
        </p:txBody>
      </p:sp>
      <p:sp>
        <p:nvSpPr>
          <p:cNvPr id="15365" name="Rounded Rectangle 6"/>
          <p:cNvSpPr>
            <a:spLocks noChangeArrowheads="1"/>
          </p:cNvSpPr>
          <p:nvPr/>
        </p:nvSpPr>
        <p:spPr bwMode="auto">
          <a:xfrm>
            <a:off x="1778000" y="2063750"/>
            <a:ext cx="1524000" cy="444500"/>
          </a:xfrm>
          <a:prstGeom prst="roundRect">
            <a:avLst>
              <a:gd name="adj" fmla="val 0"/>
            </a:avLst>
          </a:prstGeom>
          <a:solidFill>
            <a:srgbClr val="FFE8B9"/>
          </a:solidFill>
          <a:ln w="28575" algn="ctr">
            <a:solidFill>
              <a:schemeClr val="tx1"/>
            </a:solidFill>
            <a:round/>
            <a:headEnd type="none" w="sm" len="sm"/>
            <a:tailEnd type="none" w="sm" len="sm"/>
          </a:ln>
        </p:spPr>
        <p:txBody>
          <a:bodyPr lIns="0" rIns="0" anchor="ctr"/>
          <a:lstStyle/>
          <a:p>
            <a:pPr algn="ctr" defTabSz="228600">
              <a:spcBef>
                <a:spcPct val="20000"/>
              </a:spcBef>
              <a:buClr>
                <a:srgbClr val="FF0000"/>
              </a:buClr>
              <a:buFont typeface="Arial" charset="0"/>
              <a:buNone/>
            </a:pPr>
            <a:endParaRPr lang="en-US" sz="1200" b="1"/>
          </a:p>
        </p:txBody>
      </p:sp>
      <p:sp>
        <p:nvSpPr>
          <p:cNvPr id="15366" name="Rounded Rectangle 7"/>
          <p:cNvSpPr>
            <a:spLocks noChangeArrowheads="1"/>
          </p:cNvSpPr>
          <p:nvPr/>
        </p:nvSpPr>
        <p:spPr bwMode="auto">
          <a:xfrm>
            <a:off x="3136900" y="1981200"/>
            <a:ext cx="2298700" cy="609600"/>
          </a:xfrm>
          <a:prstGeom prst="roundRect">
            <a:avLst>
              <a:gd name="adj" fmla="val 0"/>
            </a:avLst>
          </a:prstGeom>
          <a:solidFill>
            <a:srgbClr val="FFDE9B"/>
          </a:solidFill>
          <a:ln w="28575" algn="ctr">
            <a:solidFill>
              <a:schemeClr val="tx1"/>
            </a:solidFill>
            <a:round/>
            <a:headEnd type="none" w="sm" len="sm"/>
            <a:tailEnd type="none" w="sm" len="sm"/>
          </a:ln>
        </p:spPr>
        <p:txBody>
          <a:bodyPr anchor="ctr"/>
          <a:lstStyle/>
          <a:p>
            <a:pPr algn="ctr" defTabSz="228600">
              <a:spcBef>
                <a:spcPct val="20000"/>
              </a:spcBef>
              <a:buClr>
                <a:srgbClr val="FF0000"/>
              </a:buClr>
              <a:buFont typeface="Arial" charset="0"/>
              <a:buNone/>
            </a:pPr>
            <a:endParaRPr lang="en-US" sz="1400" b="1">
              <a:solidFill>
                <a:srgbClr val="000000"/>
              </a:solidFill>
            </a:endParaRPr>
          </a:p>
        </p:txBody>
      </p:sp>
      <p:sp>
        <p:nvSpPr>
          <p:cNvPr id="15367" name="Rounded Rectangle 8"/>
          <p:cNvSpPr>
            <a:spLocks noChangeArrowheads="1"/>
          </p:cNvSpPr>
          <p:nvPr/>
        </p:nvSpPr>
        <p:spPr bwMode="auto">
          <a:xfrm>
            <a:off x="5054600" y="1828800"/>
            <a:ext cx="2184400" cy="914400"/>
          </a:xfrm>
          <a:prstGeom prst="roundRect">
            <a:avLst>
              <a:gd name="adj" fmla="val 0"/>
            </a:avLst>
          </a:prstGeom>
          <a:solidFill>
            <a:srgbClr val="FFCC66"/>
          </a:solidFill>
          <a:ln w="28575" algn="ctr">
            <a:solidFill>
              <a:schemeClr val="tx1"/>
            </a:solidFill>
            <a:round/>
            <a:headEnd type="none" w="sm" len="sm"/>
            <a:tailEnd type="none" w="sm" len="sm"/>
          </a:ln>
        </p:spPr>
        <p:txBody>
          <a:bodyPr anchor="ctr"/>
          <a:lstStyle/>
          <a:p>
            <a:pPr algn="ctr" defTabSz="228600">
              <a:spcBef>
                <a:spcPct val="20000"/>
              </a:spcBef>
              <a:buClr>
                <a:srgbClr val="FF0000"/>
              </a:buClr>
              <a:buFont typeface="Arial" charset="0"/>
              <a:buNone/>
            </a:pPr>
            <a:endParaRPr lang="en-US" sz="1600" b="1">
              <a:solidFill>
                <a:srgbClr val="000000"/>
              </a:solidFill>
            </a:endParaRPr>
          </a:p>
        </p:txBody>
      </p:sp>
      <p:sp>
        <p:nvSpPr>
          <p:cNvPr id="15368" name="TextBox 37"/>
          <p:cNvSpPr txBox="1">
            <a:spLocks noChangeArrowheads="1"/>
          </p:cNvSpPr>
          <p:nvPr/>
        </p:nvSpPr>
        <p:spPr bwMode="auto">
          <a:xfrm>
            <a:off x="214281" y="3214686"/>
            <a:ext cx="8929719" cy="1200329"/>
          </a:xfrm>
          <a:prstGeom prst="rect">
            <a:avLst/>
          </a:prstGeom>
          <a:noFill/>
          <a:ln w="9525">
            <a:noFill/>
            <a:miter lim="800000"/>
            <a:headEnd/>
            <a:tailEnd/>
          </a:ln>
        </p:spPr>
        <p:txBody>
          <a:bodyPr wrap="square">
            <a:spAutoFit/>
          </a:bodyPr>
          <a:lstStyle/>
          <a:p>
            <a:pPr marL="342900" lvl="1" indent="-342900" algn="just">
              <a:spcBef>
                <a:spcPct val="20000"/>
              </a:spcBef>
              <a:buFontTx/>
              <a:buChar char="•"/>
            </a:pPr>
            <a:r>
              <a:rPr lang="en-US" sz="2400" dirty="0" smtClean="0">
                <a:latin typeface="+mn-lt"/>
              </a:rPr>
              <a:t>The first graphic in the slide demonstrates an example of input stream; in this case, a file stream is buffered for efficiency and then converted into data (Java primitives) items. </a:t>
            </a:r>
          </a:p>
        </p:txBody>
      </p:sp>
      <p:sp>
        <p:nvSpPr>
          <p:cNvPr id="15369" name="TextBox 38"/>
          <p:cNvSpPr txBox="1">
            <a:spLocks noChangeArrowheads="1"/>
          </p:cNvSpPr>
          <p:nvPr/>
        </p:nvSpPr>
        <p:spPr bwMode="auto">
          <a:xfrm>
            <a:off x="214282" y="6027003"/>
            <a:ext cx="8929718" cy="830997"/>
          </a:xfrm>
          <a:prstGeom prst="rect">
            <a:avLst/>
          </a:prstGeom>
          <a:noFill/>
          <a:ln w="9525">
            <a:noFill/>
            <a:miter lim="800000"/>
            <a:headEnd/>
            <a:tailEnd/>
          </a:ln>
        </p:spPr>
        <p:txBody>
          <a:bodyPr wrap="square">
            <a:spAutoFit/>
          </a:bodyPr>
          <a:lstStyle/>
          <a:p>
            <a:pPr marL="342900" lvl="1" indent="-342900" algn="just">
              <a:spcBef>
                <a:spcPct val="20000"/>
              </a:spcBef>
              <a:buFontTx/>
              <a:buChar char="•"/>
            </a:pPr>
            <a:r>
              <a:rPr lang="en-US" sz="2400" dirty="0" smtClean="0">
                <a:latin typeface="+mn-lt"/>
              </a:rPr>
              <a:t>The second graphic demonstrates an example of output stream; in this case, data is written, then buffered, and finally written to a file.</a:t>
            </a:r>
          </a:p>
        </p:txBody>
      </p:sp>
      <p:sp>
        <p:nvSpPr>
          <p:cNvPr id="13" name="Right Arrow 12"/>
          <p:cNvSpPr/>
          <p:nvPr/>
        </p:nvSpPr>
        <p:spPr bwMode="auto">
          <a:xfrm>
            <a:off x="1409700" y="2133600"/>
            <a:ext cx="609600" cy="304800"/>
          </a:xfrm>
          <a:prstGeom prst="rightArrow">
            <a:avLst/>
          </a:prstGeom>
          <a:gradFill flip="none" rotWithShape="1">
            <a:gsLst>
              <a:gs pos="0">
                <a:schemeClr val="tx1"/>
              </a:gs>
              <a:gs pos="50000">
                <a:schemeClr val="tx1">
                  <a:lumMod val="50000"/>
                  <a:lumOff val="50000"/>
                </a:schemeClr>
              </a:gs>
              <a:gs pos="100000">
                <a:schemeClr val="bg1">
                  <a:lumMod val="85000"/>
                </a:schemeClr>
              </a:gs>
            </a:gsLst>
            <a:lin ang="10800000" scaled="1"/>
            <a:tileRect/>
          </a:gradFill>
          <a:ln w="25400" cap="flat" cmpd="sng" algn="ctr">
            <a:noFill/>
            <a:prstDash val="solid"/>
            <a:round/>
            <a:headEnd type="none" w="sm" len="sm"/>
            <a:tailEnd type="none" w="sm" len="sm"/>
          </a:ln>
          <a:effectLst/>
        </p:spPr>
        <p:txBody>
          <a:bodyPr/>
          <a:lstStyle/>
          <a:p>
            <a:pPr algn="ctr" defTabSz="228600">
              <a:spcBef>
                <a:spcPct val="20000"/>
              </a:spcBef>
              <a:buClr>
                <a:srgbClr val="FF0000"/>
              </a:buClr>
              <a:buFont typeface="Arial" pitchFamily="34" charset="0"/>
              <a:buNone/>
              <a:defRPr/>
            </a:pPr>
            <a:endParaRPr lang="en-US" dirty="0">
              <a:latin typeface="Arial" pitchFamily="34" charset="0"/>
              <a:cs typeface="+mn-cs"/>
            </a:endParaRPr>
          </a:p>
        </p:txBody>
      </p:sp>
      <p:sp>
        <p:nvSpPr>
          <p:cNvPr id="14" name="Rounded Rectangle 13"/>
          <p:cNvSpPr/>
          <p:nvPr/>
        </p:nvSpPr>
        <p:spPr bwMode="auto">
          <a:xfrm>
            <a:off x="482600" y="2057400"/>
            <a:ext cx="1066800" cy="457200"/>
          </a:xfrm>
          <a:prstGeom prst="roundRect">
            <a:avLst>
              <a:gd name="adj" fmla="val 50000"/>
            </a:avLst>
          </a:prstGeom>
          <a:solidFill>
            <a:schemeClr val="bg1">
              <a:lumMod val="50000"/>
            </a:schemeClr>
          </a:solidFill>
          <a:ln w="28575" cap="flat" cmpd="sng" algn="ctr">
            <a:solidFill>
              <a:schemeClr val="tx1"/>
            </a:solidFill>
            <a:prstDash val="solid"/>
            <a:round/>
            <a:headEnd type="none" w="sm" len="sm"/>
            <a:tailEnd type="none" w="sm" len="sm"/>
          </a:ln>
          <a:effectLst/>
        </p:spPr>
        <p:txBody>
          <a:bodyPr anchor="ctr"/>
          <a:lstStyle/>
          <a:p>
            <a:pPr algn="ctr">
              <a:spcBef>
                <a:spcPct val="20000"/>
              </a:spcBef>
              <a:buClr>
                <a:srgbClr val="FF0000"/>
              </a:buClr>
              <a:buFont typeface="Arial" charset="0"/>
              <a:buNone/>
              <a:defRPr/>
            </a:pPr>
            <a:r>
              <a:rPr lang="en-US" sz="1400" b="1" dirty="0">
                <a:solidFill>
                  <a:schemeClr val="bg1"/>
                </a:solidFill>
                <a:cs typeface="+mn-cs"/>
              </a:rPr>
              <a:t>Data Source</a:t>
            </a:r>
          </a:p>
        </p:txBody>
      </p:sp>
      <p:sp>
        <p:nvSpPr>
          <p:cNvPr id="15372" name="Oval 58"/>
          <p:cNvSpPr>
            <a:spLocks noChangeArrowheads="1"/>
          </p:cNvSpPr>
          <p:nvPr/>
        </p:nvSpPr>
        <p:spPr bwMode="auto">
          <a:xfrm>
            <a:off x="7510463" y="2057400"/>
            <a:ext cx="1143000" cy="457200"/>
          </a:xfrm>
          <a:prstGeom prst="ellipse">
            <a:avLst/>
          </a:prstGeom>
          <a:solidFill>
            <a:schemeClr val="accent2"/>
          </a:solidFill>
          <a:ln w="28575" algn="ctr">
            <a:solidFill>
              <a:schemeClr val="tx1"/>
            </a:solidFill>
            <a:round/>
            <a:headEnd type="none" w="sm" len="sm"/>
            <a:tailEnd type="none" w="sm" len="sm"/>
          </a:ln>
        </p:spPr>
        <p:txBody>
          <a:bodyPr lIns="0" rIns="0" anchor="ctr"/>
          <a:lstStyle/>
          <a:p>
            <a:pPr algn="ctr">
              <a:spcBef>
                <a:spcPct val="20000"/>
              </a:spcBef>
              <a:buClr>
                <a:srgbClr val="FF0000"/>
              </a:buClr>
              <a:buFont typeface="Arial" charset="0"/>
              <a:buNone/>
            </a:pPr>
            <a:r>
              <a:rPr lang="en-US" sz="1400" b="1">
                <a:solidFill>
                  <a:schemeClr val="bg1"/>
                </a:solidFill>
              </a:rPr>
              <a:t>Program</a:t>
            </a:r>
          </a:p>
        </p:txBody>
      </p:sp>
      <p:sp>
        <p:nvSpPr>
          <p:cNvPr id="16" name="Right Arrow 15"/>
          <p:cNvSpPr/>
          <p:nvPr/>
        </p:nvSpPr>
        <p:spPr bwMode="auto">
          <a:xfrm>
            <a:off x="2921000" y="2133600"/>
            <a:ext cx="609600" cy="304800"/>
          </a:xfrm>
          <a:prstGeom prst="rightArrow">
            <a:avLst/>
          </a:prstGeom>
          <a:gradFill flip="none" rotWithShape="1">
            <a:gsLst>
              <a:gs pos="0">
                <a:schemeClr val="tx1"/>
              </a:gs>
              <a:gs pos="50000">
                <a:schemeClr val="tx1">
                  <a:lumMod val="50000"/>
                  <a:lumOff val="50000"/>
                </a:schemeClr>
              </a:gs>
              <a:gs pos="100000">
                <a:schemeClr val="bg1">
                  <a:lumMod val="85000"/>
                </a:schemeClr>
              </a:gs>
            </a:gsLst>
            <a:lin ang="10800000" scaled="1"/>
            <a:tileRect/>
          </a:gradFill>
          <a:ln w="25400" cap="flat" cmpd="sng" algn="ctr">
            <a:noFill/>
            <a:prstDash val="solid"/>
            <a:round/>
            <a:headEnd type="none" w="sm" len="sm"/>
            <a:tailEnd type="none" w="sm" len="sm"/>
          </a:ln>
          <a:effectLst/>
        </p:spPr>
        <p:txBody>
          <a:bodyPr/>
          <a:lstStyle/>
          <a:p>
            <a:pPr algn="ctr" defTabSz="228600">
              <a:spcBef>
                <a:spcPct val="20000"/>
              </a:spcBef>
              <a:buClr>
                <a:srgbClr val="FF0000"/>
              </a:buClr>
              <a:buFont typeface="Arial" pitchFamily="34" charset="0"/>
              <a:buNone/>
              <a:defRPr/>
            </a:pPr>
            <a:endParaRPr lang="en-US" dirty="0">
              <a:latin typeface="Arial" pitchFamily="34" charset="0"/>
              <a:cs typeface="+mn-cs"/>
            </a:endParaRPr>
          </a:p>
        </p:txBody>
      </p:sp>
      <p:sp>
        <p:nvSpPr>
          <p:cNvPr id="17" name="Right Arrow 16"/>
          <p:cNvSpPr/>
          <p:nvPr/>
        </p:nvSpPr>
        <p:spPr bwMode="auto">
          <a:xfrm>
            <a:off x="4826000" y="2133600"/>
            <a:ext cx="609600" cy="304800"/>
          </a:xfrm>
          <a:prstGeom prst="rightArrow">
            <a:avLst/>
          </a:prstGeom>
          <a:gradFill flip="none" rotWithShape="1">
            <a:gsLst>
              <a:gs pos="0">
                <a:schemeClr val="tx1"/>
              </a:gs>
              <a:gs pos="50000">
                <a:schemeClr val="tx1">
                  <a:lumMod val="50000"/>
                  <a:lumOff val="50000"/>
                </a:schemeClr>
              </a:gs>
              <a:gs pos="100000">
                <a:schemeClr val="bg1">
                  <a:lumMod val="85000"/>
                </a:schemeClr>
              </a:gs>
            </a:gsLst>
            <a:lin ang="10800000" scaled="1"/>
            <a:tileRect/>
          </a:gradFill>
          <a:ln w="25400" cap="flat" cmpd="sng" algn="ctr">
            <a:noFill/>
            <a:prstDash val="solid"/>
            <a:round/>
            <a:headEnd type="none" w="sm" len="sm"/>
            <a:tailEnd type="none" w="sm" len="sm"/>
          </a:ln>
          <a:effectLst/>
        </p:spPr>
        <p:txBody>
          <a:bodyPr/>
          <a:lstStyle/>
          <a:p>
            <a:pPr algn="ctr" defTabSz="228600">
              <a:spcBef>
                <a:spcPct val="20000"/>
              </a:spcBef>
              <a:buClr>
                <a:srgbClr val="FF0000"/>
              </a:buClr>
              <a:buFont typeface="Arial" pitchFamily="34" charset="0"/>
              <a:buNone/>
              <a:defRPr/>
            </a:pPr>
            <a:endParaRPr lang="en-US" dirty="0">
              <a:latin typeface="Arial" pitchFamily="34" charset="0"/>
              <a:cs typeface="+mn-cs"/>
            </a:endParaRPr>
          </a:p>
        </p:txBody>
      </p:sp>
      <p:cxnSp>
        <p:nvCxnSpPr>
          <p:cNvPr id="15375" name="Straight Connector 25"/>
          <p:cNvCxnSpPr>
            <a:cxnSpLocks noChangeShapeType="1"/>
          </p:cNvCxnSpPr>
          <p:nvPr/>
        </p:nvCxnSpPr>
        <p:spPr bwMode="auto">
          <a:xfrm rot="5400000">
            <a:off x="1122363" y="2286000"/>
            <a:ext cx="1066800" cy="0"/>
          </a:xfrm>
          <a:prstGeom prst="line">
            <a:avLst/>
          </a:prstGeom>
          <a:noFill/>
          <a:ln w="28575" algn="ctr">
            <a:solidFill>
              <a:schemeClr val="tx1"/>
            </a:solidFill>
            <a:round/>
            <a:headEnd type="none" w="sm" len="sm"/>
            <a:tailEnd type="none" w="sm" len="sm"/>
          </a:ln>
        </p:spPr>
      </p:cxnSp>
      <p:sp>
        <p:nvSpPr>
          <p:cNvPr id="15376" name="Rectangle 27"/>
          <p:cNvSpPr>
            <a:spLocks noChangeArrowheads="1"/>
          </p:cNvSpPr>
          <p:nvPr/>
        </p:nvSpPr>
        <p:spPr bwMode="auto">
          <a:xfrm>
            <a:off x="1752600" y="2519363"/>
            <a:ext cx="1473200" cy="461962"/>
          </a:xfrm>
          <a:prstGeom prst="rect">
            <a:avLst/>
          </a:prstGeom>
          <a:noFill/>
          <a:ln w="9525">
            <a:noFill/>
            <a:miter lim="800000"/>
            <a:headEnd/>
            <a:tailEnd/>
          </a:ln>
        </p:spPr>
        <p:txBody>
          <a:bodyPr lIns="0" rIns="0">
            <a:spAutoFit/>
          </a:bodyPr>
          <a:lstStyle/>
          <a:p>
            <a:pPr algn="ctr" defTabSz="228600">
              <a:spcBef>
                <a:spcPct val="20000"/>
              </a:spcBef>
              <a:buClr>
                <a:srgbClr val="FF0000"/>
              </a:buClr>
              <a:buFont typeface="Arial" charset="0"/>
              <a:buNone/>
            </a:pPr>
            <a:r>
              <a:rPr lang="en-US" sz="1200" b="1">
                <a:solidFill>
                  <a:srgbClr val="000000"/>
                </a:solidFill>
                <a:latin typeface="Courier New" pitchFamily="49" charset="0"/>
                <a:cs typeface="Courier New" pitchFamily="49" charset="0"/>
              </a:rPr>
              <a:t>File Input Stream</a:t>
            </a:r>
          </a:p>
        </p:txBody>
      </p:sp>
      <p:sp>
        <p:nvSpPr>
          <p:cNvPr id="15377" name="Rectangle 28"/>
          <p:cNvSpPr>
            <a:spLocks noChangeArrowheads="1"/>
          </p:cNvSpPr>
          <p:nvPr/>
        </p:nvSpPr>
        <p:spPr bwMode="auto">
          <a:xfrm>
            <a:off x="3217863" y="2590800"/>
            <a:ext cx="1817687" cy="461963"/>
          </a:xfrm>
          <a:prstGeom prst="rect">
            <a:avLst/>
          </a:prstGeom>
          <a:noFill/>
          <a:ln w="9525">
            <a:noFill/>
            <a:miter lim="800000"/>
            <a:headEnd/>
            <a:tailEnd/>
          </a:ln>
        </p:spPr>
        <p:txBody>
          <a:bodyPr lIns="0" rIns="0">
            <a:spAutoFit/>
          </a:bodyPr>
          <a:lstStyle/>
          <a:p>
            <a:pPr algn="ctr" defTabSz="228600">
              <a:spcBef>
                <a:spcPct val="20000"/>
              </a:spcBef>
              <a:buClr>
                <a:srgbClr val="FF0000"/>
              </a:buClr>
              <a:buFont typeface="Arial" charset="0"/>
              <a:buNone/>
            </a:pPr>
            <a:r>
              <a:rPr lang="en-US" sz="1200" b="1">
                <a:latin typeface="Courier New" pitchFamily="49" charset="0"/>
                <a:cs typeface="Courier New" pitchFamily="49" charset="0"/>
              </a:rPr>
              <a:t>Buffered Input Stream</a:t>
            </a:r>
          </a:p>
        </p:txBody>
      </p:sp>
      <p:sp>
        <p:nvSpPr>
          <p:cNvPr id="15378" name="Rectangle 29"/>
          <p:cNvSpPr>
            <a:spLocks noChangeArrowheads="1"/>
          </p:cNvSpPr>
          <p:nvPr/>
        </p:nvSpPr>
        <p:spPr bwMode="auto">
          <a:xfrm>
            <a:off x="5410200" y="2743200"/>
            <a:ext cx="1447800" cy="461963"/>
          </a:xfrm>
          <a:prstGeom prst="rect">
            <a:avLst/>
          </a:prstGeom>
          <a:noFill/>
          <a:ln w="9525">
            <a:noFill/>
            <a:miter lim="800000"/>
            <a:headEnd/>
            <a:tailEnd/>
          </a:ln>
        </p:spPr>
        <p:txBody>
          <a:bodyPr lIns="0" rIns="0">
            <a:spAutoFit/>
          </a:bodyPr>
          <a:lstStyle/>
          <a:p>
            <a:pPr algn="ctr" defTabSz="228600">
              <a:spcBef>
                <a:spcPct val="20000"/>
              </a:spcBef>
              <a:buClr>
                <a:srgbClr val="FF0000"/>
              </a:buClr>
              <a:buFont typeface="Arial" charset="0"/>
              <a:buNone/>
            </a:pPr>
            <a:r>
              <a:rPr lang="en-US" sz="1200" b="1" dirty="0">
                <a:solidFill>
                  <a:srgbClr val="000000"/>
                </a:solidFill>
                <a:latin typeface="Courier New" pitchFamily="49" charset="0"/>
                <a:cs typeface="Courier New" pitchFamily="49" charset="0"/>
              </a:rPr>
              <a:t>Data Input Stream</a:t>
            </a:r>
          </a:p>
        </p:txBody>
      </p:sp>
      <p:sp>
        <p:nvSpPr>
          <p:cNvPr id="22" name="Right Arrow 21"/>
          <p:cNvSpPr/>
          <p:nvPr/>
        </p:nvSpPr>
        <p:spPr bwMode="auto">
          <a:xfrm>
            <a:off x="6900863" y="2133600"/>
            <a:ext cx="609600" cy="304800"/>
          </a:xfrm>
          <a:prstGeom prst="rightArrow">
            <a:avLst/>
          </a:prstGeom>
          <a:gradFill flip="none" rotWithShape="1">
            <a:gsLst>
              <a:gs pos="0">
                <a:schemeClr val="tx1"/>
              </a:gs>
              <a:gs pos="50000">
                <a:schemeClr val="tx1">
                  <a:lumMod val="50000"/>
                  <a:lumOff val="50000"/>
                </a:schemeClr>
              </a:gs>
              <a:gs pos="100000">
                <a:schemeClr val="bg1">
                  <a:lumMod val="85000"/>
                </a:schemeClr>
              </a:gs>
            </a:gsLst>
            <a:lin ang="10800000" scaled="1"/>
            <a:tileRect/>
          </a:gradFill>
          <a:ln w="25400" cap="flat" cmpd="sng" algn="ctr">
            <a:noFill/>
            <a:prstDash val="solid"/>
            <a:round/>
            <a:headEnd type="none" w="sm" len="sm"/>
            <a:tailEnd type="none" w="sm" len="sm"/>
          </a:ln>
          <a:effectLst/>
        </p:spPr>
        <p:txBody>
          <a:bodyPr/>
          <a:lstStyle/>
          <a:p>
            <a:pPr algn="ctr" defTabSz="228600">
              <a:spcBef>
                <a:spcPct val="20000"/>
              </a:spcBef>
              <a:buClr>
                <a:srgbClr val="FF0000"/>
              </a:buClr>
              <a:buFont typeface="Arial" pitchFamily="34" charset="0"/>
              <a:buNone/>
              <a:defRPr/>
            </a:pPr>
            <a:endParaRPr lang="en-US" dirty="0">
              <a:latin typeface="Arial" pitchFamily="34" charset="0"/>
              <a:cs typeface="+mn-cs"/>
            </a:endParaRPr>
          </a:p>
        </p:txBody>
      </p:sp>
      <p:grpSp>
        <p:nvGrpSpPr>
          <p:cNvPr id="2" name="Group 51"/>
          <p:cNvGrpSpPr>
            <a:grpSpLocks/>
          </p:cNvGrpSpPr>
          <p:nvPr/>
        </p:nvGrpSpPr>
        <p:grpSpPr bwMode="auto">
          <a:xfrm rot="10800000">
            <a:off x="1828800" y="4495800"/>
            <a:ext cx="5446713" cy="914400"/>
            <a:chOff x="1701800" y="4495800"/>
            <a:chExt cx="5446484" cy="914400"/>
          </a:xfrm>
        </p:grpSpPr>
        <p:sp>
          <p:nvSpPr>
            <p:cNvPr id="15391" name="Rounded Rectangle 6"/>
            <p:cNvSpPr>
              <a:spLocks noChangeArrowheads="1"/>
            </p:cNvSpPr>
            <p:nvPr/>
          </p:nvSpPr>
          <p:spPr bwMode="auto">
            <a:xfrm>
              <a:off x="1701800" y="4737100"/>
              <a:ext cx="1524000" cy="444500"/>
            </a:xfrm>
            <a:prstGeom prst="roundRect">
              <a:avLst>
                <a:gd name="adj" fmla="val 0"/>
              </a:avLst>
            </a:prstGeom>
            <a:solidFill>
              <a:srgbClr val="FFE8B9"/>
            </a:solidFill>
            <a:ln w="28575" algn="ctr">
              <a:solidFill>
                <a:schemeClr val="tx1"/>
              </a:solidFill>
              <a:round/>
              <a:headEnd type="none" w="sm" len="sm"/>
              <a:tailEnd type="none" w="sm" len="sm"/>
            </a:ln>
          </p:spPr>
          <p:txBody>
            <a:bodyPr lIns="0" rIns="0" anchor="ctr"/>
            <a:lstStyle/>
            <a:p>
              <a:pPr algn="ctr" defTabSz="228600">
                <a:spcBef>
                  <a:spcPct val="20000"/>
                </a:spcBef>
                <a:buClr>
                  <a:srgbClr val="FF0000"/>
                </a:buClr>
                <a:buFont typeface="Arial" charset="0"/>
                <a:buNone/>
              </a:pPr>
              <a:endParaRPr lang="en-US" sz="1200" b="1"/>
            </a:p>
          </p:txBody>
        </p:sp>
        <p:sp>
          <p:nvSpPr>
            <p:cNvPr id="15392" name="Rounded Rectangle 7"/>
            <p:cNvSpPr>
              <a:spLocks noChangeArrowheads="1"/>
            </p:cNvSpPr>
            <p:nvPr/>
          </p:nvSpPr>
          <p:spPr bwMode="auto">
            <a:xfrm>
              <a:off x="3060700" y="4648200"/>
              <a:ext cx="2298700" cy="609600"/>
            </a:xfrm>
            <a:prstGeom prst="roundRect">
              <a:avLst>
                <a:gd name="adj" fmla="val 0"/>
              </a:avLst>
            </a:prstGeom>
            <a:solidFill>
              <a:srgbClr val="FFDE9B"/>
            </a:solidFill>
            <a:ln w="28575" algn="ctr">
              <a:solidFill>
                <a:schemeClr val="tx1"/>
              </a:solidFill>
              <a:round/>
              <a:headEnd type="none" w="sm" len="sm"/>
              <a:tailEnd type="none" w="sm" len="sm"/>
            </a:ln>
          </p:spPr>
          <p:txBody>
            <a:bodyPr anchor="ctr"/>
            <a:lstStyle/>
            <a:p>
              <a:pPr algn="ctr" defTabSz="228600">
                <a:spcBef>
                  <a:spcPct val="20000"/>
                </a:spcBef>
                <a:buClr>
                  <a:srgbClr val="FF0000"/>
                </a:buClr>
                <a:buFont typeface="Arial" charset="0"/>
                <a:buNone/>
              </a:pPr>
              <a:endParaRPr lang="en-US" sz="1400" b="1">
                <a:solidFill>
                  <a:srgbClr val="000000"/>
                </a:solidFill>
              </a:endParaRPr>
            </a:p>
          </p:txBody>
        </p:sp>
        <p:sp>
          <p:nvSpPr>
            <p:cNvPr id="15393" name="Rounded Rectangle 8"/>
            <p:cNvSpPr>
              <a:spLocks noChangeArrowheads="1"/>
            </p:cNvSpPr>
            <p:nvPr/>
          </p:nvSpPr>
          <p:spPr bwMode="auto">
            <a:xfrm>
              <a:off x="4978400" y="4495800"/>
              <a:ext cx="2169884" cy="914400"/>
            </a:xfrm>
            <a:prstGeom prst="roundRect">
              <a:avLst>
                <a:gd name="adj" fmla="val 0"/>
              </a:avLst>
            </a:prstGeom>
            <a:solidFill>
              <a:srgbClr val="FFCC66"/>
            </a:solidFill>
            <a:ln w="28575" algn="ctr">
              <a:solidFill>
                <a:schemeClr val="tx1"/>
              </a:solidFill>
              <a:round/>
              <a:headEnd type="none" w="sm" len="sm"/>
              <a:tailEnd type="none" w="sm" len="sm"/>
            </a:ln>
          </p:spPr>
          <p:txBody>
            <a:bodyPr anchor="ctr"/>
            <a:lstStyle/>
            <a:p>
              <a:pPr algn="ctr" defTabSz="228600">
                <a:spcBef>
                  <a:spcPct val="20000"/>
                </a:spcBef>
                <a:buClr>
                  <a:srgbClr val="FF0000"/>
                </a:buClr>
                <a:buFont typeface="Arial" charset="0"/>
                <a:buNone/>
              </a:pPr>
              <a:endParaRPr lang="en-US" sz="1600" b="1">
                <a:solidFill>
                  <a:srgbClr val="000000"/>
                </a:solidFill>
              </a:endParaRPr>
            </a:p>
          </p:txBody>
        </p:sp>
      </p:grpSp>
      <p:sp>
        <p:nvSpPr>
          <p:cNvPr id="27" name="Right Arrow 26"/>
          <p:cNvSpPr/>
          <p:nvPr/>
        </p:nvSpPr>
        <p:spPr bwMode="auto">
          <a:xfrm>
            <a:off x="1555750" y="4800600"/>
            <a:ext cx="609600" cy="304800"/>
          </a:xfrm>
          <a:prstGeom prst="rightArrow">
            <a:avLst/>
          </a:prstGeom>
          <a:gradFill flip="none" rotWithShape="1">
            <a:gsLst>
              <a:gs pos="0">
                <a:schemeClr val="tx1"/>
              </a:gs>
              <a:gs pos="50000">
                <a:schemeClr val="tx1">
                  <a:lumMod val="50000"/>
                  <a:lumOff val="50000"/>
                </a:schemeClr>
              </a:gs>
              <a:gs pos="100000">
                <a:schemeClr val="bg1">
                  <a:lumMod val="85000"/>
                </a:schemeClr>
              </a:gs>
            </a:gsLst>
            <a:lin ang="10800000" scaled="1"/>
            <a:tileRect/>
          </a:gradFill>
          <a:ln w="25400" cap="flat" cmpd="sng" algn="ctr">
            <a:noFill/>
            <a:prstDash val="solid"/>
            <a:round/>
            <a:headEnd type="none" w="sm" len="sm"/>
            <a:tailEnd type="none" w="sm" len="sm"/>
          </a:ln>
          <a:effectLst/>
        </p:spPr>
        <p:txBody>
          <a:bodyPr/>
          <a:lstStyle/>
          <a:p>
            <a:pPr algn="ctr" defTabSz="228600">
              <a:spcBef>
                <a:spcPct val="20000"/>
              </a:spcBef>
              <a:buClr>
                <a:srgbClr val="FF0000"/>
              </a:buClr>
              <a:buFont typeface="Arial" pitchFamily="34" charset="0"/>
              <a:buNone/>
              <a:defRPr/>
            </a:pPr>
            <a:endParaRPr lang="en-US" dirty="0">
              <a:latin typeface="Arial" pitchFamily="34" charset="0"/>
              <a:cs typeface="+mn-cs"/>
            </a:endParaRPr>
          </a:p>
        </p:txBody>
      </p:sp>
      <p:sp>
        <p:nvSpPr>
          <p:cNvPr id="28" name="Right Arrow 27"/>
          <p:cNvSpPr/>
          <p:nvPr/>
        </p:nvSpPr>
        <p:spPr bwMode="auto">
          <a:xfrm>
            <a:off x="3821113" y="4800600"/>
            <a:ext cx="609600" cy="304800"/>
          </a:xfrm>
          <a:prstGeom prst="rightArrow">
            <a:avLst/>
          </a:prstGeom>
          <a:gradFill flip="none" rotWithShape="1">
            <a:gsLst>
              <a:gs pos="0">
                <a:schemeClr val="tx1"/>
              </a:gs>
              <a:gs pos="50000">
                <a:schemeClr val="tx1">
                  <a:lumMod val="50000"/>
                  <a:lumOff val="50000"/>
                </a:schemeClr>
              </a:gs>
              <a:gs pos="100000">
                <a:schemeClr val="bg1">
                  <a:lumMod val="85000"/>
                </a:schemeClr>
              </a:gs>
            </a:gsLst>
            <a:lin ang="10800000" scaled="1"/>
            <a:tileRect/>
          </a:gradFill>
          <a:ln w="25400" cap="flat" cmpd="sng" algn="ctr">
            <a:noFill/>
            <a:prstDash val="solid"/>
            <a:round/>
            <a:headEnd type="none" w="sm" len="sm"/>
            <a:tailEnd type="none" w="sm" len="sm"/>
          </a:ln>
          <a:effectLst/>
        </p:spPr>
        <p:txBody>
          <a:bodyPr/>
          <a:lstStyle/>
          <a:p>
            <a:pPr algn="ctr" defTabSz="228600">
              <a:spcBef>
                <a:spcPct val="20000"/>
              </a:spcBef>
              <a:buClr>
                <a:srgbClr val="FF0000"/>
              </a:buClr>
              <a:buFont typeface="Arial" pitchFamily="34" charset="0"/>
              <a:buNone/>
              <a:defRPr/>
            </a:pPr>
            <a:endParaRPr lang="en-US" dirty="0">
              <a:latin typeface="Arial" pitchFamily="34" charset="0"/>
              <a:cs typeface="+mn-cs"/>
            </a:endParaRPr>
          </a:p>
        </p:txBody>
      </p:sp>
      <p:sp>
        <p:nvSpPr>
          <p:cNvPr id="29" name="Right Arrow 28"/>
          <p:cNvSpPr/>
          <p:nvPr/>
        </p:nvSpPr>
        <p:spPr bwMode="auto">
          <a:xfrm>
            <a:off x="5726113" y="4800600"/>
            <a:ext cx="609600" cy="304800"/>
          </a:xfrm>
          <a:prstGeom prst="rightArrow">
            <a:avLst/>
          </a:prstGeom>
          <a:gradFill flip="none" rotWithShape="1">
            <a:gsLst>
              <a:gs pos="0">
                <a:schemeClr val="tx1"/>
              </a:gs>
              <a:gs pos="50000">
                <a:schemeClr val="tx1">
                  <a:lumMod val="50000"/>
                  <a:lumOff val="50000"/>
                </a:schemeClr>
              </a:gs>
              <a:gs pos="100000">
                <a:schemeClr val="bg1">
                  <a:lumMod val="85000"/>
                </a:schemeClr>
              </a:gs>
            </a:gsLst>
            <a:lin ang="10800000" scaled="1"/>
            <a:tileRect/>
          </a:gradFill>
          <a:ln w="25400" cap="flat" cmpd="sng" algn="ctr">
            <a:noFill/>
            <a:prstDash val="solid"/>
            <a:round/>
            <a:headEnd type="none" w="sm" len="sm"/>
            <a:tailEnd type="none" w="sm" len="sm"/>
          </a:ln>
          <a:effectLst/>
        </p:spPr>
        <p:txBody>
          <a:bodyPr/>
          <a:lstStyle/>
          <a:p>
            <a:pPr algn="ctr" defTabSz="228600">
              <a:spcBef>
                <a:spcPct val="20000"/>
              </a:spcBef>
              <a:buClr>
                <a:srgbClr val="FF0000"/>
              </a:buClr>
              <a:buFont typeface="Arial" pitchFamily="34" charset="0"/>
              <a:buNone/>
              <a:defRPr/>
            </a:pPr>
            <a:endParaRPr lang="en-US" dirty="0">
              <a:latin typeface="Arial" pitchFamily="34" charset="0"/>
              <a:cs typeface="+mn-cs"/>
            </a:endParaRPr>
          </a:p>
        </p:txBody>
      </p:sp>
      <p:sp>
        <p:nvSpPr>
          <p:cNvPr id="15384" name="Rectangle 41"/>
          <p:cNvSpPr>
            <a:spLocks noChangeArrowheads="1"/>
          </p:cNvSpPr>
          <p:nvPr/>
        </p:nvSpPr>
        <p:spPr bwMode="auto">
          <a:xfrm>
            <a:off x="2057400" y="5410200"/>
            <a:ext cx="1676400" cy="461963"/>
          </a:xfrm>
          <a:prstGeom prst="rect">
            <a:avLst/>
          </a:prstGeom>
          <a:noFill/>
          <a:ln w="9525">
            <a:noFill/>
            <a:miter lim="800000"/>
            <a:headEnd/>
            <a:tailEnd/>
          </a:ln>
        </p:spPr>
        <p:txBody>
          <a:bodyPr>
            <a:spAutoFit/>
          </a:bodyPr>
          <a:lstStyle/>
          <a:p>
            <a:pPr algn="ctr" defTabSz="228600">
              <a:spcBef>
                <a:spcPct val="20000"/>
              </a:spcBef>
              <a:buClr>
                <a:srgbClr val="FF0000"/>
              </a:buClr>
              <a:buFont typeface="Arial" charset="0"/>
              <a:buNone/>
            </a:pPr>
            <a:r>
              <a:rPr lang="en-US" sz="1200" b="1">
                <a:solidFill>
                  <a:srgbClr val="000000"/>
                </a:solidFill>
                <a:latin typeface="Courier New" pitchFamily="49" charset="0"/>
                <a:cs typeface="Courier New" pitchFamily="49" charset="0"/>
              </a:rPr>
              <a:t>Data Output Stream</a:t>
            </a:r>
          </a:p>
        </p:txBody>
      </p:sp>
      <p:sp>
        <p:nvSpPr>
          <p:cNvPr id="15385" name="Rectangle 42"/>
          <p:cNvSpPr>
            <a:spLocks noChangeArrowheads="1"/>
          </p:cNvSpPr>
          <p:nvPr/>
        </p:nvSpPr>
        <p:spPr bwMode="auto">
          <a:xfrm>
            <a:off x="3873500" y="5257800"/>
            <a:ext cx="2133600" cy="461963"/>
          </a:xfrm>
          <a:prstGeom prst="rect">
            <a:avLst/>
          </a:prstGeom>
          <a:noFill/>
          <a:ln w="9525">
            <a:noFill/>
            <a:miter lim="800000"/>
            <a:headEnd/>
            <a:tailEnd/>
          </a:ln>
        </p:spPr>
        <p:txBody>
          <a:bodyPr>
            <a:spAutoFit/>
          </a:bodyPr>
          <a:lstStyle/>
          <a:p>
            <a:pPr algn="ctr" defTabSz="228600">
              <a:spcBef>
                <a:spcPct val="20000"/>
              </a:spcBef>
              <a:buClr>
                <a:srgbClr val="FF0000"/>
              </a:buClr>
              <a:buFont typeface="Arial" charset="0"/>
              <a:buNone/>
            </a:pPr>
            <a:r>
              <a:rPr lang="en-US" sz="1200" b="1">
                <a:latin typeface="Courier New" pitchFamily="49" charset="0"/>
                <a:cs typeface="Courier New" pitchFamily="49" charset="0"/>
              </a:rPr>
              <a:t>Buffered Output Stream</a:t>
            </a:r>
          </a:p>
        </p:txBody>
      </p:sp>
      <p:sp>
        <p:nvSpPr>
          <p:cNvPr id="15386" name="Rectangle 43"/>
          <p:cNvSpPr>
            <a:spLocks noChangeArrowheads="1"/>
          </p:cNvSpPr>
          <p:nvPr/>
        </p:nvSpPr>
        <p:spPr bwMode="auto">
          <a:xfrm>
            <a:off x="5789613" y="5181600"/>
            <a:ext cx="1676400" cy="461963"/>
          </a:xfrm>
          <a:prstGeom prst="rect">
            <a:avLst/>
          </a:prstGeom>
          <a:noFill/>
          <a:ln w="9525">
            <a:noFill/>
            <a:miter lim="800000"/>
            <a:headEnd/>
            <a:tailEnd/>
          </a:ln>
        </p:spPr>
        <p:txBody>
          <a:bodyPr>
            <a:spAutoFit/>
          </a:bodyPr>
          <a:lstStyle/>
          <a:p>
            <a:pPr algn="ctr" defTabSz="228600">
              <a:spcBef>
                <a:spcPct val="20000"/>
              </a:spcBef>
              <a:buClr>
                <a:srgbClr val="FF0000"/>
              </a:buClr>
              <a:buFont typeface="Arial" charset="0"/>
              <a:buNone/>
            </a:pPr>
            <a:r>
              <a:rPr lang="en-US" sz="1200" b="1">
                <a:solidFill>
                  <a:srgbClr val="000000"/>
                </a:solidFill>
                <a:latin typeface="Courier New" pitchFamily="49" charset="0"/>
                <a:cs typeface="Courier New" pitchFamily="49" charset="0"/>
              </a:rPr>
              <a:t>File Output Stream</a:t>
            </a:r>
          </a:p>
        </p:txBody>
      </p:sp>
      <p:sp>
        <p:nvSpPr>
          <p:cNvPr id="33" name="Right Arrow 32"/>
          <p:cNvSpPr/>
          <p:nvPr/>
        </p:nvSpPr>
        <p:spPr bwMode="auto">
          <a:xfrm>
            <a:off x="6992938" y="4800600"/>
            <a:ext cx="609600" cy="304800"/>
          </a:xfrm>
          <a:prstGeom prst="rightArrow">
            <a:avLst/>
          </a:prstGeom>
          <a:gradFill flip="none" rotWithShape="1">
            <a:gsLst>
              <a:gs pos="0">
                <a:schemeClr val="tx1"/>
              </a:gs>
              <a:gs pos="50000">
                <a:schemeClr val="tx1">
                  <a:lumMod val="50000"/>
                  <a:lumOff val="50000"/>
                </a:schemeClr>
              </a:gs>
              <a:gs pos="100000">
                <a:schemeClr val="bg1">
                  <a:lumMod val="85000"/>
                </a:schemeClr>
              </a:gs>
            </a:gsLst>
            <a:lin ang="10800000" scaled="1"/>
            <a:tileRect/>
          </a:gradFill>
          <a:ln w="25400" cap="flat" cmpd="sng" algn="ctr">
            <a:noFill/>
            <a:prstDash val="solid"/>
            <a:round/>
            <a:headEnd type="none" w="sm" len="sm"/>
            <a:tailEnd type="none" w="sm" len="sm"/>
          </a:ln>
          <a:effectLst/>
        </p:spPr>
        <p:txBody>
          <a:bodyPr/>
          <a:lstStyle/>
          <a:p>
            <a:pPr algn="ctr" defTabSz="228600">
              <a:spcBef>
                <a:spcPct val="20000"/>
              </a:spcBef>
              <a:buClr>
                <a:srgbClr val="FF0000"/>
              </a:buClr>
              <a:buFont typeface="Arial" pitchFamily="34" charset="0"/>
              <a:buNone/>
              <a:defRPr/>
            </a:pPr>
            <a:endParaRPr lang="en-US" dirty="0">
              <a:latin typeface="Arial" pitchFamily="34" charset="0"/>
              <a:cs typeface="+mn-cs"/>
            </a:endParaRPr>
          </a:p>
        </p:txBody>
      </p:sp>
      <p:sp>
        <p:nvSpPr>
          <p:cNvPr id="15388" name="Oval 58"/>
          <p:cNvSpPr>
            <a:spLocks noChangeArrowheads="1"/>
          </p:cNvSpPr>
          <p:nvPr/>
        </p:nvSpPr>
        <p:spPr bwMode="auto">
          <a:xfrm>
            <a:off x="457200" y="4724400"/>
            <a:ext cx="1143000" cy="457200"/>
          </a:xfrm>
          <a:prstGeom prst="ellipse">
            <a:avLst/>
          </a:prstGeom>
          <a:solidFill>
            <a:schemeClr val="accent2"/>
          </a:solidFill>
          <a:ln w="28575" algn="ctr">
            <a:solidFill>
              <a:schemeClr val="tx1"/>
            </a:solidFill>
            <a:round/>
            <a:headEnd type="none" w="sm" len="sm"/>
            <a:tailEnd type="none" w="sm" len="sm"/>
          </a:ln>
        </p:spPr>
        <p:txBody>
          <a:bodyPr lIns="0" rIns="0" anchor="ctr"/>
          <a:lstStyle/>
          <a:p>
            <a:pPr algn="ctr">
              <a:spcBef>
                <a:spcPct val="20000"/>
              </a:spcBef>
              <a:buClr>
                <a:srgbClr val="FF0000"/>
              </a:buClr>
              <a:buFont typeface="Arial" charset="0"/>
              <a:buNone/>
            </a:pPr>
            <a:r>
              <a:rPr lang="en-US" sz="1400" b="1" dirty="0">
                <a:solidFill>
                  <a:schemeClr val="bg1"/>
                </a:solidFill>
              </a:rPr>
              <a:t>Program</a:t>
            </a:r>
          </a:p>
        </p:txBody>
      </p:sp>
      <p:sp>
        <p:nvSpPr>
          <p:cNvPr id="35" name="Rounded Rectangle 34"/>
          <p:cNvSpPr/>
          <p:nvPr/>
        </p:nvSpPr>
        <p:spPr bwMode="auto">
          <a:xfrm>
            <a:off x="7597775" y="4724400"/>
            <a:ext cx="1066800" cy="457200"/>
          </a:xfrm>
          <a:prstGeom prst="roundRect">
            <a:avLst>
              <a:gd name="adj" fmla="val 50000"/>
            </a:avLst>
          </a:prstGeom>
          <a:solidFill>
            <a:schemeClr val="bg1">
              <a:lumMod val="50000"/>
            </a:schemeClr>
          </a:solidFill>
          <a:ln w="28575" cap="flat" cmpd="sng" algn="ctr">
            <a:solidFill>
              <a:schemeClr val="tx1"/>
            </a:solidFill>
            <a:prstDash val="solid"/>
            <a:round/>
            <a:headEnd type="none" w="sm" len="sm"/>
            <a:tailEnd type="none" w="sm" len="sm"/>
          </a:ln>
          <a:effectLst/>
        </p:spPr>
        <p:txBody>
          <a:bodyPr anchor="ctr"/>
          <a:lstStyle/>
          <a:p>
            <a:pPr algn="ctr">
              <a:spcBef>
                <a:spcPct val="20000"/>
              </a:spcBef>
              <a:buClr>
                <a:srgbClr val="FF0000"/>
              </a:buClr>
              <a:buFont typeface="Arial" charset="0"/>
              <a:buNone/>
              <a:defRPr/>
            </a:pPr>
            <a:r>
              <a:rPr lang="en-US" sz="1400" b="1" dirty="0">
                <a:solidFill>
                  <a:schemeClr val="bg1"/>
                </a:solidFill>
                <a:cs typeface="+mn-cs"/>
              </a:rPr>
              <a:t>Data Sink</a:t>
            </a:r>
          </a:p>
        </p:txBody>
      </p:sp>
      <p:cxnSp>
        <p:nvCxnSpPr>
          <p:cNvPr id="15390" name="Straight Connector 50"/>
          <p:cNvCxnSpPr>
            <a:cxnSpLocks noChangeShapeType="1"/>
          </p:cNvCxnSpPr>
          <p:nvPr/>
        </p:nvCxnSpPr>
        <p:spPr bwMode="auto">
          <a:xfrm rot="5400000">
            <a:off x="6858000" y="4953000"/>
            <a:ext cx="1066800" cy="0"/>
          </a:xfrm>
          <a:prstGeom prst="line">
            <a:avLst/>
          </a:prstGeom>
          <a:noFill/>
          <a:ln w="28575" algn="ctr">
            <a:solidFill>
              <a:schemeClr val="tx1"/>
            </a:solidFill>
            <a:round/>
            <a:headEnd type="none" w="sm" len="sm"/>
            <a:tailEnd type="none" w="sm" len="sm"/>
          </a:ln>
        </p:spPr>
      </p:cxnSp>
      <p:sp>
        <p:nvSpPr>
          <p:cNvPr id="36" name="Rectangle 35"/>
          <p:cNvSpPr/>
          <p:nvPr/>
        </p:nvSpPr>
        <p:spPr>
          <a:xfrm>
            <a:off x="214282" y="548680"/>
            <a:ext cx="8715468" cy="1261884"/>
          </a:xfrm>
          <a:prstGeom prst="rect">
            <a:avLst/>
          </a:prstGeom>
        </p:spPr>
        <p:txBody>
          <a:bodyPr wrap="square">
            <a:spAutoFit/>
          </a:bodyPr>
          <a:lstStyle/>
          <a:p>
            <a:pPr marL="342900" lvl="1" indent="-342900" algn="just">
              <a:spcBef>
                <a:spcPct val="20000"/>
              </a:spcBef>
              <a:buFontTx/>
              <a:buChar char="•"/>
            </a:pPr>
            <a:r>
              <a:rPr lang="en-US" sz="2600" dirty="0" smtClean="0">
                <a:latin typeface="+mn-lt"/>
              </a:rPr>
              <a:t>A program rarely uses a single stream object. Instead, it chains a series of streams together to process the data. </a:t>
            </a:r>
          </a:p>
          <a:p>
            <a:pPr marL="342900" lvl="1" indent="-342900" algn="just">
              <a:spcBef>
                <a:spcPct val="20000"/>
              </a:spcBef>
              <a:buFontTx/>
              <a:buChar char="•"/>
            </a:pPr>
            <a:r>
              <a:rPr lang="en-US" sz="2000" b="1" dirty="0" smtClean="0">
                <a:latin typeface="+mn-lt"/>
              </a:rPr>
              <a:t>Example</a:t>
            </a:r>
            <a:r>
              <a:rPr lang="en-US" sz="2000" dirty="0" smtClean="0">
                <a:latin typeface="+mn-lt"/>
              </a:rPr>
              <a:t>: BufferedStreamCopyTest.java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71414"/>
            <a:ext cx="8229600" cy="511156"/>
          </a:xfrm>
        </p:spPr>
        <p:txBody>
          <a:bodyPr/>
          <a:lstStyle/>
          <a:p>
            <a:pPr eaLnBrk="1" hangingPunct="1"/>
            <a:r>
              <a:rPr lang="en-US" b="1" dirty="0" smtClean="0">
                <a:solidFill>
                  <a:srgbClr val="00B0F0"/>
                </a:solidFill>
              </a:rPr>
              <a:t>Java I/O Basics</a:t>
            </a:r>
          </a:p>
        </p:txBody>
      </p:sp>
      <p:sp>
        <p:nvSpPr>
          <p:cNvPr id="5123" name="Content Placeholder 2"/>
          <p:cNvSpPr>
            <a:spLocks noGrp="1"/>
          </p:cNvSpPr>
          <p:nvPr>
            <p:ph idx="1"/>
          </p:nvPr>
        </p:nvSpPr>
        <p:spPr>
          <a:xfrm>
            <a:off x="285720" y="642918"/>
            <a:ext cx="8501122" cy="5929354"/>
          </a:xfrm>
        </p:spPr>
        <p:txBody>
          <a:bodyPr/>
          <a:lstStyle/>
          <a:p>
            <a:pPr algn="just" eaLnBrk="1" hangingPunct="1"/>
            <a:r>
              <a:rPr lang="en-US" sz="2800" dirty="0" smtClean="0"/>
              <a:t>The Java programming language provides a comprehensive set of libraries to </a:t>
            </a:r>
            <a:r>
              <a:rPr lang="en-US" sz="2800" b="1" dirty="0" smtClean="0"/>
              <a:t>perform input/output (I/O) functions.</a:t>
            </a:r>
          </a:p>
          <a:p>
            <a:pPr lvl="1" algn="just" eaLnBrk="1" hangingPunct="1"/>
            <a:r>
              <a:rPr lang="en-US" sz="2600" dirty="0" smtClean="0"/>
              <a:t>Java defines an I/O channel as a stream.</a:t>
            </a:r>
          </a:p>
          <a:p>
            <a:pPr lvl="1" algn="just" eaLnBrk="1" hangingPunct="1"/>
            <a:r>
              <a:rPr lang="en-US" sz="2600" dirty="0" smtClean="0"/>
              <a:t>An I/O stream represents an input source or an output destination. </a:t>
            </a:r>
          </a:p>
          <a:p>
            <a:pPr lvl="1" algn="just" eaLnBrk="1" hangingPunct="1"/>
            <a:r>
              <a:rPr lang="en-US" sz="2600" dirty="0" smtClean="0"/>
              <a:t>An I/O stream can represent many different kinds of sources and destinations, including </a:t>
            </a:r>
            <a:r>
              <a:rPr lang="en-US" sz="2600" b="1" dirty="0" smtClean="0"/>
              <a:t>disk files, devices, other programs, and memory arrays.</a:t>
            </a:r>
          </a:p>
          <a:p>
            <a:pPr lvl="1" algn="just" eaLnBrk="1" hangingPunct="1"/>
            <a:r>
              <a:rPr lang="en-US" sz="2600" dirty="0" smtClean="0"/>
              <a:t>I/O streams support many different </a:t>
            </a:r>
            <a:r>
              <a:rPr lang="en-US" sz="2600" b="1" dirty="0" smtClean="0"/>
              <a:t>kinds of data</a:t>
            </a:r>
            <a:r>
              <a:rPr lang="en-US" sz="2600" dirty="0" smtClean="0"/>
              <a:t>, including simple </a:t>
            </a:r>
            <a:r>
              <a:rPr lang="en-US" sz="2600" b="1" dirty="0" smtClean="0"/>
              <a:t>bytes, primitive data types, localized characters, and objects. </a:t>
            </a:r>
          </a:p>
          <a:p>
            <a:pPr lvl="1" algn="just" eaLnBrk="1" hangingPunct="1"/>
            <a:r>
              <a:rPr lang="en-US" sz="2600" dirty="0" smtClean="0"/>
              <a:t>Some I/O streams simply pass on data; others manipulate and transform the data in useful ways.</a:t>
            </a:r>
          </a:p>
          <a:p>
            <a:pPr lvl="1" algn="just" eaLnBrk="1" hangingPunct="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511156"/>
          </a:xfrm>
        </p:spPr>
        <p:txBody>
          <a:bodyPr/>
          <a:lstStyle/>
          <a:p>
            <a:pPr eaLnBrk="1" hangingPunct="1"/>
            <a:r>
              <a:rPr lang="en-US" b="1" dirty="0" smtClean="0">
                <a:solidFill>
                  <a:srgbClr val="00B0F0"/>
                </a:solidFill>
              </a:rPr>
              <a:t>Console I/O</a:t>
            </a:r>
            <a:br>
              <a:rPr lang="en-US" b="1" dirty="0" smtClean="0">
                <a:solidFill>
                  <a:srgbClr val="00B0F0"/>
                </a:solidFill>
              </a:rPr>
            </a:br>
            <a:endParaRPr lang="en-US" b="1" dirty="0" smtClean="0">
              <a:solidFill>
                <a:srgbClr val="00B0F0"/>
              </a:solidFill>
            </a:endParaRPr>
          </a:p>
        </p:txBody>
      </p:sp>
      <p:sp>
        <p:nvSpPr>
          <p:cNvPr id="5123" name="Content Placeholder 2"/>
          <p:cNvSpPr>
            <a:spLocks noGrp="1"/>
          </p:cNvSpPr>
          <p:nvPr>
            <p:ph idx="1"/>
          </p:nvPr>
        </p:nvSpPr>
        <p:spPr>
          <a:xfrm>
            <a:off x="285720" y="571480"/>
            <a:ext cx="8643998" cy="6072230"/>
          </a:xfrm>
        </p:spPr>
        <p:txBody>
          <a:bodyPr/>
          <a:lstStyle/>
          <a:p>
            <a:pPr algn="just" eaLnBrk="1" hangingPunct="1">
              <a:defRPr/>
            </a:pPr>
            <a:r>
              <a:rPr lang="en-US" sz="2600" dirty="0" smtClean="0"/>
              <a:t>The </a:t>
            </a:r>
            <a:r>
              <a:rPr lang="en-US" sz="2600" b="1" dirty="0" smtClean="0">
                <a:cs typeface="Courier New" pitchFamily="49" charset="0"/>
              </a:rPr>
              <a:t>System</a:t>
            </a:r>
            <a:r>
              <a:rPr lang="en-US" sz="2600" b="1" dirty="0" smtClean="0"/>
              <a:t> class </a:t>
            </a:r>
            <a:r>
              <a:rPr lang="en-US" sz="2600" dirty="0" smtClean="0"/>
              <a:t>in the </a:t>
            </a:r>
            <a:r>
              <a:rPr lang="en-US" sz="2600" b="1" dirty="0" smtClean="0">
                <a:cs typeface="Courier New" pitchFamily="49" charset="0"/>
              </a:rPr>
              <a:t>java.lang</a:t>
            </a:r>
            <a:r>
              <a:rPr lang="en-US" sz="2600" b="1" dirty="0" smtClean="0"/>
              <a:t> package </a:t>
            </a:r>
            <a:r>
              <a:rPr lang="en-US" sz="2600" dirty="0" smtClean="0"/>
              <a:t>has three static instance fields: </a:t>
            </a:r>
            <a:r>
              <a:rPr lang="en-US" sz="2600" b="1" dirty="0" smtClean="0">
                <a:cs typeface="Courier New" pitchFamily="49" charset="0"/>
              </a:rPr>
              <a:t>out, in</a:t>
            </a:r>
            <a:r>
              <a:rPr lang="en-US" sz="2600" b="1" dirty="0" smtClean="0"/>
              <a:t>, and </a:t>
            </a:r>
            <a:r>
              <a:rPr lang="en-US" sz="2600" b="1" dirty="0" smtClean="0">
                <a:cs typeface="Courier New" pitchFamily="49" charset="0"/>
              </a:rPr>
              <a:t>err</a:t>
            </a:r>
            <a:r>
              <a:rPr lang="en-US" sz="2600" b="1" dirty="0" smtClean="0"/>
              <a:t>.</a:t>
            </a:r>
          </a:p>
          <a:p>
            <a:pPr algn="just"/>
            <a:r>
              <a:rPr lang="en-IN" sz="2600" dirty="0" smtClean="0"/>
              <a:t>In Java, 3 streams are created for us automatically. All these streams are attached with the console.</a:t>
            </a:r>
          </a:p>
          <a:p>
            <a:pPr algn="just">
              <a:buNone/>
            </a:pPr>
            <a:r>
              <a:rPr lang="en-IN" sz="2400" b="1" dirty="0" smtClean="0"/>
              <a:t>	</a:t>
            </a:r>
            <a:r>
              <a:rPr lang="en-IN" sz="2600" b="1" dirty="0" smtClean="0"/>
              <a:t>1) </a:t>
            </a:r>
            <a:r>
              <a:rPr lang="en-IN" sz="2600" b="1" dirty="0" err="1" smtClean="0"/>
              <a:t>System.out</a:t>
            </a:r>
            <a:r>
              <a:rPr lang="en-IN" sz="2600" b="1" dirty="0" smtClean="0"/>
              <a:t>: </a:t>
            </a:r>
            <a:r>
              <a:rPr lang="en-IN" sz="2600" dirty="0" smtClean="0"/>
              <a:t>standard output stream</a:t>
            </a:r>
          </a:p>
          <a:p>
            <a:pPr marL="742950" lvl="2" indent="-342900" algn="just">
              <a:buFont typeface="Arial" pitchFamily="34" charset="0"/>
              <a:buChar char="•"/>
            </a:pPr>
            <a:r>
              <a:rPr lang="en-US" sz="2300" dirty="0" smtClean="0"/>
              <a:t>The </a:t>
            </a:r>
            <a:r>
              <a:rPr lang="en-US" sz="2300" dirty="0" err="1" smtClean="0">
                <a:cs typeface="Courier New" pitchFamily="49" charset="0"/>
              </a:rPr>
              <a:t>System.out</a:t>
            </a:r>
            <a:r>
              <a:rPr lang="en-US" sz="2300" dirty="0" smtClean="0"/>
              <a:t> </a:t>
            </a:r>
            <a:r>
              <a:rPr lang="en-US" sz="2600" dirty="0" smtClean="0"/>
              <a:t>field</a:t>
            </a:r>
            <a:r>
              <a:rPr lang="en-US" sz="2300" dirty="0" smtClean="0"/>
              <a:t> is a static instance of a </a:t>
            </a:r>
            <a:r>
              <a:rPr lang="en-US" sz="2300" dirty="0" err="1" smtClean="0">
                <a:cs typeface="Courier New" pitchFamily="49" charset="0"/>
              </a:rPr>
              <a:t>PrintStream</a:t>
            </a:r>
            <a:r>
              <a:rPr lang="en-US" sz="2300" dirty="0" smtClean="0"/>
              <a:t> object that enables you to write to </a:t>
            </a:r>
            <a:r>
              <a:rPr lang="en-US" sz="2300" i="1" dirty="0" smtClean="0"/>
              <a:t>standard output. </a:t>
            </a:r>
            <a:endParaRPr lang="en-IN" sz="2300" b="1" i="1" dirty="0" smtClean="0"/>
          </a:p>
          <a:p>
            <a:pPr marL="342900" lvl="1" indent="-342900" algn="just">
              <a:buNone/>
            </a:pPr>
            <a:r>
              <a:rPr lang="en-IN" sz="2400" b="1" i="1" dirty="0" smtClean="0"/>
              <a:t>	</a:t>
            </a:r>
            <a:r>
              <a:rPr lang="en-IN" sz="2600" b="1" dirty="0" smtClean="0"/>
              <a:t>2) </a:t>
            </a:r>
            <a:r>
              <a:rPr lang="en-IN" sz="2600" b="1" dirty="0" err="1" smtClean="0"/>
              <a:t>System.in</a:t>
            </a:r>
            <a:r>
              <a:rPr lang="en-IN" sz="2600" b="1" dirty="0" smtClean="0"/>
              <a:t>: </a:t>
            </a:r>
            <a:r>
              <a:rPr lang="en-IN" sz="2600" dirty="0" smtClean="0"/>
              <a:t>standard input stream</a:t>
            </a:r>
          </a:p>
          <a:p>
            <a:pPr marL="742950" lvl="2" indent="-342900" algn="just">
              <a:buFont typeface="Arial" pitchFamily="34" charset="0"/>
              <a:buChar char="•"/>
            </a:pPr>
            <a:r>
              <a:rPr lang="en-US" sz="2300" dirty="0" smtClean="0"/>
              <a:t>The </a:t>
            </a:r>
            <a:r>
              <a:rPr lang="en-US" sz="2300" dirty="0" err="1" smtClean="0"/>
              <a:t>System.in</a:t>
            </a:r>
            <a:r>
              <a:rPr lang="en-US" sz="2300" dirty="0" smtClean="0"/>
              <a:t> field is a static instance of an </a:t>
            </a:r>
            <a:r>
              <a:rPr lang="en-US" sz="2300" dirty="0" err="1" smtClean="0"/>
              <a:t>InputStream</a:t>
            </a:r>
            <a:r>
              <a:rPr lang="en-US" sz="2300" dirty="0" smtClean="0"/>
              <a:t> object that enables you to read from standard input.</a:t>
            </a:r>
          </a:p>
          <a:p>
            <a:pPr algn="just">
              <a:buNone/>
            </a:pPr>
            <a:r>
              <a:rPr lang="en-IN" sz="2400" b="1" dirty="0" smtClean="0"/>
              <a:t>	</a:t>
            </a:r>
            <a:r>
              <a:rPr lang="en-IN" sz="2600" b="1" dirty="0" smtClean="0"/>
              <a:t>3) System.err: </a:t>
            </a:r>
            <a:r>
              <a:rPr lang="en-IN" sz="2600" dirty="0" smtClean="0"/>
              <a:t>standard error stream</a:t>
            </a:r>
          </a:p>
          <a:p>
            <a:pPr lvl="1" algn="just" eaLnBrk="1" hangingPunct="1">
              <a:defRPr/>
            </a:pPr>
            <a:r>
              <a:rPr lang="en-US" sz="2300" dirty="0" smtClean="0"/>
              <a:t>The System.err field is a static instance of a </a:t>
            </a:r>
            <a:r>
              <a:rPr lang="en-US" sz="2300" dirty="0" err="1" smtClean="0"/>
              <a:t>PrintStream</a:t>
            </a:r>
            <a:r>
              <a:rPr lang="en-US" sz="2300" dirty="0" smtClean="0"/>
              <a:t> object that enables you to write to standard error.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1414"/>
            <a:ext cx="8229600" cy="439718"/>
          </a:xfrm>
        </p:spPr>
        <p:txBody>
          <a:bodyPr/>
          <a:lstStyle/>
          <a:p>
            <a:pPr eaLnBrk="1" hangingPunct="1"/>
            <a:r>
              <a:rPr lang="en-US" b="1" dirty="0" smtClean="0">
                <a:solidFill>
                  <a:srgbClr val="00B0F0"/>
                </a:solidFill>
              </a:rPr>
              <a:t>Writing to Standard Output</a:t>
            </a:r>
            <a:endParaRPr lang="en-US" dirty="0" smtClean="0"/>
          </a:p>
        </p:txBody>
      </p:sp>
      <p:sp>
        <p:nvSpPr>
          <p:cNvPr id="18435" name="Content Placeholder 2"/>
          <p:cNvSpPr>
            <a:spLocks noGrp="1"/>
          </p:cNvSpPr>
          <p:nvPr>
            <p:ph idx="1"/>
          </p:nvPr>
        </p:nvSpPr>
        <p:spPr>
          <a:xfrm>
            <a:off x="457200" y="714356"/>
            <a:ext cx="8229600" cy="5411807"/>
          </a:xfrm>
        </p:spPr>
        <p:txBody>
          <a:bodyPr/>
          <a:lstStyle/>
          <a:p>
            <a:pPr lvl="1" algn="just" eaLnBrk="1" hangingPunct="1"/>
            <a:r>
              <a:rPr lang="en-US" dirty="0" smtClean="0"/>
              <a:t>The </a:t>
            </a:r>
            <a:r>
              <a:rPr lang="en-US" b="1" dirty="0" err="1" smtClean="0">
                <a:cs typeface="Courier New" pitchFamily="49" charset="0"/>
              </a:rPr>
              <a:t>println</a:t>
            </a:r>
            <a:r>
              <a:rPr lang="en-US" dirty="0" smtClean="0"/>
              <a:t> and </a:t>
            </a:r>
            <a:r>
              <a:rPr lang="en-US" b="1" dirty="0" smtClean="0">
                <a:cs typeface="Courier New" pitchFamily="49" charset="0"/>
              </a:rPr>
              <a:t>print</a:t>
            </a:r>
            <a:r>
              <a:rPr lang="en-US" dirty="0" smtClean="0"/>
              <a:t> methods are part of the </a:t>
            </a:r>
            <a:r>
              <a:rPr lang="en-US" dirty="0" err="1" smtClean="0">
                <a:cs typeface="Courier New" pitchFamily="49" charset="0"/>
              </a:rPr>
              <a:t>java.io.PrintStream</a:t>
            </a:r>
            <a:r>
              <a:rPr lang="en-US" dirty="0" smtClean="0"/>
              <a:t> class.</a:t>
            </a:r>
          </a:p>
          <a:p>
            <a:pPr lvl="1" algn="just" eaLnBrk="1" hangingPunct="1"/>
            <a:r>
              <a:rPr lang="en-US" dirty="0" smtClean="0"/>
              <a:t>The </a:t>
            </a:r>
            <a:r>
              <a:rPr lang="en-US" dirty="0" err="1" smtClean="0">
                <a:cs typeface="Courier New" pitchFamily="49" charset="0"/>
              </a:rPr>
              <a:t>println</a:t>
            </a:r>
            <a:r>
              <a:rPr lang="en-US" dirty="0" smtClean="0"/>
              <a:t> methods print the argument and a newline character (</a:t>
            </a:r>
            <a:r>
              <a:rPr lang="en-US" dirty="0" smtClean="0">
                <a:cs typeface="Courier New" pitchFamily="49" charset="0"/>
              </a:rPr>
              <a:t>\n</a:t>
            </a:r>
            <a:r>
              <a:rPr lang="en-US" dirty="0" smtClean="0"/>
              <a:t>).</a:t>
            </a:r>
          </a:p>
          <a:p>
            <a:pPr lvl="1" algn="just" eaLnBrk="1" hangingPunct="1"/>
            <a:r>
              <a:rPr lang="en-US" dirty="0" smtClean="0"/>
              <a:t>The </a:t>
            </a:r>
            <a:r>
              <a:rPr lang="en-US" dirty="0" smtClean="0">
                <a:cs typeface="Courier New" pitchFamily="49" charset="0"/>
              </a:rPr>
              <a:t>print</a:t>
            </a:r>
            <a:r>
              <a:rPr lang="en-US" dirty="0" smtClean="0"/>
              <a:t> methods print the argument without a newline character.</a:t>
            </a:r>
          </a:p>
          <a:p>
            <a:pPr lvl="1" algn="just" eaLnBrk="1" hangingPunct="1"/>
            <a:r>
              <a:rPr lang="en-US" dirty="0" smtClean="0"/>
              <a:t>The </a:t>
            </a:r>
            <a:r>
              <a:rPr lang="en-US" dirty="0" smtClean="0">
                <a:cs typeface="Courier New" pitchFamily="49" charset="0"/>
              </a:rPr>
              <a:t>print</a:t>
            </a:r>
            <a:r>
              <a:rPr lang="en-US" dirty="0" smtClean="0"/>
              <a:t> and </a:t>
            </a:r>
            <a:r>
              <a:rPr lang="en-US" dirty="0" err="1" smtClean="0">
                <a:cs typeface="Courier New" pitchFamily="49" charset="0"/>
              </a:rPr>
              <a:t>println</a:t>
            </a:r>
            <a:r>
              <a:rPr lang="en-US" dirty="0" smtClean="0"/>
              <a:t> methods are overloaded for most primitive types </a:t>
            </a:r>
            <a:r>
              <a:rPr lang="en-US" dirty="0" smtClean="0">
                <a:cs typeface="Courier New" pitchFamily="49" charset="0"/>
              </a:rPr>
              <a:t>(</a:t>
            </a:r>
            <a:r>
              <a:rPr lang="en-US" dirty="0" err="1" smtClean="0">
                <a:cs typeface="Courier New" pitchFamily="49" charset="0"/>
              </a:rPr>
              <a:t>boolean</a:t>
            </a:r>
            <a:r>
              <a:rPr lang="en-US" dirty="0" smtClean="0">
                <a:cs typeface="Courier New" pitchFamily="49" charset="0"/>
              </a:rPr>
              <a:t>, char, </a:t>
            </a:r>
            <a:r>
              <a:rPr lang="en-US" dirty="0" err="1" smtClean="0">
                <a:cs typeface="Courier New" pitchFamily="49" charset="0"/>
              </a:rPr>
              <a:t>int</a:t>
            </a:r>
            <a:r>
              <a:rPr lang="en-US" dirty="0" smtClean="0">
                <a:cs typeface="Courier New" pitchFamily="49" charset="0"/>
              </a:rPr>
              <a:t>, long, float, </a:t>
            </a:r>
            <a:r>
              <a:rPr lang="en-US" dirty="0" smtClean="0"/>
              <a:t>and </a:t>
            </a:r>
            <a:r>
              <a:rPr lang="en-US" dirty="0" smtClean="0">
                <a:cs typeface="Courier New" pitchFamily="49" charset="0"/>
              </a:rPr>
              <a:t>double) </a:t>
            </a:r>
            <a:r>
              <a:rPr lang="en-US" dirty="0" smtClean="0"/>
              <a:t>and for </a:t>
            </a:r>
            <a:r>
              <a:rPr lang="en-US" dirty="0" smtClean="0">
                <a:cs typeface="Courier New" pitchFamily="49" charset="0"/>
              </a:rPr>
              <a:t>char[], Object, </a:t>
            </a:r>
            <a:r>
              <a:rPr lang="en-US" dirty="0" smtClean="0"/>
              <a:t>and </a:t>
            </a:r>
            <a:r>
              <a:rPr lang="en-US" dirty="0" smtClean="0">
                <a:cs typeface="Courier New" pitchFamily="49" charset="0"/>
              </a:rPr>
              <a:t>String.</a:t>
            </a:r>
          </a:p>
          <a:p>
            <a:pPr lvl="1" algn="just" eaLnBrk="1" hangingPunct="1"/>
            <a:r>
              <a:rPr lang="en-US" dirty="0" smtClean="0"/>
              <a:t>The </a:t>
            </a:r>
            <a:r>
              <a:rPr lang="en-US" dirty="0" smtClean="0">
                <a:cs typeface="Courier New" pitchFamily="49" charset="0"/>
              </a:rPr>
              <a:t>print(Object) </a:t>
            </a:r>
            <a:r>
              <a:rPr lang="en-US" dirty="0" smtClean="0"/>
              <a:t>and </a:t>
            </a:r>
            <a:r>
              <a:rPr lang="en-US" dirty="0" err="1" smtClean="0">
                <a:cs typeface="Courier New" pitchFamily="49" charset="0"/>
              </a:rPr>
              <a:t>println</a:t>
            </a:r>
            <a:r>
              <a:rPr lang="en-US" dirty="0" smtClean="0">
                <a:cs typeface="Courier New" pitchFamily="49" charset="0"/>
              </a:rPr>
              <a:t>(Object) </a:t>
            </a:r>
            <a:r>
              <a:rPr lang="en-US" dirty="0" smtClean="0"/>
              <a:t>methods call the </a:t>
            </a:r>
            <a:r>
              <a:rPr lang="en-US" dirty="0" err="1" smtClean="0">
                <a:cs typeface="Courier New" pitchFamily="49" charset="0"/>
              </a:rPr>
              <a:t>toString</a:t>
            </a:r>
            <a:r>
              <a:rPr lang="en-US" dirty="0" smtClean="0"/>
              <a:t> method on the argument.</a:t>
            </a:r>
            <a:endParaRPr lang="en-US" sz="2400" dirty="0" smtClean="0"/>
          </a:p>
          <a:p>
            <a:pPr eaLnBrk="1" hangingPunct="1"/>
            <a:endParaRPr lang="en-US" dirty="0" smtClean="0">
              <a:latin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511156"/>
          </a:xfrm>
        </p:spPr>
        <p:txBody>
          <a:bodyPr/>
          <a:lstStyle/>
          <a:p>
            <a:pPr eaLnBrk="1" hangingPunct="1"/>
            <a:r>
              <a:rPr lang="en-US" b="1" dirty="0" smtClean="0">
                <a:solidFill>
                  <a:srgbClr val="00B0F0"/>
                </a:solidFill>
              </a:rPr>
              <a:t>Console I/O</a:t>
            </a:r>
            <a:br>
              <a:rPr lang="en-US" b="1" dirty="0" smtClean="0">
                <a:solidFill>
                  <a:srgbClr val="00B0F0"/>
                </a:solidFill>
              </a:rPr>
            </a:br>
            <a:endParaRPr lang="en-US" b="1" dirty="0" smtClean="0">
              <a:solidFill>
                <a:srgbClr val="00B0F0"/>
              </a:solidFill>
            </a:endParaRPr>
          </a:p>
        </p:txBody>
      </p:sp>
      <p:sp>
        <p:nvSpPr>
          <p:cNvPr id="5123" name="Content Placeholder 2"/>
          <p:cNvSpPr>
            <a:spLocks noGrp="1"/>
          </p:cNvSpPr>
          <p:nvPr>
            <p:ph idx="1"/>
          </p:nvPr>
        </p:nvSpPr>
        <p:spPr>
          <a:xfrm>
            <a:off x="285720" y="571480"/>
            <a:ext cx="8643998" cy="6072230"/>
          </a:xfrm>
        </p:spPr>
        <p:txBody>
          <a:bodyPr/>
          <a:lstStyle/>
          <a:p>
            <a:pPr>
              <a:buFont typeface="Arial" pitchFamily="34" charset="0"/>
              <a:buChar char="•"/>
            </a:pPr>
            <a:r>
              <a:rPr lang="en-IN" sz="2400" b="1" dirty="0" smtClean="0"/>
              <a:t>InputStreamReader</a:t>
            </a:r>
            <a:r>
              <a:rPr lang="en-IN" sz="2400" dirty="0" smtClean="0"/>
              <a:t> class can be used to read data from keyboard. It performs two tasks:</a:t>
            </a:r>
          </a:p>
          <a:p>
            <a:pPr lvl="1"/>
            <a:r>
              <a:rPr lang="en-IN" sz="2000" dirty="0" smtClean="0"/>
              <a:t>connects to input stream of keyboard</a:t>
            </a:r>
          </a:p>
          <a:p>
            <a:pPr lvl="1"/>
            <a:r>
              <a:rPr lang="en-IN" sz="2000" dirty="0" smtClean="0"/>
              <a:t>converts the byte-oriented stream into character-oriented stream</a:t>
            </a:r>
            <a:endParaRPr lang="en-US" sz="1900" dirty="0" smtClean="0"/>
          </a:p>
          <a:p>
            <a:pPr algn="just">
              <a:buFont typeface="Arial" pitchFamily="34" charset="0"/>
              <a:buChar char="•"/>
            </a:pPr>
            <a:r>
              <a:rPr lang="en-IN" sz="2400" b="1" dirty="0" smtClean="0"/>
              <a:t>BufferedReader Class </a:t>
            </a:r>
            <a:r>
              <a:rPr lang="en-IN" sz="2400" dirty="0" smtClean="0"/>
              <a:t>is used to read the text from a character based  input stream. It can be used to read data line by line by </a:t>
            </a:r>
            <a:r>
              <a:rPr lang="en-IN" sz="2400" dirty="0" err="1" smtClean="0"/>
              <a:t>readLine</a:t>
            </a:r>
            <a:r>
              <a:rPr lang="en-IN" sz="2400" dirty="0" smtClean="0"/>
              <a:t>()  method. It makes the performance fast.</a:t>
            </a:r>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smtClean="0"/>
          </a:p>
          <a:p>
            <a:r>
              <a:rPr lang="en-IN" sz="2400" b="1" dirty="0" smtClean="0"/>
              <a:t>Example: </a:t>
            </a:r>
            <a:r>
              <a:rPr lang="en-US" sz="2400" dirty="0" smtClean="0"/>
              <a:t>KeyboardInput.java, KeyboardInput1.java</a:t>
            </a:r>
            <a:endParaRPr lang="en-IN" sz="2400" dirty="0" smtClean="0"/>
          </a:p>
          <a:p>
            <a:pPr algn="just" eaLnBrk="1" hangingPunct="1">
              <a:defRPr/>
            </a:pPr>
            <a:endParaRPr lang="en-US" sz="2300" dirty="0" smtClean="0"/>
          </a:p>
        </p:txBody>
      </p:sp>
      <p:pic>
        <p:nvPicPr>
          <p:cNvPr id="4" name="Picture 3" descr="IOread.png"/>
          <p:cNvPicPr>
            <a:picLocks noChangeAspect="1"/>
          </p:cNvPicPr>
          <p:nvPr/>
        </p:nvPicPr>
        <p:blipFill>
          <a:blip r:embed="rId3" cstate="print"/>
          <a:stretch>
            <a:fillRect/>
          </a:stretch>
        </p:blipFill>
        <p:spPr>
          <a:xfrm>
            <a:off x="1714101" y="3286124"/>
            <a:ext cx="5715798" cy="2676899"/>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511156"/>
          </a:xfrm>
        </p:spPr>
        <p:txBody>
          <a:bodyPr/>
          <a:lstStyle/>
          <a:p>
            <a:pPr eaLnBrk="1" hangingPunct="1"/>
            <a:r>
              <a:rPr lang="en-IN" b="1" dirty="0" smtClean="0">
                <a:solidFill>
                  <a:srgbClr val="00B0F0"/>
                </a:solidFill>
              </a:rPr>
              <a:t>Serialization and Deserialization</a:t>
            </a:r>
            <a:r>
              <a:rPr lang="en-US" b="1" dirty="0" smtClean="0">
                <a:solidFill>
                  <a:srgbClr val="00B0F0"/>
                </a:solidFill>
              </a:rPr>
              <a:t/>
            </a:r>
            <a:br>
              <a:rPr lang="en-US" b="1" dirty="0" smtClean="0">
                <a:solidFill>
                  <a:srgbClr val="00B0F0"/>
                </a:solidFill>
              </a:rPr>
            </a:br>
            <a:endParaRPr lang="en-US" b="1" dirty="0" smtClean="0">
              <a:solidFill>
                <a:srgbClr val="00B0F0"/>
              </a:solidFill>
            </a:endParaRPr>
          </a:p>
        </p:txBody>
      </p:sp>
      <p:sp>
        <p:nvSpPr>
          <p:cNvPr id="5123" name="Content Placeholder 2"/>
          <p:cNvSpPr>
            <a:spLocks noGrp="1"/>
          </p:cNvSpPr>
          <p:nvPr>
            <p:ph idx="1"/>
          </p:nvPr>
        </p:nvSpPr>
        <p:spPr>
          <a:xfrm>
            <a:off x="142844" y="571480"/>
            <a:ext cx="8858312" cy="6072230"/>
          </a:xfrm>
        </p:spPr>
        <p:txBody>
          <a:bodyPr/>
          <a:lstStyle/>
          <a:p>
            <a:pPr algn="just" eaLnBrk="1" hangingPunct="1"/>
            <a:r>
              <a:rPr lang="en-US" sz="2400" dirty="0" smtClean="0"/>
              <a:t>Saving data to some type of </a:t>
            </a:r>
            <a:r>
              <a:rPr lang="en-US" sz="2400" b="1" dirty="0" smtClean="0"/>
              <a:t>permanent storage </a:t>
            </a:r>
            <a:r>
              <a:rPr lang="en-US" sz="2400" dirty="0" smtClean="0"/>
              <a:t>is called </a:t>
            </a:r>
            <a:r>
              <a:rPr lang="en-US" sz="2400" b="1" dirty="0" smtClean="0"/>
              <a:t>persistence</a:t>
            </a:r>
            <a:r>
              <a:rPr lang="en-US" sz="2400" dirty="0" smtClean="0"/>
              <a:t>. </a:t>
            </a:r>
          </a:p>
          <a:p>
            <a:pPr algn="just" eaLnBrk="1" hangingPunct="1"/>
            <a:r>
              <a:rPr lang="en-US" sz="2400" dirty="0" smtClean="0"/>
              <a:t>An </a:t>
            </a:r>
            <a:r>
              <a:rPr lang="en-US" sz="2400" b="1" dirty="0" smtClean="0"/>
              <a:t>object</a:t>
            </a:r>
            <a:r>
              <a:rPr lang="en-US" sz="2400" dirty="0" smtClean="0"/>
              <a:t> that is persistent-capable can be stored on disk (or any other storage device), or sent to another machine to be stored there. A </a:t>
            </a:r>
            <a:r>
              <a:rPr lang="en-US" sz="2400" b="1" dirty="0" smtClean="0"/>
              <a:t>non-persisted object </a:t>
            </a:r>
            <a:r>
              <a:rPr lang="en-US" sz="2400" dirty="0" smtClean="0"/>
              <a:t>exists only as long as the </a:t>
            </a:r>
            <a:r>
              <a:rPr lang="en-US" sz="2400" b="1" dirty="0" smtClean="0"/>
              <a:t>Java Virtual Machine is running.</a:t>
            </a:r>
          </a:p>
          <a:p>
            <a:pPr algn="just" eaLnBrk="1" hangingPunct="1"/>
            <a:r>
              <a:rPr lang="en-IN" sz="2400" b="1" dirty="0" smtClean="0"/>
              <a:t>Serialization</a:t>
            </a:r>
            <a:r>
              <a:rPr lang="en-IN" sz="2400" dirty="0" smtClean="0"/>
              <a:t> is a process to convert objects into a writable byte stream. Once converted into a byte-stream, these objects can be written to a file. The reverse process of this is called </a:t>
            </a:r>
            <a:r>
              <a:rPr lang="en-IN" sz="2400" b="1" dirty="0" smtClean="0"/>
              <a:t>de-serialization</a:t>
            </a:r>
            <a:r>
              <a:rPr lang="en-IN" sz="2400" dirty="0" smtClean="0"/>
              <a:t>. This mechanism is used to </a:t>
            </a:r>
            <a:r>
              <a:rPr lang="en-IN" sz="2400" b="1" dirty="0" smtClean="0"/>
              <a:t>persist the object</a:t>
            </a:r>
            <a:r>
              <a:rPr lang="en-IN" sz="2400" dirty="0" smtClean="0"/>
              <a:t>.</a:t>
            </a:r>
          </a:p>
          <a:p>
            <a:pPr algn="just" eaLnBrk="1" hangingPunct="1"/>
            <a:r>
              <a:rPr lang="en-IN" sz="2400" dirty="0" smtClean="0"/>
              <a:t>A Java object is </a:t>
            </a:r>
            <a:r>
              <a:rPr lang="en-IN" sz="2400" dirty="0" err="1" smtClean="0"/>
              <a:t>serializable</a:t>
            </a:r>
            <a:r>
              <a:rPr lang="en-IN" sz="2400" dirty="0" smtClean="0"/>
              <a:t> if its class or any of its </a:t>
            </a:r>
            <a:r>
              <a:rPr lang="en-IN" sz="2400" dirty="0" err="1" smtClean="0"/>
              <a:t>superclasses</a:t>
            </a:r>
            <a:r>
              <a:rPr lang="en-IN" sz="2400" dirty="0" smtClean="0"/>
              <a:t> implement either the </a:t>
            </a:r>
            <a:r>
              <a:rPr lang="en-IN" sz="2400" b="1" dirty="0" err="1" smtClean="0"/>
              <a:t>java.io.Serializable</a:t>
            </a:r>
            <a:r>
              <a:rPr lang="en-IN" sz="2400" b="1" dirty="0" smtClean="0"/>
              <a:t> </a:t>
            </a:r>
            <a:r>
              <a:rPr lang="en-IN" sz="2400" dirty="0" smtClean="0"/>
              <a:t>interface or its </a:t>
            </a:r>
            <a:r>
              <a:rPr lang="en-IN" sz="2400" dirty="0" err="1" smtClean="0"/>
              <a:t>subinterface</a:t>
            </a:r>
            <a:r>
              <a:rPr lang="en-IN" sz="2400" dirty="0" smtClean="0"/>
              <a:t>, </a:t>
            </a:r>
            <a:r>
              <a:rPr lang="en-IN" sz="2400" b="1" dirty="0" err="1" smtClean="0"/>
              <a:t>java.io.Externalizable</a:t>
            </a:r>
            <a:r>
              <a:rPr lang="en-IN" sz="2400" b="1" dirty="0" smtClean="0"/>
              <a:t>.</a:t>
            </a:r>
            <a:endParaRPr lang="en-US" sz="2400" b="1" dirty="0" smtClean="0"/>
          </a:p>
          <a:p>
            <a:pPr algn="just"/>
            <a:r>
              <a:rPr lang="en-US" sz="2400" dirty="0" smtClean="0"/>
              <a:t>The </a:t>
            </a:r>
            <a:r>
              <a:rPr lang="en-US" sz="2400" b="1" dirty="0" err="1" smtClean="0"/>
              <a:t>java.io.Serializable</a:t>
            </a:r>
            <a:r>
              <a:rPr lang="en-US" sz="2400" dirty="0" smtClean="0"/>
              <a:t> interface defines no methods, and serves only as a </a:t>
            </a:r>
            <a:r>
              <a:rPr lang="en-US" sz="2400" b="1" dirty="0" smtClean="0"/>
              <a:t>marker</a:t>
            </a:r>
            <a:r>
              <a:rPr lang="en-US" sz="2400" dirty="0" smtClean="0"/>
              <a:t> to indicate that the class should be considered for serialization.</a:t>
            </a:r>
          </a:p>
          <a:p>
            <a:pPr algn="just" eaLnBrk="1" hangingPunct="1">
              <a:defRPr/>
            </a:pPr>
            <a:endParaRPr lang="en-US" sz="23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511156"/>
          </a:xfrm>
        </p:spPr>
        <p:txBody>
          <a:bodyPr/>
          <a:lstStyle/>
          <a:p>
            <a:pPr eaLnBrk="1" hangingPunct="1"/>
            <a:r>
              <a:rPr lang="en-IN" b="1" dirty="0" smtClean="0">
                <a:solidFill>
                  <a:srgbClr val="00B0F0"/>
                </a:solidFill>
              </a:rPr>
              <a:t>Serialization and Deserialization</a:t>
            </a:r>
            <a:r>
              <a:rPr lang="en-US" b="1" dirty="0" smtClean="0">
                <a:solidFill>
                  <a:srgbClr val="00B0F0"/>
                </a:solidFill>
              </a:rPr>
              <a:t/>
            </a:r>
            <a:br>
              <a:rPr lang="en-US" b="1" dirty="0" smtClean="0">
                <a:solidFill>
                  <a:srgbClr val="00B0F0"/>
                </a:solidFill>
              </a:rPr>
            </a:br>
            <a:endParaRPr lang="en-US" b="1" dirty="0" smtClean="0">
              <a:solidFill>
                <a:srgbClr val="00B0F0"/>
              </a:solidFill>
            </a:endParaRPr>
          </a:p>
        </p:txBody>
      </p:sp>
      <p:sp>
        <p:nvSpPr>
          <p:cNvPr id="5123" name="Content Placeholder 2"/>
          <p:cNvSpPr>
            <a:spLocks noGrp="1"/>
          </p:cNvSpPr>
          <p:nvPr>
            <p:ph idx="1"/>
          </p:nvPr>
        </p:nvSpPr>
        <p:spPr>
          <a:xfrm>
            <a:off x="142844" y="571480"/>
            <a:ext cx="8858312" cy="6072230"/>
          </a:xfrm>
        </p:spPr>
        <p:txBody>
          <a:bodyPr/>
          <a:lstStyle/>
          <a:p>
            <a:pPr eaLnBrk="1" hangingPunct="1"/>
            <a:r>
              <a:rPr lang="en-IN" sz="2400" b="1" dirty="0" smtClean="0"/>
              <a:t>Advantages of Serialization</a:t>
            </a:r>
            <a:r>
              <a:rPr lang="en-IN" sz="2400" dirty="0" smtClean="0"/>
              <a:t/>
            </a:r>
            <a:br>
              <a:rPr lang="en-IN" sz="2400" dirty="0" smtClean="0"/>
            </a:br>
            <a:r>
              <a:rPr lang="en-IN" sz="2400" dirty="0" smtClean="0"/>
              <a:t>1. To save/persist state of an object.</a:t>
            </a:r>
            <a:br>
              <a:rPr lang="en-IN" sz="2400" dirty="0" smtClean="0"/>
            </a:br>
            <a:r>
              <a:rPr lang="en-IN" sz="2400" dirty="0" smtClean="0"/>
              <a:t>2. To travel an object across a network.</a:t>
            </a:r>
          </a:p>
          <a:p>
            <a:pPr algn="just" eaLnBrk="1" hangingPunct="1"/>
            <a:r>
              <a:rPr lang="en-IN" sz="2400" dirty="0" smtClean="0"/>
              <a:t>The byte stream created is platform independent. So, the object serialized on one platform can be deserialized on a different platform.</a:t>
            </a:r>
          </a:p>
          <a:p>
            <a:pPr algn="just" eaLnBrk="1" hangingPunct="1"/>
            <a:r>
              <a:rPr lang="en-IN" sz="2400" dirty="0" smtClean="0"/>
              <a:t>It is mainly used in Hibernate, RMI, JPA, EJB and JMS technologies.</a:t>
            </a:r>
          </a:p>
          <a:p>
            <a:pPr algn="just" eaLnBrk="1" hangingPunct="1"/>
            <a:endParaRPr lang="en-US" sz="2300" dirty="0" smtClean="0"/>
          </a:p>
        </p:txBody>
      </p:sp>
      <p:pic>
        <p:nvPicPr>
          <p:cNvPr id="4" name="Picture 3" descr="serialization-5.jpg"/>
          <p:cNvPicPr>
            <a:picLocks noChangeAspect="1"/>
          </p:cNvPicPr>
          <p:nvPr/>
        </p:nvPicPr>
        <p:blipFill>
          <a:blip r:embed="rId3" cstate="print"/>
          <a:stretch>
            <a:fillRect/>
          </a:stretch>
        </p:blipFill>
        <p:spPr>
          <a:xfrm>
            <a:off x="2085975" y="3600470"/>
            <a:ext cx="4972050" cy="268605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511156"/>
          </a:xfrm>
        </p:spPr>
        <p:txBody>
          <a:bodyPr/>
          <a:lstStyle/>
          <a:p>
            <a:pPr eaLnBrk="1" hangingPunct="1"/>
            <a:r>
              <a:rPr lang="en-IN" b="1" dirty="0" smtClean="0">
                <a:solidFill>
                  <a:srgbClr val="00B0F0"/>
                </a:solidFill>
              </a:rPr>
              <a:t>Serialization and Deserialization</a:t>
            </a:r>
            <a:r>
              <a:rPr lang="en-US" b="1" dirty="0" smtClean="0">
                <a:solidFill>
                  <a:srgbClr val="00B0F0"/>
                </a:solidFill>
              </a:rPr>
              <a:t/>
            </a:r>
            <a:br>
              <a:rPr lang="en-US" b="1" dirty="0" smtClean="0">
                <a:solidFill>
                  <a:srgbClr val="00B0F0"/>
                </a:solidFill>
              </a:rPr>
            </a:br>
            <a:endParaRPr lang="en-US" b="1" dirty="0" smtClean="0">
              <a:solidFill>
                <a:srgbClr val="00B0F0"/>
              </a:solidFill>
            </a:endParaRPr>
          </a:p>
        </p:txBody>
      </p:sp>
      <p:sp>
        <p:nvSpPr>
          <p:cNvPr id="5123" name="Content Placeholder 2"/>
          <p:cNvSpPr>
            <a:spLocks noGrp="1"/>
          </p:cNvSpPr>
          <p:nvPr>
            <p:ph idx="1"/>
          </p:nvPr>
        </p:nvSpPr>
        <p:spPr>
          <a:xfrm>
            <a:off x="142844" y="571480"/>
            <a:ext cx="8858312" cy="6072230"/>
          </a:xfrm>
        </p:spPr>
        <p:txBody>
          <a:bodyPr/>
          <a:lstStyle/>
          <a:p>
            <a:pPr algn="just"/>
            <a:r>
              <a:rPr lang="en-IN" sz="2800" dirty="0" smtClean="0"/>
              <a:t>The </a:t>
            </a:r>
            <a:r>
              <a:rPr lang="en-IN" sz="2800" dirty="0" err="1" smtClean="0"/>
              <a:t>ObjectOutputStream</a:t>
            </a:r>
            <a:r>
              <a:rPr lang="en-IN" sz="2800" dirty="0" smtClean="0"/>
              <a:t> class contains </a:t>
            </a:r>
            <a:r>
              <a:rPr lang="en-IN" sz="2800" b="1" dirty="0" err="1" smtClean="0"/>
              <a:t>writeObject</a:t>
            </a:r>
            <a:r>
              <a:rPr lang="en-IN" sz="2800" b="1" dirty="0" smtClean="0"/>
              <a:t>() </a:t>
            </a:r>
            <a:r>
              <a:rPr lang="en-IN" sz="2800" dirty="0" smtClean="0"/>
              <a:t>method for serializing an Object.</a:t>
            </a:r>
          </a:p>
          <a:p>
            <a:pPr lvl="1" algn="just"/>
            <a:r>
              <a:rPr lang="en-IN" sz="2400" dirty="0" smtClean="0"/>
              <a:t>public final void </a:t>
            </a:r>
            <a:r>
              <a:rPr lang="en-IN" sz="2400" dirty="0" err="1" smtClean="0"/>
              <a:t>writeObject</a:t>
            </a:r>
            <a:r>
              <a:rPr lang="en-IN" sz="2400" dirty="0" smtClean="0"/>
              <a:t>(Object </a:t>
            </a:r>
            <a:r>
              <a:rPr lang="en-IN" sz="2400" dirty="0" err="1" smtClean="0"/>
              <a:t>obj</a:t>
            </a:r>
            <a:r>
              <a:rPr lang="en-IN" sz="2400" dirty="0" smtClean="0"/>
              <a:t>) throws </a:t>
            </a:r>
            <a:r>
              <a:rPr lang="en-IN" sz="2400" dirty="0" err="1" smtClean="0"/>
              <a:t>IOException</a:t>
            </a:r>
            <a:endParaRPr lang="en-IN" sz="2400" dirty="0" smtClean="0"/>
          </a:p>
          <a:p>
            <a:pPr algn="just"/>
            <a:r>
              <a:rPr lang="en-IN" sz="2800" dirty="0" smtClean="0"/>
              <a:t>The </a:t>
            </a:r>
            <a:r>
              <a:rPr lang="en-IN" sz="2800" dirty="0" err="1" smtClean="0"/>
              <a:t>ObjectInputStream</a:t>
            </a:r>
            <a:r>
              <a:rPr lang="en-IN" sz="2800" dirty="0" smtClean="0"/>
              <a:t> class contains </a:t>
            </a:r>
            <a:r>
              <a:rPr lang="en-IN" sz="2800" b="1" dirty="0" err="1" smtClean="0"/>
              <a:t>readObject</a:t>
            </a:r>
            <a:r>
              <a:rPr lang="en-IN" sz="2800" b="1" dirty="0" smtClean="0"/>
              <a:t>() </a:t>
            </a:r>
            <a:r>
              <a:rPr lang="en-IN" sz="2800" dirty="0" smtClean="0"/>
              <a:t>method  </a:t>
            </a:r>
            <a:r>
              <a:rPr lang="en-IN" sz="2800" dirty="0" err="1" smtClean="0"/>
              <a:t>deserializing</a:t>
            </a:r>
            <a:r>
              <a:rPr lang="en-IN" sz="2800" dirty="0" smtClean="0"/>
              <a:t> an object.</a:t>
            </a:r>
          </a:p>
          <a:p>
            <a:pPr lvl="1" algn="just"/>
            <a:r>
              <a:rPr lang="en-IN" sz="2400" dirty="0" smtClean="0"/>
              <a:t>public final Object </a:t>
            </a:r>
            <a:r>
              <a:rPr lang="en-IN" sz="2400" dirty="0" err="1" smtClean="0"/>
              <a:t>readObject</a:t>
            </a:r>
            <a:r>
              <a:rPr lang="en-IN" sz="2400" dirty="0" smtClean="0"/>
              <a:t>() throws </a:t>
            </a:r>
            <a:r>
              <a:rPr lang="en-IN" sz="2400" dirty="0" err="1" smtClean="0"/>
              <a:t>IOException</a:t>
            </a:r>
            <a:r>
              <a:rPr lang="en-IN" sz="2400" dirty="0" smtClean="0"/>
              <a:t>, </a:t>
            </a:r>
            <a:r>
              <a:rPr lang="en-IN" sz="2400" dirty="0" err="1" smtClean="0"/>
              <a:t>ClassNotFoundException</a:t>
            </a:r>
            <a:endParaRPr lang="en-IN" sz="2400" dirty="0" smtClean="0"/>
          </a:p>
          <a:p>
            <a:pPr algn="just"/>
            <a:r>
              <a:rPr lang="en-US" sz="2800" b="1" dirty="0" smtClean="0"/>
              <a:t>Serial Version UID</a:t>
            </a:r>
            <a:endParaRPr lang="en-IN" sz="2800" b="1" dirty="0" smtClean="0"/>
          </a:p>
          <a:p>
            <a:pPr lvl="1" algn="just" eaLnBrk="1" hangingPunct="1"/>
            <a:r>
              <a:rPr lang="en-US" sz="2400" dirty="0" smtClean="0"/>
              <a:t>During serialization, a version number, </a:t>
            </a:r>
            <a:r>
              <a:rPr lang="en-US" sz="2400" dirty="0" err="1" smtClean="0"/>
              <a:t>serialVersionUID</a:t>
            </a:r>
            <a:r>
              <a:rPr lang="en-US" sz="2400" dirty="0" smtClean="0"/>
              <a:t>, is used to associate the serialized output with the class used in the serialization process.</a:t>
            </a:r>
          </a:p>
          <a:p>
            <a:pPr lvl="1" algn="just" eaLnBrk="1" hangingPunct="1"/>
            <a:r>
              <a:rPr lang="en-US" sz="2400" dirty="0" smtClean="0"/>
              <a:t>After </a:t>
            </a:r>
            <a:r>
              <a:rPr lang="en-US" sz="2400" dirty="0" err="1" smtClean="0"/>
              <a:t>deserialization</a:t>
            </a:r>
            <a:r>
              <a:rPr lang="en-US" sz="2400" dirty="0" smtClean="0"/>
              <a:t>, the </a:t>
            </a:r>
            <a:r>
              <a:rPr lang="en-US" sz="2400" dirty="0" err="1" smtClean="0"/>
              <a:t>serialVersionUID</a:t>
            </a:r>
            <a:r>
              <a:rPr lang="en-US" sz="2400" dirty="0" smtClean="0"/>
              <a:t> is checked to verify that the classes loaded are compatible with the object being </a:t>
            </a:r>
            <a:r>
              <a:rPr lang="en-US" sz="2400" dirty="0" err="1" smtClean="0"/>
              <a:t>deserialized</a:t>
            </a:r>
            <a:r>
              <a:rPr lang="en-US" sz="2400" dirty="0" smtClean="0"/>
              <a:t>.</a:t>
            </a:r>
            <a:endParaRPr lang="en-US" sz="2400" dirty="0" smtClean="0">
              <a:cs typeface="Courier New" pitchFamily="49" charset="0"/>
            </a:endParaRPr>
          </a:p>
          <a:p>
            <a:pPr lvl="1" algn="just"/>
            <a:endParaRPr lang="en-US" sz="24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511156"/>
          </a:xfrm>
        </p:spPr>
        <p:txBody>
          <a:bodyPr/>
          <a:lstStyle/>
          <a:p>
            <a:pPr eaLnBrk="1" hangingPunct="1"/>
            <a:r>
              <a:rPr lang="en-IN" b="1" dirty="0" smtClean="0">
                <a:solidFill>
                  <a:srgbClr val="00B0F0"/>
                </a:solidFill>
              </a:rPr>
              <a:t>Serialization and Deserialization</a:t>
            </a:r>
            <a:r>
              <a:rPr lang="en-US" b="1" dirty="0" smtClean="0">
                <a:solidFill>
                  <a:srgbClr val="00B0F0"/>
                </a:solidFill>
              </a:rPr>
              <a:t/>
            </a:r>
            <a:br>
              <a:rPr lang="en-US" b="1" dirty="0" smtClean="0">
                <a:solidFill>
                  <a:srgbClr val="00B0F0"/>
                </a:solidFill>
              </a:rPr>
            </a:br>
            <a:endParaRPr lang="en-US" b="1" dirty="0" smtClean="0">
              <a:solidFill>
                <a:srgbClr val="00B0F0"/>
              </a:solidFill>
            </a:endParaRPr>
          </a:p>
        </p:txBody>
      </p:sp>
      <p:sp>
        <p:nvSpPr>
          <p:cNvPr id="5123" name="Content Placeholder 2"/>
          <p:cNvSpPr>
            <a:spLocks noGrp="1"/>
          </p:cNvSpPr>
          <p:nvPr>
            <p:ph idx="1"/>
          </p:nvPr>
        </p:nvSpPr>
        <p:spPr>
          <a:xfrm>
            <a:off x="142844" y="571480"/>
            <a:ext cx="8858312" cy="6072230"/>
          </a:xfrm>
        </p:spPr>
        <p:txBody>
          <a:bodyPr/>
          <a:lstStyle/>
          <a:p>
            <a:pPr lvl="1" algn="just" eaLnBrk="1" hangingPunct="1"/>
            <a:r>
              <a:rPr lang="en-US" sz="2400" dirty="0" smtClean="0"/>
              <a:t>If the receiver of a serialized object has loaded classes for that object with different </a:t>
            </a:r>
            <a:r>
              <a:rPr lang="en-US" sz="2400" dirty="0" err="1" smtClean="0"/>
              <a:t>serialVersionUID</a:t>
            </a:r>
            <a:r>
              <a:rPr lang="en-US" sz="2400" dirty="0" smtClean="0"/>
              <a:t>, </a:t>
            </a:r>
            <a:r>
              <a:rPr lang="en-US" sz="2400" dirty="0" err="1" smtClean="0"/>
              <a:t>deserialization</a:t>
            </a:r>
            <a:r>
              <a:rPr lang="en-US" sz="2400" dirty="0" smtClean="0"/>
              <a:t> will result in an </a:t>
            </a:r>
            <a:r>
              <a:rPr lang="en-US" sz="2400" b="1" dirty="0" err="1" smtClean="0">
                <a:cs typeface="Courier New" pitchFamily="49" charset="0"/>
              </a:rPr>
              <a:t>InvalidClassException</a:t>
            </a:r>
            <a:r>
              <a:rPr lang="en-US" sz="2400" b="1" dirty="0" smtClean="0"/>
              <a:t>.</a:t>
            </a:r>
          </a:p>
          <a:p>
            <a:pPr lvl="1" algn="just" eaLnBrk="1" hangingPunct="1"/>
            <a:r>
              <a:rPr lang="en-US" sz="2400" dirty="0" smtClean="0"/>
              <a:t>A </a:t>
            </a:r>
            <a:r>
              <a:rPr lang="en-US" sz="2400" b="1" dirty="0" err="1" smtClean="0"/>
              <a:t>serializable</a:t>
            </a:r>
            <a:r>
              <a:rPr lang="en-US" sz="2400" b="1" dirty="0" smtClean="0"/>
              <a:t> class </a:t>
            </a:r>
            <a:r>
              <a:rPr lang="en-US" sz="2400" dirty="0" smtClean="0"/>
              <a:t>can declare its </a:t>
            </a:r>
            <a:r>
              <a:rPr lang="en-US" sz="2400" b="1" dirty="0" smtClean="0"/>
              <a:t>own </a:t>
            </a:r>
            <a:r>
              <a:rPr lang="en-US" sz="2400" b="1" dirty="0" err="1" smtClean="0"/>
              <a:t>serialVersionUID</a:t>
            </a:r>
            <a:r>
              <a:rPr lang="en-US" sz="2400" b="1" dirty="0" smtClean="0"/>
              <a:t> by explicitly</a:t>
            </a:r>
            <a:r>
              <a:rPr lang="en-US" sz="2400" dirty="0" smtClean="0"/>
              <a:t> declaring a field named </a:t>
            </a:r>
            <a:r>
              <a:rPr lang="en-US" sz="2400" dirty="0" err="1" smtClean="0">
                <a:cs typeface="Courier New" pitchFamily="49" charset="0"/>
              </a:rPr>
              <a:t>serialVersionUID</a:t>
            </a:r>
            <a:r>
              <a:rPr lang="en-US" sz="2400" dirty="0" smtClean="0"/>
              <a:t> as a static final and of type long: </a:t>
            </a:r>
          </a:p>
          <a:p>
            <a:pPr lvl="1" algn="just" eaLnBrk="1" hangingPunct="1"/>
            <a:r>
              <a:rPr lang="en-US" sz="2400" dirty="0" smtClean="0">
                <a:cs typeface="Courier New" pitchFamily="49" charset="0"/>
              </a:rPr>
              <a:t>  	private static long </a:t>
            </a:r>
            <a:r>
              <a:rPr lang="en-US" sz="2400" dirty="0" err="1" smtClean="0">
                <a:cs typeface="Courier New" pitchFamily="49" charset="0"/>
              </a:rPr>
              <a:t>serialVersionUID</a:t>
            </a:r>
            <a:r>
              <a:rPr lang="en-US" sz="2400" dirty="0" smtClean="0">
                <a:cs typeface="Courier New" pitchFamily="49" charset="0"/>
              </a:rPr>
              <a:t> = 42L;</a:t>
            </a:r>
          </a:p>
          <a:p>
            <a:pPr algn="just" eaLnBrk="1" hangingPunct="1"/>
            <a:r>
              <a:rPr lang="en-IN" sz="2800" b="1" dirty="0" smtClean="0"/>
              <a:t>Transient Keyword</a:t>
            </a:r>
          </a:p>
          <a:p>
            <a:pPr lvl="1" algn="just"/>
            <a:r>
              <a:rPr lang="en-IN" sz="2400" b="1" dirty="0" smtClean="0"/>
              <a:t>Java transient</a:t>
            </a:r>
            <a:r>
              <a:rPr lang="en-IN" sz="2400" dirty="0" smtClean="0"/>
              <a:t> keyword is used in serialization. If you define any data member as transient, it will not be serialized.</a:t>
            </a:r>
          </a:p>
          <a:p>
            <a:pPr lvl="1" algn="just"/>
            <a:r>
              <a:rPr lang="en-IN" sz="2400" b="1" dirty="0" smtClean="0"/>
              <a:t>For Example: </a:t>
            </a:r>
            <a:r>
              <a:rPr lang="en-IN" sz="2400" dirty="0" smtClean="0"/>
              <a:t>In Student class, it has three data members id, name and age. If you serialize the object, all the values will be serialized but I don't want to serialize one value, e.g. age then we can declare the age data member as transient.</a:t>
            </a:r>
          </a:p>
          <a:p>
            <a:pPr algn="just" eaLnBrk="1" hangingPunct="1">
              <a:buNone/>
            </a:pPr>
            <a:endParaRPr lang="en-IN" sz="2800" b="1" dirty="0" smtClean="0"/>
          </a:p>
          <a:p>
            <a:pPr algn="just" eaLnBrk="1" hangingPunct="1"/>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511156"/>
          </a:xfrm>
        </p:spPr>
        <p:txBody>
          <a:bodyPr/>
          <a:lstStyle/>
          <a:p>
            <a:pPr eaLnBrk="1" hangingPunct="1"/>
            <a:r>
              <a:rPr lang="en-IN" b="1" dirty="0" smtClean="0">
                <a:solidFill>
                  <a:srgbClr val="00B0F0"/>
                </a:solidFill>
              </a:rPr>
              <a:t>Serialization and Deserialization</a:t>
            </a:r>
            <a:r>
              <a:rPr lang="en-US" b="1" dirty="0" smtClean="0">
                <a:solidFill>
                  <a:srgbClr val="00B0F0"/>
                </a:solidFill>
              </a:rPr>
              <a:t/>
            </a:r>
            <a:br>
              <a:rPr lang="en-US" b="1" dirty="0" smtClean="0">
                <a:solidFill>
                  <a:srgbClr val="00B0F0"/>
                </a:solidFill>
              </a:rPr>
            </a:br>
            <a:endParaRPr lang="en-US" b="1" dirty="0" smtClean="0">
              <a:solidFill>
                <a:srgbClr val="00B0F0"/>
              </a:solidFill>
            </a:endParaRPr>
          </a:p>
        </p:txBody>
      </p:sp>
      <p:sp>
        <p:nvSpPr>
          <p:cNvPr id="5123" name="Content Placeholder 2"/>
          <p:cNvSpPr>
            <a:spLocks noGrp="1"/>
          </p:cNvSpPr>
          <p:nvPr>
            <p:ph idx="1"/>
          </p:nvPr>
        </p:nvSpPr>
        <p:spPr>
          <a:xfrm>
            <a:off x="142844" y="571480"/>
            <a:ext cx="8858312" cy="6072230"/>
          </a:xfrm>
        </p:spPr>
        <p:txBody>
          <a:bodyPr/>
          <a:lstStyle/>
          <a:p>
            <a:pPr eaLnBrk="1" hangingPunct="1">
              <a:buNone/>
            </a:pPr>
            <a:r>
              <a:rPr lang="en-IN" sz="2600" b="1" dirty="0" smtClean="0"/>
              <a:t>Points to remember:</a:t>
            </a:r>
          </a:p>
          <a:p>
            <a:pPr marL="514350" indent="-514350" algn="just" eaLnBrk="1" hangingPunct="1">
              <a:buAutoNum type="arabicPeriod"/>
            </a:pPr>
            <a:r>
              <a:rPr lang="en-IN" sz="2600" dirty="0" smtClean="0"/>
              <a:t>If a parent class has implemented Serializable interface then child class doesn’t need to implement it but vice-versa is not true.</a:t>
            </a:r>
          </a:p>
          <a:p>
            <a:pPr marL="514350" indent="-514350" algn="just" eaLnBrk="1" hangingPunct="1">
              <a:buAutoNum type="arabicPeriod"/>
            </a:pPr>
            <a:r>
              <a:rPr lang="en-IN" sz="2600" dirty="0" smtClean="0"/>
              <a:t>Only non-static data members are saved via Serialization process.</a:t>
            </a:r>
          </a:p>
          <a:p>
            <a:pPr marL="514350" indent="-514350" algn="just" eaLnBrk="1" hangingPunct="1">
              <a:buAutoNum type="arabicPeriod"/>
            </a:pPr>
            <a:r>
              <a:rPr lang="en-IN" sz="2600" dirty="0" smtClean="0"/>
              <a:t>Static data members and transient data members are not saved via Serialization process. So, if you don’t want to save value of a non-static data member then make it transient.</a:t>
            </a:r>
          </a:p>
          <a:p>
            <a:pPr marL="514350" indent="-514350" algn="just" eaLnBrk="1" hangingPunct="1">
              <a:buAutoNum type="arabicPeriod"/>
            </a:pPr>
            <a:r>
              <a:rPr lang="en-IN" sz="2600" dirty="0" smtClean="0"/>
              <a:t>Constructor of object is never called when an object is deserialized. </a:t>
            </a:r>
          </a:p>
          <a:p>
            <a:pPr marL="514350" indent="-514350" algn="just" eaLnBrk="1" hangingPunct="1">
              <a:buAutoNum type="arabicPeriod"/>
            </a:pPr>
            <a:r>
              <a:rPr lang="en-IN" sz="2600" dirty="0" smtClean="0"/>
              <a:t>Associated objects must be implementing Serializable interface.</a:t>
            </a:r>
          </a:p>
          <a:p>
            <a:pPr marL="514350" indent="-514350" algn="just" eaLnBrk="1" hangingPunct="1">
              <a:buNone/>
            </a:pPr>
            <a:r>
              <a:rPr lang="en-IN" sz="2600" b="1" dirty="0" smtClean="0"/>
              <a:t>Example: </a:t>
            </a:r>
            <a:r>
              <a:rPr lang="en-IN" sz="2600" dirty="0" smtClean="0"/>
              <a:t>Serialization1.java, Serialization2.java</a:t>
            </a:r>
          </a:p>
          <a:p>
            <a:pPr algn="just" eaLnBrk="1" hangingPunct="1"/>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1"/>
            <a:ext cx="8687972" cy="428604"/>
          </a:xfrm>
        </p:spPr>
        <p:txBody>
          <a:bodyPr/>
          <a:lstStyle/>
          <a:p>
            <a:pPr eaLnBrk="1" hangingPunct="1"/>
            <a:r>
              <a:rPr lang="en-IN" b="1" dirty="0" smtClean="0">
                <a:solidFill>
                  <a:srgbClr val="00B0F0"/>
                </a:solidFill>
              </a:rPr>
              <a:t>I/O Streams</a:t>
            </a:r>
            <a:endParaRPr lang="en-US" b="1" dirty="0">
              <a:solidFill>
                <a:srgbClr val="00B0F0"/>
              </a:solidFill>
            </a:endParaRPr>
          </a:p>
        </p:txBody>
      </p:sp>
      <p:sp>
        <p:nvSpPr>
          <p:cNvPr id="4099" name="Content Placeholder 2"/>
          <p:cNvSpPr>
            <a:spLocks noGrp="1"/>
          </p:cNvSpPr>
          <p:nvPr>
            <p:ph idx="1"/>
          </p:nvPr>
        </p:nvSpPr>
        <p:spPr>
          <a:xfrm>
            <a:off x="228600" y="428604"/>
            <a:ext cx="8610600" cy="5699146"/>
          </a:xfrm>
        </p:spPr>
        <p:txBody>
          <a:bodyPr/>
          <a:lstStyle/>
          <a:p>
            <a:pPr algn="just" eaLnBrk="1" hangingPunct="1">
              <a:buFontTx/>
              <a:buChar char="•"/>
            </a:pPr>
            <a:r>
              <a:rPr lang="en-IN" sz="2400" dirty="0" smtClean="0"/>
              <a:t>Java I/O (Input and Output) is used to process the input and produce the output.</a:t>
            </a:r>
          </a:p>
          <a:p>
            <a:pPr algn="just" eaLnBrk="1" hangingPunct="1">
              <a:buFontTx/>
              <a:buChar char="•"/>
            </a:pPr>
            <a:r>
              <a:rPr lang="en-IN" sz="2400" dirty="0" smtClean="0"/>
              <a:t>Java uses the concept of a </a:t>
            </a:r>
            <a:r>
              <a:rPr lang="en-IN" sz="2400" b="1" dirty="0" smtClean="0"/>
              <a:t>stream</a:t>
            </a:r>
            <a:r>
              <a:rPr lang="en-IN" sz="2400" dirty="0" smtClean="0"/>
              <a:t> to make I/O operation fast. The java.io package contains all the classes required for input and output operations. </a:t>
            </a:r>
            <a:endParaRPr lang="en-IN" sz="2400" b="1" dirty="0" smtClean="0"/>
          </a:p>
          <a:p>
            <a:pPr algn="just">
              <a:buNone/>
            </a:pPr>
            <a:r>
              <a:rPr lang="en-IN" sz="2400" b="1" dirty="0" smtClean="0"/>
              <a:t>Stream</a:t>
            </a:r>
          </a:p>
          <a:p>
            <a:pPr algn="just"/>
            <a:r>
              <a:rPr lang="en-IN" sz="2400" dirty="0" smtClean="0"/>
              <a:t>A stream is a </a:t>
            </a:r>
            <a:r>
              <a:rPr lang="en-IN" sz="2400" b="1" dirty="0" smtClean="0"/>
              <a:t>sequence of data</a:t>
            </a:r>
            <a:r>
              <a:rPr lang="en-IN" sz="2400" dirty="0" smtClean="0"/>
              <a:t>. It's called a stream because it is like a </a:t>
            </a:r>
            <a:r>
              <a:rPr lang="en-IN" sz="2400" b="1" dirty="0" smtClean="0"/>
              <a:t>stream of water </a:t>
            </a:r>
            <a:r>
              <a:rPr lang="en-IN" sz="2400" dirty="0" smtClean="0"/>
              <a:t>that continues to flow. In Java, a stream is composed of bytes. </a:t>
            </a:r>
          </a:p>
          <a:p>
            <a:pPr algn="just">
              <a:buNone/>
            </a:pPr>
            <a:endParaRPr lang="en-IN" sz="2400" dirty="0" smtClean="0"/>
          </a:p>
          <a:p>
            <a:pPr algn="just" eaLnBrk="1" hangingPunct="1">
              <a:lnSpc>
                <a:spcPct val="150000"/>
              </a:lnSpc>
              <a:buFontTx/>
              <a:buChar char="•"/>
            </a:pPr>
            <a:endParaRPr lang="en-IN" sz="2600" b="1" dirty="0" smtClean="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3</a:t>
            </a:fld>
            <a:endParaRPr lang="en-US" dirty="0"/>
          </a:p>
        </p:txBody>
      </p:sp>
      <p:pic>
        <p:nvPicPr>
          <p:cNvPr id="5" name="Picture 4" descr="Stream.gif"/>
          <p:cNvPicPr>
            <a:picLocks noChangeAspect="1"/>
          </p:cNvPicPr>
          <p:nvPr/>
        </p:nvPicPr>
        <p:blipFill>
          <a:blip r:embed="rId2" cstate="print"/>
          <a:stretch>
            <a:fillRect/>
          </a:stretch>
        </p:blipFill>
        <p:spPr>
          <a:xfrm>
            <a:off x="762000" y="3990999"/>
            <a:ext cx="7620000" cy="2867025"/>
          </a:xfrm>
          <a:prstGeom prst="rect">
            <a:avLst/>
          </a:prstGeom>
        </p:spPr>
      </p:pic>
    </p:spTree>
    <p:extLst>
      <p:ext uri="{BB962C8B-B14F-4D97-AF65-F5344CB8AC3E}">
        <p14:creationId xmlns="" xmlns:p14="http://schemas.microsoft.com/office/powerpoint/2010/main" val="1110784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71414"/>
            <a:ext cx="8229600" cy="582594"/>
          </a:xfrm>
        </p:spPr>
        <p:txBody>
          <a:bodyPr/>
          <a:lstStyle/>
          <a:p>
            <a:pPr eaLnBrk="1" hangingPunct="1"/>
            <a:r>
              <a:rPr lang="en-US" b="1" dirty="0" smtClean="0">
                <a:solidFill>
                  <a:srgbClr val="00B0F0"/>
                </a:solidFill>
              </a:rPr>
              <a:t>I/O Streams</a:t>
            </a:r>
          </a:p>
        </p:txBody>
      </p:sp>
      <p:sp>
        <p:nvSpPr>
          <p:cNvPr id="6147" name="Content Placeholder 2"/>
          <p:cNvSpPr>
            <a:spLocks noGrp="1"/>
          </p:cNvSpPr>
          <p:nvPr>
            <p:ph idx="1"/>
          </p:nvPr>
        </p:nvSpPr>
        <p:spPr>
          <a:xfrm>
            <a:off x="457200" y="1071546"/>
            <a:ext cx="8229600" cy="5054617"/>
          </a:xfrm>
        </p:spPr>
        <p:txBody>
          <a:bodyPr/>
          <a:lstStyle/>
          <a:p>
            <a:pPr lvl="1" algn="just" eaLnBrk="1" hangingPunct="1"/>
            <a:r>
              <a:rPr lang="en-US" dirty="0" smtClean="0"/>
              <a:t>A program uses an input stream to read data from a source, one item at a time.</a:t>
            </a:r>
          </a:p>
          <a:p>
            <a:pPr lvl="1" eaLnBrk="1" hangingPunct="1"/>
            <a:endParaRPr lang="en-US" dirty="0" smtClean="0"/>
          </a:p>
          <a:p>
            <a:pPr lvl="1" eaLnBrk="1" hangingPunct="1"/>
            <a:endParaRPr lang="en-US" dirty="0" smtClean="0"/>
          </a:p>
          <a:p>
            <a:pPr lvl="1" eaLnBrk="1" hangingPunct="1"/>
            <a:endParaRPr lang="en-US" dirty="0" smtClean="0"/>
          </a:p>
          <a:p>
            <a:pPr lvl="1" eaLnBrk="1" hangingPunct="1">
              <a:buFont typeface="Arial" charset="0"/>
              <a:buNone/>
            </a:pPr>
            <a:endParaRPr lang="en-US" dirty="0" smtClean="0"/>
          </a:p>
          <a:p>
            <a:pPr lvl="1" algn="just" eaLnBrk="1" hangingPunct="1"/>
            <a:r>
              <a:rPr lang="en-US" dirty="0" smtClean="0"/>
              <a:t>A program uses an output stream to write data to a destination (sink), one item at time.</a:t>
            </a:r>
          </a:p>
          <a:p>
            <a:pPr lvl="1" eaLnBrk="1" hangingPunct="1"/>
            <a:endParaRPr lang="en-US" dirty="0" smtClean="0"/>
          </a:p>
        </p:txBody>
      </p:sp>
      <p:pic>
        <p:nvPicPr>
          <p:cNvPr id="6148" name="Picture 3" descr="io-ins.gif"/>
          <p:cNvPicPr>
            <a:picLocks noChangeAspect="1"/>
          </p:cNvPicPr>
          <p:nvPr/>
        </p:nvPicPr>
        <p:blipFill>
          <a:blip r:embed="rId3" cstate="print"/>
          <a:srcRect/>
          <a:stretch>
            <a:fillRect/>
          </a:stretch>
        </p:blipFill>
        <p:spPr bwMode="auto">
          <a:xfrm>
            <a:off x="2125663" y="2209800"/>
            <a:ext cx="4656137" cy="1587500"/>
          </a:xfrm>
          <a:prstGeom prst="rect">
            <a:avLst/>
          </a:prstGeom>
          <a:noFill/>
          <a:ln w="9525">
            <a:noFill/>
            <a:miter lim="800000"/>
            <a:headEnd/>
            <a:tailEnd/>
          </a:ln>
        </p:spPr>
      </p:pic>
      <p:pic>
        <p:nvPicPr>
          <p:cNvPr id="6149" name="Picture 4" descr="io-outs.gif"/>
          <p:cNvPicPr>
            <a:picLocks noChangeAspect="1"/>
          </p:cNvPicPr>
          <p:nvPr/>
        </p:nvPicPr>
        <p:blipFill>
          <a:blip r:embed="rId4" cstate="print"/>
          <a:srcRect/>
          <a:stretch>
            <a:fillRect/>
          </a:stretch>
        </p:blipFill>
        <p:spPr bwMode="auto">
          <a:xfrm>
            <a:off x="2125663" y="5026047"/>
            <a:ext cx="4656137" cy="1546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42852"/>
            <a:ext cx="8229600" cy="439718"/>
          </a:xfrm>
        </p:spPr>
        <p:txBody>
          <a:bodyPr/>
          <a:lstStyle/>
          <a:p>
            <a:pPr eaLnBrk="1" hangingPunct="1"/>
            <a:r>
              <a:rPr lang="en-US" b="1" dirty="0" smtClean="0">
                <a:solidFill>
                  <a:srgbClr val="00B0F0"/>
                </a:solidFill>
              </a:rPr>
              <a:t>I/O Application</a:t>
            </a:r>
          </a:p>
        </p:txBody>
      </p:sp>
      <p:sp>
        <p:nvSpPr>
          <p:cNvPr id="7171" name="Content Placeholder 2"/>
          <p:cNvSpPr>
            <a:spLocks noGrp="1"/>
          </p:cNvSpPr>
          <p:nvPr>
            <p:ph idx="1"/>
          </p:nvPr>
        </p:nvSpPr>
        <p:spPr>
          <a:xfrm>
            <a:off x="642910" y="928670"/>
            <a:ext cx="7918450" cy="769938"/>
          </a:xfrm>
        </p:spPr>
        <p:txBody>
          <a:bodyPr/>
          <a:lstStyle/>
          <a:p>
            <a:pPr algn="just" eaLnBrk="1" hangingPunct="1"/>
            <a:r>
              <a:rPr lang="en-US" sz="2800" dirty="0" smtClean="0"/>
              <a:t>Typically, a developer uses input and output in three ways:</a:t>
            </a:r>
          </a:p>
          <a:p>
            <a:pPr eaLnBrk="1" hangingPunct="1">
              <a:buNone/>
            </a:pPr>
            <a:endParaRPr lang="en-US" dirty="0" smtClean="0">
              <a:latin typeface="Arial" charset="0"/>
            </a:endParaRPr>
          </a:p>
        </p:txBody>
      </p:sp>
      <p:pic>
        <p:nvPicPr>
          <p:cNvPr id="7172" name="Picture 2" descr="C:\Documents and Settings\tmcginn\My Documents\Curr Devel\JavaProgrammingLang_JDK7\Dukes\Duke-New-Series6.gif"/>
          <p:cNvPicPr>
            <a:picLocks noChangeAspect="1" noChangeArrowheads="1"/>
          </p:cNvPicPr>
          <p:nvPr/>
        </p:nvPicPr>
        <p:blipFill>
          <a:blip r:embed="rId3" cstate="print"/>
          <a:srcRect/>
          <a:stretch>
            <a:fillRect/>
          </a:stretch>
        </p:blipFill>
        <p:spPr bwMode="auto">
          <a:xfrm>
            <a:off x="838200" y="3124200"/>
            <a:ext cx="1773238" cy="1595438"/>
          </a:xfrm>
          <a:prstGeom prst="rect">
            <a:avLst/>
          </a:prstGeom>
          <a:noFill/>
          <a:ln w="9525">
            <a:noFill/>
            <a:miter lim="800000"/>
            <a:headEnd/>
            <a:tailEnd/>
          </a:ln>
        </p:spPr>
      </p:pic>
      <p:pic>
        <p:nvPicPr>
          <p:cNvPr id="7173" name="Picture 3" descr="C:\Documents and Settings\tmcginn\My Documents\Curr Devel\JavaProgrammingLang_JDK7\Edition1\Student Guide\ART\cnt204277.gif"/>
          <p:cNvPicPr>
            <a:picLocks noChangeAspect="1" noChangeArrowheads="1"/>
          </p:cNvPicPr>
          <p:nvPr/>
        </p:nvPicPr>
        <p:blipFill>
          <a:blip r:embed="rId4" cstate="print"/>
          <a:srcRect/>
          <a:stretch>
            <a:fillRect/>
          </a:stretch>
        </p:blipFill>
        <p:spPr bwMode="auto">
          <a:xfrm>
            <a:off x="5505450" y="2057400"/>
            <a:ext cx="992188" cy="1122363"/>
          </a:xfrm>
          <a:prstGeom prst="rect">
            <a:avLst/>
          </a:prstGeom>
          <a:noFill/>
          <a:ln w="9525">
            <a:noFill/>
            <a:miter lim="800000"/>
            <a:headEnd/>
            <a:tailEnd/>
          </a:ln>
        </p:spPr>
      </p:pic>
      <p:pic>
        <p:nvPicPr>
          <p:cNvPr id="7174" name="Picture 8" descr="cnt205509.gif"/>
          <p:cNvPicPr>
            <a:picLocks noChangeAspect="1"/>
          </p:cNvPicPr>
          <p:nvPr/>
        </p:nvPicPr>
        <p:blipFill>
          <a:blip r:embed="rId5" cstate="print"/>
          <a:srcRect/>
          <a:stretch>
            <a:fillRect/>
          </a:stretch>
        </p:blipFill>
        <p:spPr bwMode="auto">
          <a:xfrm>
            <a:off x="5659438" y="3363913"/>
            <a:ext cx="874712" cy="1360487"/>
          </a:xfrm>
          <a:prstGeom prst="rect">
            <a:avLst/>
          </a:prstGeom>
          <a:noFill/>
          <a:ln w="9525">
            <a:noFill/>
            <a:miter lim="800000"/>
            <a:headEnd/>
            <a:tailEnd/>
          </a:ln>
        </p:spPr>
      </p:pic>
      <p:pic>
        <p:nvPicPr>
          <p:cNvPr id="7175" name="Picture 6" descr="C:\Documents and Settings\tmcginn\My Documents\Curr Devel\JavaProgrammingLang_JDK7\Edition1\Student Guide\ART\cnt204462.gif"/>
          <p:cNvPicPr>
            <a:picLocks noChangeAspect="1" noChangeArrowheads="1"/>
          </p:cNvPicPr>
          <p:nvPr/>
        </p:nvPicPr>
        <p:blipFill>
          <a:blip r:embed="rId6" cstate="print"/>
          <a:srcRect/>
          <a:stretch>
            <a:fillRect/>
          </a:stretch>
        </p:blipFill>
        <p:spPr bwMode="auto">
          <a:xfrm>
            <a:off x="5659438" y="4876800"/>
            <a:ext cx="1028700" cy="1171575"/>
          </a:xfrm>
          <a:prstGeom prst="rect">
            <a:avLst/>
          </a:prstGeom>
          <a:noFill/>
          <a:ln w="9525">
            <a:noFill/>
            <a:miter lim="800000"/>
            <a:headEnd/>
            <a:tailEnd/>
          </a:ln>
        </p:spPr>
      </p:pic>
      <p:sp>
        <p:nvSpPr>
          <p:cNvPr id="7176" name="TextBox 26"/>
          <p:cNvSpPr txBox="1">
            <a:spLocks noChangeArrowheads="1"/>
          </p:cNvSpPr>
          <p:nvPr/>
        </p:nvSpPr>
        <p:spPr bwMode="auto">
          <a:xfrm>
            <a:off x="6802438" y="2209800"/>
            <a:ext cx="1260475" cy="701675"/>
          </a:xfrm>
          <a:prstGeom prst="rect">
            <a:avLst/>
          </a:prstGeom>
          <a:noFill/>
          <a:ln w="9525">
            <a:noFill/>
            <a:miter lim="800000"/>
            <a:headEnd/>
            <a:tailEnd/>
          </a:ln>
        </p:spPr>
        <p:txBody>
          <a:bodyPr wrap="none">
            <a:spAutoFit/>
          </a:bodyPr>
          <a:lstStyle/>
          <a:p>
            <a:pPr>
              <a:spcBef>
                <a:spcPct val="20000"/>
              </a:spcBef>
              <a:buClr>
                <a:srgbClr val="FF0000"/>
              </a:buClr>
              <a:buFont typeface="Arial" charset="0"/>
              <a:buNone/>
            </a:pPr>
            <a:r>
              <a:rPr lang="en-US">
                <a:solidFill>
                  <a:srgbClr val="0000FF"/>
                </a:solidFill>
                <a:latin typeface="LavosHandy™" pitchFamily="66" charset="0"/>
              </a:rPr>
              <a:t>Files and</a:t>
            </a:r>
          </a:p>
          <a:p>
            <a:pPr>
              <a:spcBef>
                <a:spcPct val="20000"/>
              </a:spcBef>
              <a:buClr>
                <a:srgbClr val="FF0000"/>
              </a:buClr>
              <a:buFont typeface="Arial" charset="0"/>
              <a:buNone/>
            </a:pPr>
            <a:r>
              <a:rPr lang="en-US">
                <a:solidFill>
                  <a:srgbClr val="0000FF"/>
                </a:solidFill>
                <a:latin typeface="LavosHandy™" pitchFamily="66" charset="0"/>
              </a:rPr>
              <a:t>directories</a:t>
            </a:r>
          </a:p>
        </p:txBody>
      </p:sp>
      <p:sp>
        <p:nvSpPr>
          <p:cNvPr id="7177" name="TextBox 27"/>
          <p:cNvSpPr txBox="1">
            <a:spLocks noChangeArrowheads="1"/>
          </p:cNvSpPr>
          <p:nvPr/>
        </p:nvSpPr>
        <p:spPr bwMode="auto">
          <a:xfrm>
            <a:off x="6851650" y="3648075"/>
            <a:ext cx="1557338" cy="923925"/>
          </a:xfrm>
          <a:prstGeom prst="rect">
            <a:avLst/>
          </a:prstGeom>
          <a:noFill/>
          <a:ln w="9525">
            <a:noFill/>
            <a:miter lim="800000"/>
            <a:headEnd/>
            <a:tailEnd/>
          </a:ln>
        </p:spPr>
        <p:txBody>
          <a:bodyPr wrap="none">
            <a:spAutoFit/>
          </a:bodyPr>
          <a:lstStyle/>
          <a:p>
            <a:pPr>
              <a:spcBef>
                <a:spcPct val="20000"/>
              </a:spcBef>
              <a:buClr>
                <a:srgbClr val="FF0000"/>
              </a:buClr>
              <a:buFont typeface="Arial" charset="0"/>
              <a:buNone/>
            </a:pPr>
            <a:r>
              <a:rPr lang="en-US">
                <a:solidFill>
                  <a:srgbClr val="0000FF"/>
                </a:solidFill>
                <a:latin typeface="LavosHandy™" pitchFamily="66" charset="0"/>
              </a:rPr>
              <a:t>Console: </a:t>
            </a:r>
            <a:br>
              <a:rPr lang="en-US">
                <a:solidFill>
                  <a:srgbClr val="0000FF"/>
                </a:solidFill>
                <a:latin typeface="LavosHandy™" pitchFamily="66" charset="0"/>
              </a:rPr>
            </a:br>
            <a:r>
              <a:rPr lang="en-US">
                <a:solidFill>
                  <a:srgbClr val="0000FF"/>
                </a:solidFill>
                <a:latin typeface="LavosHandy™" pitchFamily="66" charset="0"/>
              </a:rPr>
              <a:t>(standard-in,</a:t>
            </a:r>
            <a:br>
              <a:rPr lang="en-US">
                <a:solidFill>
                  <a:srgbClr val="0000FF"/>
                </a:solidFill>
                <a:latin typeface="LavosHandy™" pitchFamily="66" charset="0"/>
              </a:rPr>
            </a:br>
            <a:r>
              <a:rPr lang="en-US">
                <a:solidFill>
                  <a:srgbClr val="0000FF"/>
                </a:solidFill>
                <a:latin typeface="LavosHandy™" pitchFamily="66" charset="0"/>
              </a:rPr>
              <a:t>standard-out)</a:t>
            </a:r>
          </a:p>
        </p:txBody>
      </p:sp>
      <p:sp>
        <p:nvSpPr>
          <p:cNvPr id="7178" name="TextBox 28"/>
          <p:cNvSpPr txBox="1">
            <a:spLocks noChangeArrowheads="1"/>
          </p:cNvSpPr>
          <p:nvPr/>
        </p:nvSpPr>
        <p:spPr bwMode="auto">
          <a:xfrm>
            <a:off x="6927850" y="5257800"/>
            <a:ext cx="1550988" cy="646113"/>
          </a:xfrm>
          <a:prstGeom prst="rect">
            <a:avLst/>
          </a:prstGeom>
          <a:noFill/>
          <a:ln w="9525">
            <a:noFill/>
            <a:miter lim="800000"/>
            <a:headEnd/>
            <a:tailEnd/>
          </a:ln>
        </p:spPr>
        <p:txBody>
          <a:bodyPr wrap="none">
            <a:spAutoFit/>
          </a:bodyPr>
          <a:lstStyle/>
          <a:p>
            <a:pPr>
              <a:spcBef>
                <a:spcPct val="20000"/>
              </a:spcBef>
              <a:buClr>
                <a:srgbClr val="FF0000"/>
              </a:buClr>
              <a:buFont typeface="Arial" charset="0"/>
              <a:buNone/>
            </a:pPr>
            <a:r>
              <a:rPr lang="en-US">
                <a:solidFill>
                  <a:srgbClr val="0000FF"/>
                </a:solidFill>
                <a:latin typeface="LavosHandy™" pitchFamily="66" charset="0"/>
              </a:rPr>
              <a:t>Socket-based</a:t>
            </a:r>
            <a:br>
              <a:rPr lang="en-US">
                <a:solidFill>
                  <a:srgbClr val="0000FF"/>
                </a:solidFill>
                <a:latin typeface="LavosHandy™" pitchFamily="66" charset="0"/>
              </a:rPr>
            </a:br>
            <a:r>
              <a:rPr lang="en-US">
                <a:solidFill>
                  <a:srgbClr val="0000FF"/>
                </a:solidFill>
                <a:latin typeface="LavosHandy™" pitchFamily="66" charset="0"/>
              </a:rPr>
              <a:t>sources</a:t>
            </a:r>
          </a:p>
        </p:txBody>
      </p:sp>
      <p:cxnSp>
        <p:nvCxnSpPr>
          <p:cNvPr id="7179" name="Straight Arrow Connector 19"/>
          <p:cNvCxnSpPr>
            <a:cxnSpLocks noChangeShapeType="1"/>
          </p:cNvCxnSpPr>
          <p:nvPr/>
        </p:nvCxnSpPr>
        <p:spPr bwMode="auto">
          <a:xfrm>
            <a:off x="3906838" y="2590800"/>
            <a:ext cx="1371600" cy="0"/>
          </a:xfrm>
          <a:prstGeom prst="straightConnector1">
            <a:avLst/>
          </a:prstGeom>
          <a:noFill/>
          <a:ln w="28575" algn="ctr">
            <a:solidFill>
              <a:schemeClr val="tx1"/>
            </a:solidFill>
            <a:round/>
            <a:headEnd/>
            <a:tailEnd type="triangle" w="med" len="med"/>
          </a:ln>
        </p:spPr>
      </p:cxnSp>
      <p:cxnSp>
        <p:nvCxnSpPr>
          <p:cNvPr id="7180" name="Straight Arrow Connector 20"/>
          <p:cNvCxnSpPr>
            <a:cxnSpLocks noChangeShapeType="1"/>
          </p:cNvCxnSpPr>
          <p:nvPr/>
        </p:nvCxnSpPr>
        <p:spPr bwMode="auto">
          <a:xfrm>
            <a:off x="3906838" y="3886200"/>
            <a:ext cx="1371600" cy="0"/>
          </a:xfrm>
          <a:prstGeom prst="straightConnector1">
            <a:avLst/>
          </a:prstGeom>
          <a:noFill/>
          <a:ln w="28575" algn="ctr">
            <a:solidFill>
              <a:schemeClr val="tx1"/>
            </a:solidFill>
            <a:round/>
            <a:headEnd/>
            <a:tailEnd type="triangle" w="med" len="med"/>
          </a:ln>
        </p:spPr>
      </p:cxnSp>
      <p:cxnSp>
        <p:nvCxnSpPr>
          <p:cNvPr id="7181" name="Straight Arrow Connector 21"/>
          <p:cNvCxnSpPr>
            <a:cxnSpLocks noChangeShapeType="1"/>
          </p:cNvCxnSpPr>
          <p:nvPr/>
        </p:nvCxnSpPr>
        <p:spPr bwMode="auto">
          <a:xfrm>
            <a:off x="3906838" y="5410200"/>
            <a:ext cx="1371600" cy="0"/>
          </a:xfrm>
          <a:prstGeom prst="straightConnector1">
            <a:avLst/>
          </a:prstGeom>
          <a:noFill/>
          <a:ln w="28575" algn="ctr">
            <a:solidFill>
              <a:schemeClr val="tx1"/>
            </a:solidFill>
            <a:round/>
            <a:headEnd/>
            <a:tailEnd type="triangle" w="med" len="med"/>
          </a:ln>
        </p:spPr>
      </p:cxnSp>
      <p:cxnSp>
        <p:nvCxnSpPr>
          <p:cNvPr id="7182" name="Straight Connector 24"/>
          <p:cNvCxnSpPr>
            <a:cxnSpLocks noChangeShapeType="1"/>
          </p:cNvCxnSpPr>
          <p:nvPr/>
        </p:nvCxnSpPr>
        <p:spPr bwMode="auto">
          <a:xfrm>
            <a:off x="3906838" y="2590800"/>
            <a:ext cx="0" cy="2819400"/>
          </a:xfrm>
          <a:prstGeom prst="line">
            <a:avLst/>
          </a:prstGeom>
          <a:noFill/>
          <a:ln w="28575" algn="ctr">
            <a:solidFill>
              <a:schemeClr val="tx1"/>
            </a:solidFill>
            <a:round/>
            <a:headEnd type="none" w="sm" len="sm"/>
            <a:tailEnd type="none" w="sm" len="sm"/>
          </a:ln>
        </p:spPr>
      </p:cxnSp>
      <p:cxnSp>
        <p:nvCxnSpPr>
          <p:cNvPr id="7183" name="Straight Arrow Connector 29"/>
          <p:cNvCxnSpPr>
            <a:cxnSpLocks noChangeShapeType="1"/>
          </p:cNvCxnSpPr>
          <p:nvPr/>
        </p:nvCxnSpPr>
        <p:spPr bwMode="auto">
          <a:xfrm flipH="1">
            <a:off x="2535238" y="3886200"/>
            <a:ext cx="1371600" cy="0"/>
          </a:xfrm>
          <a:prstGeom prst="straightConnector1">
            <a:avLst/>
          </a:prstGeom>
          <a:noFill/>
          <a:ln w="28575" algn="ctr">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1"/>
            <a:ext cx="8687972" cy="428604"/>
          </a:xfrm>
        </p:spPr>
        <p:txBody>
          <a:bodyPr/>
          <a:lstStyle/>
          <a:p>
            <a:pPr eaLnBrk="1" hangingPunct="1"/>
            <a:r>
              <a:rPr lang="en-US" b="1" dirty="0" smtClean="0">
                <a:solidFill>
                  <a:srgbClr val="00B0F0"/>
                </a:solidFill>
              </a:rPr>
              <a:t>I/O Application</a:t>
            </a:r>
            <a:endParaRPr lang="en-IN" b="1" dirty="0" smtClean="0">
              <a:solidFill>
                <a:srgbClr val="00B0F0"/>
              </a:solidFill>
            </a:endParaRPr>
          </a:p>
        </p:txBody>
      </p:sp>
      <p:sp>
        <p:nvSpPr>
          <p:cNvPr id="4099" name="Content Placeholder 2"/>
          <p:cNvSpPr>
            <a:spLocks noGrp="1"/>
          </p:cNvSpPr>
          <p:nvPr>
            <p:ph idx="1"/>
          </p:nvPr>
        </p:nvSpPr>
        <p:spPr>
          <a:xfrm>
            <a:off x="228600" y="609600"/>
            <a:ext cx="8610600" cy="5518150"/>
          </a:xfrm>
        </p:spPr>
        <p:txBody>
          <a:bodyPr/>
          <a:lstStyle/>
          <a:p>
            <a:pPr lvl="1" algn="just">
              <a:lnSpc>
                <a:spcPct val="150000"/>
              </a:lnSpc>
            </a:pPr>
            <a:r>
              <a:rPr lang="en-US" dirty="0" smtClean="0"/>
              <a:t>An application developer typically uses I/O streams to read and write files, to read information from and write information to some output device, such as the </a:t>
            </a:r>
            <a:r>
              <a:rPr lang="en-US" b="1" dirty="0" smtClean="0"/>
              <a:t>keyboard</a:t>
            </a:r>
            <a:r>
              <a:rPr lang="en-US" dirty="0" smtClean="0"/>
              <a:t> (standard in) and the </a:t>
            </a:r>
            <a:r>
              <a:rPr lang="en-US" b="1" dirty="0" smtClean="0"/>
              <a:t>console</a:t>
            </a:r>
            <a:r>
              <a:rPr lang="en-US" dirty="0" smtClean="0"/>
              <a:t> (standard out). </a:t>
            </a:r>
          </a:p>
          <a:p>
            <a:pPr lvl="1" algn="just">
              <a:lnSpc>
                <a:spcPct val="150000"/>
              </a:lnSpc>
            </a:pPr>
            <a:r>
              <a:rPr lang="en-US" dirty="0" smtClean="0"/>
              <a:t>Finally, an application may need to use a </a:t>
            </a:r>
            <a:r>
              <a:rPr lang="en-US" b="1" dirty="0" smtClean="0"/>
              <a:t>socket</a:t>
            </a:r>
            <a:r>
              <a:rPr lang="en-US" dirty="0" smtClean="0"/>
              <a:t> to communicate with another application on a remote system.</a:t>
            </a:r>
          </a:p>
          <a:p>
            <a:pPr algn="just">
              <a:buNone/>
            </a:pPr>
            <a:endParaRPr lang="en-IN" sz="2400" dirty="0" smtClean="0"/>
          </a:p>
          <a:p>
            <a:pPr algn="just">
              <a:buNone/>
            </a:pPr>
            <a:endParaRPr lang="en-IN" sz="2400" dirty="0" smtClean="0"/>
          </a:p>
          <a:p>
            <a:pPr algn="just"/>
            <a:endParaRPr lang="en-IN" sz="2400" dirty="0" smtClean="0"/>
          </a:p>
          <a:p>
            <a:pPr algn="just" eaLnBrk="1" hangingPunct="1">
              <a:lnSpc>
                <a:spcPct val="150000"/>
              </a:lnSpc>
              <a:buFontTx/>
              <a:buChar char="•"/>
            </a:pPr>
            <a:endParaRPr lang="en-IN" sz="2600" b="1" dirty="0" smtClean="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6</a:t>
            </a:fld>
            <a:endParaRPr lang="en-US" dirty="0"/>
          </a:p>
        </p:txBody>
      </p:sp>
    </p:spTree>
    <p:extLst>
      <p:ext uri="{BB962C8B-B14F-4D97-AF65-F5344CB8AC3E}">
        <p14:creationId xmlns="" xmlns:p14="http://schemas.microsoft.com/office/powerpoint/2010/main" val="1110784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1"/>
            <a:ext cx="8687972" cy="428604"/>
          </a:xfrm>
        </p:spPr>
        <p:txBody>
          <a:bodyPr/>
          <a:lstStyle/>
          <a:p>
            <a:pPr eaLnBrk="1" hangingPunct="1"/>
            <a:r>
              <a:rPr lang="en-US" b="1" dirty="0" smtClean="0">
                <a:solidFill>
                  <a:srgbClr val="00B0F0"/>
                </a:solidFill>
              </a:rPr>
              <a:t>Data Within Streams</a:t>
            </a:r>
            <a:endParaRPr lang="en-IN" b="1" dirty="0" smtClean="0">
              <a:solidFill>
                <a:srgbClr val="00B0F0"/>
              </a:solidFill>
            </a:endParaRPr>
          </a:p>
        </p:txBody>
      </p:sp>
      <p:sp>
        <p:nvSpPr>
          <p:cNvPr id="4099" name="Content Placeholder 2"/>
          <p:cNvSpPr>
            <a:spLocks noGrp="1"/>
          </p:cNvSpPr>
          <p:nvPr>
            <p:ph idx="1"/>
          </p:nvPr>
        </p:nvSpPr>
        <p:spPr>
          <a:xfrm>
            <a:off x="228600" y="609600"/>
            <a:ext cx="8610600" cy="5518150"/>
          </a:xfrm>
        </p:spPr>
        <p:txBody>
          <a:bodyPr/>
          <a:lstStyle/>
          <a:p>
            <a:pPr algn="just"/>
            <a:r>
              <a:rPr lang="en-US" sz="2400" dirty="0" smtClean="0"/>
              <a:t>Java technology supports </a:t>
            </a:r>
            <a:r>
              <a:rPr lang="en-US" sz="2400" b="1" dirty="0" smtClean="0"/>
              <a:t>two types of data in streams</a:t>
            </a:r>
            <a:r>
              <a:rPr lang="en-US" sz="2400" dirty="0" smtClean="0"/>
              <a:t>: raw </a:t>
            </a:r>
            <a:r>
              <a:rPr lang="en-US" sz="2400" b="1" dirty="0" smtClean="0"/>
              <a:t>bytes and Unicode characters</a:t>
            </a:r>
            <a:r>
              <a:rPr lang="en-US" sz="2400" dirty="0" smtClean="0"/>
              <a:t>. Typically, the term </a:t>
            </a:r>
            <a:r>
              <a:rPr lang="en-US" sz="2400" i="1" dirty="0" smtClean="0"/>
              <a:t>stream</a:t>
            </a:r>
            <a:r>
              <a:rPr lang="en-US" sz="2400" dirty="0" smtClean="0"/>
              <a:t> refers to byte streams and character streams.</a:t>
            </a:r>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r>
              <a:rPr lang="en-US" sz="2400" b="1" dirty="0" smtClean="0"/>
              <a:t>Byte streams </a:t>
            </a:r>
            <a:r>
              <a:rPr lang="en-US" sz="2400" dirty="0" smtClean="0"/>
              <a:t>are best applied to reading and writing of </a:t>
            </a:r>
            <a:r>
              <a:rPr lang="en-US" sz="2400" b="1" dirty="0" smtClean="0"/>
              <a:t>raw bytes</a:t>
            </a:r>
            <a:r>
              <a:rPr lang="en-US" sz="2400" dirty="0" smtClean="0"/>
              <a:t> (such as image files, audio files, and objects). Specific subclasses provide methods to provide specific support for each of these stream types.</a:t>
            </a:r>
          </a:p>
          <a:p>
            <a:pPr algn="just"/>
            <a:r>
              <a:rPr lang="en-US" sz="2400" b="1" dirty="0" smtClean="0"/>
              <a:t>Character streams </a:t>
            </a:r>
            <a:r>
              <a:rPr lang="en-US" sz="2400" dirty="0" smtClean="0"/>
              <a:t>are designed for reading characters (such as in files and other character-based streams). Specific subclasses provide methods to provide specific support for each of these stream types.</a:t>
            </a:r>
          </a:p>
          <a:p>
            <a:pPr algn="just">
              <a:buNone/>
            </a:pPr>
            <a:endParaRPr lang="en-IN" sz="2400" dirty="0" smtClean="0"/>
          </a:p>
          <a:p>
            <a:pPr algn="just">
              <a:buNone/>
            </a:pPr>
            <a:endParaRPr lang="en-IN" sz="2400" dirty="0" smtClean="0"/>
          </a:p>
          <a:p>
            <a:pPr algn="just"/>
            <a:endParaRPr lang="en-IN" sz="2400" dirty="0" smtClean="0"/>
          </a:p>
          <a:p>
            <a:pPr algn="just" eaLnBrk="1" hangingPunct="1">
              <a:lnSpc>
                <a:spcPct val="150000"/>
              </a:lnSpc>
              <a:buFontTx/>
              <a:buChar char="•"/>
            </a:pPr>
            <a:endParaRPr lang="en-IN" sz="2600" b="1" dirty="0" smtClean="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7</a:t>
            </a:fld>
            <a:endParaRPr lang="en-US" dirty="0"/>
          </a:p>
        </p:txBody>
      </p:sp>
      <p:graphicFrame>
        <p:nvGraphicFramePr>
          <p:cNvPr id="5" name="Table 4"/>
          <p:cNvGraphicFramePr>
            <a:graphicFrameLocks noGrp="1"/>
          </p:cNvGraphicFramePr>
          <p:nvPr/>
        </p:nvGraphicFramePr>
        <p:xfrm>
          <a:off x="1524000" y="1916832"/>
          <a:ext cx="6096000" cy="1475232"/>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Stream</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Byte Streams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Character Streams</a:t>
                      </a:r>
                    </a:p>
                  </a:txBody>
                  <a:tcPr marL="73152" marR="73152" marT="73152" marB="73152" horzOverflow="overflow"/>
                </a:tc>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Arial" pitchFamily="34" charset="0"/>
                        </a:rPr>
                        <a:t>Source streams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InputStream</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Reader</a:t>
                      </a:r>
                    </a:p>
                  </a:txBody>
                  <a:tcPr marL="73152" marR="73152" marT="73152" marB="73152" horzOverflow="overflow"/>
                </a:tc>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Arial" pitchFamily="34" charset="0"/>
                        </a:rPr>
                        <a:t>Sink streams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OutputStream</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Writer</a:t>
                      </a:r>
                    </a:p>
                  </a:txBody>
                  <a:tcPr marL="73152" marR="73152" marT="73152" marB="73152" horzOverflow="overflow"/>
                </a:tc>
              </a:tr>
            </a:tbl>
          </a:graphicData>
        </a:graphic>
      </p:graphicFrame>
    </p:spTree>
    <p:extLst>
      <p:ext uri="{BB962C8B-B14F-4D97-AF65-F5344CB8AC3E}">
        <p14:creationId xmlns="" xmlns:p14="http://schemas.microsoft.com/office/powerpoint/2010/main" val="1110784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1"/>
            <a:ext cx="8687972" cy="428604"/>
          </a:xfrm>
        </p:spPr>
        <p:txBody>
          <a:bodyPr/>
          <a:lstStyle/>
          <a:p>
            <a:pPr eaLnBrk="1" hangingPunct="1"/>
            <a:r>
              <a:rPr lang="en-IN" b="1" dirty="0" smtClean="0">
                <a:solidFill>
                  <a:srgbClr val="00B0F0"/>
                </a:solidFill>
              </a:rPr>
              <a:t>Byte Stream</a:t>
            </a:r>
            <a:endParaRPr lang="en-US" b="1" dirty="0">
              <a:solidFill>
                <a:srgbClr val="00B0F0"/>
              </a:solidFill>
            </a:endParaRPr>
          </a:p>
        </p:txBody>
      </p:sp>
      <p:sp>
        <p:nvSpPr>
          <p:cNvPr id="4099" name="Content Placeholder 2"/>
          <p:cNvSpPr>
            <a:spLocks noGrp="1"/>
          </p:cNvSpPr>
          <p:nvPr>
            <p:ph idx="1"/>
          </p:nvPr>
        </p:nvSpPr>
        <p:spPr>
          <a:xfrm>
            <a:off x="228600" y="609600"/>
            <a:ext cx="8610600" cy="6034110"/>
          </a:xfrm>
        </p:spPr>
        <p:txBody>
          <a:bodyPr/>
          <a:lstStyle/>
          <a:p>
            <a:pPr algn="just" eaLnBrk="1" hangingPunct="1">
              <a:lnSpc>
                <a:spcPct val="150000"/>
              </a:lnSpc>
              <a:buFontTx/>
              <a:buChar char="•"/>
            </a:pPr>
            <a:r>
              <a:rPr lang="en-IN" sz="2800" dirty="0" smtClean="0"/>
              <a:t>A </a:t>
            </a:r>
            <a:r>
              <a:rPr lang="en-IN" sz="2800" b="1" dirty="0" smtClean="0"/>
              <a:t>byte</a:t>
            </a:r>
            <a:r>
              <a:rPr lang="en-IN" sz="2800" dirty="0" smtClean="0"/>
              <a:t> stream access the file byte by byte. Java programs use byte streams to perform input and output of </a:t>
            </a:r>
            <a:r>
              <a:rPr lang="en-IN" sz="2800" b="1" dirty="0" smtClean="0"/>
              <a:t>8-bit</a:t>
            </a:r>
            <a:r>
              <a:rPr lang="en-IN" sz="2800" dirty="0" smtClean="0"/>
              <a:t> bytes. </a:t>
            </a:r>
          </a:p>
          <a:p>
            <a:pPr algn="just" eaLnBrk="1" hangingPunct="1">
              <a:lnSpc>
                <a:spcPct val="150000"/>
              </a:lnSpc>
              <a:buFontTx/>
              <a:buChar char="•"/>
            </a:pPr>
            <a:r>
              <a:rPr lang="en-IN" sz="2800" dirty="0" smtClean="0"/>
              <a:t>Byte oriented streams do not use any </a:t>
            </a:r>
            <a:r>
              <a:rPr lang="en-IN" sz="2800" b="1" dirty="0" smtClean="0"/>
              <a:t>encoding scheme</a:t>
            </a:r>
            <a:r>
              <a:rPr lang="en-IN" sz="2800" dirty="0" smtClean="0"/>
              <a:t> while Character oriented streams use character encoding scheme(UNICODE). </a:t>
            </a:r>
          </a:p>
          <a:p>
            <a:pPr algn="just" eaLnBrk="1" hangingPunct="1">
              <a:lnSpc>
                <a:spcPct val="150000"/>
              </a:lnSpc>
              <a:buFontTx/>
              <a:buChar char="•"/>
            </a:pPr>
            <a:r>
              <a:rPr lang="en-IN" sz="2800" dirty="0" smtClean="0"/>
              <a:t>All byte stream classes are descended from </a:t>
            </a:r>
            <a:r>
              <a:rPr lang="en-IN" sz="2800" b="1" dirty="0" smtClean="0"/>
              <a:t>InputStream</a:t>
            </a:r>
            <a:r>
              <a:rPr lang="en-IN" sz="2800" dirty="0" smtClean="0"/>
              <a:t> and </a:t>
            </a:r>
            <a:r>
              <a:rPr lang="en-IN" sz="2800" b="1" dirty="0" smtClean="0"/>
              <a:t>OutputStream</a:t>
            </a:r>
            <a:r>
              <a:rPr lang="en-IN" sz="2800" dirty="0" smtClean="0"/>
              <a:t> .</a:t>
            </a:r>
          </a:p>
          <a:p>
            <a:pPr algn="just" eaLnBrk="1" hangingPunct="1">
              <a:lnSpc>
                <a:spcPct val="150000"/>
              </a:lnSpc>
              <a:buFontTx/>
              <a:buChar char="•"/>
            </a:pPr>
            <a:r>
              <a:rPr lang="en-IN" sz="2400" b="1" dirty="0" smtClean="0"/>
              <a:t>Example</a:t>
            </a:r>
            <a:r>
              <a:rPr lang="en-IN" sz="2400" dirty="0" smtClean="0"/>
              <a:t>: ByteStreamCopyTest.java, ByteStreamCopyTest1.java</a:t>
            </a:r>
          </a:p>
          <a:p>
            <a:pPr algn="just" eaLnBrk="1" hangingPunct="1">
              <a:lnSpc>
                <a:spcPct val="150000"/>
              </a:lnSpc>
              <a:buFontTx/>
              <a:buChar char="•"/>
            </a:pPr>
            <a:endParaRPr lang="en-IN" sz="2800" dirty="0" smtClean="0"/>
          </a:p>
          <a:p>
            <a:pPr algn="just" eaLnBrk="1" hangingPunct="1">
              <a:lnSpc>
                <a:spcPct val="150000"/>
              </a:lnSpc>
              <a:buNone/>
            </a:pPr>
            <a:endParaRPr lang="en-IN" sz="2600" b="1" dirty="0" smtClean="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8</a:t>
            </a:fld>
            <a:endParaRPr lang="en-US" dirty="0"/>
          </a:p>
        </p:txBody>
      </p:sp>
    </p:spTree>
    <p:extLst>
      <p:ext uri="{BB962C8B-B14F-4D97-AF65-F5344CB8AC3E}">
        <p14:creationId xmlns="" xmlns:p14="http://schemas.microsoft.com/office/powerpoint/2010/main" val="1110784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1"/>
            <a:ext cx="8687972" cy="428604"/>
          </a:xfrm>
        </p:spPr>
        <p:txBody>
          <a:bodyPr/>
          <a:lstStyle/>
          <a:p>
            <a:pPr eaLnBrk="1" hangingPunct="1"/>
            <a:r>
              <a:rPr lang="en-IN" b="1" dirty="0" smtClean="0">
                <a:solidFill>
                  <a:srgbClr val="00B0F0"/>
                </a:solidFill>
              </a:rPr>
              <a:t>Byte Stream</a:t>
            </a:r>
            <a:endParaRPr lang="en-US" b="1" dirty="0">
              <a:solidFill>
                <a:srgbClr val="00B0F0"/>
              </a:solidFill>
            </a:endParaRPr>
          </a:p>
        </p:txBody>
      </p:sp>
      <p:pic>
        <p:nvPicPr>
          <p:cNvPr id="5" name="Content Placeholder 4" descr="IO Stram.gif"/>
          <p:cNvPicPr>
            <a:picLocks noGrp="1" noChangeAspect="1"/>
          </p:cNvPicPr>
          <p:nvPr>
            <p:ph idx="1"/>
          </p:nvPr>
        </p:nvPicPr>
        <p:blipFill>
          <a:blip r:embed="rId2" cstate="print"/>
          <a:stretch>
            <a:fillRect/>
          </a:stretch>
        </p:blipFill>
        <p:spPr>
          <a:xfrm>
            <a:off x="1285852" y="928670"/>
            <a:ext cx="6500858" cy="5357850"/>
          </a:xfrm>
        </p:spPr>
      </p:pic>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9</a:t>
            </a:fld>
            <a:endParaRPr lang="en-US" dirty="0"/>
          </a:p>
        </p:txBody>
      </p:sp>
    </p:spTree>
    <p:extLst>
      <p:ext uri="{BB962C8B-B14F-4D97-AF65-F5344CB8AC3E}">
        <p14:creationId xmlns="" xmlns:p14="http://schemas.microsoft.com/office/powerpoint/2010/main" val="1110784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14775</TotalTime>
  <Words>2875</Words>
  <Application>Microsoft Office PowerPoint</Application>
  <PresentationFormat>On-screen Show (4:3)</PresentationFormat>
  <Paragraphs>285</Paragraphs>
  <Slides>27</Slides>
  <Notes>15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CSE 3002- programming in java  unit Iv Java I/O Fundamentals  </vt:lpstr>
      <vt:lpstr>Java I/O Basics</vt:lpstr>
      <vt:lpstr>I/O Streams</vt:lpstr>
      <vt:lpstr>I/O Streams</vt:lpstr>
      <vt:lpstr>I/O Application</vt:lpstr>
      <vt:lpstr>I/O Application</vt:lpstr>
      <vt:lpstr>Data Within Streams</vt:lpstr>
      <vt:lpstr>Byte Stream</vt:lpstr>
      <vt:lpstr>Byte Stream</vt:lpstr>
      <vt:lpstr>Byte Stream: Sub Classes</vt:lpstr>
      <vt:lpstr>Byte Stream: Sub Classes</vt:lpstr>
      <vt:lpstr>Byte Stream: Sub Classes</vt:lpstr>
      <vt:lpstr> InputStream and OutputStram Methods </vt:lpstr>
      <vt:lpstr>Character Stream</vt:lpstr>
      <vt:lpstr>Character Stream</vt:lpstr>
      <vt:lpstr>Reader and Writer Methods </vt:lpstr>
      <vt:lpstr>Reader and Writer Methods </vt:lpstr>
      <vt:lpstr>Java IO Hierarchy</vt:lpstr>
      <vt:lpstr>I/O Stream Chaining </vt:lpstr>
      <vt:lpstr>Console I/O </vt:lpstr>
      <vt:lpstr>Writing to Standard Output</vt:lpstr>
      <vt:lpstr>Console I/O </vt:lpstr>
      <vt:lpstr>Serialization and Deserialization </vt:lpstr>
      <vt:lpstr>Serialization and Deserialization </vt:lpstr>
      <vt:lpstr>Serialization and Deserialization </vt:lpstr>
      <vt:lpstr>Serialization and Deserialization </vt:lpstr>
      <vt:lpstr>Serialization and Deserialization </vt:lpstr>
    </vt:vector>
  </TitlesOfParts>
  <Company>amrita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prathila</dc:creator>
  <cp:lastModifiedBy>Admin</cp:lastModifiedBy>
  <cp:revision>413</cp:revision>
  <dcterms:created xsi:type="dcterms:W3CDTF">2012-09-17T05:36:38Z</dcterms:created>
  <dcterms:modified xsi:type="dcterms:W3CDTF">2019-10-17T12:10:58Z</dcterms:modified>
</cp:coreProperties>
</file>