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433" r:id="rId2"/>
    <p:sldId id="322" r:id="rId3"/>
    <p:sldId id="367" r:id="rId4"/>
    <p:sldId id="320" r:id="rId5"/>
    <p:sldId id="355" r:id="rId6"/>
    <p:sldId id="323" r:id="rId7"/>
    <p:sldId id="324" r:id="rId8"/>
    <p:sldId id="327" r:id="rId9"/>
    <p:sldId id="370" r:id="rId10"/>
    <p:sldId id="368" r:id="rId11"/>
    <p:sldId id="369" r:id="rId12"/>
    <p:sldId id="468" r:id="rId13"/>
    <p:sldId id="434" r:id="rId14"/>
    <p:sldId id="435" r:id="rId15"/>
    <p:sldId id="469" r:id="rId16"/>
    <p:sldId id="436" r:id="rId17"/>
    <p:sldId id="445" r:id="rId18"/>
    <p:sldId id="371" r:id="rId19"/>
    <p:sldId id="437" r:id="rId20"/>
    <p:sldId id="438" r:id="rId21"/>
    <p:sldId id="439" r:id="rId22"/>
    <p:sldId id="442" r:id="rId23"/>
    <p:sldId id="440" r:id="rId24"/>
    <p:sldId id="443" r:id="rId25"/>
    <p:sldId id="444" r:id="rId26"/>
    <p:sldId id="446" r:id="rId27"/>
    <p:sldId id="470" r:id="rId28"/>
    <p:sldId id="447" r:id="rId29"/>
    <p:sldId id="372" r:id="rId30"/>
    <p:sldId id="373" r:id="rId31"/>
    <p:sldId id="374" r:id="rId32"/>
    <p:sldId id="375" r:id="rId33"/>
    <p:sldId id="377" r:id="rId34"/>
    <p:sldId id="378" r:id="rId35"/>
    <p:sldId id="379" r:id="rId36"/>
    <p:sldId id="380" r:id="rId37"/>
    <p:sldId id="381" r:id="rId38"/>
    <p:sldId id="382" r:id="rId39"/>
    <p:sldId id="383" r:id="rId40"/>
    <p:sldId id="384" r:id="rId41"/>
    <p:sldId id="385" r:id="rId42"/>
    <p:sldId id="387" r:id="rId43"/>
    <p:sldId id="388" r:id="rId44"/>
    <p:sldId id="394" r:id="rId45"/>
    <p:sldId id="396" r:id="rId46"/>
    <p:sldId id="392" r:id="rId47"/>
    <p:sldId id="386" r:id="rId48"/>
    <p:sldId id="397" r:id="rId49"/>
    <p:sldId id="398" r:id="rId50"/>
    <p:sldId id="399" r:id="rId51"/>
    <p:sldId id="400" r:id="rId52"/>
    <p:sldId id="401" r:id="rId53"/>
    <p:sldId id="402" r:id="rId54"/>
    <p:sldId id="403" r:id="rId55"/>
    <p:sldId id="418" r:id="rId56"/>
    <p:sldId id="407" r:id="rId57"/>
    <p:sldId id="420" r:id="rId58"/>
    <p:sldId id="422" r:id="rId59"/>
    <p:sldId id="421" r:id="rId60"/>
    <p:sldId id="423" r:id="rId61"/>
    <p:sldId id="419" r:id="rId62"/>
    <p:sldId id="417" r:id="rId63"/>
    <p:sldId id="424" r:id="rId64"/>
    <p:sldId id="425" r:id="rId65"/>
    <p:sldId id="410" r:id="rId66"/>
    <p:sldId id="413" r:id="rId67"/>
    <p:sldId id="426" r:id="rId68"/>
    <p:sldId id="415" r:id="rId69"/>
    <p:sldId id="428" r:id="rId70"/>
    <p:sldId id="427" r:id="rId71"/>
    <p:sldId id="416" r:id="rId72"/>
    <p:sldId id="430" r:id="rId73"/>
    <p:sldId id="429" r:id="rId74"/>
    <p:sldId id="431" r:id="rId75"/>
    <p:sldId id="432" r:id="rId76"/>
    <p:sldId id="448" r:id="rId77"/>
    <p:sldId id="456" r:id="rId78"/>
    <p:sldId id="451" r:id="rId79"/>
    <p:sldId id="460" r:id="rId80"/>
    <p:sldId id="461" r:id="rId81"/>
    <p:sldId id="450" r:id="rId82"/>
    <p:sldId id="452" r:id="rId83"/>
    <p:sldId id="453" r:id="rId84"/>
    <p:sldId id="454" r:id="rId85"/>
    <p:sldId id="462" r:id="rId86"/>
    <p:sldId id="459" r:id="rId87"/>
    <p:sldId id="463" r:id="rId88"/>
    <p:sldId id="464" r:id="rId89"/>
    <p:sldId id="465" r:id="rId90"/>
    <p:sldId id="466" r:id="rId91"/>
    <p:sldId id="467"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775"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A92AB63-F69F-4689-8459-6EF736881473}" type="datetimeFigureOut">
              <a:rPr lang="en-US"/>
              <a:pPr>
                <a:defRPr/>
              </a:pPr>
              <a:t>7/26/2019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C14ACB9-A145-4310-867B-FBDB17032773}" type="slidenum">
              <a:rPr lang="en-US"/>
              <a:pPr>
                <a:defRPr/>
              </a:pPr>
              <a:t>‹#›</a:t>
            </a:fld>
            <a:endParaRPr lang="en-US"/>
          </a:p>
        </p:txBody>
      </p:sp>
    </p:spTree>
    <p:extLst>
      <p:ext uri="{BB962C8B-B14F-4D97-AF65-F5344CB8AC3E}">
        <p14:creationId xmlns="" xmlns:p14="http://schemas.microsoft.com/office/powerpoint/2010/main" val="2786412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F715A1-4ADC-44E0-9587-804FF39D6B22}" type="slidenum">
              <a:rPr lang="en-US" smtClean="0"/>
              <a:pPr/>
              <a:t>5</a:t>
            </a:fld>
            <a:endParaRPr lang="en-US"/>
          </a:p>
        </p:txBody>
      </p:sp>
    </p:spTree>
    <p:extLst>
      <p:ext uri="{BB962C8B-B14F-4D97-AF65-F5344CB8AC3E}">
        <p14:creationId xmlns="" xmlns:p14="http://schemas.microsoft.com/office/powerpoint/2010/main" val="595284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F715A1-4ADC-44E0-9587-804FF39D6B22}" type="slidenum">
              <a:rPr lang="en-US" smtClean="0"/>
              <a:pPr/>
              <a:t>6</a:t>
            </a:fld>
            <a:endParaRPr lang="en-US"/>
          </a:p>
        </p:txBody>
      </p:sp>
    </p:spTree>
    <p:extLst>
      <p:ext uri="{BB962C8B-B14F-4D97-AF65-F5344CB8AC3E}">
        <p14:creationId xmlns="" xmlns:p14="http://schemas.microsoft.com/office/powerpoint/2010/main" val="59528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F715A1-4ADC-44E0-9587-804FF39D6B22}" type="slidenum">
              <a:rPr lang="en-US" smtClean="0"/>
              <a:pPr/>
              <a:t>7</a:t>
            </a:fld>
            <a:endParaRPr lang="en-US"/>
          </a:p>
        </p:txBody>
      </p:sp>
    </p:spTree>
    <p:extLst>
      <p:ext uri="{BB962C8B-B14F-4D97-AF65-F5344CB8AC3E}">
        <p14:creationId xmlns="" xmlns:p14="http://schemas.microsoft.com/office/powerpoint/2010/main" val="2489534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6E9399-D2AC-43AE-961F-FF13A11B6578}" type="slidenum">
              <a:rPr lang="en-US"/>
              <a:pPr/>
              <a:t>31</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r>
              <a:rPr lang="en-US"/>
              <a:t>Java was conceived by james gosling,patrick naughton….</a:t>
            </a:r>
          </a:p>
          <a:p>
            <a:r>
              <a:rPr lang="en-US"/>
              <a:t>Java was initially called as Oak..</a:t>
            </a:r>
          </a:p>
          <a:p>
            <a:r>
              <a:rPr lang="en-US"/>
              <a:t>But renamed as java in 1995</a:t>
            </a:r>
          </a:p>
          <a:p>
            <a:r>
              <a:rPr lang="en-US"/>
              <a:t>Standard edition, management edition, enterprise edition (used for adv.. Java concepts)</a:t>
            </a:r>
          </a:p>
          <a:p>
            <a:r>
              <a:rPr lang="en-US"/>
              <a:t>You can write the java program in any editors, notepads. But it will   be easy if you use editplus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6E9399-D2AC-43AE-961F-FF13A11B6578}" type="slidenum">
              <a:rPr lang="en-US"/>
              <a:pPr/>
              <a:t>32</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r>
              <a:rPr lang="en-US"/>
              <a:t>Java was conceived by james gosling,patrick naughton….</a:t>
            </a:r>
          </a:p>
          <a:p>
            <a:r>
              <a:rPr lang="en-US"/>
              <a:t>Java was initially called as Oak..</a:t>
            </a:r>
          </a:p>
          <a:p>
            <a:r>
              <a:rPr lang="en-US"/>
              <a:t>But renamed as java in 1995</a:t>
            </a:r>
          </a:p>
          <a:p>
            <a:r>
              <a:rPr lang="en-US"/>
              <a:t>Standard edition, management edition, enterprise edition (used for adv.. Java concepts)</a:t>
            </a:r>
          </a:p>
          <a:p>
            <a:r>
              <a:rPr lang="en-US"/>
              <a:t>You can write the java program in any editors, notepads. But it will   be easy if you use editplus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9B9D5CE-A483-43F8-AE26-9CE19132685D}" type="datetime1">
              <a:rPr lang="en-US" smtClean="0"/>
              <a:pPr>
                <a:defRPr/>
              </a:pPr>
              <a:t>7/26/2019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E73C46D7-74D1-4B60-BBAD-7922F9D9D22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BE149CF-0F68-4726-88EE-47F37844B402}" type="datetime1">
              <a:rPr lang="en-US" smtClean="0"/>
              <a:pPr>
                <a:defRPr/>
              </a:pPr>
              <a:t>7/26/2019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9CA0999F-357E-4302-9C59-9052DA2BD0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A61EA0-13CA-4FDC-9411-D82C2828C3BA}" type="datetime1">
              <a:rPr lang="en-US" smtClean="0"/>
              <a:pPr>
                <a:defRPr/>
              </a:pPr>
              <a:t>7/26/2019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F631A37D-438A-4358-A50E-BD82319B7FD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with Pictur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p:cNvSpPr/>
          <p:nvPr/>
        </p:nvSpPr>
        <p:spPr bwMode="hidden">
          <a:xfrm>
            <a:off x="1" y="0"/>
            <a:ext cx="9144000"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Title 8"/>
          <p:cNvSpPr>
            <a:spLocks noGrp="1"/>
          </p:cNvSpPr>
          <p:nvPr>
            <p:ph type="title"/>
          </p:nvPr>
        </p:nvSpPr>
        <p:spPr>
          <a:xfrm>
            <a:off x="398964" y="739777"/>
            <a:ext cx="6859787"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398964" y="3429453"/>
            <a:ext cx="6859787"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6" name="Text Placeholder 10"/>
          <p:cNvSpPr>
            <a:spLocks noGrp="1"/>
          </p:cNvSpPr>
          <p:nvPr>
            <p:ph type="body" sz="quarter" idx="15" hasCustomPrompt="1"/>
          </p:nvPr>
        </p:nvSpPr>
        <p:spPr>
          <a:xfrm>
            <a:off x="398925" y="2286000"/>
            <a:ext cx="7202776"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3" name="TextBox 12"/>
          <p:cNvSpPr txBox="1"/>
          <p:nvPr/>
        </p:nvSpPr>
        <p:spPr>
          <a:xfrm>
            <a:off x="4033554" y="6556248"/>
            <a:ext cx="2400926"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2018</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xmlns="" val="3592632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94F9409-23C3-415D-B887-39AB2516C5A8}" type="datetime1">
              <a:rPr lang="en-US" smtClean="0"/>
              <a:pPr>
                <a:defRPr/>
              </a:pPr>
              <a:t>7/26/2019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A0EFE215-65F3-4E85-B65B-AF3966216C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B918736-9F5D-49CC-ADB8-8A07F1F54F83}" type="datetime1">
              <a:rPr lang="en-US" smtClean="0"/>
              <a:pPr>
                <a:defRPr/>
              </a:pPr>
              <a:t>7/26/2019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38C81AA5-6096-40AA-A36A-F85FE360684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0C14505-CE88-4396-90DC-E18C3B58EB08}" type="datetime1">
              <a:rPr lang="en-US" smtClean="0"/>
              <a:pPr>
                <a:defRPr/>
              </a:pPr>
              <a:t>7/26/2019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7" name="Slide Number Placeholder 5"/>
          <p:cNvSpPr>
            <a:spLocks noGrp="1"/>
          </p:cNvSpPr>
          <p:nvPr>
            <p:ph type="sldNum" sz="quarter" idx="12"/>
          </p:nvPr>
        </p:nvSpPr>
        <p:spPr/>
        <p:txBody>
          <a:bodyPr/>
          <a:lstStyle>
            <a:lvl1pPr>
              <a:defRPr/>
            </a:lvl1pPr>
          </a:lstStyle>
          <a:p>
            <a:pPr>
              <a:defRPr/>
            </a:pPr>
            <a:fld id="{553A6DA5-AA27-4663-ADC9-A6997D649F1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A514F55-3BDF-45C3-999E-13098D874933}" type="datetime1">
              <a:rPr lang="en-US" smtClean="0"/>
              <a:pPr>
                <a:defRPr/>
              </a:pPr>
              <a:t>7/26/2019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9" name="Slide Number Placeholder 5"/>
          <p:cNvSpPr>
            <a:spLocks noGrp="1"/>
          </p:cNvSpPr>
          <p:nvPr>
            <p:ph type="sldNum" sz="quarter" idx="12"/>
          </p:nvPr>
        </p:nvSpPr>
        <p:spPr/>
        <p:txBody>
          <a:bodyPr/>
          <a:lstStyle>
            <a:lvl1pPr>
              <a:defRPr/>
            </a:lvl1pPr>
          </a:lstStyle>
          <a:p>
            <a:pPr>
              <a:defRPr/>
            </a:pPr>
            <a:fld id="{E6E360E6-1F78-42A8-808F-5C1F378AB4F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1641BEF-EAA5-4594-A9EA-03BC41D2E8EA}" type="datetime1">
              <a:rPr lang="en-US" smtClean="0"/>
              <a:pPr>
                <a:defRPr/>
              </a:pPr>
              <a:t>7/26/2019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5" name="Slide Number Placeholder 5"/>
          <p:cNvSpPr>
            <a:spLocks noGrp="1"/>
          </p:cNvSpPr>
          <p:nvPr>
            <p:ph type="sldNum" sz="quarter" idx="12"/>
          </p:nvPr>
        </p:nvSpPr>
        <p:spPr/>
        <p:txBody>
          <a:bodyPr/>
          <a:lstStyle>
            <a:lvl1pPr>
              <a:defRPr/>
            </a:lvl1pPr>
          </a:lstStyle>
          <a:p>
            <a:pPr>
              <a:defRPr/>
            </a:pPr>
            <a:fld id="{F79C856A-F3FA-436F-A6CB-6F115BFFC0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4BA679-9224-4B28-B5A5-254217895531}" type="datetime1">
              <a:rPr lang="en-US" smtClean="0"/>
              <a:pPr>
                <a:defRPr/>
              </a:pPr>
              <a:t>7/26/2019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4" name="Slide Number Placeholder 5"/>
          <p:cNvSpPr>
            <a:spLocks noGrp="1"/>
          </p:cNvSpPr>
          <p:nvPr>
            <p:ph type="sldNum" sz="quarter" idx="12"/>
          </p:nvPr>
        </p:nvSpPr>
        <p:spPr/>
        <p:txBody>
          <a:bodyPr/>
          <a:lstStyle>
            <a:lvl1pPr>
              <a:defRPr/>
            </a:lvl1pPr>
          </a:lstStyle>
          <a:p>
            <a:pPr>
              <a:defRPr/>
            </a:pPr>
            <a:fld id="{BFE46534-2D45-4930-8A1F-3094C853E77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A1D34A-7AE0-4EB9-A1E8-98A42B14C5BE}" type="datetime1">
              <a:rPr lang="en-US" smtClean="0"/>
              <a:pPr>
                <a:defRPr/>
              </a:pPr>
              <a:t>7/26/2019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7" name="Slide Number Placeholder 5"/>
          <p:cNvSpPr>
            <a:spLocks noGrp="1"/>
          </p:cNvSpPr>
          <p:nvPr>
            <p:ph type="sldNum" sz="quarter" idx="12"/>
          </p:nvPr>
        </p:nvSpPr>
        <p:spPr/>
        <p:txBody>
          <a:bodyPr/>
          <a:lstStyle>
            <a:lvl1pPr>
              <a:defRPr/>
            </a:lvl1pPr>
          </a:lstStyle>
          <a:p>
            <a:pPr>
              <a:defRPr/>
            </a:pPr>
            <a:fld id="{9C42FD9A-F028-48EE-B10F-96CF536008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3A7BD5-4817-4E5B-B492-F08DE935C7F1}" type="datetime1">
              <a:rPr lang="en-US" smtClean="0"/>
              <a:pPr>
                <a:defRPr/>
              </a:pPr>
              <a:t>7/26/2019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7" name="Slide Number Placeholder 5"/>
          <p:cNvSpPr>
            <a:spLocks noGrp="1"/>
          </p:cNvSpPr>
          <p:nvPr>
            <p:ph type="sldNum" sz="quarter" idx="12"/>
          </p:nvPr>
        </p:nvSpPr>
        <p:spPr/>
        <p:txBody>
          <a:bodyPr/>
          <a:lstStyle>
            <a:lvl1pPr>
              <a:defRPr/>
            </a:lvl1pPr>
          </a:lstStyle>
          <a:p>
            <a:pPr>
              <a:defRPr/>
            </a:pPr>
            <a:fld id="{74DDE81E-4DCA-4C1C-A12A-D3D57A38B9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FB755E64-FCBD-4BCC-BFD5-1D66024AA843}" type="datetime1">
              <a:rPr lang="en-US" smtClean="0"/>
              <a:pPr>
                <a:defRPr/>
              </a:pPr>
              <a:t>7/26/2019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0BD2184-C528-45F4-A137-77A7A8FCD4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top-programming-languages-1.webp" TargetMode="External"/><Relationship Id="rId2" Type="http://schemas.openxmlformats.org/officeDocument/2006/relationships/hyperlink" Target="Copy-of-top-programming-languages-1.webp" TargetMode="Externa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gif"/><Relationship Id="rId4" Type="http://schemas.openxmlformats.org/officeDocument/2006/relationships/hyperlink" Target="Most-pull-requests-1.web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Java_Final_Syllabus.docx"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oracle.com/technetwork/java/javase/downloads/index.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oreilly.com/library/view/learning-java/1565927184/ch10.html" TargetMode="Externa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hyperlink" Target="https://www.ibm.com/support/knowledgecenter/en/SSYKE2_8.0.0/com.ibm.java.vm.80.doc/docs/jit_overview.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04800" y="762001"/>
            <a:ext cx="8610600" cy="1828800"/>
          </a:xfrm>
        </p:spPr>
        <p:txBody>
          <a:bodyPr/>
          <a:lstStyle/>
          <a:p>
            <a:pPr eaLnBrk="1" hangingPunct="1"/>
            <a:r>
              <a:rPr lang="en-US" sz="4000" b="1" i="1" cap="all" dirty="0">
                <a:solidFill>
                  <a:srgbClr val="0070C0"/>
                </a:solidFill>
                <a:latin typeface="Bookman Old Style" pitchFamily="18" charset="0"/>
              </a:rPr>
              <a:t>CSE </a:t>
            </a:r>
            <a:r>
              <a:rPr lang="en-US" sz="4000" b="1" i="1" cap="all" dirty="0" smtClean="0">
                <a:solidFill>
                  <a:srgbClr val="0070C0"/>
                </a:solidFill>
                <a:latin typeface="Bookman Old Style" pitchFamily="18" charset="0"/>
              </a:rPr>
              <a:t>3002- programming in java</a:t>
            </a:r>
            <a:br>
              <a:rPr lang="en-US" sz="4000" b="1" i="1" cap="all" dirty="0" smtClean="0">
                <a:solidFill>
                  <a:srgbClr val="0070C0"/>
                </a:solidFill>
                <a:latin typeface="Bookman Old Style" pitchFamily="18" charset="0"/>
              </a:rPr>
            </a:br>
            <a:r>
              <a:rPr lang="en-US" sz="4000" b="1" i="1" cap="all" dirty="0" smtClean="0">
                <a:solidFill>
                  <a:srgbClr val="0070C0"/>
                </a:solidFill>
                <a:latin typeface="Bookman Old Style" pitchFamily="18" charset="0"/>
              </a:rPr>
              <a:t/>
            </a:r>
            <a:br>
              <a:rPr lang="en-US" sz="4000" b="1" i="1" cap="all" dirty="0" smtClean="0">
                <a:solidFill>
                  <a:srgbClr val="0070C0"/>
                </a:solidFill>
                <a:latin typeface="Bookman Old Style" pitchFamily="18" charset="0"/>
              </a:rPr>
            </a:br>
            <a:r>
              <a:rPr lang="en-US" sz="4000" b="1" i="1" cap="all" dirty="0" smtClean="0">
                <a:solidFill>
                  <a:srgbClr val="0070C0"/>
                </a:solidFill>
                <a:latin typeface="Bookman Old Style" pitchFamily="18" charset="0"/>
              </a:rPr>
              <a:t/>
            </a:r>
            <a:br>
              <a:rPr lang="en-US" sz="4000" b="1" i="1" cap="all" dirty="0" smtClean="0">
                <a:solidFill>
                  <a:srgbClr val="0070C0"/>
                </a:solidFill>
                <a:latin typeface="Bookman Old Style" pitchFamily="18" charset="0"/>
              </a:rPr>
            </a:br>
            <a:r>
              <a:rPr lang="en-US" sz="4000" b="1" i="1" cap="all" dirty="0" smtClean="0">
                <a:solidFill>
                  <a:srgbClr val="0070C0"/>
                </a:solidFill>
                <a:latin typeface="Bookman Old Style" pitchFamily="18" charset="0"/>
              </a:rPr>
              <a:t>unit </a:t>
            </a:r>
            <a:r>
              <a:rPr lang="en-US" sz="4000" b="1" i="1" cap="all" dirty="0" err="1" smtClean="0">
                <a:solidFill>
                  <a:srgbClr val="0070C0"/>
                </a:solidFill>
                <a:latin typeface="Bookman Old Style" pitchFamily="18" charset="0"/>
              </a:rPr>
              <a:t>i</a:t>
            </a:r>
            <a:endParaRPr lang="en-US" sz="4000" b="1" i="1" cap="all" dirty="0">
              <a:solidFill>
                <a:srgbClr val="0070C0"/>
              </a:solidFill>
              <a:latin typeface="Bookman Old Style" pitchFamily="18" charset="0"/>
            </a:endParaRPr>
          </a:p>
        </p:txBody>
      </p:sp>
      <p:sp>
        <p:nvSpPr>
          <p:cNvPr id="4" name="Slide Number Placeholder 3"/>
          <p:cNvSpPr>
            <a:spLocks noGrp="1"/>
          </p:cNvSpPr>
          <p:nvPr>
            <p:ph type="sldNum" sz="quarter" idx="12"/>
          </p:nvPr>
        </p:nvSpPr>
        <p:spPr/>
        <p:txBody>
          <a:bodyPr/>
          <a:lstStyle/>
          <a:p>
            <a:pPr>
              <a:defRPr/>
            </a:pPr>
            <a:fld id="{E73C46D7-74D1-4B60-BBAD-7922F9D9D226}" type="slidenum">
              <a:rPr lang="en-US" smtClean="0"/>
              <a:pPr>
                <a:defRPr/>
              </a:pPr>
              <a:t>1</a:t>
            </a:fld>
            <a:endParaRPr lang="en-US"/>
          </a:p>
        </p:txBody>
      </p:sp>
      <p:sp>
        <p:nvSpPr>
          <p:cNvPr id="5" name="Title 1"/>
          <p:cNvSpPr txBox="1">
            <a:spLocks/>
          </p:cNvSpPr>
          <p:nvPr/>
        </p:nvSpPr>
        <p:spPr bwMode="auto">
          <a:xfrm>
            <a:off x="304800" y="4191000"/>
            <a:ext cx="86106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z="2000" b="1" cap="all" dirty="0">
                <a:solidFill>
                  <a:schemeClr val="tx1">
                    <a:lumMod val="95000"/>
                    <a:lumOff val="5000"/>
                  </a:schemeClr>
                </a:solidFill>
                <a:latin typeface="Bookman Old Style" pitchFamily="18" charset="0"/>
              </a:rPr>
              <a:t>Dr. R. </a:t>
            </a:r>
            <a:r>
              <a:rPr lang="en-US" sz="2000" b="1" cap="all" dirty="0" err="1">
                <a:solidFill>
                  <a:schemeClr val="tx1">
                    <a:lumMod val="95000"/>
                    <a:lumOff val="5000"/>
                  </a:schemeClr>
                </a:solidFill>
                <a:latin typeface="Bookman Old Style" pitchFamily="18" charset="0"/>
              </a:rPr>
              <a:t>Manikandan</a:t>
            </a:r>
            <a:r>
              <a:rPr lang="en-US" sz="2000" b="1" cap="all" dirty="0">
                <a:solidFill>
                  <a:schemeClr val="tx1">
                    <a:lumMod val="95000"/>
                    <a:lumOff val="5000"/>
                  </a:schemeClr>
                </a:solidFill>
                <a:latin typeface="Bookman Old Style" pitchFamily="18" charset="0"/>
              </a:rPr>
              <a:t> </a:t>
            </a:r>
          </a:p>
          <a:p>
            <a:pPr eaLnBrk="1" hangingPunct="1"/>
            <a:r>
              <a:rPr lang="en-US" sz="2000" b="1" cap="all" dirty="0" smtClean="0">
                <a:solidFill>
                  <a:schemeClr val="tx1">
                    <a:lumMod val="95000"/>
                    <a:lumOff val="5000"/>
                  </a:schemeClr>
                </a:solidFill>
                <a:latin typeface="Bookman Old Style" pitchFamily="18" charset="0"/>
              </a:rPr>
              <a:t>Assistant professor (senior grade)</a:t>
            </a:r>
          </a:p>
          <a:p>
            <a:pPr eaLnBrk="1" hangingPunct="1"/>
            <a:r>
              <a:rPr lang="en-US" sz="2000" b="1" cap="all" dirty="0" err="1" smtClean="0">
                <a:solidFill>
                  <a:schemeClr val="tx1">
                    <a:lumMod val="95000"/>
                    <a:lumOff val="5000"/>
                  </a:schemeClr>
                </a:solidFill>
                <a:latin typeface="Bookman Old Style" pitchFamily="18" charset="0"/>
              </a:rPr>
              <a:t>Vit</a:t>
            </a:r>
            <a:r>
              <a:rPr lang="en-US" sz="2000" b="1" cap="all" dirty="0" smtClean="0">
                <a:solidFill>
                  <a:schemeClr val="tx1">
                    <a:lumMod val="95000"/>
                    <a:lumOff val="5000"/>
                  </a:schemeClr>
                </a:solidFill>
                <a:latin typeface="Bookman Old Style" pitchFamily="18" charset="0"/>
              </a:rPr>
              <a:t> </a:t>
            </a:r>
            <a:r>
              <a:rPr lang="en-US" sz="2000" b="1" cap="all" dirty="0" err="1" smtClean="0">
                <a:solidFill>
                  <a:schemeClr val="tx1">
                    <a:lumMod val="95000"/>
                    <a:lumOff val="5000"/>
                  </a:schemeClr>
                </a:solidFill>
                <a:latin typeface="Bookman Old Style" pitchFamily="18" charset="0"/>
              </a:rPr>
              <a:t>bhopal</a:t>
            </a:r>
            <a:r>
              <a:rPr lang="en-US" sz="2000" b="1" cap="all" dirty="0" smtClean="0">
                <a:solidFill>
                  <a:schemeClr val="tx1">
                    <a:lumMod val="95000"/>
                    <a:lumOff val="5000"/>
                  </a:schemeClr>
                </a:solidFill>
                <a:latin typeface="Bookman Old Style" pitchFamily="18" charset="0"/>
              </a:rPr>
              <a:t> university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2594"/>
          </a:xfrm>
        </p:spPr>
        <p:txBody>
          <a:bodyPr/>
          <a:lstStyle/>
          <a:p>
            <a:r>
              <a:rPr lang="en-US" sz="4000" b="1" dirty="0" smtClean="0">
                <a:solidFill>
                  <a:srgbClr val="00B0F0"/>
                </a:solidFill>
              </a:rPr>
              <a:t>Programming Paradigm: Overview </a:t>
            </a:r>
            <a:endParaRPr lang="en-IN" sz="4000" b="1" i="1" cap="all" dirty="0">
              <a:solidFill>
                <a:srgbClr val="0070C0"/>
              </a:solidFill>
              <a:latin typeface="Bookman Old Style" pitchFamily="18" charset="0"/>
            </a:endParaRP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10</a:t>
            </a:fld>
            <a:endParaRPr lang="en-US"/>
          </a:p>
        </p:txBody>
      </p:sp>
      <p:pic>
        <p:nvPicPr>
          <p:cNvPr id="7" name="Content Placeholder 6" descr="Unstructured+Programming.jpg"/>
          <p:cNvPicPr>
            <a:picLocks noGrp="1" noChangeAspect="1"/>
          </p:cNvPicPr>
          <p:nvPr>
            <p:ph idx="1"/>
          </p:nvPr>
        </p:nvPicPr>
        <p:blipFill>
          <a:blip r:embed="rId2"/>
          <a:stretch>
            <a:fillRect/>
          </a:stretch>
        </p:blipFill>
        <p:spPr>
          <a:xfrm>
            <a:off x="571472" y="785795"/>
            <a:ext cx="7786742" cy="5756312"/>
          </a:xfrm>
        </p:spPr>
      </p:pic>
      <p:sp>
        <p:nvSpPr>
          <p:cNvPr id="5" name="TextBox 4"/>
          <p:cNvSpPr txBox="1"/>
          <p:nvPr/>
        </p:nvSpPr>
        <p:spPr>
          <a:xfrm>
            <a:off x="1357290" y="6215082"/>
            <a:ext cx="2839239" cy="369332"/>
          </a:xfrm>
          <a:prstGeom prst="rect">
            <a:avLst/>
          </a:prstGeom>
          <a:noFill/>
        </p:spPr>
        <p:txBody>
          <a:bodyPr wrap="none" rtlCol="0">
            <a:spAutoFit/>
          </a:bodyPr>
          <a:lstStyle/>
          <a:p>
            <a:r>
              <a:rPr lang="en-IN" dirty="0" smtClean="0"/>
              <a:t>Example: BASIC, COBOL</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229600" cy="428628"/>
          </a:xfrm>
        </p:spPr>
        <p:txBody>
          <a:bodyPr/>
          <a:lstStyle/>
          <a:p>
            <a:r>
              <a:rPr lang="en-IN" sz="4000" b="1" dirty="0" smtClean="0">
                <a:solidFill>
                  <a:srgbClr val="00B0F0"/>
                </a:solidFill>
              </a:rPr>
              <a:t>Programming Paradigm: Overview </a:t>
            </a:r>
            <a:endParaRPr lang="en-IN" sz="4000" b="1" dirty="0">
              <a:solidFill>
                <a:srgbClr val="00B0F0"/>
              </a:solidFill>
            </a:endParaRPr>
          </a:p>
        </p:txBody>
      </p:sp>
      <p:sp>
        <p:nvSpPr>
          <p:cNvPr id="3" name="Content Placeholder 2"/>
          <p:cNvSpPr>
            <a:spLocks noGrp="1"/>
          </p:cNvSpPr>
          <p:nvPr>
            <p:ph idx="1"/>
          </p:nvPr>
        </p:nvSpPr>
        <p:spPr>
          <a:xfrm>
            <a:off x="285720" y="571480"/>
            <a:ext cx="8572560" cy="6143668"/>
          </a:xfrm>
        </p:spPr>
        <p:txBody>
          <a:bodyPr/>
          <a:lstStyle/>
          <a:p>
            <a:pPr algn="just">
              <a:buNone/>
            </a:pPr>
            <a:r>
              <a:rPr lang="en-IN" sz="2400" b="1" i="1" dirty="0" smtClean="0"/>
              <a:t>Structured programming</a:t>
            </a:r>
          </a:p>
          <a:p>
            <a:pPr algn="just"/>
            <a:r>
              <a:rPr lang="en-IN" sz="2200" dirty="0" smtClean="0"/>
              <a:t>Structured programming is a programming paradigm aimed at improving the clarity, quality, and development time of a computer program by making extensive use of the structured control flow constructs of selection (if/then/else) and repetition (while and for), block structures, and </a:t>
            </a:r>
            <a:r>
              <a:rPr lang="en-IN" sz="2200" b="1" dirty="0" smtClean="0"/>
              <a:t>subroutines</a:t>
            </a:r>
            <a:r>
              <a:rPr lang="en-IN" sz="2200" dirty="0" smtClean="0"/>
              <a:t>.</a:t>
            </a:r>
          </a:p>
          <a:p>
            <a:pPr algn="just"/>
            <a:r>
              <a:rPr lang="en-IN" sz="2400" b="1" dirty="0" smtClean="0"/>
              <a:t>Use top down approach  </a:t>
            </a:r>
          </a:p>
          <a:p>
            <a:pPr lvl="1" algn="just"/>
            <a:r>
              <a:rPr lang="en-IN" sz="2000" dirty="0" smtClean="0"/>
              <a:t>In this approach, first we develop the main module and then the next level modules are developed. This procedure is continued until all the modules are developed.</a:t>
            </a:r>
          </a:p>
          <a:p>
            <a:pPr lvl="1" algn="just">
              <a:buNone/>
            </a:pPr>
            <a:endParaRPr lang="en-IN" sz="2000" dirty="0" smtClean="0"/>
          </a:p>
          <a:p>
            <a:pPr lvl="1"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r>
              <a:rPr lang="en-IN" sz="2400" b="1" dirty="0" smtClean="0"/>
              <a:t>Example</a:t>
            </a:r>
            <a:r>
              <a:rPr lang="en-IN" sz="2400" dirty="0" smtClean="0"/>
              <a:t>: ALGOL, C, C++</a:t>
            </a:r>
          </a:p>
          <a:p>
            <a:pPr algn="just"/>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11</a:t>
            </a:fld>
            <a:endParaRPr lang="en-US"/>
          </a:p>
        </p:txBody>
      </p:sp>
      <p:pic>
        <p:nvPicPr>
          <p:cNvPr id="5" name="Picture 4" descr="Top Down.png"/>
          <p:cNvPicPr>
            <a:picLocks noChangeAspect="1"/>
          </p:cNvPicPr>
          <p:nvPr/>
        </p:nvPicPr>
        <p:blipFill>
          <a:blip r:embed="rId2"/>
          <a:stretch>
            <a:fillRect/>
          </a:stretch>
        </p:blipFill>
        <p:spPr>
          <a:xfrm>
            <a:off x="1704975" y="4214818"/>
            <a:ext cx="5734050" cy="21431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229600" cy="785834"/>
          </a:xfrm>
        </p:spPr>
        <p:txBody>
          <a:bodyPr/>
          <a:lstStyle/>
          <a:p>
            <a:r>
              <a:rPr lang="en-IN" sz="4000" b="1" dirty="0" smtClean="0">
                <a:solidFill>
                  <a:srgbClr val="00B0F0"/>
                </a:solidFill>
              </a:rPr>
              <a:t>Programming Paradigm: Overview </a:t>
            </a:r>
            <a:endParaRPr lang="en-IN" sz="4000" b="1" dirty="0">
              <a:solidFill>
                <a:srgbClr val="00B0F0"/>
              </a:solidFill>
            </a:endParaRPr>
          </a:p>
        </p:txBody>
      </p:sp>
      <p:sp>
        <p:nvSpPr>
          <p:cNvPr id="3" name="Content Placeholder 2"/>
          <p:cNvSpPr>
            <a:spLocks noGrp="1"/>
          </p:cNvSpPr>
          <p:nvPr>
            <p:ph idx="1"/>
          </p:nvPr>
        </p:nvSpPr>
        <p:spPr>
          <a:xfrm>
            <a:off x="457200" y="857232"/>
            <a:ext cx="8229600" cy="5268931"/>
          </a:xfrm>
        </p:spPr>
        <p:txBody>
          <a:bodyPr/>
          <a:lstStyle/>
          <a:p>
            <a:pPr>
              <a:buNone/>
            </a:pPr>
            <a:r>
              <a:rPr lang="en-IN" sz="2400" b="1" dirty="0" smtClean="0"/>
              <a:t>Advantages</a:t>
            </a:r>
            <a:endParaRPr lang="en-IN" sz="2400" dirty="0" smtClean="0"/>
          </a:p>
          <a:p>
            <a:pPr algn="just">
              <a:lnSpc>
                <a:spcPct val="150000"/>
              </a:lnSpc>
            </a:pPr>
            <a:r>
              <a:rPr lang="en-IN" sz="2300" dirty="0" smtClean="0"/>
              <a:t>Complexity can be reduced using the concepts of divide and conquer.</a:t>
            </a:r>
          </a:p>
          <a:p>
            <a:pPr algn="just">
              <a:lnSpc>
                <a:spcPct val="150000"/>
              </a:lnSpc>
            </a:pPr>
            <a:r>
              <a:rPr lang="en-IN" sz="2300" dirty="0" smtClean="0"/>
              <a:t>Logical structures ensure clear flow of control.</a:t>
            </a:r>
          </a:p>
          <a:p>
            <a:pPr algn="just">
              <a:lnSpc>
                <a:spcPct val="150000"/>
              </a:lnSpc>
            </a:pPr>
            <a:r>
              <a:rPr lang="en-IN" sz="2300" dirty="0" smtClean="0"/>
              <a:t>Increase in productivity by allowing multiple programmers to work on different parts of the project independently at the same time.</a:t>
            </a:r>
          </a:p>
          <a:p>
            <a:pPr algn="just">
              <a:lnSpc>
                <a:spcPct val="150000"/>
              </a:lnSpc>
            </a:pPr>
            <a:r>
              <a:rPr lang="en-IN" sz="2300" dirty="0" smtClean="0"/>
              <a:t>Modules can be re-used many times, thus it saves time, reduces complexity and increase reliability.</a:t>
            </a:r>
          </a:p>
          <a:p>
            <a:pPr algn="just">
              <a:lnSpc>
                <a:spcPct val="150000"/>
              </a:lnSpc>
            </a:pPr>
            <a:r>
              <a:rPr lang="en-IN" sz="2300" dirty="0" smtClean="0"/>
              <a:t>Easier to update/fix the program by replacing individual modules rather than larger amount of code.</a:t>
            </a:r>
          </a:p>
          <a:p>
            <a:pPr algn="just"/>
            <a:endParaRPr lang="en-IN" sz="2400" dirty="0" smtClean="0"/>
          </a:p>
          <a:p>
            <a:pPr algn="just"/>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62"/>
            <a:ext cx="8229600" cy="785834"/>
          </a:xfrm>
        </p:spPr>
        <p:txBody>
          <a:bodyPr/>
          <a:lstStyle/>
          <a:p>
            <a:r>
              <a:rPr lang="en-IN" sz="4000" b="1" dirty="0" smtClean="0">
                <a:solidFill>
                  <a:srgbClr val="00B0F0"/>
                </a:solidFill>
              </a:rPr>
              <a:t>Programming Paradigm: Overview </a:t>
            </a:r>
            <a:endParaRPr lang="en-IN" sz="4000" b="1" dirty="0">
              <a:solidFill>
                <a:srgbClr val="00B0F0"/>
              </a:solidFill>
            </a:endParaRPr>
          </a:p>
        </p:txBody>
      </p:sp>
      <p:sp>
        <p:nvSpPr>
          <p:cNvPr id="3" name="Content Placeholder 2"/>
          <p:cNvSpPr>
            <a:spLocks noGrp="1"/>
          </p:cNvSpPr>
          <p:nvPr>
            <p:ph idx="1"/>
          </p:nvPr>
        </p:nvSpPr>
        <p:spPr>
          <a:xfrm>
            <a:off x="214282" y="500042"/>
            <a:ext cx="8786874" cy="5554683"/>
          </a:xfrm>
        </p:spPr>
        <p:txBody>
          <a:bodyPr/>
          <a:lstStyle/>
          <a:p>
            <a:pPr algn="just">
              <a:buNone/>
            </a:pPr>
            <a:r>
              <a:rPr lang="en-IN" sz="2400" b="1" i="1" dirty="0" smtClean="0"/>
              <a:t>Structured programming</a:t>
            </a:r>
          </a:p>
          <a:p>
            <a:pPr>
              <a:buNone/>
            </a:pPr>
            <a:r>
              <a:rPr lang="en-IN" sz="2400" b="1" dirty="0" smtClean="0"/>
              <a:t>Disadvantages</a:t>
            </a:r>
            <a:endParaRPr lang="en-IN" sz="2400" dirty="0" smtClean="0"/>
          </a:p>
          <a:p>
            <a:pPr>
              <a:lnSpc>
                <a:spcPct val="150000"/>
              </a:lnSpc>
            </a:pPr>
            <a:r>
              <a:rPr lang="en-IN" sz="2300" dirty="0" smtClean="0"/>
              <a:t>Same code repetition</a:t>
            </a:r>
          </a:p>
          <a:p>
            <a:pPr>
              <a:lnSpc>
                <a:spcPct val="150000"/>
              </a:lnSpc>
            </a:pPr>
            <a:r>
              <a:rPr lang="en-IN" sz="2300" dirty="0" smtClean="0"/>
              <a:t>Lack of information hiding</a:t>
            </a:r>
          </a:p>
          <a:p>
            <a:pPr>
              <a:lnSpc>
                <a:spcPct val="150000"/>
              </a:lnSpc>
            </a:pPr>
            <a:r>
              <a:rPr lang="en-IN" sz="2300" dirty="0" smtClean="0"/>
              <a:t>Not much reusability of code.</a:t>
            </a:r>
          </a:p>
          <a:p>
            <a:pPr algn="just">
              <a:lnSpc>
                <a:spcPct val="150000"/>
              </a:lnSpc>
            </a:pPr>
            <a:r>
              <a:rPr lang="en-IN" sz="2300" dirty="0" smtClean="0"/>
              <a:t>Can support the software development projects easily up to a certain level of complexity. If complexity of the project goes beyond a limit, it becomes difficult to manage.</a:t>
            </a:r>
          </a:p>
          <a:p>
            <a:pPr algn="just">
              <a:lnSpc>
                <a:spcPct val="150000"/>
              </a:lnSpc>
            </a:pPr>
            <a:r>
              <a:rPr lang="en-IN" sz="2300" dirty="0" smtClean="0"/>
              <a:t>Change of even a single data structure in a program necessitates changes at many places throughout it, and hence the changes becomes very difficult to track even in a reasonable sized program.</a:t>
            </a:r>
          </a:p>
          <a:p>
            <a:pPr algn="just"/>
            <a:endParaRPr lang="en-IN" sz="2400" dirty="0" smtClean="0"/>
          </a:p>
          <a:p>
            <a:endParaRPr lang="en-IN" sz="2400" dirty="0" smtClean="0"/>
          </a:p>
          <a:p>
            <a:pPr algn="just"/>
            <a:endParaRPr lang="en-IN" sz="2400" dirty="0" smtClean="0"/>
          </a:p>
          <a:p>
            <a:pPr algn="just"/>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Programming Paradigm: Overview </a:t>
            </a:r>
            <a:endParaRPr lang="en-IN" sz="4000" b="1" dirty="0">
              <a:solidFill>
                <a:srgbClr val="00B0F0"/>
              </a:solidFill>
            </a:endParaRPr>
          </a:p>
        </p:txBody>
      </p:sp>
      <p:sp>
        <p:nvSpPr>
          <p:cNvPr id="3" name="Content Placeholder 2"/>
          <p:cNvSpPr>
            <a:spLocks noGrp="1"/>
          </p:cNvSpPr>
          <p:nvPr>
            <p:ph idx="1"/>
          </p:nvPr>
        </p:nvSpPr>
        <p:spPr>
          <a:xfrm>
            <a:off x="142844" y="500042"/>
            <a:ext cx="8786874" cy="5626121"/>
          </a:xfrm>
        </p:spPr>
        <p:txBody>
          <a:bodyPr/>
          <a:lstStyle/>
          <a:p>
            <a:pPr algn="just">
              <a:buNone/>
            </a:pPr>
            <a:r>
              <a:rPr lang="en-IN" sz="2400" b="1" i="1" dirty="0" smtClean="0"/>
              <a:t>Object Oriented programming (OOP) </a:t>
            </a:r>
            <a:r>
              <a:rPr lang="en-IN" sz="2300" dirty="0" smtClean="0"/>
              <a:t>is  </a:t>
            </a:r>
            <a:r>
              <a:rPr lang="en-IN" sz="2300" b="1" dirty="0" smtClean="0"/>
              <a:t>programming</a:t>
            </a:r>
            <a:r>
              <a:rPr lang="en-IN" sz="2300" dirty="0" smtClean="0"/>
              <a:t> language model organized around </a:t>
            </a:r>
            <a:r>
              <a:rPr lang="en-IN" sz="2300" b="1" dirty="0" smtClean="0"/>
              <a:t>objects</a:t>
            </a:r>
            <a:r>
              <a:rPr lang="en-IN" sz="2300" dirty="0" smtClean="0"/>
              <a:t> rather than "actions" and data rather than logic. </a:t>
            </a:r>
          </a:p>
          <a:p>
            <a:pPr algn="just"/>
            <a:r>
              <a:rPr lang="en-IN" sz="2300" b="1" dirty="0" smtClean="0"/>
              <a:t>Use Bottom up approach</a:t>
            </a:r>
            <a:r>
              <a:rPr lang="en-IN" sz="2300" dirty="0" smtClean="0"/>
              <a:t>.</a:t>
            </a:r>
          </a:p>
          <a:p>
            <a:pPr lvl="1" algn="just"/>
            <a:r>
              <a:rPr lang="en-IN" sz="2000" dirty="0" smtClean="0"/>
              <a:t>start from object to data to function then to main() function for displaying result. </a:t>
            </a:r>
            <a:r>
              <a:rPr lang="en-IN" sz="1900" dirty="0" smtClean="0"/>
              <a:t> </a:t>
            </a:r>
          </a:p>
          <a:p>
            <a:pPr lvl="1" algn="just"/>
            <a:endParaRPr lang="en-IN" sz="1900" dirty="0" smtClean="0"/>
          </a:p>
          <a:p>
            <a:pPr lvl="1" algn="just"/>
            <a:endParaRPr lang="en-IN" sz="1900" dirty="0" smtClean="0"/>
          </a:p>
          <a:p>
            <a:pPr lvl="1" algn="just"/>
            <a:endParaRPr lang="en-IN" sz="1900" dirty="0" smtClean="0"/>
          </a:p>
          <a:p>
            <a:pPr lvl="1" algn="just"/>
            <a:endParaRPr lang="en-IN" sz="1900" dirty="0" smtClean="0"/>
          </a:p>
          <a:p>
            <a:pPr lvl="1" algn="just"/>
            <a:endParaRPr lang="en-IN" sz="1900" dirty="0" smtClean="0"/>
          </a:p>
          <a:p>
            <a:pPr lvl="1" algn="just"/>
            <a:endParaRPr lang="en-IN" sz="1900" dirty="0" smtClean="0"/>
          </a:p>
          <a:p>
            <a:pPr lvl="1" algn="just"/>
            <a:endParaRPr lang="en-IN" sz="1900" dirty="0" smtClean="0"/>
          </a:p>
          <a:p>
            <a:pPr lvl="1" algn="just"/>
            <a:endParaRPr lang="en-IN" sz="1900" dirty="0" smtClean="0"/>
          </a:p>
          <a:p>
            <a:pPr lvl="1" algn="just">
              <a:buNone/>
            </a:pPr>
            <a:endParaRPr lang="en-IN" sz="1900" dirty="0" smtClean="0"/>
          </a:p>
          <a:p>
            <a:pPr algn="just"/>
            <a:endParaRPr lang="en-IN" sz="2200" b="1" dirty="0" smtClean="0"/>
          </a:p>
          <a:p>
            <a:pPr algn="just"/>
            <a:r>
              <a:rPr lang="en-IN" sz="2200" b="1" dirty="0" smtClean="0"/>
              <a:t>Example: </a:t>
            </a:r>
            <a:r>
              <a:rPr lang="en-IN" sz="2200" dirty="0" smtClean="0"/>
              <a:t>C++, C#, Java, PHP, Python, etc</a:t>
            </a:r>
          </a:p>
          <a:p>
            <a:pPr algn="just">
              <a:buNone/>
            </a:pPr>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14</a:t>
            </a:fld>
            <a:endParaRPr lang="en-US"/>
          </a:p>
        </p:txBody>
      </p:sp>
      <p:pic>
        <p:nvPicPr>
          <p:cNvPr id="5" name="Picture 4" descr="Bottom up approach.gif"/>
          <p:cNvPicPr>
            <a:picLocks noChangeAspect="1"/>
          </p:cNvPicPr>
          <p:nvPr/>
        </p:nvPicPr>
        <p:blipFill>
          <a:blip r:embed="rId2"/>
          <a:stretch>
            <a:fillRect/>
          </a:stretch>
        </p:blipFill>
        <p:spPr>
          <a:xfrm>
            <a:off x="1785918" y="2500306"/>
            <a:ext cx="5734050" cy="378621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Programming Paradigm: Overview </a:t>
            </a:r>
            <a:endParaRPr lang="en-IN" sz="4000" b="1" dirty="0">
              <a:solidFill>
                <a:srgbClr val="00B0F0"/>
              </a:solidFill>
            </a:endParaRPr>
          </a:p>
        </p:txBody>
      </p:sp>
      <p:sp>
        <p:nvSpPr>
          <p:cNvPr id="3" name="Content Placeholder 2"/>
          <p:cNvSpPr>
            <a:spLocks noGrp="1"/>
          </p:cNvSpPr>
          <p:nvPr>
            <p:ph idx="1"/>
          </p:nvPr>
        </p:nvSpPr>
        <p:spPr>
          <a:xfrm>
            <a:off x="142844" y="500042"/>
            <a:ext cx="8786874" cy="5626121"/>
          </a:xfrm>
        </p:spPr>
        <p:txBody>
          <a:bodyPr/>
          <a:lstStyle/>
          <a:p>
            <a:pPr algn="just">
              <a:buNone/>
            </a:pPr>
            <a:r>
              <a:rPr lang="en-IN" sz="2400" b="1" i="1" dirty="0" smtClean="0"/>
              <a:t>Object Oriented programming</a:t>
            </a:r>
          </a:p>
          <a:p>
            <a:pPr algn="just">
              <a:buNone/>
            </a:pPr>
            <a:r>
              <a:rPr lang="en-IN" sz="2300" b="1" dirty="0" smtClean="0"/>
              <a:t>Advantages</a:t>
            </a:r>
          </a:p>
          <a:p>
            <a:pPr algn="just">
              <a:lnSpc>
                <a:spcPct val="150000"/>
              </a:lnSpc>
            </a:pPr>
            <a:r>
              <a:rPr lang="en-IN" sz="2300" dirty="0" smtClean="0"/>
              <a:t>It provides a clear </a:t>
            </a:r>
            <a:r>
              <a:rPr lang="en-IN" sz="2300" b="1" i="1" dirty="0" smtClean="0"/>
              <a:t>modular structure</a:t>
            </a:r>
            <a:r>
              <a:rPr lang="en-IN" sz="2300" dirty="0" smtClean="0"/>
              <a:t> for programs which makes it good for defining abstract data types in which implementation details are hidden</a:t>
            </a:r>
          </a:p>
          <a:p>
            <a:pPr algn="just">
              <a:lnSpc>
                <a:spcPct val="150000"/>
              </a:lnSpc>
            </a:pPr>
            <a:r>
              <a:rPr lang="en-IN" sz="2300" dirty="0" smtClean="0"/>
              <a:t>Objects can also be </a:t>
            </a:r>
            <a:r>
              <a:rPr lang="en-IN" sz="2300" b="1" i="1" dirty="0" smtClean="0"/>
              <a:t>reused</a:t>
            </a:r>
            <a:r>
              <a:rPr lang="en-IN" sz="2300" dirty="0" smtClean="0"/>
              <a:t> within an across applications. The reuse of software also lowers the cost of development. More effort is put into the object-oriented analysis and design, which lowers the overall cost of development.</a:t>
            </a:r>
          </a:p>
          <a:p>
            <a:pPr algn="just">
              <a:lnSpc>
                <a:spcPct val="150000"/>
              </a:lnSpc>
            </a:pPr>
            <a:r>
              <a:rPr lang="en-IN" sz="2300" dirty="0" smtClean="0"/>
              <a:t>It makes software</a:t>
            </a:r>
            <a:r>
              <a:rPr lang="en-IN" sz="2300" b="1" i="1" dirty="0" smtClean="0"/>
              <a:t> easier to maintain.</a:t>
            </a:r>
            <a:r>
              <a:rPr lang="en-IN" sz="2300" dirty="0" smtClean="0"/>
              <a:t> Since the design is modular, part of the system can be updated in case of issues without a need to make large-scale changes</a:t>
            </a:r>
          </a:p>
          <a:p>
            <a:pPr algn="just"/>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Programming Paradigm: Overview </a:t>
            </a:r>
            <a:endParaRPr lang="en-IN" sz="4000" b="1" dirty="0">
              <a:solidFill>
                <a:srgbClr val="00B0F0"/>
              </a:solidFill>
            </a:endParaRPr>
          </a:p>
        </p:txBody>
      </p:sp>
      <p:sp>
        <p:nvSpPr>
          <p:cNvPr id="3" name="Content Placeholder 2"/>
          <p:cNvSpPr>
            <a:spLocks noGrp="1"/>
          </p:cNvSpPr>
          <p:nvPr>
            <p:ph idx="1"/>
          </p:nvPr>
        </p:nvSpPr>
        <p:spPr>
          <a:xfrm>
            <a:off x="285720" y="500042"/>
            <a:ext cx="8643998" cy="5929354"/>
          </a:xfrm>
        </p:spPr>
        <p:txBody>
          <a:bodyPr/>
          <a:lstStyle/>
          <a:p>
            <a:pPr algn="just">
              <a:buNone/>
            </a:pPr>
            <a:r>
              <a:rPr lang="en-IN" sz="2400" b="1" dirty="0" smtClean="0"/>
              <a:t>Advantages</a:t>
            </a:r>
          </a:p>
          <a:p>
            <a:pPr algn="just"/>
            <a:r>
              <a:rPr lang="en-IN" sz="2300" dirty="0" smtClean="0"/>
              <a:t>Reuse also enables </a:t>
            </a:r>
            <a:r>
              <a:rPr lang="en-IN" sz="2300" b="1" i="1" dirty="0" smtClean="0"/>
              <a:t>faster development</a:t>
            </a:r>
            <a:r>
              <a:rPr lang="en-IN" sz="2300" dirty="0" smtClean="0"/>
              <a:t>. Object-oriented programming languages come with rich libraries of objects, and code developed during projects is also reusable in future projects.</a:t>
            </a:r>
          </a:p>
          <a:p>
            <a:pPr algn="just"/>
            <a:r>
              <a:rPr lang="en-IN" sz="2300" dirty="0" smtClean="0"/>
              <a:t>It provides a good framework for code libraries where the supplied software components can be </a:t>
            </a:r>
            <a:r>
              <a:rPr lang="en-IN" sz="2300" b="1" i="1" dirty="0" smtClean="0"/>
              <a:t>easily adapted and modified by the programmer</a:t>
            </a:r>
            <a:r>
              <a:rPr lang="en-IN" sz="2300" dirty="0" smtClean="0"/>
              <a:t>. This is particularly useful for developing graphical user interfaces.</a:t>
            </a:r>
          </a:p>
          <a:p>
            <a:pPr algn="just"/>
            <a:r>
              <a:rPr lang="en-IN" sz="2300" b="1" i="1" dirty="0" smtClean="0"/>
              <a:t>Better Productivity </a:t>
            </a:r>
            <a:r>
              <a:rPr lang="en-IN" sz="2300" b="1" dirty="0" smtClean="0"/>
              <a:t>as</a:t>
            </a:r>
            <a:r>
              <a:rPr lang="en-IN" sz="2300" dirty="0" smtClean="0"/>
              <a:t> OOP techniques enforce rules on a programmer that, in the long run, help us get more work done; finished programs work better, have more features and are easier to read and maintain. </a:t>
            </a:r>
          </a:p>
          <a:p>
            <a:pPr lvl="1" algn="just"/>
            <a:r>
              <a:rPr lang="en-IN" sz="1900" dirty="0" smtClean="0"/>
              <a:t>OOP programmers take new and existing software objects and "stitch" them together to make new programs. Because object libraries contain many useful functions, software developers don't have to reinvent the wheel as often; more of their time goes into making the new program.</a:t>
            </a:r>
          </a:p>
          <a:p>
            <a:pPr algn="just"/>
            <a:endParaRPr lang="en-IN" sz="2400" dirty="0" smtClean="0"/>
          </a:p>
          <a:p>
            <a:pPr algn="just"/>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Programming Paradigm: Overview </a:t>
            </a:r>
            <a:endParaRPr lang="en-IN" sz="4000" b="1" dirty="0">
              <a:solidFill>
                <a:srgbClr val="00B0F0"/>
              </a:solidFill>
            </a:endParaRPr>
          </a:p>
        </p:txBody>
      </p:sp>
      <p:sp>
        <p:nvSpPr>
          <p:cNvPr id="3" name="Content Placeholder 2"/>
          <p:cNvSpPr>
            <a:spLocks noGrp="1"/>
          </p:cNvSpPr>
          <p:nvPr>
            <p:ph idx="1"/>
          </p:nvPr>
        </p:nvSpPr>
        <p:spPr>
          <a:xfrm>
            <a:off x="285720" y="500042"/>
            <a:ext cx="8643998" cy="5929354"/>
          </a:xfrm>
        </p:spPr>
        <p:txBody>
          <a:bodyPr/>
          <a:lstStyle/>
          <a:p>
            <a:pPr algn="just">
              <a:buNone/>
            </a:pPr>
            <a:r>
              <a:rPr lang="en-IN" sz="2400" b="1" dirty="0" smtClean="0"/>
              <a:t>OOPs Vs Structure or Procedural oriented Programming Paradigm</a:t>
            </a:r>
          </a:p>
          <a:p>
            <a:pPr algn="just">
              <a:buNone/>
            </a:pPr>
            <a:endParaRPr lang="en-IN" sz="2400" b="1" dirty="0" smtClean="0"/>
          </a:p>
          <a:p>
            <a:pPr algn="just"/>
            <a:endParaRPr lang="en-IN" sz="2400" dirty="0" smtClean="0"/>
          </a:p>
          <a:p>
            <a:pPr algn="just"/>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17</a:t>
            </a:fld>
            <a:endParaRPr lang="en-US"/>
          </a:p>
        </p:txBody>
      </p:sp>
      <p:pic>
        <p:nvPicPr>
          <p:cNvPr id="5" name="Picture 4" descr="OOPS Vs Procedural.png"/>
          <p:cNvPicPr>
            <a:picLocks noChangeAspect="1"/>
          </p:cNvPicPr>
          <p:nvPr/>
        </p:nvPicPr>
        <p:blipFill>
          <a:blip r:embed="rId2"/>
          <a:stretch>
            <a:fillRect/>
          </a:stretch>
        </p:blipFill>
        <p:spPr>
          <a:xfrm>
            <a:off x="762000" y="1214422"/>
            <a:ext cx="7620000" cy="450059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774720"/>
          </a:xfrm>
        </p:spPr>
        <p:txBody>
          <a:bodyPr/>
          <a:lstStyle/>
          <a:p>
            <a:r>
              <a:rPr lang="en-IN" sz="4000" b="1" dirty="0" smtClean="0">
                <a:solidFill>
                  <a:srgbClr val="00B0F0"/>
                </a:solidFill>
              </a:rPr>
              <a:t>OOPs Concepts: Recap</a:t>
            </a:r>
            <a:endParaRPr lang="en-IN" sz="4000" b="1" dirty="0">
              <a:solidFill>
                <a:srgbClr val="00B0F0"/>
              </a:solidFill>
            </a:endParaRPr>
          </a:p>
        </p:txBody>
      </p:sp>
      <p:pic>
        <p:nvPicPr>
          <p:cNvPr id="5" name="Content Placeholder 4" descr="OOPS_Concepts.png"/>
          <p:cNvPicPr>
            <a:picLocks noGrp="1" noChangeAspect="1"/>
          </p:cNvPicPr>
          <p:nvPr>
            <p:ph idx="1"/>
          </p:nvPr>
        </p:nvPicPr>
        <p:blipFill>
          <a:blip r:embed="rId2">
            <a:duotone>
              <a:schemeClr val="bg2">
                <a:shade val="45000"/>
                <a:satMod val="135000"/>
              </a:schemeClr>
              <a:prstClr val="white"/>
            </a:duotone>
          </a:blip>
          <a:stretch>
            <a:fillRect/>
          </a:stretch>
        </p:blipFill>
        <p:spPr>
          <a:xfrm>
            <a:off x="1428728" y="928670"/>
            <a:ext cx="6500858" cy="5024455"/>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OOPs Concepts: Recap</a:t>
            </a:r>
            <a:endParaRPr lang="en-IN" sz="4000" b="1" dirty="0">
              <a:solidFill>
                <a:srgbClr val="00B0F0"/>
              </a:solidFill>
            </a:endParaRPr>
          </a:p>
        </p:txBody>
      </p:sp>
      <p:sp>
        <p:nvSpPr>
          <p:cNvPr id="3" name="Content Placeholder 2"/>
          <p:cNvSpPr>
            <a:spLocks noGrp="1"/>
          </p:cNvSpPr>
          <p:nvPr>
            <p:ph idx="1"/>
          </p:nvPr>
        </p:nvSpPr>
        <p:spPr>
          <a:xfrm>
            <a:off x="285720" y="500042"/>
            <a:ext cx="8643998" cy="5929354"/>
          </a:xfrm>
        </p:spPr>
        <p:txBody>
          <a:bodyPr/>
          <a:lstStyle/>
          <a:p>
            <a:pPr algn="just">
              <a:buNone/>
            </a:pPr>
            <a:r>
              <a:rPr lang="en-IN" sz="2400" b="1" dirty="0" smtClean="0"/>
              <a:t>Object </a:t>
            </a:r>
          </a:p>
          <a:p>
            <a:pPr algn="just"/>
            <a:r>
              <a:rPr lang="en-IN" sz="2600" dirty="0" smtClean="0"/>
              <a:t>Object is a real world entity, which has state, behaviour and identity .</a:t>
            </a:r>
          </a:p>
          <a:p>
            <a:pPr algn="just"/>
            <a:r>
              <a:rPr lang="en-IN" sz="2600" dirty="0" smtClean="0"/>
              <a:t>The state of an object can be described as a set of attributes and their values. </a:t>
            </a:r>
          </a:p>
          <a:p>
            <a:pPr lvl="1" algn="just"/>
            <a:r>
              <a:rPr lang="en-IN" sz="2400" b="1" dirty="0" smtClean="0"/>
              <a:t>For example</a:t>
            </a:r>
            <a:r>
              <a:rPr lang="en-IN" sz="2400" dirty="0" smtClean="0"/>
              <a:t>, a bank account has a set of attributes such as Account Number, Name, Account Type, Balance, and values of all these attributes. </a:t>
            </a:r>
          </a:p>
          <a:p>
            <a:pPr algn="just"/>
            <a:r>
              <a:rPr lang="en-IN" sz="2600" dirty="0" smtClean="0"/>
              <a:t>The behaviour or operation of an object refers to the changes that occur in its attributes over a period of time.</a:t>
            </a:r>
          </a:p>
          <a:p>
            <a:pPr algn="just"/>
            <a:r>
              <a:rPr lang="en-IN" sz="2600" dirty="0" smtClean="0"/>
              <a:t>Each object has a unique identity that can be used to distinguish it from other objects. Two objects may exhibit the same behaviour and they may or may not have the same state, but they never have the same identity. </a:t>
            </a:r>
          </a:p>
          <a:p>
            <a:pPr algn="just"/>
            <a:endParaRPr lang="en-IN" sz="2400" dirty="0" smtClean="0"/>
          </a:p>
          <a:p>
            <a:pPr algn="just"/>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500"/>
                                        <p:tgtEl>
                                          <p:spTgt spid="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ox(in)">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sz="3600" b="1" i="1" cap="all" dirty="0">
                <a:solidFill>
                  <a:srgbClr val="0070C0"/>
                </a:solidFill>
                <a:latin typeface="Bookman Old Style" pitchFamily="18" charset="0"/>
              </a:rPr>
              <a:t>Course Objective</a:t>
            </a:r>
          </a:p>
        </p:txBody>
      </p:sp>
      <p:sp>
        <p:nvSpPr>
          <p:cNvPr id="3" name="Content Placeholder 2"/>
          <p:cNvSpPr>
            <a:spLocks noGrp="1"/>
          </p:cNvSpPr>
          <p:nvPr>
            <p:ph idx="1"/>
          </p:nvPr>
        </p:nvSpPr>
        <p:spPr>
          <a:xfrm>
            <a:off x="457200" y="838200"/>
            <a:ext cx="8229600" cy="5519758"/>
          </a:xfrm>
        </p:spPr>
        <p:txBody>
          <a:bodyPr/>
          <a:lstStyle/>
          <a:p>
            <a:pPr algn="just"/>
            <a:r>
              <a:rPr lang="en-IN" sz="2000" dirty="0" smtClean="0"/>
              <a:t>Creating high-performing multi-threaded applications</a:t>
            </a:r>
          </a:p>
          <a:p>
            <a:pPr algn="just"/>
            <a:r>
              <a:rPr lang="en-IN" sz="2000" dirty="0" smtClean="0"/>
              <a:t>Creating Java technology applications that leverage the object-oriented features of the Java language, such as encapsulation, inheritance, and polymorphism</a:t>
            </a:r>
          </a:p>
          <a:p>
            <a:pPr algn="just"/>
            <a:r>
              <a:rPr lang="en-IN" sz="2000" dirty="0" smtClean="0"/>
              <a:t>Implementing input/output (I/O) functionality to read from and write to data and text files and understand advanced I/O streams</a:t>
            </a:r>
          </a:p>
          <a:p>
            <a:pPr algn="just"/>
            <a:r>
              <a:rPr lang="en-IN" sz="2000" dirty="0" smtClean="0"/>
              <a:t>Executing a Java technology application from the command line</a:t>
            </a:r>
          </a:p>
          <a:p>
            <a:pPr algn="just"/>
            <a:r>
              <a:rPr lang="en-IN" sz="2000" dirty="0" smtClean="0"/>
              <a:t>Manipulating files, directories and file systems using the JDK NIO.2 specification</a:t>
            </a:r>
          </a:p>
          <a:p>
            <a:pPr algn="just"/>
            <a:r>
              <a:rPr lang="en-IN" sz="2000" dirty="0" smtClean="0"/>
              <a:t>Creating applications that use the Java Collections framework</a:t>
            </a:r>
          </a:p>
          <a:p>
            <a:pPr algn="just"/>
            <a:r>
              <a:rPr lang="en-IN" sz="2000" dirty="0" smtClean="0"/>
              <a:t>Performing multiple operations on database tables, including creating, reading, updating and deleting using both JDBC and JPA technology</a:t>
            </a:r>
          </a:p>
          <a:p>
            <a:pPr algn="just"/>
            <a:r>
              <a:rPr lang="en-IN" sz="2000" dirty="0" smtClean="0"/>
              <a:t>Searching and filter collections using Lambda Expressions</a:t>
            </a:r>
          </a:p>
          <a:p>
            <a:pPr algn="just"/>
            <a:r>
              <a:rPr lang="en-IN" sz="2000" dirty="0" smtClean="0"/>
              <a:t>Implementing error-handling techniques using exception handling</a:t>
            </a:r>
          </a:p>
          <a:p>
            <a:pPr algn="just"/>
            <a:r>
              <a:rPr lang="en-IN" sz="2000" dirty="0" smtClean="0"/>
              <a:t>Using Lambda Expression concurrency features</a:t>
            </a:r>
            <a:endParaRPr lang="en-US" sz="2000" dirty="0"/>
          </a:p>
        </p:txBody>
      </p:sp>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OOPs Concepts: Recap</a:t>
            </a:r>
            <a:endParaRPr lang="en-IN" sz="4000" b="1" dirty="0">
              <a:solidFill>
                <a:srgbClr val="00B0F0"/>
              </a:solidFill>
            </a:endParaRPr>
          </a:p>
        </p:txBody>
      </p:sp>
      <p:sp>
        <p:nvSpPr>
          <p:cNvPr id="3" name="Content Placeholder 2"/>
          <p:cNvSpPr>
            <a:spLocks noGrp="1"/>
          </p:cNvSpPr>
          <p:nvPr>
            <p:ph idx="1"/>
          </p:nvPr>
        </p:nvSpPr>
        <p:spPr>
          <a:xfrm>
            <a:off x="285720" y="500042"/>
            <a:ext cx="8643998" cy="5929354"/>
          </a:xfrm>
        </p:spPr>
        <p:txBody>
          <a:bodyPr/>
          <a:lstStyle/>
          <a:p>
            <a:pPr algn="just">
              <a:buNone/>
            </a:pPr>
            <a:r>
              <a:rPr lang="en-IN" sz="2400" b="1" dirty="0" smtClean="0"/>
              <a:t>Class </a:t>
            </a:r>
          </a:p>
          <a:p>
            <a:pPr algn="just">
              <a:lnSpc>
                <a:spcPct val="150000"/>
              </a:lnSpc>
            </a:pPr>
            <a:r>
              <a:rPr lang="en-IN" sz="2400" dirty="0" smtClean="0"/>
              <a:t>Class is a </a:t>
            </a:r>
            <a:r>
              <a:rPr lang="en-IN" sz="2400" b="1" dirty="0" smtClean="0"/>
              <a:t>group of objects with similar properties</a:t>
            </a:r>
            <a:r>
              <a:rPr lang="en-IN" sz="2400" dirty="0" smtClean="0"/>
              <a:t>, common behaviour, common relationships with other objects, and common semantics.</a:t>
            </a:r>
          </a:p>
          <a:p>
            <a:pPr algn="just">
              <a:lnSpc>
                <a:spcPct val="150000"/>
              </a:lnSpc>
            </a:pPr>
            <a:r>
              <a:rPr lang="en-IN" sz="2400" dirty="0" smtClean="0"/>
              <a:t>A class is the template / blueprint from which individual objects are created. </a:t>
            </a:r>
          </a:p>
          <a:p>
            <a:pPr algn="just">
              <a:lnSpc>
                <a:spcPct val="150000"/>
              </a:lnSpc>
            </a:pPr>
            <a:r>
              <a:rPr lang="en-IN" sz="2400" b="1" dirty="0" smtClean="0"/>
              <a:t>For example</a:t>
            </a:r>
            <a:r>
              <a:rPr lang="en-IN" sz="2400" dirty="0" smtClean="0"/>
              <a:t>, Each bicycle was built from the same </a:t>
            </a:r>
            <a:r>
              <a:rPr lang="en-IN" sz="2400" b="1" dirty="0" smtClean="0"/>
              <a:t>set</a:t>
            </a:r>
            <a:r>
              <a:rPr lang="en-IN" sz="2400" dirty="0" smtClean="0"/>
              <a:t> of blueprints and therefore contains the same components.</a:t>
            </a:r>
          </a:p>
          <a:p>
            <a:pPr algn="just">
              <a:lnSpc>
                <a:spcPct val="150000"/>
              </a:lnSpc>
            </a:pPr>
            <a:r>
              <a:rPr lang="en-IN" sz="2400" dirty="0" smtClean="0"/>
              <a:t> In object-oriented terms, we say that your bicycle is an instance of the class of objects known as bicycles.</a:t>
            </a:r>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OOPs Concepts: Recap</a:t>
            </a:r>
            <a:endParaRPr lang="en-IN" sz="4000" b="1" dirty="0">
              <a:solidFill>
                <a:srgbClr val="00B0F0"/>
              </a:solidFill>
            </a:endParaRPr>
          </a:p>
        </p:txBody>
      </p:sp>
      <p:sp>
        <p:nvSpPr>
          <p:cNvPr id="3" name="Content Placeholder 2"/>
          <p:cNvSpPr>
            <a:spLocks noGrp="1"/>
          </p:cNvSpPr>
          <p:nvPr>
            <p:ph idx="1"/>
          </p:nvPr>
        </p:nvSpPr>
        <p:spPr>
          <a:xfrm>
            <a:off x="285720" y="500042"/>
            <a:ext cx="8643998" cy="5929354"/>
          </a:xfrm>
        </p:spPr>
        <p:txBody>
          <a:bodyPr/>
          <a:lstStyle/>
          <a:p>
            <a:pPr algn="just">
              <a:buNone/>
            </a:pPr>
            <a:r>
              <a:rPr lang="en-IN" sz="2400" b="1" dirty="0" smtClean="0"/>
              <a:t>Object &amp; Class </a:t>
            </a:r>
          </a:p>
          <a:p>
            <a:pPr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21</a:t>
            </a:fld>
            <a:endParaRPr lang="en-US"/>
          </a:p>
        </p:txBody>
      </p:sp>
      <p:pic>
        <p:nvPicPr>
          <p:cNvPr id="6" name="Picture 5" descr="object &amp; class.jpg"/>
          <p:cNvPicPr>
            <a:picLocks noChangeAspect="1"/>
          </p:cNvPicPr>
          <p:nvPr/>
        </p:nvPicPr>
        <p:blipFill>
          <a:blip r:embed="rId2"/>
          <a:stretch>
            <a:fillRect/>
          </a:stretch>
        </p:blipFill>
        <p:spPr>
          <a:xfrm>
            <a:off x="714348" y="928670"/>
            <a:ext cx="7572427" cy="52864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OOPs Concepts: Recap</a:t>
            </a:r>
            <a:endParaRPr lang="en-IN" sz="4000" b="1" dirty="0">
              <a:solidFill>
                <a:srgbClr val="00B0F0"/>
              </a:solidFill>
            </a:endParaRPr>
          </a:p>
        </p:txBody>
      </p:sp>
      <p:sp>
        <p:nvSpPr>
          <p:cNvPr id="3" name="Content Placeholder 2"/>
          <p:cNvSpPr>
            <a:spLocks noGrp="1"/>
          </p:cNvSpPr>
          <p:nvPr>
            <p:ph idx="1"/>
          </p:nvPr>
        </p:nvSpPr>
        <p:spPr>
          <a:xfrm>
            <a:off x="285720" y="500042"/>
            <a:ext cx="8643998" cy="5929354"/>
          </a:xfrm>
        </p:spPr>
        <p:txBody>
          <a:bodyPr/>
          <a:lstStyle/>
          <a:p>
            <a:pPr algn="just">
              <a:buNone/>
            </a:pPr>
            <a:r>
              <a:rPr lang="en-IN" sz="2400" b="1" dirty="0" smtClean="0"/>
              <a:t>Object &amp; Class </a:t>
            </a:r>
          </a:p>
          <a:p>
            <a:pPr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22</a:t>
            </a:fld>
            <a:endParaRPr lang="en-US"/>
          </a:p>
        </p:txBody>
      </p:sp>
      <p:pic>
        <p:nvPicPr>
          <p:cNvPr id="6" name="Picture 2"/>
          <p:cNvPicPr>
            <a:picLocks noChangeAspect="1" noChangeArrowheads="1"/>
          </p:cNvPicPr>
          <p:nvPr/>
        </p:nvPicPr>
        <p:blipFill>
          <a:blip r:embed="rId2"/>
          <a:srcRect/>
          <a:stretch>
            <a:fillRect/>
          </a:stretch>
        </p:blipFill>
        <p:spPr bwMode="auto">
          <a:xfrm>
            <a:off x="1357290" y="1071547"/>
            <a:ext cx="6429420" cy="578645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OOPs Concepts: Recap</a:t>
            </a:r>
            <a:endParaRPr lang="en-IN" sz="4000" b="1" dirty="0">
              <a:solidFill>
                <a:srgbClr val="00B0F0"/>
              </a:solidFill>
            </a:endParaRPr>
          </a:p>
        </p:txBody>
      </p:sp>
      <p:sp>
        <p:nvSpPr>
          <p:cNvPr id="3" name="Content Placeholder 2"/>
          <p:cNvSpPr>
            <a:spLocks noGrp="1"/>
          </p:cNvSpPr>
          <p:nvPr>
            <p:ph idx="1"/>
          </p:nvPr>
        </p:nvSpPr>
        <p:spPr>
          <a:xfrm>
            <a:off x="285720" y="500042"/>
            <a:ext cx="8643998" cy="5929354"/>
          </a:xfrm>
        </p:spPr>
        <p:txBody>
          <a:bodyPr/>
          <a:lstStyle/>
          <a:p>
            <a:pPr algn="just">
              <a:buNone/>
            </a:pPr>
            <a:r>
              <a:rPr lang="en-IN" sz="2400" b="1" dirty="0" smtClean="0"/>
              <a:t>Abstraction</a:t>
            </a:r>
          </a:p>
          <a:p>
            <a:pPr algn="just">
              <a:buNone/>
            </a:pPr>
            <a:endParaRPr lang="en-IN" sz="2400" b="1"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23</a:t>
            </a:fld>
            <a:endParaRPr lang="en-US"/>
          </a:p>
        </p:txBody>
      </p:sp>
      <p:pic>
        <p:nvPicPr>
          <p:cNvPr id="5" name="Picture 4" descr="Abstraction.jpg"/>
          <p:cNvPicPr>
            <a:picLocks noChangeAspect="1"/>
          </p:cNvPicPr>
          <p:nvPr/>
        </p:nvPicPr>
        <p:blipFill>
          <a:blip r:embed="rId2"/>
          <a:stretch>
            <a:fillRect/>
          </a:stretch>
        </p:blipFill>
        <p:spPr>
          <a:xfrm>
            <a:off x="223837" y="966787"/>
            <a:ext cx="8696325" cy="53911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OOPs Concepts: Recap</a:t>
            </a:r>
            <a:endParaRPr lang="en-IN" sz="4000" b="1" dirty="0">
              <a:solidFill>
                <a:srgbClr val="00B0F0"/>
              </a:solidFill>
            </a:endParaRPr>
          </a:p>
        </p:txBody>
      </p:sp>
      <p:sp>
        <p:nvSpPr>
          <p:cNvPr id="3" name="Content Placeholder 2"/>
          <p:cNvSpPr>
            <a:spLocks noGrp="1"/>
          </p:cNvSpPr>
          <p:nvPr>
            <p:ph idx="1"/>
          </p:nvPr>
        </p:nvSpPr>
        <p:spPr>
          <a:xfrm>
            <a:off x="285720" y="500042"/>
            <a:ext cx="8643998" cy="5929354"/>
          </a:xfrm>
        </p:spPr>
        <p:txBody>
          <a:bodyPr/>
          <a:lstStyle/>
          <a:p>
            <a:pPr algn="just">
              <a:buNone/>
            </a:pPr>
            <a:r>
              <a:rPr lang="en-IN" sz="2400" b="1" dirty="0" smtClean="0"/>
              <a:t>Encapsulation  </a:t>
            </a:r>
          </a:p>
          <a:p>
            <a:pPr algn="just"/>
            <a:r>
              <a:rPr lang="en-IN" sz="2400" dirty="0" smtClean="0"/>
              <a:t>Encapsulation is defined as the process of enclosing one or more details from outside world through access right. It says how much access should be given to particular details. </a:t>
            </a:r>
          </a:p>
          <a:p>
            <a:pPr algn="just"/>
            <a:r>
              <a:rPr lang="en-IN" sz="2400" dirty="0" smtClean="0"/>
              <a:t>Both Abstraction &amp; Encapsulation works hand in hand because </a:t>
            </a:r>
            <a:r>
              <a:rPr lang="en-IN" sz="2400" b="1" dirty="0" smtClean="0"/>
              <a:t>Abstraction says what details to be made visible &amp; Encapsulation provides the level of access right to that visible details. i.e. – It implements the desired level of abstraction.</a:t>
            </a:r>
            <a:endParaRPr lang="en-IN" sz="2400" b="1"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24</a:t>
            </a:fld>
            <a:endParaRPr lang="en-US"/>
          </a:p>
        </p:txBody>
      </p:sp>
      <p:pic>
        <p:nvPicPr>
          <p:cNvPr id="5" name="Picture 4" descr="Encapsulation.jpeg"/>
          <p:cNvPicPr>
            <a:picLocks noChangeAspect="1"/>
          </p:cNvPicPr>
          <p:nvPr/>
        </p:nvPicPr>
        <p:blipFill>
          <a:blip r:embed="rId2"/>
          <a:stretch>
            <a:fillRect/>
          </a:stretch>
        </p:blipFill>
        <p:spPr>
          <a:xfrm>
            <a:off x="-32" y="3929066"/>
            <a:ext cx="4286280" cy="2209800"/>
          </a:xfrm>
          <a:prstGeom prst="rect">
            <a:avLst/>
          </a:prstGeom>
        </p:spPr>
      </p:pic>
      <p:pic>
        <p:nvPicPr>
          <p:cNvPr id="6" name="Picture 5" descr="Encapsulation1.jpg"/>
          <p:cNvPicPr>
            <a:picLocks noChangeAspect="1"/>
          </p:cNvPicPr>
          <p:nvPr/>
        </p:nvPicPr>
        <p:blipFill>
          <a:blip r:embed="rId3"/>
          <a:stretch>
            <a:fillRect/>
          </a:stretch>
        </p:blipFill>
        <p:spPr>
          <a:xfrm>
            <a:off x="4381500" y="3586185"/>
            <a:ext cx="4762500" cy="305752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OOPs Concepts: Recap</a:t>
            </a:r>
            <a:endParaRPr lang="en-IN" sz="4000" b="1" dirty="0">
              <a:solidFill>
                <a:srgbClr val="00B0F0"/>
              </a:solidFill>
            </a:endParaRPr>
          </a:p>
        </p:txBody>
      </p:sp>
      <p:sp>
        <p:nvSpPr>
          <p:cNvPr id="3" name="Content Placeholder 2"/>
          <p:cNvSpPr>
            <a:spLocks noGrp="1"/>
          </p:cNvSpPr>
          <p:nvPr>
            <p:ph idx="1"/>
          </p:nvPr>
        </p:nvSpPr>
        <p:spPr>
          <a:xfrm>
            <a:off x="285720" y="500042"/>
            <a:ext cx="8643998" cy="5929354"/>
          </a:xfrm>
        </p:spPr>
        <p:txBody>
          <a:bodyPr/>
          <a:lstStyle/>
          <a:p>
            <a:pPr algn="just">
              <a:buNone/>
            </a:pPr>
            <a:r>
              <a:rPr lang="en-IN" sz="2400" b="1" dirty="0" smtClean="0"/>
              <a:t>Inheritance </a:t>
            </a:r>
          </a:p>
          <a:p>
            <a:pPr algn="just"/>
            <a:r>
              <a:rPr lang="en-IN" sz="2400" b="1" dirty="0" smtClean="0"/>
              <a:t>Inheritance</a:t>
            </a:r>
            <a:r>
              <a:rPr lang="en-IN" sz="2400" dirty="0" smtClean="0"/>
              <a:t> enables new </a:t>
            </a:r>
            <a:r>
              <a:rPr lang="en-IN" sz="2400" b="1" dirty="0" smtClean="0"/>
              <a:t>objects</a:t>
            </a:r>
            <a:r>
              <a:rPr lang="en-IN" sz="2400" dirty="0" smtClean="0"/>
              <a:t> to take on the properties of existing </a:t>
            </a:r>
            <a:r>
              <a:rPr lang="en-IN" sz="2400" b="1" dirty="0" smtClean="0"/>
              <a:t>objects</a:t>
            </a:r>
            <a:r>
              <a:rPr lang="en-IN" sz="2400" dirty="0" smtClean="0"/>
              <a:t>. A class that is used as the basis for </a:t>
            </a:r>
            <a:r>
              <a:rPr lang="en-IN" sz="2400" b="1" dirty="0" smtClean="0"/>
              <a:t>inheritance</a:t>
            </a:r>
            <a:r>
              <a:rPr lang="en-IN" sz="2400" dirty="0" smtClean="0"/>
              <a:t> is called a super class or base class. A class that </a:t>
            </a:r>
            <a:r>
              <a:rPr lang="en-IN" sz="2400" b="1" dirty="0" smtClean="0"/>
              <a:t>inherits</a:t>
            </a:r>
            <a:r>
              <a:rPr lang="en-IN" sz="2400" dirty="0" smtClean="0"/>
              <a:t> from a super class is called a sub class or derived class. </a:t>
            </a:r>
          </a:p>
          <a:p>
            <a:pPr algn="just"/>
            <a:r>
              <a:rPr lang="en-IN" sz="2400" dirty="0" smtClean="0"/>
              <a:t>For example, a child </a:t>
            </a:r>
            <a:r>
              <a:rPr lang="en-IN" sz="2400" b="1" dirty="0" smtClean="0"/>
              <a:t>inherits</a:t>
            </a:r>
            <a:r>
              <a:rPr lang="en-IN" sz="2400" dirty="0" smtClean="0"/>
              <a:t> the traits of his/her parents. With </a:t>
            </a:r>
            <a:r>
              <a:rPr lang="en-IN" sz="2400" b="1" dirty="0" smtClean="0"/>
              <a:t>inheritance</a:t>
            </a:r>
            <a:r>
              <a:rPr lang="en-IN" sz="2400" dirty="0" smtClean="0"/>
              <a:t>, we can reuse the fields and methods of the existing class. Hence, </a:t>
            </a:r>
            <a:r>
              <a:rPr lang="en-IN" sz="2400" b="1" dirty="0" smtClean="0"/>
              <a:t>inheritance</a:t>
            </a:r>
            <a:r>
              <a:rPr lang="en-IN" sz="2400" dirty="0" smtClean="0"/>
              <a:t> facilitates Reusability and is an important concept of OOPs.</a:t>
            </a: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25</a:t>
            </a:fld>
            <a:endParaRPr lang="en-US"/>
          </a:p>
        </p:txBody>
      </p:sp>
      <p:pic>
        <p:nvPicPr>
          <p:cNvPr id="7" name="Picture 6" descr="Inheritance.jpg"/>
          <p:cNvPicPr>
            <a:picLocks noChangeAspect="1"/>
          </p:cNvPicPr>
          <p:nvPr/>
        </p:nvPicPr>
        <p:blipFill>
          <a:blip r:embed="rId2"/>
          <a:stretch>
            <a:fillRect/>
          </a:stretch>
        </p:blipFill>
        <p:spPr>
          <a:xfrm>
            <a:off x="825500" y="4071942"/>
            <a:ext cx="7493000" cy="2714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OOPs Concepts: Recap</a:t>
            </a:r>
            <a:endParaRPr lang="en-IN" sz="4000" b="1" dirty="0">
              <a:solidFill>
                <a:srgbClr val="00B0F0"/>
              </a:solidFill>
            </a:endParaRPr>
          </a:p>
        </p:txBody>
      </p:sp>
      <p:sp>
        <p:nvSpPr>
          <p:cNvPr id="3" name="Content Placeholder 2"/>
          <p:cNvSpPr>
            <a:spLocks noGrp="1"/>
          </p:cNvSpPr>
          <p:nvPr>
            <p:ph idx="1"/>
          </p:nvPr>
        </p:nvSpPr>
        <p:spPr>
          <a:xfrm>
            <a:off x="285720" y="500042"/>
            <a:ext cx="8643998" cy="5929354"/>
          </a:xfrm>
        </p:spPr>
        <p:txBody>
          <a:bodyPr/>
          <a:lstStyle/>
          <a:p>
            <a:pPr algn="just">
              <a:buNone/>
            </a:pPr>
            <a:r>
              <a:rPr lang="en-IN" sz="2400" b="1" dirty="0" smtClean="0"/>
              <a:t>Inheritance </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26</a:t>
            </a:fld>
            <a:endParaRPr lang="en-US"/>
          </a:p>
        </p:txBody>
      </p:sp>
      <p:pic>
        <p:nvPicPr>
          <p:cNvPr id="6" name="Picture 5" descr="Inheritance.gif"/>
          <p:cNvPicPr>
            <a:picLocks noChangeAspect="1"/>
          </p:cNvPicPr>
          <p:nvPr/>
        </p:nvPicPr>
        <p:blipFill>
          <a:blip r:embed="rId2"/>
          <a:stretch>
            <a:fillRect/>
          </a:stretch>
        </p:blipFill>
        <p:spPr>
          <a:xfrm>
            <a:off x="785786" y="1214422"/>
            <a:ext cx="7143799" cy="4857783"/>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OOPs Concepts: Recap</a:t>
            </a:r>
            <a:endParaRPr lang="en-IN" sz="4000" b="1" dirty="0">
              <a:solidFill>
                <a:srgbClr val="00B0F0"/>
              </a:solidFill>
            </a:endParaRPr>
          </a:p>
        </p:txBody>
      </p:sp>
      <p:sp>
        <p:nvSpPr>
          <p:cNvPr id="3" name="Content Placeholder 2"/>
          <p:cNvSpPr>
            <a:spLocks noGrp="1"/>
          </p:cNvSpPr>
          <p:nvPr>
            <p:ph idx="1"/>
          </p:nvPr>
        </p:nvSpPr>
        <p:spPr>
          <a:xfrm>
            <a:off x="285720" y="500042"/>
            <a:ext cx="8643998" cy="5929354"/>
          </a:xfrm>
        </p:spPr>
        <p:txBody>
          <a:bodyPr/>
          <a:lstStyle/>
          <a:p>
            <a:pPr algn="just">
              <a:buNone/>
            </a:pPr>
            <a:r>
              <a:rPr lang="en-IN" sz="2400" b="1" dirty="0" smtClean="0"/>
              <a:t>Inheritance </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27</a:t>
            </a:fld>
            <a:endParaRPr lang="en-US"/>
          </a:p>
        </p:txBody>
      </p:sp>
      <p:pic>
        <p:nvPicPr>
          <p:cNvPr id="7" name="Picture 6" descr="Inheritance1.png"/>
          <p:cNvPicPr>
            <a:picLocks noChangeAspect="1"/>
          </p:cNvPicPr>
          <p:nvPr/>
        </p:nvPicPr>
        <p:blipFill>
          <a:blip r:embed="rId2"/>
          <a:stretch>
            <a:fillRect/>
          </a:stretch>
        </p:blipFill>
        <p:spPr>
          <a:xfrm>
            <a:off x="733904" y="1000108"/>
            <a:ext cx="7676191" cy="577612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OOPs Concepts: Recap</a:t>
            </a:r>
            <a:endParaRPr lang="en-IN" sz="4000" b="1" dirty="0">
              <a:solidFill>
                <a:srgbClr val="00B0F0"/>
              </a:solidFill>
            </a:endParaRPr>
          </a:p>
        </p:txBody>
      </p:sp>
      <p:sp>
        <p:nvSpPr>
          <p:cNvPr id="3" name="Content Placeholder 2"/>
          <p:cNvSpPr>
            <a:spLocks noGrp="1"/>
          </p:cNvSpPr>
          <p:nvPr>
            <p:ph idx="1"/>
          </p:nvPr>
        </p:nvSpPr>
        <p:spPr>
          <a:xfrm>
            <a:off x="285720" y="500042"/>
            <a:ext cx="8643998" cy="5929354"/>
          </a:xfrm>
        </p:spPr>
        <p:txBody>
          <a:bodyPr/>
          <a:lstStyle/>
          <a:p>
            <a:pPr algn="just">
              <a:buNone/>
            </a:pPr>
            <a:r>
              <a:rPr lang="en-IN" sz="2400" b="1" dirty="0" smtClean="0"/>
              <a:t>Polymorphism </a:t>
            </a:r>
          </a:p>
          <a:p>
            <a:pPr algn="just"/>
            <a:r>
              <a:rPr lang="en-IN" sz="2400" dirty="0" smtClean="0"/>
              <a:t>Polymorphism is the concept where an object behaves differently in different situations. There are two types of polymorphism – </a:t>
            </a:r>
            <a:r>
              <a:rPr lang="en-IN" sz="2400" b="1" dirty="0" smtClean="0"/>
              <a:t>compile time polymorphism and runtime polymorphism</a:t>
            </a:r>
            <a:r>
              <a:rPr lang="en-IN" sz="2400" dirty="0" smtClean="0"/>
              <a:t>. </a:t>
            </a:r>
          </a:p>
          <a:p>
            <a:pPr algn="just"/>
            <a:r>
              <a:rPr lang="en-IN" sz="2400" dirty="0" smtClean="0"/>
              <a:t>More precisely we say it as </a:t>
            </a:r>
            <a:r>
              <a:rPr lang="en-IN" sz="2400" b="1" dirty="0" smtClean="0"/>
              <a:t>'many forms of single entity'. </a:t>
            </a:r>
            <a:r>
              <a:rPr lang="en-IN" sz="2400" dirty="0" smtClean="0"/>
              <a:t>This play a vital role in the concept of OOPS.</a:t>
            </a:r>
          </a:p>
          <a:p>
            <a:pPr algn="just"/>
            <a:r>
              <a:rPr lang="en-IN" sz="2400" b="1" dirty="0" smtClean="0"/>
              <a:t>For Example</a:t>
            </a:r>
            <a:r>
              <a:rPr lang="en-IN" sz="2400" dirty="0" smtClean="0"/>
              <a:t>, we are turn on the phone by one button at the same time we can turn off the phone by the same button.</a:t>
            </a: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28</a:t>
            </a:fld>
            <a:endParaRPr lang="en-US"/>
          </a:p>
        </p:txBody>
      </p:sp>
      <p:pic>
        <p:nvPicPr>
          <p:cNvPr id="6" name="Picture 5" descr="Polymorphism in Java.JPG"/>
          <p:cNvPicPr>
            <a:picLocks noChangeAspect="1"/>
          </p:cNvPicPr>
          <p:nvPr/>
        </p:nvPicPr>
        <p:blipFill>
          <a:blip r:embed="rId2"/>
          <a:stretch>
            <a:fillRect/>
          </a:stretch>
        </p:blipFill>
        <p:spPr>
          <a:xfrm>
            <a:off x="0" y="3786190"/>
            <a:ext cx="9144000" cy="30003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IN" sz="4000" b="1" dirty="0" smtClean="0">
                <a:solidFill>
                  <a:srgbClr val="00B0F0"/>
                </a:solidFill>
              </a:rPr>
              <a:t>Object Oriented Programming vs. Object Based Programming </a:t>
            </a:r>
            <a:endParaRPr lang="en-IN" sz="4000" b="1" dirty="0">
              <a:solidFill>
                <a:srgbClr val="00B0F0"/>
              </a:solidFill>
            </a:endParaRPr>
          </a:p>
        </p:txBody>
      </p:sp>
      <p:sp>
        <p:nvSpPr>
          <p:cNvPr id="3" name="Content Placeholder 2"/>
          <p:cNvSpPr>
            <a:spLocks noGrp="1"/>
          </p:cNvSpPr>
          <p:nvPr>
            <p:ph idx="1"/>
          </p:nvPr>
        </p:nvSpPr>
        <p:spPr>
          <a:xfrm>
            <a:off x="285720" y="1285860"/>
            <a:ext cx="8572560" cy="5143536"/>
          </a:xfrm>
        </p:spPr>
        <p:txBody>
          <a:bodyPr/>
          <a:lstStyle/>
          <a:p>
            <a:pPr algn="just">
              <a:buFont typeface="Arial" pitchFamily="34" charset="0"/>
              <a:buChar char="•"/>
            </a:pPr>
            <a:r>
              <a:rPr lang="en-IN" sz="2400" dirty="0" smtClean="0"/>
              <a:t>Object oriented and Object based programming languages have  some different features and behaviour</a:t>
            </a:r>
          </a:p>
          <a:p>
            <a:pPr algn="just">
              <a:buNone/>
            </a:pPr>
            <a:r>
              <a:rPr lang="en-IN" sz="2400" b="1" dirty="0" smtClean="0"/>
              <a:t>Object oriented language</a:t>
            </a:r>
          </a:p>
          <a:p>
            <a:pPr algn="just"/>
            <a:r>
              <a:rPr lang="en-IN" sz="2400" dirty="0" smtClean="0"/>
              <a:t>Object-oriented language supports all the features of OOPs.</a:t>
            </a:r>
          </a:p>
          <a:p>
            <a:pPr algn="just"/>
            <a:r>
              <a:rPr lang="en-IN" sz="2400" dirty="0" smtClean="0"/>
              <a:t>Object-oriented language doesn't has in-built object.</a:t>
            </a:r>
          </a:p>
          <a:p>
            <a:pPr algn="just"/>
            <a:r>
              <a:rPr lang="en-IN" sz="2400" dirty="0" smtClean="0"/>
              <a:t>Object-oriented languages are C++, C#, Java, Python, PHP etc.</a:t>
            </a:r>
          </a:p>
          <a:p>
            <a:pPr algn="just">
              <a:buNone/>
            </a:pPr>
            <a:r>
              <a:rPr lang="en-IN" sz="2400" b="1" dirty="0" smtClean="0"/>
              <a:t>Object based language</a:t>
            </a:r>
          </a:p>
          <a:p>
            <a:pPr algn="just"/>
            <a:r>
              <a:rPr lang="en-IN" sz="2400" dirty="0" smtClean="0"/>
              <a:t>Object-based language doesn't support all the features of OOPs like Polymorphism and Inheritance</a:t>
            </a:r>
          </a:p>
          <a:p>
            <a:pPr algn="just"/>
            <a:r>
              <a:rPr lang="en-IN" sz="2400" dirty="0" smtClean="0"/>
              <a:t>Object-based language has in-built object like JavaScript has window object.</a:t>
            </a:r>
          </a:p>
          <a:p>
            <a:pPr algn="just"/>
            <a:r>
              <a:rPr lang="en-IN" sz="2400" dirty="0" smtClean="0"/>
              <a:t>Object-based languages are JavaScript, VB etc.</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ox(in)">
                                      <p:cBhvr>
                                        <p:cTn id="21" dur="500"/>
                                        <p:tgtEl>
                                          <p:spTgt spid="3">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ox(in)">
                                      <p:cBhvr>
                                        <p:cTn id="24" dur="500"/>
                                        <p:tgtEl>
                                          <p:spTgt spid="3">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ox(in)">
                                      <p:cBhvr>
                                        <p:cTn id="27" dur="500"/>
                                        <p:tgtEl>
                                          <p:spTgt spid="3">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ox(in)">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lstStyle/>
          <a:p>
            <a:r>
              <a:rPr lang="en-IN" sz="3600" b="1" i="1" cap="all" dirty="0" smtClean="0">
                <a:solidFill>
                  <a:srgbClr val="0070C0"/>
                </a:solidFill>
                <a:latin typeface="Bookman Old Style" pitchFamily="18" charset="0"/>
              </a:rPr>
              <a:t>Benefits to You</a:t>
            </a:r>
            <a:endParaRPr lang="en-IN" sz="3600" b="1" i="1" cap="all" dirty="0">
              <a:solidFill>
                <a:srgbClr val="0070C0"/>
              </a:solidFill>
              <a:latin typeface="Bookman Old Style" pitchFamily="18" charset="0"/>
            </a:endParaRPr>
          </a:p>
        </p:txBody>
      </p:sp>
      <p:sp>
        <p:nvSpPr>
          <p:cNvPr id="3" name="Content Placeholder 2"/>
          <p:cNvSpPr>
            <a:spLocks noGrp="1"/>
          </p:cNvSpPr>
          <p:nvPr>
            <p:ph idx="1"/>
          </p:nvPr>
        </p:nvSpPr>
        <p:spPr>
          <a:xfrm>
            <a:off x="457200" y="928670"/>
            <a:ext cx="8229600" cy="5197493"/>
          </a:xfrm>
        </p:spPr>
        <p:txBody>
          <a:bodyPr/>
          <a:lstStyle/>
          <a:p>
            <a:pPr algn="just">
              <a:lnSpc>
                <a:spcPct val="150000"/>
              </a:lnSpc>
            </a:pPr>
            <a:r>
              <a:rPr lang="en-IN" sz="2800" dirty="0" smtClean="0"/>
              <a:t>You can use this course to further develop your skills with the Java language and prepare for the Oracle Certified Professional, Java SE 8 Programmer Exam!</a:t>
            </a:r>
          </a:p>
          <a:p>
            <a:endParaRPr lang="en-IN"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IN" sz="4000" b="1" dirty="0" smtClean="0">
                <a:solidFill>
                  <a:srgbClr val="00B0F0"/>
                </a:solidFill>
              </a:rPr>
              <a:t>JAVA: Introduction</a:t>
            </a:r>
            <a:endParaRPr lang="en-IN" sz="4000" b="1" dirty="0">
              <a:solidFill>
                <a:srgbClr val="00B0F0"/>
              </a:solidFill>
            </a:endParaRPr>
          </a:p>
        </p:txBody>
      </p:sp>
      <p:sp>
        <p:nvSpPr>
          <p:cNvPr id="3" name="Content Placeholder 2"/>
          <p:cNvSpPr>
            <a:spLocks noGrp="1"/>
          </p:cNvSpPr>
          <p:nvPr>
            <p:ph idx="1"/>
          </p:nvPr>
        </p:nvSpPr>
        <p:spPr>
          <a:xfrm>
            <a:off x="285720" y="1071546"/>
            <a:ext cx="8572560" cy="5357850"/>
          </a:xfrm>
        </p:spPr>
        <p:txBody>
          <a:bodyPr/>
          <a:lstStyle/>
          <a:p>
            <a:pPr algn="just">
              <a:lnSpc>
                <a:spcPct val="150000"/>
              </a:lnSpc>
              <a:buFont typeface="Arial" pitchFamily="34" charset="0"/>
              <a:buChar char="•"/>
            </a:pPr>
            <a:r>
              <a:rPr lang="en-IN" sz="2800" b="1" dirty="0" smtClean="0"/>
              <a:t>Java</a:t>
            </a:r>
            <a:r>
              <a:rPr lang="en-IN" sz="2800" dirty="0" smtClean="0"/>
              <a:t> is an object-oriented, class-based, concurrent, secured and </a:t>
            </a:r>
            <a:r>
              <a:rPr lang="en-IN" sz="2800" b="1" dirty="0" smtClean="0"/>
              <a:t>general-purpose </a:t>
            </a:r>
            <a:r>
              <a:rPr lang="en-IN" sz="2800" dirty="0" smtClean="0"/>
              <a:t>computer-programming language.</a:t>
            </a:r>
          </a:p>
          <a:p>
            <a:pPr algn="just">
              <a:lnSpc>
                <a:spcPct val="150000"/>
              </a:lnSpc>
            </a:pPr>
            <a:r>
              <a:rPr lang="en-IN" sz="2800" dirty="0" smtClean="0"/>
              <a:t>Java is a </a:t>
            </a:r>
            <a:r>
              <a:rPr lang="en-IN" sz="2800" b="1" dirty="0" smtClean="0"/>
              <a:t>platform</a:t>
            </a:r>
            <a:r>
              <a:rPr lang="en-IN" sz="2800" dirty="0" smtClean="0"/>
              <a:t>.</a:t>
            </a:r>
          </a:p>
          <a:p>
            <a:pPr algn="just">
              <a:lnSpc>
                <a:spcPct val="150000"/>
              </a:lnSpc>
            </a:pPr>
            <a:r>
              <a:rPr lang="en-IN" sz="2800" b="1" dirty="0" smtClean="0"/>
              <a:t>Platform</a:t>
            </a:r>
            <a:r>
              <a:rPr lang="en-IN" sz="2800" dirty="0" smtClean="0"/>
              <a:t>: Any hardware or software environment in which a program runs, is known as a platform. Since Java has a runtime environment (JRE) and API, it is called a platform.</a:t>
            </a:r>
          </a:p>
          <a:p>
            <a:pPr algn="just">
              <a:buFont typeface="Arial" pitchFamily="34" charset="0"/>
              <a:buChar char="•"/>
            </a:pPr>
            <a:endParaRPr lang="en-IN" sz="24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42852"/>
            <a:ext cx="7772400" cy="500066"/>
          </a:xfrm>
        </p:spPr>
        <p:txBody>
          <a:bodyPr/>
          <a:lstStyle/>
          <a:p>
            <a:r>
              <a:rPr lang="en-US" sz="4000" b="1" dirty="0" smtClean="0">
                <a:solidFill>
                  <a:srgbClr val="00B0F0"/>
                </a:solidFill>
              </a:rPr>
              <a:t>JAVA: History</a:t>
            </a:r>
            <a:endParaRPr lang="en-US" sz="4000" b="1" dirty="0">
              <a:solidFill>
                <a:srgbClr val="00B0F0"/>
              </a:solidFill>
            </a:endParaRPr>
          </a:p>
        </p:txBody>
      </p:sp>
      <p:sp>
        <p:nvSpPr>
          <p:cNvPr id="5123" name="Rectangle 3"/>
          <p:cNvSpPr>
            <a:spLocks noGrp="1" noChangeArrowheads="1"/>
          </p:cNvSpPr>
          <p:nvPr>
            <p:ph type="body" idx="1"/>
          </p:nvPr>
        </p:nvSpPr>
        <p:spPr>
          <a:xfrm>
            <a:off x="357158" y="714356"/>
            <a:ext cx="8329642" cy="5838844"/>
          </a:xfrm>
        </p:spPr>
        <p:txBody>
          <a:bodyPr>
            <a:normAutofit fontScale="92500" lnSpcReduction="20000"/>
          </a:bodyPr>
          <a:lstStyle/>
          <a:p>
            <a:pPr algn="just"/>
            <a:r>
              <a:rPr lang="en-IN" sz="2800" dirty="0" smtClean="0"/>
              <a:t>Java initial work started in </a:t>
            </a:r>
            <a:r>
              <a:rPr lang="en-IN" sz="2800" b="1" dirty="0" smtClean="0"/>
              <a:t>1990 by Sun Microsystems </a:t>
            </a:r>
            <a:r>
              <a:rPr lang="en-IN" sz="2800" dirty="0" smtClean="0"/>
              <a:t>engineer </a:t>
            </a:r>
            <a:r>
              <a:rPr lang="en-IN" sz="2800" b="1" dirty="0" smtClean="0"/>
              <a:t>Patrick </a:t>
            </a:r>
            <a:r>
              <a:rPr lang="en-IN" sz="2800" b="1" dirty="0" err="1" smtClean="0"/>
              <a:t>Naughton</a:t>
            </a:r>
            <a:r>
              <a:rPr lang="en-IN" sz="2800" b="1" dirty="0" smtClean="0"/>
              <a:t> </a:t>
            </a:r>
            <a:r>
              <a:rPr lang="en-IN" sz="2800" dirty="0" smtClean="0"/>
              <a:t>as a part of the </a:t>
            </a:r>
            <a:r>
              <a:rPr lang="en-IN" sz="2800" b="1" dirty="0" smtClean="0"/>
              <a:t>Stealth Project.</a:t>
            </a:r>
          </a:p>
          <a:p>
            <a:pPr algn="just"/>
            <a:r>
              <a:rPr lang="en-IN" sz="2800" dirty="0" smtClean="0"/>
              <a:t>The Stealth Project soon changed to the </a:t>
            </a:r>
            <a:r>
              <a:rPr lang="en-IN" sz="2800" b="1" dirty="0" smtClean="0"/>
              <a:t>Green Project</a:t>
            </a:r>
            <a:r>
              <a:rPr lang="en-IN" sz="2800" dirty="0" smtClean="0"/>
              <a:t>, with </a:t>
            </a:r>
            <a:r>
              <a:rPr lang="en-IN" sz="2800" b="1" dirty="0" smtClean="0"/>
              <a:t>Mike Sheridan and James Gosling</a:t>
            </a:r>
            <a:r>
              <a:rPr lang="en-IN" sz="2800" dirty="0" smtClean="0"/>
              <a:t> joining the ranks, and the group began developing new technology for programming next-generation smart appliances.</a:t>
            </a:r>
          </a:p>
          <a:p>
            <a:pPr algn="just"/>
            <a:r>
              <a:rPr lang="en-IN" sz="2800" b="1" dirty="0" smtClean="0"/>
              <a:t>James Gosling</a:t>
            </a:r>
            <a:r>
              <a:rPr lang="en-IN" sz="2800" dirty="0" smtClean="0"/>
              <a:t>, </a:t>
            </a:r>
            <a:r>
              <a:rPr lang="en-IN" sz="2800" b="1" dirty="0" smtClean="0"/>
              <a:t>Mike Sheridan</a:t>
            </a:r>
            <a:r>
              <a:rPr lang="en-IN" sz="2800" dirty="0" smtClean="0"/>
              <a:t>, and </a:t>
            </a:r>
            <a:r>
              <a:rPr lang="en-IN" sz="2800" b="1" dirty="0" smtClean="0"/>
              <a:t>Patrick </a:t>
            </a:r>
            <a:r>
              <a:rPr lang="en-IN" sz="2800" b="1" dirty="0" err="1" smtClean="0"/>
              <a:t>Naughton</a:t>
            </a:r>
            <a:r>
              <a:rPr lang="en-IN" sz="2800" dirty="0" smtClean="0"/>
              <a:t> initiated the Java language project in </a:t>
            </a:r>
            <a:r>
              <a:rPr lang="en-IN" sz="2800" b="1" dirty="0" smtClean="0"/>
              <a:t>June 1991. </a:t>
            </a:r>
          </a:p>
          <a:p>
            <a:pPr algn="just"/>
            <a:r>
              <a:rPr lang="en-IN" sz="2800" b="1" dirty="0" smtClean="0"/>
              <a:t>Gosling</a:t>
            </a:r>
            <a:r>
              <a:rPr lang="en-IN" sz="2800" dirty="0" smtClean="0"/>
              <a:t> attempted to modify and extend C++ (a development he refers to as "C++ ++ --"), but quickly abandoned this approach in favour of creating an entirely new language.</a:t>
            </a:r>
          </a:p>
          <a:p>
            <a:pPr algn="just"/>
            <a:r>
              <a:rPr lang="en-IN" sz="2800" dirty="0" smtClean="0"/>
              <a:t>Firstly, it was called </a:t>
            </a:r>
            <a:r>
              <a:rPr lang="en-IN" sz="2800" b="1" dirty="0" smtClean="0"/>
              <a:t>"</a:t>
            </a:r>
            <a:r>
              <a:rPr lang="en-IN" sz="2800" b="1" dirty="0" err="1" smtClean="0"/>
              <a:t>Greentalk</a:t>
            </a:r>
            <a:r>
              <a:rPr lang="en-IN" sz="2800" b="1" dirty="0" smtClean="0"/>
              <a:t>"</a:t>
            </a:r>
            <a:r>
              <a:rPr lang="en-IN" sz="2800" dirty="0" smtClean="0"/>
              <a:t> by James Gosling, and file extension was .</a:t>
            </a:r>
            <a:r>
              <a:rPr lang="en-IN" sz="2800" dirty="0" err="1" smtClean="0"/>
              <a:t>gt</a:t>
            </a:r>
            <a:r>
              <a:rPr lang="en-IN" sz="2800" dirty="0" smtClean="0"/>
              <a:t>. After that, it was called </a:t>
            </a:r>
            <a:r>
              <a:rPr lang="en-IN" sz="2800" b="1" dirty="0" smtClean="0"/>
              <a:t>Oak</a:t>
            </a:r>
            <a:r>
              <a:rPr lang="en-IN" sz="2800" dirty="0" smtClean="0"/>
              <a:t>, named after the tree that stood outside his office.</a:t>
            </a:r>
            <a:endParaRPr lang="en-US" sz="2800" dirty="0" smtClean="0">
              <a:solidFill>
                <a:srgbClr val="FF0000"/>
              </a:solidFill>
            </a:endParaRPr>
          </a:p>
          <a:p>
            <a:pPr lvl="1"/>
            <a:endParaRPr lang="da-DK" dirty="0"/>
          </a:p>
        </p:txBody>
      </p:sp>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28596" y="-71462"/>
            <a:ext cx="7772400" cy="557194"/>
          </a:xfrm>
        </p:spPr>
        <p:txBody>
          <a:bodyPr/>
          <a:lstStyle/>
          <a:p>
            <a:r>
              <a:rPr lang="en-US" sz="4000" b="1" dirty="0" smtClean="0">
                <a:solidFill>
                  <a:srgbClr val="00B0F0"/>
                </a:solidFill>
              </a:rPr>
              <a:t>JAVA: History</a:t>
            </a:r>
            <a:endParaRPr lang="en-US" sz="4000" b="1" dirty="0">
              <a:solidFill>
                <a:srgbClr val="00B0F0"/>
              </a:solidFill>
            </a:endParaRPr>
          </a:p>
        </p:txBody>
      </p:sp>
      <p:sp>
        <p:nvSpPr>
          <p:cNvPr id="5123" name="Rectangle 3"/>
          <p:cNvSpPr>
            <a:spLocks noGrp="1" noChangeArrowheads="1"/>
          </p:cNvSpPr>
          <p:nvPr>
            <p:ph type="body" idx="1"/>
          </p:nvPr>
        </p:nvSpPr>
        <p:spPr>
          <a:xfrm>
            <a:off x="285720" y="500042"/>
            <a:ext cx="8643998" cy="5981720"/>
          </a:xfrm>
        </p:spPr>
        <p:txBody>
          <a:bodyPr>
            <a:normAutofit/>
          </a:bodyPr>
          <a:lstStyle/>
          <a:p>
            <a:pPr marL="342900" lvl="1" indent="-342900" algn="just">
              <a:buFont typeface="Arial" charset="0"/>
              <a:buChar char="•"/>
            </a:pPr>
            <a:r>
              <a:rPr lang="en-US" sz="2400" dirty="0" smtClean="0"/>
              <a:t>Originally designed for </a:t>
            </a:r>
            <a:r>
              <a:rPr lang="en-US" sz="2400" b="1" dirty="0" smtClean="0"/>
              <a:t>small, embedded systems in electronic appliances like set-top boxes</a:t>
            </a:r>
            <a:r>
              <a:rPr lang="en-US" sz="2400" dirty="0" smtClean="0"/>
              <a:t>. Then incorporate some changes based on </a:t>
            </a:r>
            <a:r>
              <a:rPr lang="en-IN" sz="2400" dirty="0" smtClean="0"/>
              <a:t>emergence of </a:t>
            </a:r>
            <a:r>
              <a:rPr lang="en-IN" sz="2400" b="1" dirty="0" smtClean="0"/>
              <a:t>World Wide Web</a:t>
            </a:r>
            <a:r>
              <a:rPr lang="en-IN" sz="2400" dirty="0" smtClean="0"/>
              <a:t>, which demanded portable programs.</a:t>
            </a:r>
            <a:endParaRPr lang="en-US" sz="2400" dirty="0" smtClean="0"/>
          </a:p>
          <a:p>
            <a:pPr algn="just"/>
            <a:r>
              <a:rPr lang="en-US" sz="2400" dirty="0" smtClean="0"/>
              <a:t>In 1995, Oak was renamed as </a:t>
            </a:r>
            <a:r>
              <a:rPr lang="en-US" sz="2400" b="1" dirty="0" smtClean="0"/>
              <a:t>"Java"</a:t>
            </a:r>
            <a:r>
              <a:rPr lang="en-US" sz="2400" dirty="0" smtClean="0"/>
              <a:t> because it was already a trademark by Oak Technologies.</a:t>
            </a:r>
          </a:p>
          <a:p>
            <a:pPr algn="just"/>
            <a:r>
              <a:rPr lang="en-IN" sz="2400" dirty="0" smtClean="0"/>
              <a:t>The </a:t>
            </a:r>
            <a:r>
              <a:rPr lang="en-IN" sz="2400" b="1" dirty="0" smtClean="0"/>
              <a:t>first </a:t>
            </a:r>
            <a:r>
              <a:rPr lang="en-IN" sz="2400" dirty="0" smtClean="0"/>
              <a:t>publicly available version of Java (Java 1.0) was released in </a:t>
            </a:r>
            <a:r>
              <a:rPr lang="en-IN" sz="2400" b="1" dirty="0" smtClean="0"/>
              <a:t>1995</a:t>
            </a:r>
            <a:r>
              <a:rPr lang="en-IN" sz="2400" dirty="0" smtClean="0"/>
              <a:t>. </a:t>
            </a:r>
          </a:p>
          <a:p>
            <a:pPr algn="just"/>
            <a:r>
              <a:rPr lang="en-IN" sz="2400" dirty="0" smtClean="0"/>
              <a:t>In 2006 Sun started to make Java available under the GNU </a:t>
            </a:r>
            <a:r>
              <a:rPr lang="en-IN" sz="2400" b="1" dirty="0" smtClean="0"/>
              <a:t>General Public License (GPL). </a:t>
            </a:r>
            <a:r>
              <a:rPr lang="en-IN" sz="2400" dirty="0" smtClean="0"/>
              <a:t>Sun Microsystems was acquired by the </a:t>
            </a:r>
            <a:r>
              <a:rPr lang="en-IN" sz="2400" b="1" dirty="0" smtClean="0"/>
              <a:t>Oracle</a:t>
            </a:r>
            <a:r>
              <a:rPr lang="en-IN" sz="2400" dirty="0" smtClean="0"/>
              <a:t> Corporation in 2010. Oracle continues this project called </a:t>
            </a:r>
            <a:r>
              <a:rPr lang="en-IN" sz="2400" b="1" i="1" dirty="0" err="1" smtClean="0"/>
              <a:t>OpenJDK</a:t>
            </a:r>
            <a:r>
              <a:rPr lang="en-IN" sz="2400" b="1" i="1" dirty="0" smtClean="0"/>
              <a:t>.  </a:t>
            </a:r>
            <a:endParaRPr lang="en-US" sz="2400" dirty="0" smtClean="0"/>
          </a:p>
          <a:p>
            <a:pPr algn="just"/>
            <a:endParaRPr lang="en-US" sz="2400" dirty="0" smtClean="0"/>
          </a:p>
          <a:p>
            <a:pPr algn="just"/>
            <a:endParaRPr lang="en-US" sz="2400" dirty="0" smtClean="0"/>
          </a:p>
          <a:p>
            <a:pPr>
              <a:lnSpc>
                <a:spcPct val="90000"/>
              </a:lnSpc>
            </a:pPr>
            <a:endParaRPr lang="en-US" sz="3000" dirty="0" smtClean="0">
              <a:solidFill>
                <a:srgbClr val="FF0000"/>
              </a:solidFill>
            </a:endParaRPr>
          </a:p>
          <a:p>
            <a:pPr lvl="1"/>
            <a:endParaRPr lang="da-DK" dirty="0"/>
          </a:p>
        </p:txBody>
      </p:sp>
      <p:pic>
        <p:nvPicPr>
          <p:cNvPr id="4" name="Picture 3" descr="j1.jpg"/>
          <p:cNvPicPr>
            <a:picLocks noChangeAspect="1"/>
          </p:cNvPicPr>
          <p:nvPr/>
        </p:nvPicPr>
        <p:blipFill>
          <a:blip r:embed="rId3"/>
          <a:stretch>
            <a:fillRect/>
          </a:stretch>
        </p:blipFill>
        <p:spPr>
          <a:xfrm>
            <a:off x="3643306" y="4857760"/>
            <a:ext cx="2019300" cy="1981198"/>
          </a:xfrm>
          <a:prstGeom prst="rect">
            <a:avLst/>
          </a:prstGeom>
        </p:spPr>
      </p:pic>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32</a:t>
            </a:fld>
            <a:endParaRPr lang="en-US"/>
          </a:p>
        </p:txBody>
      </p:sp>
      <p:pic>
        <p:nvPicPr>
          <p:cNvPr id="6" name="Picture 5" descr="java.jpg"/>
          <p:cNvPicPr>
            <a:picLocks noChangeAspect="1"/>
          </p:cNvPicPr>
          <p:nvPr/>
        </p:nvPicPr>
        <p:blipFill>
          <a:blip r:embed="rId4" cstate="print"/>
          <a:stretch>
            <a:fillRect/>
          </a:stretch>
        </p:blipFill>
        <p:spPr>
          <a:xfrm>
            <a:off x="4857752" y="2357430"/>
            <a:ext cx="968356" cy="597709"/>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Java_Version.png"/>
          <p:cNvPicPr>
            <a:picLocks noGrp="1" noChangeAspect="1"/>
          </p:cNvPicPr>
          <p:nvPr>
            <p:ph idx="1"/>
          </p:nvPr>
        </p:nvPicPr>
        <p:blipFill>
          <a:blip r:embed="rId2"/>
          <a:stretch>
            <a:fillRect/>
          </a:stretch>
        </p:blipFill>
        <p:spPr>
          <a:xfrm>
            <a:off x="357158" y="642918"/>
            <a:ext cx="8572560" cy="5929354"/>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33</a:t>
            </a:fld>
            <a:endParaRPr lang="en-US"/>
          </a:p>
        </p:txBody>
      </p:sp>
      <p:sp>
        <p:nvSpPr>
          <p:cNvPr id="5" name="Rectangle 2"/>
          <p:cNvSpPr>
            <a:spLocks noGrp="1" noChangeArrowheads="1"/>
          </p:cNvSpPr>
          <p:nvPr>
            <p:ph type="title"/>
          </p:nvPr>
        </p:nvSpPr>
        <p:spPr>
          <a:xfrm>
            <a:off x="457200" y="71414"/>
            <a:ext cx="7772400" cy="557194"/>
          </a:xfrm>
        </p:spPr>
        <p:txBody>
          <a:bodyPr/>
          <a:lstStyle/>
          <a:p>
            <a:r>
              <a:rPr lang="en-US" sz="4000" b="1" dirty="0" smtClean="0">
                <a:solidFill>
                  <a:srgbClr val="00B0F0"/>
                </a:solidFill>
              </a:rPr>
              <a:t>JAVA Version: History</a:t>
            </a:r>
            <a:endParaRPr lang="en-US" sz="4000" b="1" dirty="0">
              <a:solidFill>
                <a:srgbClr val="00B0F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lstStyle/>
          <a:p>
            <a:r>
              <a:rPr lang="en-IN" sz="4000" b="1" dirty="0" smtClean="0">
                <a:solidFill>
                  <a:srgbClr val="00B0F0"/>
                </a:solidFill>
              </a:rPr>
              <a:t>Why JAVA?</a:t>
            </a:r>
          </a:p>
        </p:txBody>
      </p:sp>
      <p:sp>
        <p:nvSpPr>
          <p:cNvPr id="8" name="Text Placeholder 7"/>
          <p:cNvSpPr>
            <a:spLocks noGrp="1"/>
          </p:cNvSpPr>
          <p:nvPr>
            <p:ph type="body" idx="1"/>
          </p:nvPr>
        </p:nvSpPr>
        <p:spPr>
          <a:xfrm>
            <a:off x="142844" y="1000108"/>
            <a:ext cx="4357718" cy="639762"/>
          </a:xfrm>
        </p:spPr>
        <p:txBody>
          <a:bodyPr/>
          <a:lstStyle/>
          <a:p>
            <a:r>
              <a:rPr lang="en-IN" dirty="0" smtClean="0"/>
              <a:t>Programming Popularity (2019)</a:t>
            </a:r>
          </a:p>
        </p:txBody>
      </p:sp>
      <p:sp>
        <p:nvSpPr>
          <p:cNvPr id="9" name="Text Placeholder 8"/>
          <p:cNvSpPr>
            <a:spLocks noGrp="1"/>
          </p:cNvSpPr>
          <p:nvPr>
            <p:ph type="body" sz="quarter" idx="3"/>
          </p:nvPr>
        </p:nvSpPr>
        <p:spPr>
          <a:xfrm>
            <a:off x="4645025" y="1003288"/>
            <a:ext cx="4041775" cy="639762"/>
          </a:xfrm>
        </p:spPr>
        <p:txBody>
          <a:bodyPr/>
          <a:lstStyle/>
          <a:p>
            <a:r>
              <a:rPr lang="en-IN" dirty="0" smtClean="0"/>
              <a:t>Other Comparisons </a:t>
            </a:r>
            <a:endParaRPr lang="en-IN" dirty="0"/>
          </a:p>
        </p:txBody>
      </p:sp>
      <p:sp>
        <p:nvSpPr>
          <p:cNvPr id="10" name="Content Placeholder 9"/>
          <p:cNvSpPr>
            <a:spLocks noGrp="1"/>
          </p:cNvSpPr>
          <p:nvPr>
            <p:ph sz="quarter" idx="4"/>
          </p:nvPr>
        </p:nvSpPr>
        <p:spPr>
          <a:xfrm>
            <a:off x="4645025" y="1714488"/>
            <a:ext cx="4041775" cy="3951288"/>
          </a:xfrm>
        </p:spPr>
        <p:txBody>
          <a:bodyPr/>
          <a:lstStyle/>
          <a:p>
            <a:r>
              <a:rPr lang="en-IN" dirty="0" smtClean="0">
                <a:hlinkClick r:id="rId2" action="ppaction://hlinkfile"/>
              </a:rPr>
              <a:t>Copy-of-top-programming-languages-1.webp</a:t>
            </a:r>
            <a:endParaRPr lang="en-IN" dirty="0" smtClean="0"/>
          </a:p>
          <a:p>
            <a:r>
              <a:rPr lang="en-IN" dirty="0" smtClean="0">
                <a:hlinkClick r:id="rId3" action="ppaction://hlinkfile"/>
              </a:rPr>
              <a:t>top-programming-languages-1.webp</a:t>
            </a:r>
            <a:endParaRPr lang="en-IN" dirty="0" smtClean="0"/>
          </a:p>
          <a:p>
            <a:r>
              <a:rPr lang="en-IN" dirty="0" smtClean="0">
                <a:hlinkClick r:id="rId4" action="ppaction://hlinkfile"/>
              </a:rPr>
              <a:t>Most-pull-requests-1.webp</a:t>
            </a:r>
            <a:endParaRPr lang="en-IN"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34</a:t>
            </a:fld>
            <a:endParaRPr lang="en-US"/>
          </a:p>
        </p:txBody>
      </p:sp>
      <p:pic>
        <p:nvPicPr>
          <p:cNvPr id="11" name="Content Placeholder 7" descr="Java_Usage.gif"/>
          <p:cNvPicPr>
            <a:picLocks noChangeAspect="1"/>
          </p:cNvPicPr>
          <p:nvPr/>
        </p:nvPicPr>
        <p:blipFill>
          <a:blip r:embed="rId5"/>
          <a:stretch>
            <a:fillRect/>
          </a:stretch>
        </p:blipFill>
        <p:spPr bwMode="auto">
          <a:xfrm>
            <a:off x="4857752" y="3857628"/>
            <a:ext cx="4214842" cy="2733677"/>
          </a:xfrm>
          <a:prstGeom prst="rect">
            <a:avLst/>
          </a:prstGeom>
          <a:noFill/>
          <a:ln w="9525">
            <a:noFill/>
            <a:miter lim="800000"/>
            <a:headEnd/>
            <a:tailEnd/>
          </a:ln>
        </p:spPr>
      </p:pic>
      <p:pic>
        <p:nvPicPr>
          <p:cNvPr id="13" name="Content Placeholder 12" descr="Programming_Pop.png"/>
          <p:cNvPicPr>
            <a:picLocks noGrp="1" noChangeAspect="1"/>
          </p:cNvPicPr>
          <p:nvPr>
            <p:ph sz="half" idx="2"/>
          </p:nvPr>
        </p:nvPicPr>
        <p:blipFill>
          <a:blip r:embed="rId6"/>
          <a:stretch>
            <a:fillRect/>
          </a:stretch>
        </p:blipFill>
        <p:spPr>
          <a:xfrm>
            <a:off x="457200" y="2000240"/>
            <a:ext cx="4040188" cy="4429156"/>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82594"/>
          </a:xfrm>
        </p:spPr>
        <p:txBody>
          <a:bodyPr>
            <a:noAutofit/>
          </a:bodyPr>
          <a:lstStyle/>
          <a:p>
            <a:r>
              <a:rPr lang="en-US" sz="4000" b="1" dirty="0" smtClean="0">
                <a:solidFill>
                  <a:srgbClr val="00B0F0"/>
                </a:solidFill>
              </a:rPr>
              <a:t>Where it is used?</a:t>
            </a:r>
            <a:endParaRPr lang="en-US" sz="4000" b="1" dirty="0">
              <a:solidFill>
                <a:srgbClr val="00B0F0"/>
              </a:solidFill>
            </a:endParaRPr>
          </a:p>
        </p:txBody>
      </p:sp>
      <p:sp>
        <p:nvSpPr>
          <p:cNvPr id="3" name="Content Placeholder 2"/>
          <p:cNvSpPr>
            <a:spLocks noGrp="1"/>
          </p:cNvSpPr>
          <p:nvPr>
            <p:ph idx="1"/>
          </p:nvPr>
        </p:nvSpPr>
        <p:spPr>
          <a:xfrm>
            <a:off x="457200" y="785794"/>
            <a:ext cx="8229600" cy="5786478"/>
          </a:xfrm>
        </p:spPr>
        <p:txBody>
          <a:bodyPr>
            <a:normAutofit fontScale="92500" lnSpcReduction="10000"/>
          </a:bodyPr>
          <a:lstStyle/>
          <a:p>
            <a:r>
              <a:rPr lang="en-US" dirty="0" smtClean="0"/>
              <a:t>850 million PCs as Java Runtime Environment </a:t>
            </a:r>
          </a:p>
          <a:p>
            <a:r>
              <a:rPr lang="en-US" dirty="0" smtClean="0"/>
              <a:t>More then 3 billion devices run java </a:t>
            </a:r>
          </a:p>
          <a:p>
            <a:pPr lvl="1"/>
            <a:r>
              <a:rPr lang="en-US" dirty="0" smtClean="0"/>
              <a:t>Desktop Applications such as acrobat reader, media player, antivirus etc.</a:t>
            </a:r>
          </a:p>
          <a:p>
            <a:pPr lvl="1"/>
            <a:r>
              <a:rPr lang="en-US" dirty="0" smtClean="0"/>
              <a:t>Web Applications</a:t>
            </a:r>
          </a:p>
          <a:p>
            <a:pPr lvl="1"/>
            <a:r>
              <a:rPr lang="en-US" dirty="0" smtClean="0"/>
              <a:t>Enterprise Applications such as banking applications.</a:t>
            </a:r>
          </a:p>
          <a:p>
            <a:pPr lvl="1"/>
            <a:r>
              <a:rPr lang="en-US" dirty="0" smtClean="0"/>
              <a:t>Mobile</a:t>
            </a:r>
          </a:p>
          <a:p>
            <a:pPr lvl="1"/>
            <a:r>
              <a:rPr lang="en-US" dirty="0" smtClean="0"/>
              <a:t>Web services</a:t>
            </a:r>
          </a:p>
          <a:p>
            <a:pPr lvl="1"/>
            <a:r>
              <a:rPr lang="en-US" dirty="0" smtClean="0"/>
              <a:t>Cloud </a:t>
            </a:r>
          </a:p>
          <a:p>
            <a:pPr lvl="1"/>
            <a:r>
              <a:rPr lang="en-US" dirty="0" smtClean="0"/>
              <a:t>Embedded System</a:t>
            </a:r>
          </a:p>
          <a:p>
            <a:pPr lvl="1"/>
            <a:r>
              <a:rPr lang="en-US" dirty="0" smtClean="0"/>
              <a:t>Smart Card</a:t>
            </a:r>
          </a:p>
          <a:p>
            <a:pPr lvl="1"/>
            <a:r>
              <a:rPr lang="en-US" dirty="0" smtClean="0"/>
              <a:t>Robotics</a:t>
            </a:r>
          </a:p>
          <a:p>
            <a:pPr lvl="1"/>
            <a:r>
              <a:rPr lang="en-US" dirty="0" smtClean="0"/>
              <a:t>Games etc.</a:t>
            </a:r>
          </a:p>
          <a:p>
            <a:endParaRPr lang="en-US" dirty="0"/>
          </a:p>
        </p:txBody>
      </p:sp>
      <p:sp>
        <p:nvSpPr>
          <p:cNvPr id="6" name="Slide Number Placeholder 5"/>
          <p:cNvSpPr>
            <a:spLocks noGrp="1"/>
          </p:cNvSpPr>
          <p:nvPr>
            <p:ph type="sldNum" sz="quarter" idx="12"/>
          </p:nvPr>
        </p:nvSpPr>
        <p:spPr/>
        <p:txBody>
          <a:bodyPr/>
          <a:lstStyle/>
          <a:p>
            <a:fld id="{A2DAFAA7-FEED-4301-B813-A3876799CA24}"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82594"/>
          </a:xfrm>
        </p:spPr>
        <p:txBody>
          <a:bodyPr>
            <a:noAutofit/>
          </a:bodyPr>
          <a:lstStyle/>
          <a:p>
            <a:r>
              <a:rPr lang="en-US" sz="4000" b="1" dirty="0" smtClean="0">
                <a:solidFill>
                  <a:srgbClr val="00B0F0"/>
                </a:solidFill>
              </a:rPr>
              <a:t>JAVA Editions  </a:t>
            </a:r>
            <a:endParaRPr lang="en-US" sz="4000" b="1" dirty="0">
              <a:solidFill>
                <a:srgbClr val="00B0F0"/>
              </a:solidFill>
            </a:endParaRPr>
          </a:p>
        </p:txBody>
      </p:sp>
      <p:pic>
        <p:nvPicPr>
          <p:cNvPr id="5" name="Content Placeholder 4" descr="Java Edition.jpg"/>
          <p:cNvPicPr>
            <a:picLocks noGrp="1" noChangeAspect="1"/>
          </p:cNvPicPr>
          <p:nvPr>
            <p:ph idx="1"/>
          </p:nvPr>
        </p:nvPicPr>
        <p:blipFill>
          <a:blip r:embed="rId2"/>
          <a:stretch>
            <a:fillRect/>
          </a:stretch>
        </p:blipFill>
        <p:spPr>
          <a:xfrm>
            <a:off x="285720" y="1000108"/>
            <a:ext cx="8286808" cy="5214974"/>
          </a:xfrm>
        </p:spPr>
      </p:pic>
      <p:sp>
        <p:nvSpPr>
          <p:cNvPr id="6" name="Slide Number Placeholder 5"/>
          <p:cNvSpPr>
            <a:spLocks noGrp="1"/>
          </p:cNvSpPr>
          <p:nvPr>
            <p:ph type="sldNum" sz="quarter" idx="12"/>
          </p:nvPr>
        </p:nvSpPr>
        <p:spPr/>
        <p:txBody>
          <a:bodyPr/>
          <a:lstStyle/>
          <a:p>
            <a:fld id="{A2DAFAA7-FEED-4301-B813-A3876799CA24}"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4"/>
            <a:ext cx="8229600" cy="654032"/>
          </a:xfrm>
        </p:spPr>
        <p:txBody>
          <a:bodyPr/>
          <a:lstStyle/>
          <a:p>
            <a:r>
              <a:rPr lang="en-US" sz="4000" b="1" dirty="0" smtClean="0">
                <a:solidFill>
                  <a:srgbClr val="00B0F0"/>
                </a:solidFill>
              </a:rPr>
              <a:t>How JAVA is different from C?</a:t>
            </a:r>
            <a:endParaRPr lang="en-US" sz="4000" b="1" dirty="0">
              <a:solidFill>
                <a:srgbClr val="00B0F0"/>
              </a:solidFill>
            </a:endParaRPr>
          </a:p>
        </p:txBody>
      </p:sp>
      <p:sp>
        <p:nvSpPr>
          <p:cNvPr id="16388" name="Rectangle 4"/>
          <p:cNvSpPr>
            <a:spLocks noGrp="1" noChangeArrowheads="1"/>
          </p:cNvSpPr>
          <p:nvPr>
            <p:ph type="body" idx="1"/>
          </p:nvPr>
        </p:nvSpPr>
        <p:spPr>
          <a:xfrm>
            <a:off x="457200" y="642918"/>
            <a:ext cx="8229600" cy="6000792"/>
          </a:xfrm>
        </p:spPr>
        <p:txBody>
          <a:bodyPr>
            <a:normAutofit fontScale="92500" lnSpcReduction="10000"/>
          </a:bodyPr>
          <a:lstStyle/>
          <a:p>
            <a:pPr lvl="1" algn="just">
              <a:lnSpc>
                <a:spcPct val="150000"/>
              </a:lnSpc>
            </a:pPr>
            <a:r>
              <a:rPr lang="en-US" sz="2400" dirty="0" smtClean="0"/>
              <a:t>Major </a:t>
            </a:r>
            <a:r>
              <a:rPr lang="en-US" sz="2400" dirty="0"/>
              <a:t>difference is that C is a </a:t>
            </a:r>
            <a:r>
              <a:rPr lang="en-US" sz="2400" dirty="0">
                <a:solidFill>
                  <a:srgbClr val="FF3300"/>
                </a:solidFill>
              </a:rPr>
              <a:t>structure oriented </a:t>
            </a:r>
            <a:r>
              <a:rPr lang="en-US" sz="2400" dirty="0" smtClean="0">
                <a:solidFill>
                  <a:srgbClr val="FF3300"/>
                </a:solidFill>
              </a:rPr>
              <a:t>language</a:t>
            </a:r>
            <a:r>
              <a:rPr lang="en-US" sz="2400" dirty="0" smtClean="0"/>
              <a:t> </a:t>
            </a:r>
            <a:r>
              <a:rPr lang="en-US" sz="2400" dirty="0"/>
              <a:t>and Java is an </a:t>
            </a:r>
            <a:r>
              <a:rPr lang="en-US" sz="2400" dirty="0">
                <a:solidFill>
                  <a:srgbClr val="FF3300"/>
                </a:solidFill>
              </a:rPr>
              <a:t>object oriented language</a:t>
            </a:r>
            <a:r>
              <a:rPr lang="en-US" sz="2400" dirty="0"/>
              <a:t> and has mechanism to define classes and objects.</a:t>
            </a:r>
          </a:p>
          <a:p>
            <a:pPr lvl="1">
              <a:lnSpc>
                <a:spcPct val="150000"/>
              </a:lnSpc>
            </a:pPr>
            <a:r>
              <a:rPr lang="en-US" sz="2400" dirty="0"/>
              <a:t>Java does not support an explicit </a:t>
            </a:r>
            <a:r>
              <a:rPr lang="en-US" sz="2400" dirty="0">
                <a:solidFill>
                  <a:srgbClr val="FF3300"/>
                </a:solidFill>
              </a:rPr>
              <a:t>pointer</a:t>
            </a:r>
            <a:r>
              <a:rPr lang="en-US" sz="2400" dirty="0"/>
              <a:t> type</a:t>
            </a:r>
          </a:p>
          <a:p>
            <a:pPr lvl="1" algn="just">
              <a:lnSpc>
                <a:spcPct val="150000"/>
              </a:lnSpc>
            </a:pPr>
            <a:r>
              <a:rPr lang="en-US" sz="2400" dirty="0"/>
              <a:t>Java does not have </a:t>
            </a:r>
            <a:r>
              <a:rPr lang="en-US" sz="2400" dirty="0">
                <a:solidFill>
                  <a:srgbClr val="FF3300"/>
                </a:solidFill>
              </a:rPr>
              <a:t>preprocessor</a:t>
            </a:r>
            <a:r>
              <a:rPr lang="en-US" sz="2400" dirty="0"/>
              <a:t>, so we cant use #define, #include and #</a:t>
            </a:r>
            <a:r>
              <a:rPr lang="en-US" sz="2400" dirty="0" err="1"/>
              <a:t>ifdef</a:t>
            </a:r>
            <a:r>
              <a:rPr lang="en-US" sz="2400" dirty="0"/>
              <a:t> statements.</a:t>
            </a:r>
          </a:p>
          <a:p>
            <a:pPr lvl="1" algn="just">
              <a:lnSpc>
                <a:spcPct val="150000"/>
              </a:lnSpc>
            </a:pPr>
            <a:r>
              <a:rPr lang="en-US" sz="2400" dirty="0"/>
              <a:t>Java does not include </a:t>
            </a:r>
            <a:r>
              <a:rPr lang="en-US" sz="2400" dirty="0" smtClean="0"/>
              <a:t>structures and unions types</a:t>
            </a:r>
            <a:r>
              <a:rPr lang="en-US" sz="2400" dirty="0"/>
              <a:t>.</a:t>
            </a:r>
          </a:p>
          <a:p>
            <a:pPr lvl="1" algn="just">
              <a:lnSpc>
                <a:spcPct val="150000"/>
              </a:lnSpc>
            </a:pPr>
            <a:r>
              <a:rPr lang="en-US" sz="2400" dirty="0"/>
              <a:t>Java does not include keywords like </a:t>
            </a:r>
            <a:r>
              <a:rPr lang="en-US" sz="2400" dirty="0" err="1"/>
              <a:t>goto</a:t>
            </a:r>
            <a:r>
              <a:rPr lang="en-US" sz="2400" dirty="0"/>
              <a:t>, </a:t>
            </a:r>
            <a:r>
              <a:rPr lang="en-US" sz="2400" dirty="0" err="1"/>
              <a:t>sizeof</a:t>
            </a:r>
            <a:r>
              <a:rPr lang="en-US" sz="2400" dirty="0"/>
              <a:t> and </a:t>
            </a:r>
            <a:r>
              <a:rPr lang="en-US" sz="2400" dirty="0" err="1"/>
              <a:t>typedef</a:t>
            </a:r>
            <a:r>
              <a:rPr lang="en-US" sz="2400" dirty="0"/>
              <a:t>.</a:t>
            </a:r>
          </a:p>
          <a:p>
            <a:pPr lvl="1" algn="just">
              <a:lnSpc>
                <a:spcPct val="150000"/>
              </a:lnSpc>
            </a:pPr>
            <a:r>
              <a:rPr lang="en-US" sz="2400" dirty="0"/>
              <a:t>Java adds labeled break and continue statements.</a:t>
            </a:r>
          </a:p>
          <a:p>
            <a:pPr lvl="1" algn="just">
              <a:lnSpc>
                <a:spcPct val="150000"/>
              </a:lnSpc>
            </a:pPr>
            <a:r>
              <a:rPr lang="en-US" sz="2400" dirty="0"/>
              <a:t>Java adds many features required for object oriented programming.</a:t>
            </a:r>
          </a:p>
          <a:p>
            <a:pPr lvl="1">
              <a:lnSpc>
                <a:spcPct val="90000"/>
              </a:lnSpc>
              <a:buNone/>
            </a:pPr>
            <a:endParaRPr lang="en-US" sz="2000" dirty="0"/>
          </a:p>
          <a:p>
            <a:pPr lvl="1">
              <a:lnSpc>
                <a:spcPct val="90000"/>
              </a:lnSpc>
            </a:pPr>
            <a:endParaRPr lang="en-US" sz="20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457200" y="1000108"/>
            <a:ext cx="8229600" cy="5572164"/>
          </a:xfrm>
        </p:spPr>
        <p:txBody>
          <a:bodyPr>
            <a:normAutofit/>
          </a:bodyPr>
          <a:lstStyle/>
          <a:p>
            <a:r>
              <a:rPr lang="en-US" b="1" dirty="0"/>
              <a:t>C++ </a:t>
            </a:r>
            <a:r>
              <a:rPr lang="en-US" b="1" dirty="0" smtClean="0"/>
              <a:t>language Features </a:t>
            </a:r>
            <a:r>
              <a:rPr lang="en-US" b="1" dirty="0"/>
              <a:t>removed in java:</a:t>
            </a:r>
          </a:p>
          <a:p>
            <a:pPr lvl="1" algn="just">
              <a:lnSpc>
                <a:spcPct val="150000"/>
              </a:lnSpc>
              <a:buFont typeface="Wingdings" pitchFamily="2" charset="2"/>
              <a:buChar char="Ø"/>
            </a:pPr>
            <a:r>
              <a:rPr lang="en-US" sz="2400" dirty="0"/>
              <a:t>Java doesn’t support </a:t>
            </a:r>
            <a:r>
              <a:rPr lang="en-US" sz="2400" dirty="0">
                <a:solidFill>
                  <a:srgbClr val="FF0000"/>
                </a:solidFill>
              </a:rPr>
              <a:t>pointers</a:t>
            </a:r>
            <a:r>
              <a:rPr lang="en-US" sz="2400" dirty="0"/>
              <a:t> to avoid </a:t>
            </a:r>
            <a:r>
              <a:rPr lang="en-US" sz="2400" dirty="0">
                <a:solidFill>
                  <a:srgbClr val="FF0000"/>
                </a:solidFill>
              </a:rPr>
              <a:t>unauthorized</a:t>
            </a:r>
            <a:r>
              <a:rPr lang="en-US" sz="2400" dirty="0"/>
              <a:t> access of </a:t>
            </a:r>
            <a:r>
              <a:rPr lang="en-US" sz="2400" dirty="0">
                <a:solidFill>
                  <a:srgbClr val="FF0000"/>
                </a:solidFill>
              </a:rPr>
              <a:t>memory locations</a:t>
            </a:r>
            <a:r>
              <a:rPr lang="en-US" sz="2400" dirty="0"/>
              <a:t>.</a:t>
            </a:r>
          </a:p>
          <a:p>
            <a:pPr lvl="1" algn="just">
              <a:lnSpc>
                <a:spcPct val="150000"/>
              </a:lnSpc>
              <a:buFont typeface="Wingdings" pitchFamily="2" charset="2"/>
              <a:buChar char="Ø"/>
            </a:pPr>
            <a:r>
              <a:rPr lang="en-US" sz="2400" dirty="0"/>
              <a:t>Java does not include </a:t>
            </a:r>
            <a:r>
              <a:rPr lang="en-US" sz="2400" dirty="0" smtClean="0"/>
              <a:t>structures and unions types</a:t>
            </a:r>
            <a:r>
              <a:rPr lang="en-US" sz="2400" dirty="0"/>
              <a:t>.</a:t>
            </a:r>
          </a:p>
          <a:p>
            <a:pPr lvl="1" algn="just">
              <a:lnSpc>
                <a:spcPct val="150000"/>
              </a:lnSpc>
              <a:buFont typeface="Wingdings" pitchFamily="2" charset="2"/>
              <a:buChar char="Ø"/>
            </a:pPr>
            <a:r>
              <a:rPr lang="en-US" sz="2400" dirty="0"/>
              <a:t>Java does not support </a:t>
            </a:r>
            <a:r>
              <a:rPr lang="en-US" sz="2400" dirty="0">
                <a:solidFill>
                  <a:srgbClr val="FF0000"/>
                </a:solidFill>
              </a:rPr>
              <a:t>operator over loading</a:t>
            </a:r>
            <a:r>
              <a:rPr lang="en-US" sz="2400" dirty="0"/>
              <a:t>.</a:t>
            </a:r>
          </a:p>
          <a:p>
            <a:pPr lvl="1" algn="just">
              <a:lnSpc>
                <a:spcPct val="150000"/>
              </a:lnSpc>
              <a:buFont typeface="Wingdings" pitchFamily="2" charset="2"/>
              <a:buChar char="Ø"/>
            </a:pPr>
            <a:r>
              <a:rPr lang="en-US" sz="2400" dirty="0"/>
              <a:t>Preprocessor plays less important role in C++ and so </a:t>
            </a:r>
            <a:r>
              <a:rPr lang="en-US" sz="2400" dirty="0">
                <a:solidFill>
                  <a:srgbClr val="FF0000"/>
                </a:solidFill>
              </a:rPr>
              <a:t>eliminated </a:t>
            </a:r>
            <a:r>
              <a:rPr lang="en-US" sz="2400" dirty="0"/>
              <a:t>entirely in java.</a:t>
            </a:r>
          </a:p>
          <a:p>
            <a:pPr lvl="1" algn="just">
              <a:lnSpc>
                <a:spcPct val="150000"/>
              </a:lnSpc>
              <a:buFont typeface="Wingdings" pitchFamily="2" charset="2"/>
              <a:buChar char="Ø"/>
            </a:pPr>
            <a:r>
              <a:rPr lang="en-US" sz="2400" dirty="0"/>
              <a:t>Java does not perform </a:t>
            </a:r>
            <a:r>
              <a:rPr lang="en-US" sz="2400" dirty="0">
                <a:solidFill>
                  <a:srgbClr val="FF0000"/>
                </a:solidFill>
              </a:rPr>
              <a:t>automatic</a:t>
            </a:r>
            <a:r>
              <a:rPr lang="en-US" sz="2400" dirty="0"/>
              <a:t> type conversions that result in loss of </a:t>
            </a:r>
            <a:r>
              <a:rPr lang="en-US" sz="2400" dirty="0">
                <a:solidFill>
                  <a:srgbClr val="FF0000"/>
                </a:solidFill>
              </a:rPr>
              <a:t>precision</a:t>
            </a:r>
            <a:r>
              <a:rPr lang="en-US" sz="2400" dirty="0"/>
              <a:t>.</a:t>
            </a:r>
          </a:p>
        </p:txBody>
      </p:sp>
      <p:sp>
        <p:nvSpPr>
          <p:cNvPr id="5" name="Rectangle 2"/>
          <p:cNvSpPr>
            <a:spLocks noGrp="1" noChangeArrowheads="1"/>
          </p:cNvSpPr>
          <p:nvPr>
            <p:ph type="title"/>
          </p:nvPr>
        </p:nvSpPr>
        <p:spPr>
          <a:xfrm>
            <a:off x="457200" y="274638"/>
            <a:ext cx="8229600" cy="654032"/>
          </a:xfrm>
        </p:spPr>
        <p:txBody>
          <a:bodyPr/>
          <a:lstStyle/>
          <a:p>
            <a:r>
              <a:rPr lang="en-US" sz="4000" b="1" dirty="0" smtClean="0">
                <a:solidFill>
                  <a:srgbClr val="00B0F0"/>
                </a:solidFill>
              </a:rPr>
              <a:t>How JAVA is different from C++?</a:t>
            </a:r>
            <a:endParaRPr lang="en-US" sz="4000" b="1" dirty="0">
              <a:solidFill>
                <a:srgbClr val="00B0F0"/>
              </a:solidFill>
            </a:endParaRP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57200" y="1163638"/>
            <a:ext cx="8229600" cy="5265758"/>
          </a:xfrm>
        </p:spPr>
        <p:txBody>
          <a:bodyPr>
            <a:normAutofit lnSpcReduction="10000"/>
          </a:bodyPr>
          <a:lstStyle/>
          <a:p>
            <a:pPr algn="just">
              <a:lnSpc>
                <a:spcPct val="150000"/>
              </a:lnSpc>
              <a:buClr>
                <a:schemeClr val="tx1"/>
              </a:buClr>
              <a:buFont typeface="Wingdings" pitchFamily="2" charset="2"/>
              <a:buChar char="Ø"/>
            </a:pPr>
            <a:r>
              <a:rPr lang="en-US" sz="2400" dirty="0" smtClean="0"/>
              <a:t>Java </a:t>
            </a:r>
            <a:r>
              <a:rPr lang="en-US" sz="2400" dirty="0"/>
              <a:t>does not support </a:t>
            </a:r>
            <a:r>
              <a:rPr lang="en-US" sz="2400" dirty="0">
                <a:solidFill>
                  <a:srgbClr val="FF0000"/>
                </a:solidFill>
              </a:rPr>
              <a:t>global variables</a:t>
            </a:r>
            <a:r>
              <a:rPr lang="en-US" sz="2400" dirty="0"/>
              <a:t>. Every method and variable is declared within a </a:t>
            </a:r>
            <a:r>
              <a:rPr lang="en-US" sz="2400" dirty="0">
                <a:solidFill>
                  <a:srgbClr val="FF0000"/>
                </a:solidFill>
              </a:rPr>
              <a:t>class </a:t>
            </a:r>
            <a:r>
              <a:rPr lang="en-US" sz="2400" dirty="0"/>
              <a:t>and forms part of that class.</a:t>
            </a:r>
          </a:p>
          <a:p>
            <a:pPr algn="just">
              <a:lnSpc>
                <a:spcPct val="150000"/>
              </a:lnSpc>
              <a:buClr>
                <a:schemeClr val="tx1"/>
              </a:buClr>
              <a:buFont typeface="Wingdings" pitchFamily="2" charset="2"/>
              <a:buChar char="Ø"/>
            </a:pPr>
            <a:r>
              <a:rPr lang="en-US" sz="2400" dirty="0"/>
              <a:t>Java does not allow </a:t>
            </a:r>
            <a:r>
              <a:rPr lang="en-US" sz="2400" dirty="0">
                <a:solidFill>
                  <a:srgbClr val="FF0000"/>
                </a:solidFill>
              </a:rPr>
              <a:t>default arguments</a:t>
            </a:r>
            <a:r>
              <a:rPr lang="en-US" sz="2400" dirty="0"/>
              <a:t>.</a:t>
            </a:r>
          </a:p>
          <a:p>
            <a:pPr algn="just">
              <a:lnSpc>
                <a:spcPct val="150000"/>
              </a:lnSpc>
              <a:buClr>
                <a:schemeClr val="tx1"/>
              </a:buClr>
              <a:buFont typeface="Wingdings" pitchFamily="2" charset="2"/>
              <a:buChar char="Ø"/>
            </a:pPr>
            <a:r>
              <a:rPr lang="en-US" sz="2400" dirty="0"/>
              <a:t>Java does not support inheritance of </a:t>
            </a:r>
            <a:r>
              <a:rPr lang="en-US" sz="2400" dirty="0">
                <a:solidFill>
                  <a:srgbClr val="FF0000"/>
                </a:solidFill>
              </a:rPr>
              <a:t>multiple</a:t>
            </a:r>
            <a:r>
              <a:rPr lang="en-US" sz="2400" dirty="0"/>
              <a:t> super classes by a sub class (i.e., </a:t>
            </a:r>
            <a:r>
              <a:rPr lang="en-US" sz="2400" dirty="0">
                <a:solidFill>
                  <a:srgbClr val="FF0000"/>
                </a:solidFill>
              </a:rPr>
              <a:t>multiple inheritance</a:t>
            </a:r>
            <a:r>
              <a:rPr lang="en-US" sz="2400" dirty="0"/>
              <a:t>). This is accomplished by using ‘</a:t>
            </a:r>
            <a:r>
              <a:rPr lang="en-US" sz="2400" dirty="0">
                <a:solidFill>
                  <a:srgbClr val="FF0000"/>
                </a:solidFill>
              </a:rPr>
              <a:t>interface</a:t>
            </a:r>
            <a:r>
              <a:rPr lang="en-US" sz="2400" dirty="0"/>
              <a:t>’ concept.</a:t>
            </a:r>
          </a:p>
          <a:p>
            <a:pPr algn="just">
              <a:lnSpc>
                <a:spcPct val="150000"/>
              </a:lnSpc>
              <a:buClr>
                <a:schemeClr val="tx1"/>
              </a:buClr>
              <a:buFont typeface="Wingdings" pitchFamily="2" charset="2"/>
              <a:buChar char="Ø"/>
            </a:pPr>
            <a:r>
              <a:rPr lang="en-US" sz="2400" dirty="0"/>
              <a:t>It is not possible to declare </a:t>
            </a:r>
            <a:r>
              <a:rPr lang="en-US" sz="2400" dirty="0">
                <a:solidFill>
                  <a:srgbClr val="FF0000"/>
                </a:solidFill>
              </a:rPr>
              <a:t>unsigned integers </a:t>
            </a:r>
            <a:r>
              <a:rPr lang="en-US" sz="2400" dirty="0"/>
              <a:t>in java.</a:t>
            </a:r>
          </a:p>
          <a:p>
            <a:pPr algn="just">
              <a:lnSpc>
                <a:spcPct val="150000"/>
              </a:lnSpc>
              <a:buClr>
                <a:schemeClr val="tx1"/>
              </a:buClr>
              <a:buFont typeface="Wingdings" pitchFamily="2" charset="2"/>
              <a:buChar char="Ø"/>
            </a:pPr>
            <a:r>
              <a:rPr lang="en-US" sz="2400" dirty="0"/>
              <a:t>In java objects are passed by </a:t>
            </a:r>
            <a:r>
              <a:rPr lang="en-US" sz="2400" dirty="0">
                <a:solidFill>
                  <a:srgbClr val="FF0000"/>
                </a:solidFill>
              </a:rPr>
              <a:t>reference</a:t>
            </a:r>
            <a:r>
              <a:rPr lang="en-US" sz="2400" dirty="0"/>
              <a:t> only. In C++ objects may be passed by </a:t>
            </a:r>
            <a:r>
              <a:rPr lang="en-US" sz="2400" dirty="0">
                <a:solidFill>
                  <a:srgbClr val="FF0000"/>
                </a:solidFill>
              </a:rPr>
              <a:t>value</a:t>
            </a:r>
            <a:r>
              <a:rPr lang="en-US" sz="2400" dirty="0"/>
              <a:t> or </a:t>
            </a:r>
            <a:r>
              <a:rPr lang="en-US" sz="2400" dirty="0">
                <a:solidFill>
                  <a:srgbClr val="FF0000"/>
                </a:solidFill>
              </a:rPr>
              <a:t>reference</a:t>
            </a:r>
            <a:r>
              <a:rPr lang="en-US" sz="2400" dirty="0"/>
              <a:t>.</a:t>
            </a:r>
          </a:p>
        </p:txBody>
      </p:sp>
      <p:sp>
        <p:nvSpPr>
          <p:cNvPr id="5" name="Rectangle 2"/>
          <p:cNvSpPr>
            <a:spLocks noGrp="1" noChangeArrowheads="1"/>
          </p:cNvSpPr>
          <p:nvPr>
            <p:ph type="title"/>
          </p:nvPr>
        </p:nvSpPr>
        <p:spPr>
          <a:xfrm>
            <a:off x="457200" y="274638"/>
            <a:ext cx="8229600" cy="654032"/>
          </a:xfrm>
        </p:spPr>
        <p:txBody>
          <a:bodyPr/>
          <a:lstStyle/>
          <a:p>
            <a:r>
              <a:rPr lang="en-US" sz="4000" b="1" dirty="0" smtClean="0">
                <a:solidFill>
                  <a:srgbClr val="00B0F0"/>
                </a:solidFill>
              </a:rPr>
              <a:t>How JAVA is different from C++?</a:t>
            </a:r>
            <a:endParaRPr lang="en-US" sz="4000" b="1" dirty="0">
              <a:solidFill>
                <a:srgbClr val="00B0F0"/>
              </a:solidFill>
            </a:endParaRP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19401"/>
            <a:ext cx="8229600" cy="990600"/>
          </a:xfrm>
        </p:spPr>
        <p:txBody>
          <a:bodyPr/>
          <a:lstStyle/>
          <a:p>
            <a:pPr algn="ctr">
              <a:spcBef>
                <a:spcPct val="0"/>
              </a:spcBef>
              <a:buNone/>
            </a:pPr>
            <a:r>
              <a:rPr lang="en-US" sz="3600" b="1" i="1" cap="all" dirty="0">
                <a:solidFill>
                  <a:srgbClr val="C00000"/>
                </a:solidFill>
                <a:latin typeface="Bookman Old Style" pitchFamily="18" charset="0"/>
                <a:ea typeface="+mj-ea"/>
                <a:cs typeface="+mj-cs"/>
                <a:hlinkClick r:id="rId2" action="ppaction://hlinkfile"/>
              </a:rPr>
              <a:t>Course Syllabus </a:t>
            </a:r>
            <a:endParaRPr lang="en-US" sz="3600" b="1" i="1" cap="all" dirty="0">
              <a:solidFill>
                <a:srgbClr val="C00000"/>
              </a:solidFill>
              <a:latin typeface="Bookman Old Style" pitchFamily="18" charset="0"/>
              <a:ea typeface="+mj-ea"/>
              <a:cs typeface="+mj-cs"/>
            </a:endParaRPr>
          </a:p>
        </p:txBody>
      </p:sp>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457200" y="1000108"/>
            <a:ext cx="8229600" cy="5572164"/>
          </a:xfrm>
        </p:spPr>
        <p:txBody>
          <a:bodyPr>
            <a:normAutofit fontScale="92500" lnSpcReduction="20000"/>
          </a:bodyPr>
          <a:lstStyle/>
          <a:p>
            <a:pPr algn="just">
              <a:lnSpc>
                <a:spcPct val="150000"/>
              </a:lnSpc>
              <a:buClr>
                <a:schemeClr val="tx1"/>
              </a:buClr>
              <a:buFont typeface="Arial" pitchFamily="34" charset="0"/>
              <a:buNone/>
            </a:pPr>
            <a:r>
              <a:rPr lang="en-US" sz="2400" b="1" dirty="0"/>
              <a:t>New features added in Java</a:t>
            </a:r>
            <a:r>
              <a:rPr lang="en-US" sz="2400" b="1" dirty="0" smtClean="0"/>
              <a:t>:</a:t>
            </a:r>
            <a:endParaRPr lang="en-US" sz="2400" b="1" dirty="0"/>
          </a:p>
          <a:p>
            <a:pPr algn="just">
              <a:lnSpc>
                <a:spcPct val="150000"/>
              </a:lnSpc>
              <a:buClr>
                <a:schemeClr val="tx1"/>
              </a:buClr>
              <a:buFont typeface="Wingdings" pitchFamily="2" charset="2"/>
              <a:buChar char="Ø"/>
            </a:pPr>
            <a:r>
              <a:rPr lang="en-US" sz="2400" dirty="0">
                <a:solidFill>
                  <a:srgbClr val="FF3300"/>
                </a:solidFill>
              </a:rPr>
              <a:t>Multithreading</a:t>
            </a:r>
            <a:r>
              <a:rPr lang="en-US" sz="2400" dirty="0"/>
              <a:t>, that allows two or more pieces of the same program to execute concurrently.</a:t>
            </a:r>
          </a:p>
          <a:p>
            <a:pPr algn="just">
              <a:lnSpc>
                <a:spcPct val="150000"/>
              </a:lnSpc>
              <a:buClr>
                <a:schemeClr val="tx1"/>
              </a:buClr>
              <a:buFont typeface="Wingdings" pitchFamily="2" charset="2"/>
              <a:buChar char="Ø"/>
            </a:pPr>
            <a:r>
              <a:rPr lang="en-US" sz="2400" dirty="0"/>
              <a:t>C++ has a set of library functions that use a common header file. But java  replaces it with its own set of </a:t>
            </a:r>
            <a:r>
              <a:rPr lang="en-US" sz="2400" dirty="0">
                <a:solidFill>
                  <a:srgbClr val="FF3300"/>
                </a:solidFill>
              </a:rPr>
              <a:t>API classes.</a:t>
            </a:r>
          </a:p>
          <a:p>
            <a:pPr algn="just">
              <a:lnSpc>
                <a:spcPct val="150000"/>
              </a:lnSpc>
              <a:buClr>
                <a:schemeClr val="tx1"/>
              </a:buClr>
              <a:buFont typeface="Wingdings" pitchFamily="2" charset="2"/>
              <a:buChar char="Ø"/>
            </a:pPr>
            <a:r>
              <a:rPr lang="en-US" sz="2400" dirty="0"/>
              <a:t>It adds </a:t>
            </a:r>
            <a:r>
              <a:rPr lang="en-US" sz="2400" dirty="0">
                <a:solidFill>
                  <a:srgbClr val="FF3300"/>
                </a:solidFill>
              </a:rPr>
              <a:t>packages</a:t>
            </a:r>
            <a:r>
              <a:rPr lang="en-US" sz="2400" dirty="0"/>
              <a:t> and </a:t>
            </a:r>
            <a:r>
              <a:rPr lang="en-US" sz="2400" dirty="0">
                <a:solidFill>
                  <a:srgbClr val="FF3300"/>
                </a:solidFill>
              </a:rPr>
              <a:t>interfaces.</a:t>
            </a:r>
          </a:p>
          <a:p>
            <a:pPr algn="just">
              <a:lnSpc>
                <a:spcPct val="150000"/>
              </a:lnSpc>
              <a:buClr>
                <a:schemeClr val="tx1"/>
              </a:buClr>
              <a:buFont typeface="Wingdings" pitchFamily="2" charset="2"/>
              <a:buChar char="Ø"/>
            </a:pPr>
            <a:r>
              <a:rPr lang="en-US" sz="2400" dirty="0"/>
              <a:t>Java supports automatic </a:t>
            </a:r>
            <a:r>
              <a:rPr lang="en-US" sz="2400" dirty="0">
                <a:solidFill>
                  <a:srgbClr val="FF3300"/>
                </a:solidFill>
              </a:rPr>
              <a:t>garbage collection.</a:t>
            </a:r>
          </a:p>
          <a:p>
            <a:pPr algn="just">
              <a:lnSpc>
                <a:spcPct val="150000"/>
              </a:lnSpc>
              <a:buClr>
                <a:schemeClr val="tx1"/>
              </a:buClr>
              <a:buFont typeface="Wingdings" pitchFamily="2" charset="2"/>
              <a:buChar char="Ø"/>
            </a:pPr>
            <a:r>
              <a:rPr lang="en-US" sz="2400" dirty="0">
                <a:solidFill>
                  <a:srgbClr val="FF0000"/>
                </a:solidFill>
              </a:rPr>
              <a:t>break</a:t>
            </a:r>
            <a:r>
              <a:rPr lang="en-US" sz="2400" dirty="0"/>
              <a:t> and </a:t>
            </a:r>
            <a:r>
              <a:rPr lang="en-US" sz="2400" dirty="0">
                <a:solidFill>
                  <a:srgbClr val="FF0000"/>
                </a:solidFill>
              </a:rPr>
              <a:t>continue</a:t>
            </a:r>
            <a:r>
              <a:rPr lang="en-US" sz="2400" dirty="0"/>
              <a:t> statements have been enhanced in java to accept labels as targets.</a:t>
            </a:r>
          </a:p>
          <a:p>
            <a:pPr algn="just">
              <a:lnSpc>
                <a:spcPct val="150000"/>
              </a:lnSpc>
              <a:buClr>
                <a:schemeClr val="tx1"/>
              </a:buClr>
              <a:buFont typeface="Wingdings" pitchFamily="2" charset="2"/>
              <a:buChar char="Ø"/>
            </a:pPr>
            <a:r>
              <a:rPr lang="en-US" sz="2400" dirty="0"/>
              <a:t>The use of </a:t>
            </a:r>
            <a:r>
              <a:rPr lang="en-US" sz="2400" dirty="0" smtClean="0">
                <a:solidFill>
                  <a:srgbClr val="FF0000"/>
                </a:solidFill>
              </a:rPr>
              <a:t>Unicode</a:t>
            </a:r>
            <a:r>
              <a:rPr lang="en-US" sz="2400" dirty="0" smtClean="0"/>
              <a:t> </a:t>
            </a:r>
            <a:r>
              <a:rPr lang="en-US" sz="2400" dirty="0"/>
              <a:t>characters ensures </a:t>
            </a:r>
            <a:r>
              <a:rPr lang="en-US" sz="2400" b="1" dirty="0" smtClean="0"/>
              <a:t>portability</a:t>
            </a:r>
            <a:r>
              <a:rPr lang="en-US" sz="2400" dirty="0" smtClean="0"/>
              <a:t> and </a:t>
            </a:r>
            <a:r>
              <a:rPr lang="en-US" sz="2400" b="1" dirty="0" smtClean="0"/>
              <a:t>Internationalization</a:t>
            </a:r>
            <a:r>
              <a:rPr lang="en-US" sz="2400" dirty="0" smtClean="0"/>
              <a:t>.</a:t>
            </a:r>
            <a:endParaRPr lang="en-US" sz="2400" dirty="0"/>
          </a:p>
        </p:txBody>
      </p:sp>
      <p:sp>
        <p:nvSpPr>
          <p:cNvPr id="5" name="Rectangle 2"/>
          <p:cNvSpPr>
            <a:spLocks noGrp="1" noChangeArrowheads="1"/>
          </p:cNvSpPr>
          <p:nvPr>
            <p:ph type="title"/>
          </p:nvPr>
        </p:nvSpPr>
        <p:spPr>
          <a:xfrm>
            <a:off x="457200" y="274638"/>
            <a:ext cx="8229600" cy="654032"/>
          </a:xfrm>
        </p:spPr>
        <p:txBody>
          <a:bodyPr/>
          <a:lstStyle/>
          <a:p>
            <a:r>
              <a:rPr lang="en-US" sz="4000" b="1" dirty="0" smtClean="0">
                <a:solidFill>
                  <a:srgbClr val="00B0F0"/>
                </a:solidFill>
              </a:rPr>
              <a:t>How JAVA is different from C++?</a:t>
            </a:r>
            <a:endParaRPr lang="en-US" sz="4000" b="1" dirty="0">
              <a:solidFill>
                <a:srgbClr val="00B0F0"/>
              </a:solidFill>
            </a:endParaRP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57200" y="1000108"/>
            <a:ext cx="8229600" cy="5643602"/>
          </a:xfrm>
        </p:spPr>
        <p:txBody>
          <a:bodyPr>
            <a:normAutofit lnSpcReduction="10000"/>
          </a:bodyPr>
          <a:lstStyle/>
          <a:p>
            <a:pPr>
              <a:lnSpc>
                <a:spcPct val="150000"/>
              </a:lnSpc>
              <a:buFont typeface="Wingdings" pitchFamily="2" charset="2"/>
              <a:buNone/>
            </a:pPr>
            <a:r>
              <a:rPr lang="en-US" sz="2400" b="1" dirty="0"/>
              <a:t>Features that differ</a:t>
            </a:r>
            <a:r>
              <a:rPr lang="en-US" sz="2400" b="1" dirty="0" smtClean="0"/>
              <a:t>:</a:t>
            </a:r>
            <a:endParaRPr lang="en-US" sz="2400" b="1" dirty="0"/>
          </a:p>
          <a:p>
            <a:pPr algn="just">
              <a:lnSpc>
                <a:spcPct val="150000"/>
              </a:lnSpc>
              <a:buFont typeface="Wingdings" pitchFamily="2" charset="2"/>
              <a:buChar char="Ø"/>
            </a:pPr>
            <a:r>
              <a:rPr lang="en-US" sz="2400" dirty="0"/>
              <a:t>Though </a:t>
            </a:r>
            <a:r>
              <a:rPr lang="en-US" sz="2400" dirty="0">
                <a:solidFill>
                  <a:srgbClr val="FF0000"/>
                </a:solidFill>
              </a:rPr>
              <a:t>C++ </a:t>
            </a:r>
            <a:r>
              <a:rPr lang="en-US" sz="2400" dirty="0"/>
              <a:t>and </a:t>
            </a:r>
            <a:r>
              <a:rPr lang="en-US" sz="2400" dirty="0">
                <a:solidFill>
                  <a:srgbClr val="FF0000"/>
                </a:solidFill>
              </a:rPr>
              <a:t>java</a:t>
            </a:r>
            <a:r>
              <a:rPr lang="en-US" sz="2400" dirty="0"/>
              <a:t> supports Boolean data type, C++ takes any </a:t>
            </a:r>
            <a:r>
              <a:rPr lang="en-US" sz="2400" dirty="0">
                <a:solidFill>
                  <a:srgbClr val="FF0000"/>
                </a:solidFill>
              </a:rPr>
              <a:t>nonzero value </a:t>
            </a:r>
            <a:r>
              <a:rPr lang="en-US" sz="2400" dirty="0"/>
              <a:t>as true and </a:t>
            </a:r>
            <a:r>
              <a:rPr lang="en-US" sz="2400" dirty="0">
                <a:solidFill>
                  <a:srgbClr val="FF0000"/>
                </a:solidFill>
              </a:rPr>
              <a:t>zero as </a:t>
            </a:r>
            <a:r>
              <a:rPr lang="en-US" sz="2400" dirty="0"/>
              <a:t>false. True and false in java are predefined literals that are values for a boolean expression</a:t>
            </a:r>
            <a:r>
              <a:rPr lang="en-US" sz="2400" dirty="0" smtClean="0"/>
              <a:t>.</a:t>
            </a:r>
            <a:endParaRPr lang="en-US" sz="2400" dirty="0"/>
          </a:p>
          <a:p>
            <a:pPr algn="just">
              <a:lnSpc>
                <a:spcPct val="150000"/>
              </a:lnSpc>
              <a:buFont typeface="Wingdings" pitchFamily="2" charset="2"/>
              <a:buChar char="Ø"/>
            </a:pPr>
            <a:r>
              <a:rPr lang="en-US" sz="2400" dirty="0"/>
              <a:t>Java has replaced</a:t>
            </a:r>
            <a:r>
              <a:rPr lang="en-US" sz="2400" b="1" dirty="0"/>
              <a:t> </a:t>
            </a:r>
            <a:r>
              <a:rPr lang="en-US" sz="2400" dirty="0"/>
              <a:t>the </a:t>
            </a:r>
            <a:r>
              <a:rPr lang="en-US" sz="2400" dirty="0">
                <a:solidFill>
                  <a:srgbClr val="FF0000"/>
                </a:solidFill>
              </a:rPr>
              <a:t>destructor</a:t>
            </a:r>
            <a:r>
              <a:rPr lang="en-US" sz="2400" dirty="0"/>
              <a:t> function with a </a:t>
            </a:r>
            <a:r>
              <a:rPr lang="en-US" sz="2400" dirty="0">
                <a:solidFill>
                  <a:srgbClr val="FF0000"/>
                </a:solidFill>
              </a:rPr>
              <a:t>finalize() </a:t>
            </a:r>
            <a:r>
              <a:rPr lang="en-US" sz="2400" dirty="0"/>
              <a:t>function</a:t>
            </a:r>
            <a:r>
              <a:rPr lang="en-US" sz="2400" dirty="0" smtClean="0"/>
              <a:t>.</a:t>
            </a:r>
            <a:endParaRPr lang="en-US" sz="2400" dirty="0"/>
          </a:p>
          <a:p>
            <a:pPr algn="just">
              <a:lnSpc>
                <a:spcPct val="150000"/>
              </a:lnSpc>
              <a:buFont typeface="Wingdings" pitchFamily="2" charset="2"/>
              <a:buChar char="Ø"/>
            </a:pPr>
            <a:r>
              <a:rPr lang="en-US" sz="2400" dirty="0"/>
              <a:t>C++ supports exception handling that is similar to java's. However, in C++ there is no requirement that a thrown exception be caught.</a:t>
            </a:r>
          </a:p>
          <a:p>
            <a:endParaRPr lang="en-US" sz="2600" dirty="0"/>
          </a:p>
        </p:txBody>
      </p:sp>
      <p:sp>
        <p:nvSpPr>
          <p:cNvPr id="5" name="Rectangle 2"/>
          <p:cNvSpPr>
            <a:spLocks noGrp="1" noChangeArrowheads="1"/>
          </p:cNvSpPr>
          <p:nvPr>
            <p:ph type="title"/>
          </p:nvPr>
        </p:nvSpPr>
        <p:spPr>
          <a:xfrm>
            <a:off x="457200" y="274638"/>
            <a:ext cx="8229600" cy="654032"/>
          </a:xfrm>
        </p:spPr>
        <p:txBody>
          <a:bodyPr/>
          <a:lstStyle/>
          <a:p>
            <a:r>
              <a:rPr lang="en-US" sz="4000" b="1" dirty="0" smtClean="0">
                <a:solidFill>
                  <a:srgbClr val="00B0F0"/>
                </a:solidFill>
              </a:rPr>
              <a:t>How JAVA is different from C++?</a:t>
            </a:r>
            <a:endParaRPr lang="en-US" sz="4000" b="1" dirty="0">
              <a:solidFill>
                <a:srgbClr val="00B0F0"/>
              </a:solidFill>
            </a:endParaRP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1414"/>
            <a:ext cx="8229600" cy="439718"/>
          </a:xfrm>
        </p:spPr>
        <p:txBody>
          <a:bodyPr/>
          <a:lstStyle/>
          <a:p>
            <a:r>
              <a:rPr lang="en-US" sz="4000" b="1" dirty="0">
                <a:solidFill>
                  <a:srgbClr val="00B0F0"/>
                </a:solidFill>
              </a:rPr>
              <a:t>Java Environment</a:t>
            </a:r>
          </a:p>
        </p:txBody>
      </p:sp>
      <p:sp>
        <p:nvSpPr>
          <p:cNvPr id="4099" name="Rectangle 3"/>
          <p:cNvSpPr>
            <a:spLocks noGrp="1" noChangeArrowheads="1"/>
          </p:cNvSpPr>
          <p:nvPr>
            <p:ph type="body" idx="1"/>
          </p:nvPr>
        </p:nvSpPr>
        <p:spPr>
          <a:xfrm>
            <a:off x="285720" y="571480"/>
            <a:ext cx="8643998" cy="6072230"/>
          </a:xfrm>
        </p:spPr>
        <p:txBody>
          <a:bodyPr>
            <a:normAutofit/>
          </a:bodyPr>
          <a:lstStyle/>
          <a:p>
            <a:pPr algn="just">
              <a:lnSpc>
                <a:spcPct val="150000"/>
              </a:lnSpc>
            </a:pPr>
            <a:r>
              <a:rPr lang="en-US" sz="2800" dirty="0"/>
              <a:t>Java includes many development tools, classes and methods</a:t>
            </a:r>
          </a:p>
          <a:p>
            <a:pPr lvl="1">
              <a:lnSpc>
                <a:spcPct val="150000"/>
              </a:lnSpc>
            </a:pPr>
            <a:r>
              <a:rPr lang="en-US" sz="2400" dirty="0"/>
              <a:t>Development tools are part of Java Development Kit (JDK) and</a:t>
            </a:r>
          </a:p>
          <a:p>
            <a:pPr lvl="1">
              <a:lnSpc>
                <a:spcPct val="150000"/>
              </a:lnSpc>
            </a:pPr>
            <a:r>
              <a:rPr lang="en-US" sz="2400" dirty="0"/>
              <a:t>The classes and methods are part of </a:t>
            </a:r>
            <a:r>
              <a:rPr lang="en-US" sz="2400" b="1" dirty="0"/>
              <a:t>Java Standard Library </a:t>
            </a:r>
            <a:r>
              <a:rPr lang="en-US" sz="2400" dirty="0"/>
              <a:t>(JSL), also known as </a:t>
            </a:r>
            <a:r>
              <a:rPr lang="en-US" sz="2400" b="1" dirty="0">
                <a:solidFill>
                  <a:srgbClr val="FF0000"/>
                </a:solidFill>
              </a:rPr>
              <a:t>A</a:t>
            </a:r>
            <a:r>
              <a:rPr lang="en-US" sz="2400" b="1" dirty="0"/>
              <a:t>pplication</a:t>
            </a:r>
            <a:r>
              <a:rPr lang="en-US" sz="2400" b="1" dirty="0">
                <a:solidFill>
                  <a:srgbClr val="FF0000"/>
                </a:solidFill>
              </a:rPr>
              <a:t> P</a:t>
            </a:r>
            <a:r>
              <a:rPr lang="en-US" sz="2400" b="1" dirty="0"/>
              <a:t>rogramming</a:t>
            </a:r>
            <a:r>
              <a:rPr lang="en-US" sz="2400" b="1" dirty="0">
                <a:solidFill>
                  <a:srgbClr val="FF0000"/>
                </a:solidFill>
              </a:rPr>
              <a:t> I</a:t>
            </a:r>
            <a:r>
              <a:rPr lang="en-US" sz="2400" b="1" dirty="0"/>
              <a:t>nterface</a:t>
            </a:r>
            <a:r>
              <a:rPr lang="en-US" sz="2400" b="1" dirty="0">
                <a:solidFill>
                  <a:srgbClr val="FF0000"/>
                </a:solidFill>
              </a:rPr>
              <a:t> </a:t>
            </a:r>
            <a:r>
              <a:rPr lang="en-US" sz="2400" dirty="0"/>
              <a:t>(</a:t>
            </a:r>
            <a:r>
              <a:rPr lang="en-US" sz="2400" b="1" dirty="0"/>
              <a:t>API</a:t>
            </a:r>
            <a:r>
              <a:rPr lang="en-US" sz="2400" dirty="0"/>
              <a:t>).</a:t>
            </a:r>
          </a:p>
          <a:p>
            <a:pPr algn="just">
              <a:lnSpc>
                <a:spcPct val="150000"/>
              </a:lnSpc>
            </a:pPr>
            <a:r>
              <a:rPr lang="en-US" sz="2800" dirty="0"/>
              <a:t>JDK constitutes of tools like </a:t>
            </a:r>
            <a:r>
              <a:rPr lang="en-US" sz="2800" dirty="0">
                <a:solidFill>
                  <a:srgbClr val="FF0000"/>
                </a:solidFill>
              </a:rPr>
              <a:t>java compiler</a:t>
            </a:r>
            <a:r>
              <a:rPr lang="en-US" sz="2800" dirty="0"/>
              <a:t>, java interpreter and many.</a:t>
            </a:r>
          </a:p>
          <a:p>
            <a:pPr>
              <a:lnSpc>
                <a:spcPct val="150000"/>
              </a:lnSpc>
            </a:pPr>
            <a:r>
              <a:rPr lang="en-US" sz="2800" dirty="0">
                <a:solidFill>
                  <a:srgbClr val="FF0000"/>
                </a:solidFill>
              </a:rPr>
              <a:t>API</a:t>
            </a:r>
            <a:r>
              <a:rPr lang="en-US" sz="2800" dirty="0"/>
              <a:t> includes hundreds of </a:t>
            </a:r>
            <a:r>
              <a:rPr lang="en-US" sz="2800" dirty="0">
                <a:solidFill>
                  <a:srgbClr val="FF0000"/>
                </a:solidFill>
              </a:rPr>
              <a:t>classes</a:t>
            </a:r>
            <a:r>
              <a:rPr lang="en-US" sz="2800" dirty="0"/>
              <a:t> and </a:t>
            </a:r>
            <a:r>
              <a:rPr lang="en-US" sz="2800" dirty="0">
                <a:solidFill>
                  <a:srgbClr val="FF0000"/>
                </a:solidFill>
              </a:rPr>
              <a:t>methods </a:t>
            </a:r>
            <a:r>
              <a:rPr lang="en-US" sz="2800" dirty="0"/>
              <a:t>grouped into several </a:t>
            </a:r>
            <a:r>
              <a:rPr lang="en-US" sz="2800" dirty="0">
                <a:solidFill>
                  <a:srgbClr val="FF0000"/>
                </a:solidFill>
              </a:rPr>
              <a:t>packages</a:t>
            </a:r>
            <a:r>
              <a:rPr lang="en-US" sz="2800" dirty="0"/>
              <a:t> according to their functionality</a:t>
            </a:r>
            <a:r>
              <a:rPr lang="en-US" sz="2800" dirty="0" smtClean="0"/>
              <a:t>.</a:t>
            </a:r>
          </a:p>
          <a:p>
            <a:endParaRPr lang="en-US" sz="2600" dirty="0"/>
          </a:p>
          <a:p>
            <a:pPr lvl="1">
              <a:buFont typeface="Wingdings" pitchFamily="2" charset="2"/>
              <a:buNone/>
            </a:pPr>
            <a:endParaRPr lang="en-US" sz="19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439718"/>
          </a:xfrm>
        </p:spPr>
        <p:txBody>
          <a:bodyPr>
            <a:noAutofit/>
          </a:bodyPr>
          <a:lstStyle/>
          <a:p>
            <a:r>
              <a:rPr lang="en-US" sz="4000" b="1" dirty="0" smtClean="0">
                <a:solidFill>
                  <a:srgbClr val="00B0F0"/>
                </a:solidFill>
              </a:rPr>
              <a:t>JDK VS JRE VS JVM</a:t>
            </a:r>
            <a:endParaRPr lang="en-US" sz="4000" b="1" dirty="0">
              <a:solidFill>
                <a:srgbClr val="00B0F0"/>
              </a:solidFill>
            </a:endParaRPr>
          </a:p>
        </p:txBody>
      </p:sp>
      <p:sp>
        <p:nvSpPr>
          <p:cNvPr id="3" name="Content Placeholder 2"/>
          <p:cNvSpPr>
            <a:spLocks noGrp="1"/>
          </p:cNvSpPr>
          <p:nvPr>
            <p:ph idx="1"/>
          </p:nvPr>
        </p:nvSpPr>
        <p:spPr>
          <a:xfrm>
            <a:off x="214282" y="571480"/>
            <a:ext cx="8715436" cy="5554683"/>
          </a:xfrm>
        </p:spPr>
        <p:txBody>
          <a:bodyPr>
            <a:normAutofit/>
          </a:bodyPr>
          <a:lstStyle/>
          <a:p>
            <a:r>
              <a:rPr lang="en-US" sz="2600" dirty="0" smtClean="0"/>
              <a:t>JDK = Java Runtime Environment (JRE) + Development Tools</a:t>
            </a:r>
          </a:p>
          <a:p>
            <a:r>
              <a:rPr lang="en-US" sz="2600" dirty="0" smtClean="0"/>
              <a:t>JRE = Java Virtual Machine (JVM) + Library Classes </a:t>
            </a:r>
          </a:p>
        </p:txBody>
      </p:sp>
      <p:sp>
        <p:nvSpPr>
          <p:cNvPr id="6" name="Slide Number Placeholder 5"/>
          <p:cNvSpPr>
            <a:spLocks noGrp="1"/>
          </p:cNvSpPr>
          <p:nvPr>
            <p:ph type="sldNum" sz="quarter" idx="12"/>
          </p:nvPr>
        </p:nvSpPr>
        <p:spPr/>
        <p:txBody>
          <a:bodyPr/>
          <a:lstStyle/>
          <a:p>
            <a:fld id="{A2DAFAA7-FEED-4301-B813-A3876799CA24}" type="slidenum">
              <a:rPr lang="en-US" smtClean="0"/>
              <a:pPr/>
              <a:t>43</a:t>
            </a:fld>
            <a:endParaRPr lang="en-US"/>
          </a:p>
        </p:txBody>
      </p:sp>
      <p:pic>
        <p:nvPicPr>
          <p:cNvPr id="7" name="Picture 6" descr="JDK_JRE_JVM_x.png"/>
          <p:cNvPicPr>
            <a:picLocks noChangeAspect="1"/>
          </p:cNvPicPr>
          <p:nvPr/>
        </p:nvPicPr>
        <p:blipFill>
          <a:blip r:embed="rId2"/>
          <a:stretch>
            <a:fillRect/>
          </a:stretch>
        </p:blipFill>
        <p:spPr>
          <a:xfrm>
            <a:off x="1785918" y="1928802"/>
            <a:ext cx="5214974" cy="414340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11156"/>
          </a:xfrm>
        </p:spPr>
        <p:txBody>
          <a:bodyPr/>
          <a:lstStyle/>
          <a:p>
            <a:r>
              <a:rPr lang="en-US" sz="4000" b="1" dirty="0" smtClean="0">
                <a:solidFill>
                  <a:srgbClr val="00B0F0"/>
                </a:solidFill>
              </a:rPr>
              <a:t>JDK VS JRE VS JVM</a:t>
            </a:r>
            <a:endParaRPr lang="en-US" sz="4000" b="1" dirty="0">
              <a:solidFill>
                <a:srgbClr val="00B0F0"/>
              </a:solidFill>
            </a:endParaRPr>
          </a:p>
        </p:txBody>
      </p:sp>
      <p:sp>
        <p:nvSpPr>
          <p:cNvPr id="3" name="Content Placeholder 2"/>
          <p:cNvSpPr>
            <a:spLocks noGrp="1"/>
          </p:cNvSpPr>
          <p:nvPr>
            <p:ph idx="1"/>
          </p:nvPr>
        </p:nvSpPr>
        <p:spPr>
          <a:xfrm>
            <a:off x="457200" y="714356"/>
            <a:ext cx="8229600" cy="5411807"/>
          </a:xfrm>
        </p:spPr>
        <p:txBody>
          <a:bodyPr/>
          <a:lstStyle/>
          <a:p>
            <a:pPr algn="just"/>
            <a:r>
              <a:rPr lang="en-US" sz="2800" b="1" dirty="0" smtClean="0">
                <a:solidFill>
                  <a:srgbClr val="FF0000"/>
                </a:solidFill>
              </a:rPr>
              <a:t>JDK</a:t>
            </a:r>
            <a:r>
              <a:rPr lang="en-US" sz="2800" dirty="0" smtClean="0"/>
              <a:t> </a:t>
            </a:r>
            <a:r>
              <a:rPr lang="en-IN" sz="2800" dirty="0" smtClean="0"/>
              <a:t> is a software development environment used for developing Java applications and applets. </a:t>
            </a:r>
          </a:p>
          <a:p>
            <a:pPr algn="just"/>
            <a:r>
              <a:rPr lang="en-IN" sz="2800" dirty="0" smtClean="0"/>
              <a:t>It includes the Java Runtime Environment (JRE), an interpreter/loader (Java), a compiler (</a:t>
            </a:r>
            <a:r>
              <a:rPr lang="en-IN" sz="2800" dirty="0" err="1" smtClean="0"/>
              <a:t>javac</a:t>
            </a:r>
            <a:r>
              <a:rPr lang="en-IN" sz="2800" dirty="0" smtClean="0"/>
              <a:t>), an </a:t>
            </a:r>
            <a:r>
              <a:rPr lang="en-IN" sz="2800" dirty="0" err="1" smtClean="0"/>
              <a:t>archiver</a:t>
            </a:r>
            <a:r>
              <a:rPr lang="en-IN" sz="2800" dirty="0" smtClean="0"/>
              <a:t> (jar), a documentation generator (</a:t>
            </a:r>
            <a:r>
              <a:rPr lang="en-IN" sz="2800" dirty="0" err="1" smtClean="0"/>
              <a:t>Javadoc</a:t>
            </a:r>
            <a:r>
              <a:rPr lang="en-IN" sz="2800" dirty="0" smtClean="0"/>
              <a:t>) and other tools needed in Java development.</a:t>
            </a:r>
            <a:endParaRPr lang="en-US" sz="2800" dirty="0"/>
          </a:p>
        </p:txBody>
      </p:sp>
      <p:sp>
        <p:nvSpPr>
          <p:cNvPr id="6" name="Slide Number Placeholder 5"/>
          <p:cNvSpPr>
            <a:spLocks noGrp="1"/>
          </p:cNvSpPr>
          <p:nvPr>
            <p:ph type="sldNum" sz="quarter" idx="12"/>
          </p:nvPr>
        </p:nvSpPr>
        <p:spPr/>
        <p:txBody>
          <a:bodyPr/>
          <a:lstStyle/>
          <a:p>
            <a:fld id="{A2DAFAA7-FEED-4301-B813-A3876799CA24}" type="slidenum">
              <a:rPr lang="en-US" smtClean="0"/>
              <a:pPr/>
              <a:t>44</a:t>
            </a:fld>
            <a:endParaRPr lang="en-US"/>
          </a:p>
        </p:txBody>
      </p:sp>
      <p:pic>
        <p:nvPicPr>
          <p:cNvPr id="7" name="Picture 6" descr="jdk2.JPG"/>
          <p:cNvPicPr>
            <a:picLocks noChangeAspect="1"/>
          </p:cNvPicPr>
          <p:nvPr/>
        </p:nvPicPr>
        <p:blipFill>
          <a:blip r:embed="rId2"/>
          <a:stretch>
            <a:fillRect/>
          </a:stretch>
        </p:blipFill>
        <p:spPr>
          <a:xfrm>
            <a:off x="1781175" y="3667148"/>
            <a:ext cx="5581650" cy="30480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2852"/>
            <a:ext cx="8229600" cy="792162"/>
          </a:xfrm>
        </p:spPr>
        <p:txBody>
          <a:bodyPr/>
          <a:lstStyle/>
          <a:p>
            <a:r>
              <a:rPr lang="en-US" sz="4000" b="1" dirty="0" smtClean="0">
                <a:solidFill>
                  <a:srgbClr val="00B0F0"/>
                </a:solidFill>
              </a:rPr>
              <a:t>JDK VS JRE VS JVM</a:t>
            </a:r>
            <a:endParaRPr lang="en-US" sz="4000" b="1" dirty="0">
              <a:solidFill>
                <a:srgbClr val="00B0F0"/>
              </a:solidFill>
            </a:endParaRPr>
          </a:p>
        </p:txBody>
      </p:sp>
      <p:sp>
        <p:nvSpPr>
          <p:cNvPr id="3" name="Content Placeholder 2"/>
          <p:cNvSpPr>
            <a:spLocks noGrp="1"/>
          </p:cNvSpPr>
          <p:nvPr>
            <p:ph idx="1"/>
          </p:nvPr>
        </p:nvSpPr>
        <p:spPr>
          <a:xfrm>
            <a:off x="457200" y="1066800"/>
            <a:ext cx="8229600" cy="5059363"/>
          </a:xfrm>
        </p:spPr>
        <p:txBody>
          <a:bodyPr/>
          <a:lstStyle/>
          <a:p>
            <a:pPr algn="just"/>
            <a:r>
              <a:rPr lang="en-IN" sz="2800" b="1" dirty="0" smtClean="0">
                <a:solidFill>
                  <a:srgbClr val="FF0000"/>
                </a:solidFill>
              </a:rPr>
              <a:t>JRE</a:t>
            </a:r>
            <a:r>
              <a:rPr lang="en-IN" sz="2800" dirty="0" smtClean="0">
                <a:solidFill>
                  <a:srgbClr val="FF0000"/>
                </a:solidFill>
              </a:rPr>
              <a:t> </a:t>
            </a:r>
            <a:r>
              <a:rPr lang="en-IN" sz="2800" dirty="0" smtClean="0"/>
              <a:t>stands for </a:t>
            </a:r>
            <a:r>
              <a:rPr lang="en-IN" sz="2800" b="1" dirty="0" smtClean="0"/>
              <a:t>“Java Runtime Environment”</a:t>
            </a:r>
            <a:r>
              <a:rPr lang="en-IN" sz="2800" dirty="0" smtClean="0"/>
              <a:t> and may also be written as </a:t>
            </a:r>
            <a:r>
              <a:rPr lang="en-IN" sz="2800" b="1" dirty="0" smtClean="0"/>
              <a:t>“Java RTE.”</a:t>
            </a:r>
            <a:r>
              <a:rPr lang="en-IN" sz="2800" dirty="0" smtClean="0"/>
              <a:t> The Java Runtime Environment provides the minimum requirements for executing a Java application; it consists of the </a:t>
            </a:r>
            <a:r>
              <a:rPr lang="en-IN" sz="2800" i="1" dirty="0" smtClean="0"/>
              <a:t>Java Virtual Machine (JVM), core classes</a:t>
            </a:r>
            <a:r>
              <a:rPr lang="en-IN" sz="2800" dirty="0" smtClean="0"/>
              <a:t>, and </a:t>
            </a:r>
            <a:r>
              <a:rPr lang="en-IN" sz="2800" i="1" dirty="0" smtClean="0"/>
              <a:t>supporting files</a:t>
            </a:r>
            <a:r>
              <a:rPr lang="en-IN" sz="2800" dirty="0" smtClean="0"/>
              <a:t>.</a:t>
            </a:r>
            <a:endParaRPr lang="en-US" dirty="0"/>
          </a:p>
        </p:txBody>
      </p:sp>
      <p:sp>
        <p:nvSpPr>
          <p:cNvPr id="6" name="Slide Number Placeholder 5"/>
          <p:cNvSpPr>
            <a:spLocks noGrp="1"/>
          </p:cNvSpPr>
          <p:nvPr>
            <p:ph type="sldNum" sz="quarter" idx="12"/>
          </p:nvPr>
        </p:nvSpPr>
        <p:spPr/>
        <p:txBody>
          <a:bodyPr/>
          <a:lstStyle/>
          <a:p>
            <a:fld id="{A2DAFAA7-FEED-4301-B813-A3876799CA24}" type="slidenum">
              <a:rPr lang="en-US" smtClean="0"/>
              <a:pPr/>
              <a:t>45</a:t>
            </a:fld>
            <a:endParaRPr lang="en-US"/>
          </a:p>
        </p:txBody>
      </p:sp>
      <p:pic>
        <p:nvPicPr>
          <p:cNvPr id="7" name="Picture 6" descr="jre2.JPG"/>
          <p:cNvPicPr>
            <a:picLocks noChangeAspect="1"/>
          </p:cNvPicPr>
          <p:nvPr/>
        </p:nvPicPr>
        <p:blipFill>
          <a:blip r:embed="rId2"/>
          <a:stretch>
            <a:fillRect/>
          </a:stretch>
        </p:blipFill>
        <p:spPr>
          <a:xfrm>
            <a:off x="1676400" y="3733800"/>
            <a:ext cx="4419600" cy="22098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439718"/>
          </a:xfrm>
        </p:spPr>
        <p:txBody>
          <a:bodyPr>
            <a:noAutofit/>
          </a:bodyPr>
          <a:lstStyle/>
          <a:p>
            <a:r>
              <a:rPr lang="en-US" sz="4000" b="1" dirty="0" smtClean="0">
                <a:solidFill>
                  <a:srgbClr val="00B0F0"/>
                </a:solidFill>
              </a:rPr>
              <a:t>JDK VS JRE VS JVM</a:t>
            </a:r>
            <a:endParaRPr lang="en-US" sz="4000" b="1" dirty="0">
              <a:solidFill>
                <a:srgbClr val="00B0F0"/>
              </a:solidFill>
            </a:endParaRPr>
          </a:p>
        </p:txBody>
      </p:sp>
      <p:sp>
        <p:nvSpPr>
          <p:cNvPr id="3" name="Content Placeholder 2"/>
          <p:cNvSpPr>
            <a:spLocks noGrp="1"/>
          </p:cNvSpPr>
          <p:nvPr>
            <p:ph idx="1"/>
          </p:nvPr>
        </p:nvSpPr>
        <p:spPr>
          <a:xfrm>
            <a:off x="214282" y="571480"/>
            <a:ext cx="8715436" cy="6000792"/>
          </a:xfrm>
        </p:spPr>
        <p:txBody>
          <a:bodyPr>
            <a:normAutofit fontScale="92500" lnSpcReduction="20000"/>
          </a:bodyPr>
          <a:lstStyle/>
          <a:p>
            <a:r>
              <a:rPr lang="en-US" b="1" dirty="0" smtClean="0">
                <a:solidFill>
                  <a:srgbClr val="FF0000"/>
                </a:solidFill>
              </a:rPr>
              <a:t>JVM</a:t>
            </a:r>
          </a:p>
          <a:p>
            <a:pPr lvl="1" algn="just"/>
            <a:r>
              <a:rPr lang="en-US" b="1" dirty="0" smtClean="0"/>
              <a:t>Java Interpreter + Just-In-Time Compiler </a:t>
            </a:r>
          </a:p>
          <a:p>
            <a:pPr lvl="1" algn="just"/>
            <a:r>
              <a:rPr lang="en-US" dirty="0" smtClean="0"/>
              <a:t>JVM (Java Virtual Machine) is an abstract machine. It is a specification that provides runtime environment in which java byte code can be executed.</a:t>
            </a:r>
          </a:p>
          <a:p>
            <a:pPr lvl="1" algn="just"/>
            <a:r>
              <a:rPr lang="en-US" dirty="0" smtClean="0"/>
              <a:t>JVMs are available for many hardware and software platforms. It is the </a:t>
            </a:r>
            <a:r>
              <a:rPr lang="en-US" b="1" dirty="0" smtClean="0"/>
              <a:t>code execution component of the Java platform</a:t>
            </a:r>
            <a:r>
              <a:rPr lang="en-US" dirty="0" smtClean="0"/>
              <a:t>.</a:t>
            </a:r>
          </a:p>
          <a:p>
            <a:pPr lvl="1" algn="just"/>
            <a:r>
              <a:rPr lang="en-IN" dirty="0" smtClean="0"/>
              <a:t>It is a </a:t>
            </a:r>
            <a:r>
              <a:rPr lang="en-IN" b="1" dirty="0" smtClean="0"/>
              <a:t>Runtime Instance</a:t>
            </a:r>
            <a:r>
              <a:rPr lang="en-IN" dirty="0" smtClean="0"/>
              <a:t> Whenever you write java command on the command prompt to run the java class, an instance of JVM is created.</a:t>
            </a:r>
          </a:p>
          <a:p>
            <a:pPr algn="just"/>
            <a:r>
              <a:rPr lang="en-IN" b="1" dirty="0" smtClean="0"/>
              <a:t>Note:</a:t>
            </a:r>
          </a:p>
          <a:p>
            <a:pPr lvl="1" algn="just"/>
            <a:r>
              <a:rPr lang="en-US" dirty="0" smtClean="0">
                <a:solidFill>
                  <a:srgbClr val="FF0000"/>
                </a:solidFill>
              </a:rPr>
              <a:t>JVM, JRE and JDK </a:t>
            </a:r>
            <a:r>
              <a:rPr lang="en-US" dirty="0" smtClean="0"/>
              <a:t>are platform dependent because configuration of each OS differs. But, </a:t>
            </a:r>
            <a:r>
              <a:rPr lang="en-US" b="1" dirty="0" smtClean="0"/>
              <a:t>Java is platform independent.</a:t>
            </a:r>
            <a:endParaRPr lang="en-IN" b="1" dirty="0" smtClean="0"/>
          </a:p>
          <a:p>
            <a:pPr lvl="1" algn="just"/>
            <a:endParaRPr lang="en-US" dirty="0" smtClean="0"/>
          </a:p>
        </p:txBody>
      </p:sp>
      <p:sp>
        <p:nvSpPr>
          <p:cNvPr id="6" name="Slide Number Placeholder 5"/>
          <p:cNvSpPr>
            <a:spLocks noGrp="1"/>
          </p:cNvSpPr>
          <p:nvPr>
            <p:ph type="sldNum" sz="quarter" idx="12"/>
          </p:nvPr>
        </p:nvSpPr>
        <p:spPr/>
        <p:txBody>
          <a:bodyPr/>
          <a:lstStyle/>
          <a:p>
            <a:fld id="{A2DAFAA7-FEED-4301-B813-A3876799CA24}"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82594"/>
          </a:xfrm>
        </p:spPr>
        <p:txBody>
          <a:bodyPr/>
          <a:lstStyle/>
          <a:p>
            <a:r>
              <a:rPr lang="en-IN" sz="4000" b="1" dirty="0" smtClean="0">
                <a:solidFill>
                  <a:srgbClr val="00B0F0"/>
                </a:solidFill>
              </a:rPr>
              <a:t>JAVA Features </a:t>
            </a:r>
          </a:p>
        </p:txBody>
      </p:sp>
      <p:pic>
        <p:nvPicPr>
          <p:cNvPr id="6" name="Content Placeholder 5" descr="java-features.png"/>
          <p:cNvPicPr>
            <a:picLocks noGrp="1" noChangeAspect="1"/>
          </p:cNvPicPr>
          <p:nvPr>
            <p:ph idx="1"/>
          </p:nvPr>
        </p:nvPicPr>
        <p:blipFill>
          <a:blip r:embed="rId2"/>
          <a:stretch>
            <a:fillRect/>
          </a:stretch>
        </p:blipFill>
        <p:spPr>
          <a:xfrm>
            <a:off x="1214414" y="928670"/>
            <a:ext cx="6215106" cy="5120499"/>
          </a:xfrm>
        </p:spPr>
      </p:pic>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439718"/>
          </a:xfrm>
        </p:spPr>
        <p:txBody>
          <a:bodyPr/>
          <a:lstStyle/>
          <a:p>
            <a:r>
              <a:rPr lang="en-IN" b="1" dirty="0" smtClean="0">
                <a:solidFill>
                  <a:srgbClr val="00B0F0"/>
                </a:solidFill>
              </a:rPr>
              <a:t>JAVA Features </a:t>
            </a:r>
            <a:endParaRPr lang="en-IN" dirty="0"/>
          </a:p>
        </p:txBody>
      </p:sp>
      <p:sp>
        <p:nvSpPr>
          <p:cNvPr id="3" name="Content Placeholder 2"/>
          <p:cNvSpPr>
            <a:spLocks noGrp="1"/>
          </p:cNvSpPr>
          <p:nvPr>
            <p:ph idx="1"/>
          </p:nvPr>
        </p:nvSpPr>
        <p:spPr>
          <a:xfrm>
            <a:off x="428596" y="428604"/>
            <a:ext cx="8229600" cy="4740277"/>
          </a:xfrm>
        </p:spPr>
        <p:txBody>
          <a:bodyPr/>
          <a:lstStyle/>
          <a:p>
            <a:pPr>
              <a:buNone/>
            </a:pPr>
            <a:r>
              <a:rPr lang="en-IN" sz="2800" b="1" dirty="0" smtClean="0"/>
              <a:t>Simple</a:t>
            </a:r>
          </a:p>
          <a:p>
            <a:pPr algn="just"/>
            <a:r>
              <a:rPr lang="en-IN" sz="2800" dirty="0" smtClean="0"/>
              <a:t>Java is very easy to learn, and its syntax is simple, clean and easy to understand. </a:t>
            </a:r>
          </a:p>
          <a:p>
            <a:pPr lvl="1" algn="just"/>
            <a:r>
              <a:rPr lang="en-IN" sz="2400" dirty="0" smtClean="0"/>
              <a:t>Java syntax is based on C++ &amp; C.</a:t>
            </a:r>
          </a:p>
          <a:p>
            <a:pPr lvl="1" algn="just"/>
            <a:r>
              <a:rPr lang="en-IN" sz="2400" dirty="0" smtClean="0"/>
              <a:t>Java has removed many complicated and rarely-used features, for example, explicit pointers, operator overloading, etc.</a:t>
            </a:r>
          </a:p>
          <a:p>
            <a:pPr lvl="1" algn="just"/>
            <a:r>
              <a:rPr lang="en-IN" sz="2400" dirty="0" smtClean="0"/>
              <a:t>There is no need to remove unreferenced objects because there is an Automatic Garbage Collection in Java.</a:t>
            </a:r>
          </a:p>
          <a:p>
            <a:pPr>
              <a:buNone/>
            </a:pPr>
            <a:r>
              <a:rPr lang="en-IN" sz="2800" b="1" dirty="0" smtClean="0"/>
              <a:t>Object-oriented</a:t>
            </a:r>
          </a:p>
          <a:p>
            <a:pPr lvl="1" algn="just"/>
            <a:r>
              <a:rPr lang="en-IN" sz="2400" dirty="0" smtClean="0"/>
              <a:t>Java is an fully object-oriented programming language. Everything in Java is an object. Object-oriented means we organize our software as a combination of different types of objects that incorporates both data and behaviour.</a:t>
            </a:r>
          </a:p>
          <a:p>
            <a:pPr lvl="1" algn="just"/>
            <a:r>
              <a:rPr lang="en-IN" sz="2400" dirty="0" smtClean="0"/>
              <a:t>It supports all the OOPs concepts</a:t>
            </a:r>
          </a:p>
          <a:p>
            <a:endParaRPr lang="en-IN" dirty="0"/>
          </a:p>
        </p:txBody>
      </p:sp>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439718"/>
          </a:xfrm>
        </p:spPr>
        <p:txBody>
          <a:bodyPr/>
          <a:lstStyle/>
          <a:p>
            <a:r>
              <a:rPr lang="en-IN" b="1" dirty="0" smtClean="0">
                <a:solidFill>
                  <a:srgbClr val="00B0F0"/>
                </a:solidFill>
              </a:rPr>
              <a:t>JAVA Features </a:t>
            </a:r>
            <a:endParaRPr lang="en-IN" dirty="0"/>
          </a:p>
        </p:txBody>
      </p:sp>
      <p:sp>
        <p:nvSpPr>
          <p:cNvPr id="3" name="Content Placeholder 2"/>
          <p:cNvSpPr>
            <a:spLocks noGrp="1"/>
          </p:cNvSpPr>
          <p:nvPr>
            <p:ph idx="1"/>
          </p:nvPr>
        </p:nvSpPr>
        <p:spPr>
          <a:xfrm>
            <a:off x="428596" y="428604"/>
            <a:ext cx="8229600" cy="4740277"/>
          </a:xfrm>
        </p:spPr>
        <p:txBody>
          <a:bodyPr/>
          <a:lstStyle/>
          <a:p>
            <a:pPr>
              <a:buNone/>
            </a:pPr>
            <a:r>
              <a:rPr lang="en-IN" sz="2800" b="1" dirty="0" smtClean="0"/>
              <a:t>Secured</a:t>
            </a:r>
          </a:p>
          <a:p>
            <a:pPr algn="just"/>
            <a:r>
              <a:rPr lang="en-IN" sz="2800" dirty="0" smtClean="0"/>
              <a:t>Java is secured because:</a:t>
            </a:r>
          </a:p>
          <a:p>
            <a:pPr lvl="1" algn="just"/>
            <a:r>
              <a:rPr lang="en-IN" sz="2400" dirty="0" smtClean="0"/>
              <a:t>No explicit pointer</a:t>
            </a:r>
          </a:p>
          <a:p>
            <a:pPr lvl="1" algn="just"/>
            <a:r>
              <a:rPr lang="en-IN" sz="2400" dirty="0" smtClean="0"/>
              <a:t>Java Programs run inside a virtual machine sandbox</a:t>
            </a:r>
          </a:p>
          <a:p>
            <a:pPr lvl="1" algn="just"/>
            <a:endParaRPr lang="en-IN" sz="2400" dirty="0" smtClean="0"/>
          </a:p>
          <a:p>
            <a:pPr lvl="1" algn="just"/>
            <a:endParaRPr lang="en-IN" sz="2400" dirty="0" smtClean="0"/>
          </a:p>
          <a:p>
            <a:pPr lvl="1" algn="just"/>
            <a:endParaRPr lang="en-IN" sz="2400" dirty="0" smtClean="0"/>
          </a:p>
          <a:p>
            <a:pPr lvl="1" algn="just"/>
            <a:endParaRPr lang="en-IN" sz="2400" dirty="0" smtClean="0"/>
          </a:p>
          <a:p>
            <a:pPr lvl="1" algn="just"/>
            <a:endParaRPr lang="en-IN" sz="2400" dirty="0" smtClean="0"/>
          </a:p>
          <a:p>
            <a:pPr lvl="1" algn="just"/>
            <a:r>
              <a:rPr lang="en-IN" sz="2400" b="1" dirty="0" err="1" smtClean="0"/>
              <a:t>Classloader</a:t>
            </a:r>
            <a:r>
              <a:rPr lang="en-IN" sz="2400" b="1" dirty="0" smtClean="0"/>
              <a:t>:</a:t>
            </a:r>
            <a:r>
              <a:rPr lang="en-IN" sz="2400" dirty="0" smtClean="0"/>
              <a:t> </a:t>
            </a:r>
            <a:r>
              <a:rPr lang="en-IN" sz="2400" dirty="0" err="1" smtClean="0"/>
              <a:t>Classloader</a:t>
            </a:r>
            <a:r>
              <a:rPr lang="en-IN" sz="2400" dirty="0" smtClean="0"/>
              <a:t> in Java is a part of the Java Runtime Environment(JRE) which is used to load Java classes into the Java Virtual Machine dynamically. It adds security by separating the package for the classes of the local file system from those that are imported from network sources.</a:t>
            </a:r>
          </a:p>
          <a:p>
            <a:pPr lvl="1" algn="just"/>
            <a:endParaRPr lang="en-IN" sz="2400" dirty="0" smtClean="0"/>
          </a:p>
          <a:p>
            <a:endParaRPr lang="en-IN" dirty="0"/>
          </a:p>
        </p:txBody>
      </p:sp>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49</a:t>
            </a:fld>
            <a:endParaRPr lang="en-US" dirty="0"/>
          </a:p>
        </p:txBody>
      </p:sp>
      <p:pic>
        <p:nvPicPr>
          <p:cNvPr id="6" name="Picture 5" descr="java-security.png"/>
          <p:cNvPicPr>
            <a:picLocks noChangeAspect="1"/>
          </p:cNvPicPr>
          <p:nvPr/>
        </p:nvPicPr>
        <p:blipFill>
          <a:blip r:embed="rId2"/>
          <a:stretch>
            <a:fillRect/>
          </a:stretch>
        </p:blipFill>
        <p:spPr>
          <a:xfrm>
            <a:off x="714348" y="2071678"/>
            <a:ext cx="7500990" cy="300039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1143000"/>
          </a:xfrm>
        </p:spPr>
        <p:txBody>
          <a:bodyPr/>
          <a:lstStyle/>
          <a:p>
            <a:r>
              <a:rPr lang="en-US" sz="3600" b="1" i="1" cap="all" dirty="0" smtClean="0">
                <a:solidFill>
                  <a:srgbClr val="0070C0"/>
                </a:solidFill>
                <a:latin typeface="Bookman Old Style" pitchFamily="18" charset="0"/>
              </a:rPr>
              <a:t>Textbook </a:t>
            </a:r>
            <a:r>
              <a:rPr lang="en-US" sz="3600" b="1" i="1" cap="all" dirty="0">
                <a:solidFill>
                  <a:srgbClr val="0070C0"/>
                </a:solidFill>
                <a:latin typeface="Bookman Old Style" pitchFamily="18" charset="0"/>
              </a:rPr>
              <a:t>/ Reference Books</a:t>
            </a:r>
          </a:p>
        </p:txBody>
      </p:sp>
      <p:sp>
        <p:nvSpPr>
          <p:cNvPr id="3" name="Content Placeholder 2"/>
          <p:cNvSpPr>
            <a:spLocks noGrp="1"/>
          </p:cNvSpPr>
          <p:nvPr>
            <p:ph idx="1"/>
          </p:nvPr>
        </p:nvSpPr>
        <p:spPr>
          <a:xfrm>
            <a:off x="228600" y="1371600"/>
            <a:ext cx="8686800" cy="4876800"/>
          </a:xfrm>
        </p:spPr>
        <p:txBody>
          <a:bodyPr vert="horz" lIns="91440" tIns="45720" rIns="91440" bIns="45720" rtlCol="0" anchor="t">
            <a:normAutofit/>
          </a:bodyPr>
          <a:lstStyle/>
          <a:p>
            <a:pPr>
              <a:buNone/>
            </a:pPr>
            <a:r>
              <a:rPr lang="en-US" b="1" dirty="0" smtClean="0"/>
              <a:t>TEXT BOOK </a:t>
            </a:r>
            <a:endParaRPr lang="en-US" dirty="0" smtClean="0"/>
          </a:p>
          <a:p>
            <a:pPr lvl="0" algn="just"/>
            <a:r>
              <a:rPr lang="en-IN" sz="2400" dirty="0" smtClean="0"/>
              <a:t>Herbert </a:t>
            </a:r>
            <a:r>
              <a:rPr lang="en-IN" sz="2400" dirty="0" err="1" smtClean="0"/>
              <a:t>Schildt</a:t>
            </a:r>
            <a:r>
              <a:rPr lang="en-IN" sz="2400" dirty="0" smtClean="0"/>
              <a:t>, “Java The complete reference”, 11th edition, Oracle press , 2018.</a:t>
            </a:r>
          </a:p>
          <a:p>
            <a:pPr lvl="0" algn="just"/>
            <a:endParaRPr lang="en-IN" sz="2400" dirty="0" smtClean="0"/>
          </a:p>
          <a:p>
            <a:pPr lvl="0" algn="just"/>
            <a:endParaRPr lang="en-US" sz="2400" dirty="0" smtClean="0"/>
          </a:p>
          <a:p>
            <a:pPr>
              <a:buNone/>
            </a:pPr>
            <a:endParaRPr lang="en-US" sz="2400" dirty="0"/>
          </a:p>
        </p:txBody>
      </p:sp>
      <p:sp>
        <p:nvSpPr>
          <p:cNvPr id="4" name="Slide Number Placeholder 3"/>
          <p:cNvSpPr>
            <a:spLocks noGrp="1"/>
          </p:cNvSpPr>
          <p:nvPr>
            <p:ph type="sldNum" sz="quarter" idx="12"/>
          </p:nvPr>
        </p:nvSpPr>
        <p:spPr/>
        <p:txBody>
          <a:bodyPr/>
          <a:lstStyle/>
          <a:p>
            <a:fld id="{BA875541-8164-4CC7-9F2F-6F0C49BB858D}" type="slidenum">
              <a:rPr lang="en-US" smtClean="0"/>
              <a:pPr/>
              <a:t>5</a:t>
            </a:fld>
            <a:endParaRPr lang="en-US"/>
          </a:p>
        </p:txBody>
      </p:sp>
      <p:pic>
        <p:nvPicPr>
          <p:cNvPr id="7" name="Picture 6" descr="Herbert Schildt, “Java The complete reference”, 11th edition, Oracle press , 2018.jpg"/>
          <p:cNvPicPr>
            <a:picLocks noChangeAspect="1"/>
          </p:cNvPicPr>
          <p:nvPr/>
        </p:nvPicPr>
        <p:blipFill>
          <a:blip r:embed="rId3"/>
          <a:stretch>
            <a:fillRect/>
          </a:stretch>
        </p:blipFill>
        <p:spPr>
          <a:xfrm>
            <a:off x="3081354" y="2643182"/>
            <a:ext cx="3848100" cy="4214818"/>
          </a:xfrm>
          <a:prstGeom prst="rect">
            <a:avLst/>
          </a:prstGeom>
        </p:spPr>
      </p:pic>
    </p:spTree>
    <p:extLst>
      <p:ext uri="{BB962C8B-B14F-4D97-AF65-F5344CB8AC3E}">
        <p14:creationId xmlns="" xmlns:p14="http://schemas.microsoft.com/office/powerpoint/2010/main" val="40424335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439718"/>
          </a:xfrm>
        </p:spPr>
        <p:txBody>
          <a:bodyPr/>
          <a:lstStyle/>
          <a:p>
            <a:r>
              <a:rPr lang="en-IN" b="1" dirty="0" smtClean="0">
                <a:solidFill>
                  <a:srgbClr val="00B0F0"/>
                </a:solidFill>
              </a:rPr>
              <a:t>JAVA Features </a:t>
            </a:r>
            <a:endParaRPr lang="en-IN" dirty="0"/>
          </a:p>
        </p:txBody>
      </p:sp>
      <p:sp>
        <p:nvSpPr>
          <p:cNvPr id="3" name="Content Placeholder 2"/>
          <p:cNvSpPr>
            <a:spLocks noGrp="1"/>
          </p:cNvSpPr>
          <p:nvPr>
            <p:ph idx="1"/>
          </p:nvPr>
        </p:nvSpPr>
        <p:spPr>
          <a:xfrm>
            <a:off x="214282" y="357166"/>
            <a:ext cx="8643998" cy="4740277"/>
          </a:xfrm>
        </p:spPr>
        <p:txBody>
          <a:bodyPr/>
          <a:lstStyle/>
          <a:p>
            <a:pPr>
              <a:buNone/>
            </a:pPr>
            <a:r>
              <a:rPr lang="en-IN" sz="2400" b="1" dirty="0" smtClean="0"/>
              <a:t>Secured</a:t>
            </a:r>
          </a:p>
          <a:p>
            <a:pPr lvl="1" algn="just"/>
            <a:r>
              <a:rPr lang="en-IN" sz="2200" b="1" dirty="0" err="1" smtClean="0"/>
              <a:t>Bytecode</a:t>
            </a:r>
            <a:r>
              <a:rPr lang="en-IN" sz="2200" b="1" dirty="0" smtClean="0"/>
              <a:t> Verifier:</a:t>
            </a:r>
            <a:r>
              <a:rPr lang="en-IN" sz="2200" dirty="0" smtClean="0"/>
              <a:t> It checks the code fragments for illegal code that can violate access right to objects.</a:t>
            </a:r>
          </a:p>
          <a:p>
            <a:pPr lvl="1" algn="just"/>
            <a:r>
              <a:rPr lang="en-IN" sz="2200" b="1" dirty="0" smtClean="0"/>
              <a:t>Security Manager:</a:t>
            </a:r>
            <a:r>
              <a:rPr lang="en-IN" sz="2200" dirty="0" smtClean="0"/>
              <a:t> It determines what resources a class can access such as reading and writing to the local disk.</a:t>
            </a:r>
          </a:p>
          <a:p>
            <a:pPr lvl="1" algn="just"/>
            <a:r>
              <a:rPr lang="en-IN" sz="2200" dirty="0" smtClean="0"/>
              <a:t>Java language provides these securities by default. Some security can also be provided by an application developer explicitly through </a:t>
            </a:r>
            <a:r>
              <a:rPr lang="en-IN" sz="2200" b="1" dirty="0" smtClean="0"/>
              <a:t>SSL, JAAS, Cryptography</a:t>
            </a:r>
            <a:r>
              <a:rPr lang="en-IN" sz="2200" dirty="0" smtClean="0"/>
              <a:t>, etc.</a:t>
            </a:r>
          </a:p>
          <a:p>
            <a:pPr>
              <a:buNone/>
            </a:pPr>
            <a:r>
              <a:rPr lang="en-IN" sz="2400" b="1" dirty="0" smtClean="0"/>
              <a:t>Robust</a:t>
            </a:r>
          </a:p>
          <a:p>
            <a:pPr lvl="1" algn="just"/>
            <a:r>
              <a:rPr lang="en-IN" sz="2200" dirty="0" smtClean="0"/>
              <a:t>Robust simply means strong. Java is robust because:</a:t>
            </a:r>
          </a:p>
          <a:p>
            <a:pPr lvl="1" algn="just"/>
            <a:r>
              <a:rPr lang="en-IN" sz="2200" dirty="0" smtClean="0"/>
              <a:t>It uses strong memory management.</a:t>
            </a:r>
          </a:p>
          <a:p>
            <a:pPr lvl="1" algn="just"/>
            <a:r>
              <a:rPr lang="en-IN" sz="2200" dirty="0" smtClean="0"/>
              <a:t>There is a lack of pointers that avoids security problems.</a:t>
            </a:r>
          </a:p>
          <a:p>
            <a:pPr lvl="1" algn="just"/>
            <a:r>
              <a:rPr lang="en-IN" sz="2200" dirty="0" smtClean="0"/>
              <a:t>There is automatic garbage collection in java which runs on the Java Virtual Machine to get rid of objects which are not being used by a Java application anymore.</a:t>
            </a:r>
          </a:p>
          <a:p>
            <a:pPr lvl="1" algn="just"/>
            <a:r>
              <a:rPr lang="en-IN" sz="2200" dirty="0" smtClean="0"/>
              <a:t>There are exception handling and the type checking mechanism in Java. All these points make Java robust.</a:t>
            </a:r>
          </a:p>
          <a:p>
            <a:pPr algn="just"/>
            <a:endParaRPr lang="en-IN" sz="2800" dirty="0" smtClean="0"/>
          </a:p>
          <a:p>
            <a:pPr lvl="1" algn="just"/>
            <a:endParaRPr lang="en-IN" sz="2400" dirty="0" smtClean="0"/>
          </a:p>
          <a:p>
            <a:endParaRPr lang="en-IN" dirty="0"/>
          </a:p>
        </p:txBody>
      </p:sp>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439718"/>
          </a:xfrm>
        </p:spPr>
        <p:txBody>
          <a:bodyPr/>
          <a:lstStyle/>
          <a:p>
            <a:r>
              <a:rPr lang="en-IN" b="1" dirty="0" smtClean="0">
                <a:solidFill>
                  <a:srgbClr val="00B0F0"/>
                </a:solidFill>
              </a:rPr>
              <a:t>JAVA Features </a:t>
            </a:r>
            <a:endParaRPr lang="en-IN" dirty="0"/>
          </a:p>
        </p:txBody>
      </p:sp>
      <p:sp>
        <p:nvSpPr>
          <p:cNvPr id="3" name="Content Placeholder 2"/>
          <p:cNvSpPr>
            <a:spLocks noGrp="1"/>
          </p:cNvSpPr>
          <p:nvPr>
            <p:ph idx="1"/>
          </p:nvPr>
        </p:nvSpPr>
        <p:spPr>
          <a:xfrm>
            <a:off x="214282" y="357166"/>
            <a:ext cx="8643998" cy="4740277"/>
          </a:xfrm>
        </p:spPr>
        <p:txBody>
          <a:bodyPr/>
          <a:lstStyle/>
          <a:p>
            <a:pPr>
              <a:buNone/>
            </a:pPr>
            <a:r>
              <a:rPr lang="en-IN" sz="2400" b="1" dirty="0" smtClean="0"/>
              <a:t>Platform Independent</a:t>
            </a:r>
          </a:p>
          <a:p>
            <a:pPr lvl="1" algn="just"/>
            <a:r>
              <a:rPr lang="en-IN" sz="2400" dirty="0" smtClean="0"/>
              <a:t>Java code can be run on multiple platforms, for example, Windows, Linux, Sun Solaris, Mac/OS, etc. Java code is compiled by the compiler and converted into </a:t>
            </a:r>
            <a:r>
              <a:rPr lang="en-IN" sz="2400" b="1" dirty="0" err="1" smtClean="0"/>
              <a:t>bytecode</a:t>
            </a:r>
            <a:r>
              <a:rPr lang="en-IN" sz="2400" b="1" dirty="0" smtClean="0"/>
              <a:t> or class file</a:t>
            </a:r>
            <a:r>
              <a:rPr lang="en-IN" sz="2400" dirty="0" smtClean="0"/>
              <a:t>. </a:t>
            </a:r>
          </a:p>
          <a:p>
            <a:pPr lvl="1" algn="just"/>
            <a:r>
              <a:rPr lang="en-IN" sz="2400" dirty="0" smtClean="0"/>
              <a:t>This </a:t>
            </a:r>
            <a:r>
              <a:rPr lang="en-IN" sz="2400" dirty="0" err="1" smtClean="0"/>
              <a:t>bytecode</a:t>
            </a:r>
            <a:r>
              <a:rPr lang="en-IN" sz="2400" dirty="0" smtClean="0"/>
              <a:t> is a platform-independent code because it can be run on multiple platforms, i.e., </a:t>
            </a:r>
            <a:r>
              <a:rPr lang="en-IN" sz="2400" b="1" dirty="0" smtClean="0"/>
              <a:t>Write Once and Run Anywhere(WORA)</a:t>
            </a:r>
            <a:r>
              <a:rPr lang="en-IN" sz="2400" dirty="0" smtClean="0"/>
              <a:t>. </a:t>
            </a:r>
          </a:p>
          <a:p>
            <a:pPr lvl="1" algn="just"/>
            <a:endParaRPr lang="en-IN" sz="2400" dirty="0" smtClean="0"/>
          </a:p>
          <a:p>
            <a:pPr algn="just"/>
            <a:endParaRPr lang="en-IN" sz="2800" dirty="0" smtClean="0"/>
          </a:p>
          <a:p>
            <a:pPr lvl="1" algn="just"/>
            <a:endParaRPr lang="en-IN" sz="2400" dirty="0" smtClean="0"/>
          </a:p>
          <a:p>
            <a:endParaRPr lang="en-IN" dirty="0"/>
          </a:p>
        </p:txBody>
      </p:sp>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51</a:t>
            </a:fld>
            <a:endParaRPr lang="en-US" dirty="0"/>
          </a:p>
        </p:txBody>
      </p:sp>
      <p:pic>
        <p:nvPicPr>
          <p:cNvPr id="6" name="Picture 5" descr="platform-independent-java.png"/>
          <p:cNvPicPr>
            <a:picLocks noChangeAspect="1"/>
          </p:cNvPicPr>
          <p:nvPr/>
        </p:nvPicPr>
        <p:blipFill>
          <a:blip r:embed="rId2"/>
          <a:stretch>
            <a:fillRect/>
          </a:stretch>
        </p:blipFill>
        <p:spPr>
          <a:xfrm>
            <a:off x="2190750" y="3143273"/>
            <a:ext cx="4762500" cy="357187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439718"/>
          </a:xfrm>
        </p:spPr>
        <p:txBody>
          <a:bodyPr/>
          <a:lstStyle/>
          <a:p>
            <a:r>
              <a:rPr lang="en-IN" b="1" dirty="0" smtClean="0">
                <a:solidFill>
                  <a:srgbClr val="00B0F0"/>
                </a:solidFill>
              </a:rPr>
              <a:t>JAVA Features </a:t>
            </a:r>
            <a:endParaRPr lang="en-IN" dirty="0"/>
          </a:p>
        </p:txBody>
      </p:sp>
      <p:sp>
        <p:nvSpPr>
          <p:cNvPr id="3" name="Content Placeholder 2"/>
          <p:cNvSpPr>
            <a:spLocks noGrp="1"/>
          </p:cNvSpPr>
          <p:nvPr>
            <p:ph idx="1"/>
          </p:nvPr>
        </p:nvSpPr>
        <p:spPr>
          <a:xfrm>
            <a:off x="214282" y="357166"/>
            <a:ext cx="8643998" cy="4740277"/>
          </a:xfrm>
        </p:spPr>
        <p:txBody>
          <a:bodyPr/>
          <a:lstStyle/>
          <a:p>
            <a:pPr>
              <a:buNone/>
            </a:pPr>
            <a:r>
              <a:rPr lang="en-IN" sz="2400" b="1" dirty="0" smtClean="0"/>
              <a:t>Architecture-neutral</a:t>
            </a:r>
          </a:p>
          <a:p>
            <a:pPr lvl="1" algn="just"/>
            <a:r>
              <a:rPr lang="en-IN" sz="2200" dirty="0" smtClean="0"/>
              <a:t>Java is architecture neutral because there are no implementation dependent features, for example, the size of primitive types is fixed.</a:t>
            </a:r>
          </a:p>
          <a:p>
            <a:pPr lvl="1" algn="just"/>
            <a:r>
              <a:rPr lang="en-IN" sz="2200" dirty="0" smtClean="0"/>
              <a:t>In C programming, </a:t>
            </a:r>
            <a:r>
              <a:rPr lang="en-IN" sz="2200" dirty="0" err="1" smtClean="0"/>
              <a:t>int</a:t>
            </a:r>
            <a:r>
              <a:rPr lang="en-IN" sz="2200" dirty="0" smtClean="0"/>
              <a:t> data type occupies 2 bytes of memory for 32-bit architecture and 4 bytes of memory for 64-bit architecture. However, it occupies 4 bytes of memory for both 32 and 64-bit architectures in Java.</a:t>
            </a:r>
          </a:p>
          <a:p>
            <a:pPr>
              <a:buNone/>
            </a:pPr>
            <a:r>
              <a:rPr lang="en-IN" sz="2400" b="1" dirty="0" smtClean="0"/>
              <a:t>Portable</a:t>
            </a:r>
          </a:p>
          <a:p>
            <a:pPr lvl="1" algn="just"/>
            <a:r>
              <a:rPr lang="en-IN" sz="2200" dirty="0" smtClean="0"/>
              <a:t>Java is portable because it facilitates you to carry the Java </a:t>
            </a:r>
            <a:r>
              <a:rPr lang="en-IN" sz="2200" dirty="0" err="1" smtClean="0"/>
              <a:t>bytecode</a:t>
            </a:r>
            <a:r>
              <a:rPr lang="en-IN" sz="2200" dirty="0" smtClean="0"/>
              <a:t> to any platform. It doesn't require any additional implementation. </a:t>
            </a:r>
          </a:p>
          <a:p>
            <a:pPr>
              <a:buNone/>
            </a:pPr>
            <a:r>
              <a:rPr lang="en-IN" sz="2400" b="1" dirty="0" smtClean="0"/>
              <a:t>High-performance</a:t>
            </a:r>
          </a:p>
          <a:p>
            <a:pPr lvl="1" algn="just"/>
            <a:r>
              <a:rPr lang="en-IN" sz="2200" dirty="0" smtClean="0"/>
              <a:t>Java is a little bit slower than a compiled language (e.g., C++). Java is an compiled and interpreted language that is why it is slower than compiled languages, e.g., C, C++, etc.</a:t>
            </a:r>
          </a:p>
          <a:p>
            <a:pPr lvl="1" algn="just"/>
            <a:r>
              <a:rPr lang="en-IN" sz="2200" dirty="0" smtClean="0"/>
              <a:t>But with the use of Just-In-Time compilers, Java enables high performance than C, C++, etc.</a:t>
            </a:r>
          </a:p>
          <a:p>
            <a:pPr lvl="1" algn="just">
              <a:buNone/>
            </a:pPr>
            <a:r>
              <a:rPr lang="en-IN" dirty="0" smtClean="0"/>
              <a:t/>
            </a:r>
            <a:br>
              <a:rPr lang="en-IN" dirty="0" smtClean="0"/>
            </a:br>
            <a:endParaRPr lang="en-IN" sz="2800" dirty="0" smtClean="0"/>
          </a:p>
          <a:p>
            <a:pPr lvl="1" algn="just"/>
            <a:endParaRPr lang="en-IN" sz="2400" dirty="0" smtClean="0"/>
          </a:p>
          <a:p>
            <a:endParaRPr lang="en-IN" dirty="0"/>
          </a:p>
        </p:txBody>
      </p:sp>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439718"/>
          </a:xfrm>
        </p:spPr>
        <p:txBody>
          <a:bodyPr/>
          <a:lstStyle/>
          <a:p>
            <a:r>
              <a:rPr lang="en-IN" b="1" dirty="0" smtClean="0">
                <a:solidFill>
                  <a:srgbClr val="00B0F0"/>
                </a:solidFill>
              </a:rPr>
              <a:t>JAVA Features </a:t>
            </a:r>
            <a:endParaRPr lang="en-IN" dirty="0"/>
          </a:p>
        </p:txBody>
      </p:sp>
      <p:sp>
        <p:nvSpPr>
          <p:cNvPr id="3" name="Content Placeholder 2"/>
          <p:cNvSpPr>
            <a:spLocks noGrp="1"/>
          </p:cNvSpPr>
          <p:nvPr>
            <p:ph idx="1"/>
          </p:nvPr>
        </p:nvSpPr>
        <p:spPr>
          <a:xfrm>
            <a:off x="214282" y="285728"/>
            <a:ext cx="8643998" cy="4740277"/>
          </a:xfrm>
        </p:spPr>
        <p:txBody>
          <a:bodyPr/>
          <a:lstStyle/>
          <a:p>
            <a:pPr>
              <a:buNone/>
            </a:pPr>
            <a:r>
              <a:rPr lang="en-IN" sz="2400" b="1" dirty="0" smtClean="0"/>
              <a:t>Dynamic</a:t>
            </a:r>
          </a:p>
          <a:p>
            <a:pPr lvl="1" algn="just"/>
            <a:r>
              <a:rPr lang="en-IN" sz="2200" dirty="0" smtClean="0"/>
              <a:t>Java is a dynamic language. It supports dynamic loading of classes. It means classes are loaded on demand. It supports dynamic compilation and automatic memory management (garbage collection).</a:t>
            </a:r>
          </a:p>
          <a:p>
            <a:pPr>
              <a:buNone/>
            </a:pPr>
            <a:r>
              <a:rPr lang="en-IN" sz="2400" b="1" dirty="0" smtClean="0"/>
              <a:t>Distributed</a:t>
            </a:r>
          </a:p>
          <a:p>
            <a:pPr lvl="1" algn="just"/>
            <a:r>
              <a:rPr lang="en-IN" sz="2200" dirty="0" smtClean="0"/>
              <a:t>Java is distributed because it facilitates users to create distributed applications in Java. </a:t>
            </a:r>
          </a:p>
          <a:p>
            <a:pPr lvl="1" algn="just"/>
            <a:r>
              <a:rPr lang="en-IN" sz="2200" dirty="0" smtClean="0"/>
              <a:t>RMI and EJB are used for creating distributed applications. This feature of Java makes us able to access files by calling the methods from any machine on the internet. </a:t>
            </a:r>
          </a:p>
          <a:p>
            <a:pPr>
              <a:buNone/>
            </a:pPr>
            <a:r>
              <a:rPr lang="en-IN" sz="2400" b="1" dirty="0" smtClean="0"/>
              <a:t>Multi-threaded</a:t>
            </a:r>
          </a:p>
          <a:p>
            <a:pPr lvl="1" algn="just"/>
            <a:r>
              <a:rPr lang="en-IN" sz="2200" dirty="0" smtClean="0"/>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r>
              <a:rPr lang="en-IN" dirty="0" smtClean="0"/>
              <a:t/>
            </a:r>
            <a:br>
              <a:rPr lang="en-IN" dirty="0" smtClean="0"/>
            </a:br>
            <a:endParaRPr lang="en-IN" sz="2800" dirty="0" smtClean="0"/>
          </a:p>
          <a:p>
            <a:pPr lvl="1" algn="just"/>
            <a:endParaRPr lang="en-IN" sz="2400" dirty="0" smtClean="0"/>
          </a:p>
          <a:p>
            <a:endParaRPr lang="en-IN" dirty="0"/>
          </a:p>
        </p:txBody>
      </p:sp>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439718"/>
          </a:xfrm>
        </p:spPr>
        <p:txBody>
          <a:bodyPr/>
          <a:lstStyle/>
          <a:p>
            <a:r>
              <a:rPr lang="en-IN" b="1" dirty="0" smtClean="0">
                <a:solidFill>
                  <a:srgbClr val="00B0F0"/>
                </a:solidFill>
              </a:rPr>
              <a:t>First Java Program </a:t>
            </a:r>
          </a:p>
        </p:txBody>
      </p:sp>
      <p:sp>
        <p:nvSpPr>
          <p:cNvPr id="3" name="Content Placeholder 2"/>
          <p:cNvSpPr>
            <a:spLocks noGrp="1"/>
          </p:cNvSpPr>
          <p:nvPr>
            <p:ph idx="1"/>
          </p:nvPr>
        </p:nvSpPr>
        <p:spPr>
          <a:xfrm>
            <a:off x="214282" y="403235"/>
            <a:ext cx="8643998" cy="4740277"/>
          </a:xfrm>
        </p:spPr>
        <p:txBody>
          <a:bodyPr/>
          <a:lstStyle/>
          <a:p>
            <a:r>
              <a:rPr lang="en-IN" sz="2400" dirty="0" smtClean="0"/>
              <a:t>For executing any java program, you need to Install the JDK if you don't have installed it, download the JDK and install it.</a:t>
            </a:r>
          </a:p>
          <a:p>
            <a:pPr lvl="1"/>
            <a:r>
              <a:rPr lang="en-IN" sz="2000" dirty="0" smtClean="0">
                <a:hlinkClick r:id="rId2"/>
              </a:rPr>
              <a:t>https://www.oracle.com/technetwork/java/javase/downloads/index.html</a:t>
            </a:r>
            <a:endParaRPr lang="en-IN" sz="2000" dirty="0" smtClean="0"/>
          </a:p>
          <a:p>
            <a:r>
              <a:rPr lang="en-IN" sz="2400" dirty="0" smtClean="0"/>
              <a:t>Create the java program using any editor like notepad, notepad++ and save with file extension .java. </a:t>
            </a:r>
            <a:r>
              <a:rPr lang="en-IN" sz="2400" b="1" dirty="0" smtClean="0"/>
              <a:t>Ex: Simple.java</a:t>
            </a:r>
          </a:p>
          <a:p>
            <a:endParaRPr lang="en-IN" sz="2400" b="1" dirty="0" smtClean="0"/>
          </a:p>
          <a:p>
            <a:pPr eaLnBrk="1" hangingPunct="1">
              <a:lnSpc>
                <a:spcPct val="90000"/>
              </a:lnSpc>
              <a:buFontTx/>
              <a:buNone/>
            </a:pPr>
            <a:r>
              <a:rPr lang="en-US" sz="2400" b="1" dirty="0" smtClean="0"/>
              <a:t>/** First Java Program **/</a:t>
            </a:r>
          </a:p>
          <a:p>
            <a:pPr eaLnBrk="1" hangingPunct="1">
              <a:lnSpc>
                <a:spcPct val="90000"/>
              </a:lnSpc>
              <a:buFontTx/>
              <a:buNone/>
            </a:pPr>
            <a:r>
              <a:rPr lang="en-US" sz="2400" dirty="0" smtClean="0"/>
              <a:t>import java.io.*;</a:t>
            </a:r>
          </a:p>
          <a:p>
            <a:pPr eaLnBrk="1" hangingPunct="1">
              <a:lnSpc>
                <a:spcPct val="90000"/>
              </a:lnSpc>
              <a:buFontTx/>
              <a:buNone/>
            </a:pPr>
            <a:r>
              <a:rPr lang="en-US" sz="2400" dirty="0" smtClean="0"/>
              <a:t>public class Simple</a:t>
            </a:r>
          </a:p>
          <a:p>
            <a:pPr eaLnBrk="1" hangingPunct="1">
              <a:lnSpc>
                <a:spcPct val="90000"/>
              </a:lnSpc>
              <a:buFontTx/>
              <a:buNone/>
            </a:pPr>
            <a:r>
              <a:rPr lang="en-US" sz="2400" dirty="0" smtClean="0"/>
              <a:t>{</a:t>
            </a:r>
          </a:p>
          <a:p>
            <a:pPr eaLnBrk="1" hangingPunct="1">
              <a:lnSpc>
                <a:spcPct val="90000"/>
              </a:lnSpc>
              <a:buFontTx/>
              <a:buNone/>
            </a:pPr>
            <a:r>
              <a:rPr lang="en-US" sz="2400" dirty="0" smtClean="0"/>
              <a:t>	public static void main (String </a:t>
            </a:r>
            <a:r>
              <a:rPr lang="en-US" sz="2400" dirty="0" err="1" smtClean="0"/>
              <a:t>args</a:t>
            </a:r>
            <a:r>
              <a:rPr lang="en-US" sz="2400" dirty="0" smtClean="0"/>
              <a:t>[])</a:t>
            </a:r>
          </a:p>
          <a:p>
            <a:pPr eaLnBrk="1" hangingPunct="1">
              <a:lnSpc>
                <a:spcPct val="90000"/>
              </a:lnSpc>
              <a:buFontTx/>
              <a:buNone/>
            </a:pPr>
            <a:r>
              <a:rPr lang="en-US" sz="2400" dirty="0" smtClean="0"/>
              <a:t>	{</a:t>
            </a:r>
          </a:p>
          <a:p>
            <a:pPr eaLnBrk="1" hangingPunct="1">
              <a:lnSpc>
                <a:spcPct val="90000"/>
              </a:lnSpc>
              <a:buFontTx/>
              <a:buNone/>
            </a:pPr>
            <a:r>
              <a:rPr lang="en-US" sz="2400" dirty="0" smtClean="0"/>
              <a:t>		</a:t>
            </a:r>
            <a:r>
              <a:rPr lang="en-US" sz="2400" dirty="0" err="1" smtClean="0"/>
              <a:t>System.out.println</a:t>
            </a:r>
            <a:r>
              <a:rPr lang="en-US" sz="2400" dirty="0" smtClean="0"/>
              <a:t>(“Hello World\n”);</a:t>
            </a:r>
          </a:p>
          <a:p>
            <a:pPr eaLnBrk="1" hangingPunct="1">
              <a:lnSpc>
                <a:spcPct val="90000"/>
              </a:lnSpc>
              <a:buFontTx/>
              <a:buNone/>
            </a:pPr>
            <a:r>
              <a:rPr lang="en-US" sz="2400" dirty="0" smtClean="0"/>
              <a:t>	}  //end main</a:t>
            </a:r>
          </a:p>
          <a:p>
            <a:pPr eaLnBrk="1" hangingPunct="1">
              <a:lnSpc>
                <a:spcPct val="90000"/>
              </a:lnSpc>
              <a:buFontTx/>
              <a:buNone/>
            </a:pPr>
            <a:r>
              <a:rPr lang="en-US" sz="2400" dirty="0" smtClean="0"/>
              <a:t>}//end class</a:t>
            </a:r>
          </a:p>
          <a:p>
            <a:pPr lvl="1" algn="just">
              <a:buNone/>
            </a:pPr>
            <a:endParaRPr lang="en-IN" sz="2800" dirty="0" smtClean="0"/>
          </a:p>
          <a:p>
            <a:pPr lvl="1" algn="just"/>
            <a:endParaRPr lang="en-IN" sz="2400" dirty="0" smtClean="0"/>
          </a:p>
          <a:p>
            <a:endParaRPr lang="en-IN" dirty="0"/>
          </a:p>
        </p:txBody>
      </p:sp>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39718"/>
          </a:xfrm>
        </p:spPr>
        <p:txBody>
          <a:bodyPr/>
          <a:lstStyle/>
          <a:p>
            <a:r>
              <a:rPr lang="en-IN" dirty="0" smtClean="0"/>
              <a:t>Java IO Package</a:t>
            </a:r>
            <a:endParaRPr lang="en-IN" dirty="0"/>
          </a:p>
        </p:txBody>
      </p:sp>
      <p:pic>
        <p:nvPicPr>
          <p:cNvPr id="5" name="Content Placeholder 4" descr="IO.png"/>
          <p:cNvPicPr>
            <a:picLocks noGrp="1" noChangeAspect="1"/>
          </p:cNvPicPr>
          <p:nvPr>
            <p:ph idx="1"/>
          </p:nvPr>
        </p:nvPicPr>
        <p:blipFill>
          <a:blip r:embed="rId2"/>
          <a:stretch>
            <a:fillRect/>
          </a:stretch>
        </p:blipFill>
        <p:spPr>
          <a:xfrm>
            <a:off x="0" y="785794"/>
            <a:ext cx="6286512" cy="5268931"/>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55</a:t>
            </a:fld>
            <a:endParaRPr lang="en-US" dirty="0"/>
          </a:p>
        </p:txBody>
      </p:sp>
      <p:sp>
        <p:nvSpPr>
          <p:cNvPr id="6" name="Rectangle 5"/>
          <p:cNvSpPr/>
          <p:nvPr/>
        </p:nvSpPr>
        <p:spPr>
          <a:xfrm>
            <a:off x="642910" y="6211669"/>
            <a:ext cx="8286808" cy="646331"/>
          </a:xfrm>
          <a:prstGeom prst="rect">
            <a:avLst/>
          </a:prstGeom>
        </p:spPr>
        <p:txBody>
          <a:bodyPr wrap="square">
            <a:spAutoFit/>
          </a:bodyPr>
          <a:lstStyle/>
          <a:p>
            <a:r>
              <a:rPr lang="en-IN" dirty="0" smtClean="0">
                <a:hlinkClick r:id="rId3"/>
              </a:rPr>
              <a:t>https://www.oreilly.com/library/view/learning-java/1565927184/ch10.html</a:t>
            </a:r>
            <a:endParaRPr lang="en-IN" dirty="0" smtClean="0"/>
          </a:p>
          <a:p>
            <a:endParaRPr lang="en-IN" dirty="0"/>
          </a:p>
        </p:txBody>
      </p:sp>
      <p:pic>
        <p:nvPicPr>
          <p:cNvPr id="7" name="Picture 6" descr="classes-object.gif"/>
          <p:cNvPicPr>
            <a:picLocks noChangeAspect="1"/>
          </p:cNvPicPr>
          <p:nvPr/>
        </p:nvPicPr>
        <p:blipFill>
          <a:blip r:embed="rId4"/>
          <a:stretch>
            <a:fillRect/>
          </a:stretch>
        </p:blipFill>
        <p:spPr>
          <a:xfrm>
            <a:off x="6357950" y="1428736"/>
            <a:ext cx="2786050" cy="2571768"/>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643602"/>
          </a:xfrm>
        </p:spPr>
        <p:txBody>
          <a:bodyPr>
            <a:normAutofit lnSpcReduction="10000"/>
          </a:bodyPr>
          <a:lstStyle/>
          <a:p>
            <a:pPr algn="just">
              <a:buFont typeface="Arial" pitchFamily="34" charset="0"/>
              <a:buChar char="•"/>
            </a:pPr>
            <a:r>
              <a:rPr lang="en-IN" sz="2600" dirty="0" smtClean="0"/>
              <a:t>The path is required to be set for using tools such as </a:t>
            </a:r>
            <a:r>
              <a:rPr lang="en-IN" sz="2600" dirty="0" err="1" smtClean="0"/>
              <a:t>javac</a:t>
            </a:r>
            <a:r>
              <a:rPr lang="en-IN" sz="2600" dirty="0" smtClean="0"/>
              <a:t>, java, etc.</a:t>
            </a:r>
          </a:p>
          <a:p>
            <a:pPr algn="just">
              <a:buFont typeface="Arial" pitchFamily="34" charset="0"/>
              <a:buChar char="•"/>
            </a:pPr>
            <a:r>
              <a:rPr lang="en-IN" sz="2600" dirty="0" smtClean="0"/>
              <a:t>If you are saving the Java source file inside the JDK/bin directory, the path is not required to be set because all the tools will be available in the current directory.</a:t>
            </a:r>
          </a:p>
          <a:p>
            <a:pPr algn="just">
              <a:buFont typeface="Arial" pitchFamily="34" charset="0"/>
              <a:buChar char="•"/>
            </a:pPr>
            <a:r>
              <a:rPr lang="en-IN" sz="2600" dirty="0" smtClean="0"/>
              <a:t>If you have your Java file outside the JDK/bin folder, it is necessary to set the path of JDK.</a:t>
            </a:r>
          </a:p>
          <a:p>
            <a:pPr algn="just">
              <a:buNone/>
            </a:pPr>
            <a:r>
              <a:rPr lang="en-IN" sz="2600" b="1" dirty="0" smtClean="0"/>
              <a:t>There are two ways to set the path in Java:</a:t>
            </a:r>
          </a:p>
          <a:p>
            <a:pPr algn="just">
              <a:buFont typeface="Arial" pitchFamily="34" charset="0"/>
              <a:buChar char="•"/>
            </a:pPr>
            <a:r>
              <a:rPr lang="en-IN" sz="2600" b="1" dirty="0" smtClean="0"/>
              <a:t>Temporary</a:t>
            </a:r>
          </a:p>
          <a:p>
            <a:pPr lvl="1" algn="just">
              <a:buFont typeface="Arial" pitchFamily="34" charset="0"/>
              <a:buChar char="•"/>
            </a:pPr>
            <a:r>
              <a:rPr lang="en-IN" sz="2200" dirty="0" smtClean="0"/>
              <a:t>In Comment Prompt</a:t>
            </a:r>
          </a:p>
          <a:p>
            <a:pPr lvl="1">
              <a:buFont typeface="Arial" pitchFamily="34" charset="0"/>
              <a:buChar char="•"/>
            </a:pPr>
            <a:r>
              <a:rPr lang="en-IN" sz="2200" dirty="0" smtClean="0"/>
              <a:t> set path= C:\Program Files\Java\jdk1.8.0_191\bin</a:t>
            </a:r>
          </a:p>
          <a:p>
            <a:pPr algn="just">
              <a:buFont typeface="Arial" pitchFamily="34" charset="0"/>
              <a:buChar char="•"/>
            </a:pPr>
            <a:r>
              <a:rPr lang="en-IN" sz="2600" b="1" dirty="0" smtClean="0"/>
              <a:t>Permanent</a:t>
            </a:r>
          </a:p>
          <a:p>
            <a:pPr lvl="1" algn="just">
              <a:buFont typeface="Arial" pitchFamily="34" charset="0"/>
              <a:buChar char="•"/>
            </a:pPr>
            <a:r>
              <a:rPr lang="en-IN" sz="2200" dirty="0" smtClean="0"/>
              <a:t>Set Path using Environmental Variables option</a:t>
            </a:r>
          </a:p>
          <a:p>
            <a:endParaRPr lang="en-US" dirty="0"/>
          </a:p>
        </p:txBody>
      </p:sp>
      <p:sp>
        <p:nvSpPr>
          <p:cNvPr id="6" name="Slide Number Placeholder 5"/>
          <p:cNvSpPr>
            <a:spLocks noGrp="1"/>
          </p:cNvSpPr>
          <p:nvPr>
            <p:ph type="sldNum" sz="quarter" idx="12"/>
          </p:nvPr>
        </p:nvSpPr>
        <p:spPr/>
        <p:txBody>
          <a:bodyPr/>
          <a:lstStyle/>
          <a:p>
            <a:fld id="{A2DAFAA7-FEED-4301-B813-A3876799CA24}" type="slidenum">
              <a:rPr lang="en-US" smtClean="0"/>
              <a:pPr/>
              <a:t>56</a:t>
            </a:fld>
            <a:endParaRPr lang="en-US"/>
          </a:p>
        </p:txBody>
      </p:sp>
      <p:sp>
        <p:nvSpPr>
          <p:cNvPr id="8" name="Title 1"/>
          <p:cNvSpPr>
            <a:spLocks noGrp="1"/>
          </p:cNvSpPr>
          <p:nvPr>
            <p:ph type="title"/>
          </p:nvPr>
        </p:nvSpPr>
        <p:spPr>
          <a:xfrm>
            <a:off x="457200" y="131762"/>
            <a:ext cx="8229600" cy="439718"/>
          </a:xfrm>
        </p:spPr>
        <p:txBody>
          <a:bodyPr/>
          <a:lstStyle/>
          <a:p>
            <a:r>
              <a:rPr lang="en-IN" b="1" dirty="0" smtClean="0">
                <a:solidFill>
                  <a:srgbClr val="00B0F0"/>
                </a:solidFill>
              </a:rPr>
              <a:t>First Java Program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439718"/>
          </a:xfrm>
        </p:spPr>
        <p:txBody>
          <a:bodyPr/>
          <a:lstStyle/>
          <a:p>
            <a:r>
              <a:rPr lang="en-IN" b="1" dirty="0" smtClean="0">
                <a:solidFill>
                  <a:srgbClr val="00B0F0"/>
                </a:solidFill>
              </a:rPr>
              <a:t>First Java Program </a:t>
            </a:r>
          </a:p>
        </p:txBody>
      </p:sp>
      <p:sp>
        <p:nvSpPr>
          <p:cNvPr id="3" name="Content Placeholder 2"/>
          <p:cNvSpPr>
            <a:spLocks noGrp="1"/>
          </p:cNvSpPr>
          <p:nvPr>
            <p:ph idx="1"/>
          </p:nvPr>
        </p:nvSpPr>
        <p:spPr>
          <a:xfrm>
            <a:off x="214282" y="403235"/>
            <a:ext cx="8643998" cy="4740277"/>
          </a:xfrm>
        </p:spPr>
        <p:txBody>
          <a:bodyPr/>
          <a:lstStyle/>
          <a:p>
            <a:r>
              <a:rPr lang="en-IN" sz="2800" b="1" dirty="0" smtClean="0"/>
              <a:t>Compile and run the java program</a:t>
            </a:r>
          </a:p>
          <a:p>
            <a:r>
              <a:rPr lang="en-IN" sz="2800" b="1" dirty="0" smtClean="0"/>
              <a:t>To compile:</a:t>
            </a:r>
          </a:p>
          <a:p>
            <a:pPr lvl="1"/>
            <a:r>
              <a:rPr lang="en-IN" sz="2400" dirty="0" err="1" smtClean="0"/>
              <a:t>Javac</a:t>
            </a:r>
            <a:r>
              <a:rPr lang="en-IN" sz="2400" dirty="0" smtClean="0"/>
              <a:t> Simple</a:t>
            </a:r>
            <a:r>
              <a:rPr lang="en-IN" sz="2400" dirty="0" smtClean="0"/>
              <a:t>.java</a:t>
            </a:r>
            <a:endParaRPr lang="en-IN" sz="2400" dirty="0" smtClean="0"/>
          </a:p>
          <a:p>
            <a:r>
              <a:rPr lang="en-IN" sz="2800" b="1" dirty="0" smtClean="0"/>
              <a:t>To run:</a:t>
            </a:r>
          </a:p>
          <a:p>
            <a:pPr lvl="1"/>
            <a:r>
              <a:rPr lang="en-IN" sz="2400" dirty="0" smtClean="0"/>
              <a:t>java </a:t>
            </a:r>
            <a:r>
              <a:rPr lang="en-IN" sz="2400" dirty="0" smtClean="0"/>
              <a:t>Simple</a:t>
            </a:r>
            <a:endParaRPr lang="en-IN" sz="2400" dirty="0" smtClean="0"/>
          </a:p>
          <a:p>
            <a:endParaRPr lang="en-IN" sz="2400" dirty="0" smtClean="0"/>
          </a:p>
          <a:p>
            <a:pPr lvl="1" algn="just">
              <a:buNone/>
            </a:pPr>
            <a:r>
              <a:rPr lang="en-IN" dirty="0" smtClean="0"/>
              <a:t/>
            </a:r>
            <a:br>
              <a:rPr lang="en-IN" dirty="0" smtClean="0"/>
            </a:br>
            <a:endParaRPr lang="en-IN" sz="2800" dirty="0" smtClean="0"/>
          </a:p>
          <a:p>
            <a:pPr lvl="1" algn="just"/>
            <a:endParaRPr lang="en-IN" sz="2400" dirty="0" smtClean="0"/>
          </a:p>
          <a:p>
            <a:endParaRPr lang="en-IN" dirty="0"/>
          </a:p>
        </p:txBody>
      </p:sp>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57</a:t>
            </a:fld>
            <a:endParaRPr lang="en-US" dirty="0"/>
          </a:p>
        </p:txBody>
      </p:sp>
      <p:pic>
        <p:nvPicPr>
          <p:cNvPr id="6" name="Picture 2"/>
          <p:cNvPicPr>
            <a:picLocks noChangeAspect="1" noChangeArrowheads="1"/>
          </p:cNvPicPr>
          <p:nvPr/>
        </p:nvPicPr>
        <p:blipFill>
          <a:blip r:embed="rId2" cstate="print"/>
          <a:srcRect l="14641" t="27083" r="47877" b="13542"/>
          <a:stretch>
            <a:fillRect/>
          </a:stretch>
        </p:blipFill>
        <p:spPr bwMode="auto">
          <a:xfrm>
            <a:off x="3428992" y="871550"/>
            <a:ext cx="5643570" cy="434340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l="13470" t="56723" r="39327" b="28125"/>
          <a:stretch>
            <a:fillRect/>
          </a:stretch>
        </p:blipFill>
        <p:spPr bwMode="auto">
          <a:xfrm>
            <a:off x="285750" y="5286388"/>
            <a:ext cx="8858250" cy="1571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JVM_JIT_interraction.png"/>
          <p:cNvPicPr>
            <a:picLocks noGrp="1" noChangeAspect="1"/>
          </p:cNvPicPr>
          <p:nvPr>
            <p:ph idx="1"/>
          </p:nvPr>
        </p:nvPicPr>
        <p:blipFill>
          <a:blip r:embed="rId2"/>
          <a:stretch>
            <a:fillRect/>
          </a:stretch>
        </p:blipFill>
        <p:spPr>
          <a:xfrm>
            <a:off x="357158" y="1714488"/>
            <a:ext cx="4572032" cy="4857784"/>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58</a:t>
            </a:fld>
            <a:endParaRPr lang="en-US"/>
          </a:p>
        </p:txBody>
      </p:sp>
      <p:sp>
        <p:nvSpPr>
          <p:cNvPr id="8" name="Title 1"/>
          <p:cNvSpPr>
            <a:spLocks noGrp="1"/>
          </p:cNvSpPr>
          <p:nvPr>
            <p:ph type="title"/>
          </p:nvPr>
        </p:nvSpPr>
        <p:spPr>
          <a:xfrm>
            <a:off x="457200" y="131762"/>
            <a:ext cx="8229600" cy="439718"/>
          </a:xfrm>
        </p:spPr>
        <p:txBody>
          <a:bodyPr/>
          <a:lstStyle/>
          <a:p>
            <a:r>
              <a:rPr lang="en-IN" b="1" dirty="0" smtClean="0">
                <a:solidFill>
                  <a:srgbClr val="00B0F0"/>
                </a:solidFill>
              </a:rPr>
              <a:t>First Java Program: JVM &amp; JIT </a:t>
            </a:r>
          </a:p>
        </p:txBody>
      </p:sp>
      <p:pic>
        <p:nvPicPr>
          <p:cNvPr id="9" name="Picture 8" descr="java-runtime-processing.png"/>
          <p:cNvPicPr>
            <a:picLocks noChangeAspect="1"/>
          </p:cNvPicPr>
          <p:nvPr/>
        </p:nvPicPr>
        <p:blipFill>
          <a:blip r:embed="rId3"/>
          <a:stretch>
            <a:fillRect/>
          </a:stretch>
        </p:blipFill>
        <p:spPr>
          <a:xfrm>
            <a:off x="6024584" y="2281258"/>
            <a:ext cx="1619250" cy="407670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59</a:t>
            </a:fld>
            <a:endParaRPr lang="en-US"/>
          </a:p>
        </p:txBody>
      </p:sp>
      <p:pic>
        <p:nvPicPr>
          <p:cNvPr id="9" name="Content Placeholder 8" descr="jvm.png"/>
          <p:cNvPicPr>
            <a:picLocks noGrp="1" noChangeAspect="1"/>
          </p:cNvPicPr>
          <p:nvPr>
            <p:ph idx="1"/>
          </p:nvPr>
        </p:nvPicPr>
        <p:blipFill>
          <a:blip r:embed="rId2"/>
          <a:stretch>
            <a:fillRect/>
          </a:stretch>
        </p:blipFill>
        <p:spPr>
          <a:xfrm>
            <a:off x="571472" y="1600200"/>
            <a:ext cx="7786742" cy="4525963"/>
          </a:xfrm>
        </p:spPr>
      </p:pic>
      <p:sp>
        <p:nvSpPr>
          <p:cNvPr id="10" name="Title 1"/>
          <p:cNvSpPr txBox="1">
            <a:spLocks/>
          </p:cNvSpPr>
          <p:nvPr/>
        </p:nvSpPr>
        <p:spPr bwMode="auto">
          <a:xfrm>
            <a:off x="457200" y="131762"/>
            <a:ext cx="8229600" cy="4397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N" sz="4400" b="1" i="0" u="none" strike="noStrike" kern="1200" cap="none" spc="0" normalizeH="0" baseline="0" noProof="0" dirty="0" smtClean="0">
                <a:ln>
                  <a:noFill/>
                </a:ln>
                <a:solidFill>
                  <a:srgbClr val="00B0F0"/>
                </a:solidFill>
                <a:effectLst/>
                <a:uLnTx/>
                <a:uFillTx/>
                <a:latin typeface="+mj-lt"/>
                <a:ea typeface="+mj-ea"/>
                <a:cs typeface="+mj-cs"/>
              </a:rPr>
              <a:t>First Java Program:</a:t>
            </a:r>
            <a:r>
              <a:rPr kumimoji="0" lang="en-IN" sz="4400" b="1" i="0" u="none" strike="noStrike" kern="1200" cap="none" spc="0" normalizeH="0" noProof="0" dirty="0" smtClean="0">
                <a:ln>
                  <a:noFill/>
                </a:ln>
                <a:solidFill>
                  <a:srgbClr val="00B0F0"/>
                </a:solidFill>
                <a:effectLst/>
                <a:uLnTx/>
                <a:uFillTx/>
                <a:latin typeface="+mj-lt"/>
                <a:ea typeface="+mj-ea"/>
                <a:cs typeface="+mj-cs"/>
              </a:rPr>
              <a:t> JVM</a:t>
            </a:r>
            <a:endParaRPr kumimoji="0" lang="en-IN" sz="4400" b="1" i="0" u="none" strike="noStrike" kern="1200" cap="none" spc="0" normalizeH="0" baseline="0" noProof="0" dirty="0" smtClean="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lstStyle/>
          <a:p>
            <a:r>
              <a:rPr lang="en-US" sz="3600" b="1" i="1" cap="all" dirty="0" smtClean="0">
                <a:solidFill>
                  <a:srgbClr val="0070C0"/>
                </a:solidFill>
                <a:latin typeface="Bookman Old Style" pitchFamily="18" charset="0"/>
              </a:rPr>
              <a:t>Textbook </a:t>
            </a:r>
            <a:r>
              <a:rPr lang="en-US" sz="3600" b="1" i="1" cap="all" dirty="0">
                <a:solidFill>
                  <a:srgbClr val="0070C0"/>
                </a:solidFill>
                <a:latin typeface="Bookman Old Style" pitchFamily="18" charset="0"/>
              </a:rPr>
              <a:t>/ Reference Books</a:t>
            </a:r>
          </a:p>
        </p:txBody>
      </p:sp>
      <p:sp>
        <p:nvSpPr>
          <p:cNvPr id="3" name="Content Placeholder 2"/>
          <p:cNvSpPr>
            <a:spLocks noGrp="1"/>
          </p:cNvSpPr>
          <p:nvPr>
            <p:ph sz="half" idx="1"/>
          </p:nvPr>
        </p:nvSpPr>
        <p:spPr/>
        <p:txBody>
          <a:bodyPr vert="horz" lIns="91440" tIns="45720" rIns="91440" bIns="45720" rtlCol="0" anchor="t">
            <a:normAutofit fontScale="92500" lnSpcReduction="20000"/>
          </a:bodyPr>
          <a:lstStyle/>
          <a:p>
            <a:pPr>
              <a:buNone/>
            </a:pPr>
            <a:r>
              <a:rPr lang="en-US" b="1" dirty="0" smtClean="0"/>
              <a:t>REFERENCE BOOKS</a:t>
            </a:r>
            <a:endParaRPr lang="en-US" dirty="0" smtClean="0"/>
          </a:p>
          <a:p>
            <a:pPr algn="just"/>
            <a:r>
              <a:rPr lang="en-US" sz="2400" dirty="0" smtClean="0"/>
              <a:t>Oracle University Reference E-Kit</a:t>
            </a:r>
          </a:p>
          <a:p>
            <a:pPr algn="just"/>
            <a:r>
              <a:rPr lang="en-US" sz="2400" dirty="0" err="1" smtClean="0"/>
              <a:t>Deitel</a:t>
            </a:r>
            <a:r>
              <a:rPr lang="en-US" sz="2400" dirty="0" smtClean="0"/>
              <a:t> and </a:t>
            </a:r>
            <a:r>
              <a:rPr lang="en-US" sz="2400" dirty="0" err="1" smtClean="0"/>
              <a:t>Deitel</a:t>
            </a:r>
            <a:r>
              <a:rPr lang="en-US" sz="2400" dirty="0" smtClean="0"/>
              <a:t>, “Java How to Program (Early objects)”,10thedition,Pearson, 2015</a:t>
            </a:r>
          </a:p>
          <a:p>
            <a:pPr algn="just"/>
            <a:r>
              <a:rPr lang="en-US" sz="2400" dirty="0" smtClean="0"/>
              <a:t>Cay </a:t>
            </a:r>
            <a:r>
              <a:rPr lang="en-US" sz="2400" dirty="0" err="1" smtClean="0"/>
              <a:t>S.Horstmann</a:t>
            </a:r>
            <a:r>
              <a:rPr lang="en-US" sz="2400" dirty="0" smtClean="0"/>
              <a:t> and Gary Cornell, “Core Java </a:t>
            </a:r>
            <a:r>
              <a:rPr lang="en-US" sz="2400" dirty="0" err="1" smtClean="0"/>
              <a:t>Vol</a:t>
            </a:r>
            <a:r>
              <a:rPr lang="en-US" sz="2400" dirty="0" smtClean="0"/>
              <a:t> I–Fundamentals”,8thedition,Pearson, 2011</a:t>
            </a:r>
          </a:p>
          <a:p>
            <a:pPr algn="just"/>
            <a:r>
              <a:rPr lang="en-US" sz="2400" dirty="0" smtClean="0"/>
              <a:t>Steven </a:t>
            </a:r>
            <a:r>
              <a:rPr lang="en-US" sz="2400" dirty="0" err="1" smtClean="0"/>
              <a:t>Holzner</a:t>
            </a:r>
            <a:r>
              <a:rPr lang="en-US" sz="2400" dirty="0" smtClean="0"/>
              <a:t> et al., “Java 2 Black Book”, </a:t>
            </a:r>
            <a:r>
              <a:rPr lang="en-US" sz="2400" dirty="0" err="1" smtClean="0"/>
              <a:t>Dreamtech</a:t>
            </a:r>
            <a:r>
              <a:rPr lang="en-US" sz="2400" dirty="0" smtClean="0"/>
              <a:t> press, Reprint edition 2010</a:t>
            </a:r>
          </a:p>
        </p:txBody>
      </p:sp>
      <p:sp>
        <p:nvSpPr>
          <p:cNvPr id="4" name="Slide Number Placeholder 3"/>
          <p:cNvSpPr>
            <a:spLocks noGrp="1"/>
          </p:cNvSpPr>
          <p:nvPr>
            <p:ph type="sldNum" sz="quarter" idx="12"/>
          </p:nvPr>
        </p:nvSpPr>
        <p:spPr/>
        <p:txBody>
          <a:bodyPr/>
          <a:lstStyle/>
          <a:p>
            <a:fld id="{BA875541-8164-4CC7-9F2F-6F0C49BB858D}" type="slidenum">
              <a:rPr lang="en-US" smtClean="0"/>
              <a:pPr/>
              <a:t>6</a:t>
            </a:fld>
            <a:endParaRPr lang="en-US"/>
          </a:p>
        </p:txBody>
      </p:sp>
      <p:pic>
        <p:nvPicPr>
          <p:cNvPr id="7" name="Content Placeholder 6" descr="Deitel and Deitel, “Java How to Program (Early objects)”,10thedition,Pearson, 2015.jpg"/>
          <p:cNvPicPr>
            <a:picLocks noGrp="1" noChangeAspect="1"/>
          </p:cNvPicPr>
          <p:nvPr>
            <p:ph sz="half" idx="2"/>
          </p:nvPr>
        </p:nvPicPr>
        <p:blipFill>
          <a:blip r:embed="rId3"/>
          <a:stretch>
            <a:fillRect/>
          </a:stretch>
        </p:blipFill>
        <p:spPr>
          <a:xfrm>
            <a:off x="4924864" y="1600200"/>
            <a:ext cx="3485271" cy="4525963"/>
          </a:xfrm>
        </p:spPr>
      </p:pic>
    </p:spTree>
    <p:extLst>
      <p:ext uri="{BB962C8B-B14F-4D97-AF65-F5344CB8AC3E}">
        <p14:creationId xmlns="" xmlns:p14="http://schemas.microsoft.com/office/powerpoint/2010/main" val="4238091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lstStyle/>
          <a:p>
            <a:pPr algn="just"/>
            <a:r>
              <a:rPr lang="en-IN" sz="2400" dirty="0" smtClean="0"/>
              <a:t>The Just-In-Time (JIT) compiler is a component of the runtime environment that improves the performance of Java applications by compiling byte codes to native machine code at run time.</a:t>
            </a:r>
          </a:p>
          <a:p>
            <a:pPr algn="just"/>
            <a:r>
              <a:rPr lang="en-IN" sz="2400" dirty="0" smtClean="0"/>
              <a:t>The JIT compiler is enabled by default. When a method has been compiled, the JVM calls the compiled code of that method directly instead of interpreting it. Theoretically, if compilation did not require processor time and memory usage, compiling every method could allow the speed of the Java program to approach that of a native application.</a:t>
            </a:r>
          </a:p>
          <a:p>
            <a:pPr>
              <a:buNone/>
            </a:pPr>
            <a:r>
              <a:rPr lang="en-IN" sz="2800" b="1" dirty="0" smtClean="0"/>
              <a:t>More Details </a:t>
            </a:r>
          </a:p>
          <a:p>
            <a:r>
              <a:rPr lang="en-IN" sz="2800" dirty="0" smtClean="0">
                <a:hlinkClick r:id="rId2"/>
              </a:rPr>
              <a:t>https://www.ibm.com/support/knowledgecenter/en/SSYKE2_8.0.0/com.ibm.java.vm.80.doc/docs/jit_overview.html</a:t>
            </a:r>
            <a:endParaRPr lang="en-IN" sz="2800" dirty="0" smtClean="0"/>
          </a:p>
          <a:p>
            <a:endParaRPr lang="en-IN"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60</a:t>
            </a:fld>
            <a:endParaRPr lang="en-US"/>
          </a:p>
        </p:txBody>
      </p:sp>
      <p:sp>
        <p:nvSpPr>
          <p:cNvPr id="5" name="Title 1"/>
          <p:cNvSpPr>
            <a:spLocks noGrp="1"/>
          </p:cNvSpPr>
          <p:nvPr>
            <p:ph type="title"/>
          </p:nvPr>
        </p:nvSpPr>
        <p:spPr>
          <a:xfrm>
            <a:off x="457200" y="131762"/>
            <a:ext cx="8229600" cy="439718"/>
          </a:xfrm>
        </p:spPr>
        <p:txBody>
          <a:bodyPr/>
          <a:lstStyle/>
          <a:p>
            <a:r>
              <a:rPr lang="en-IN" b="1" dirty="0" smtClean="0">
                <a:solidFill>
                  <a:srgbClr val="00B0F0"/>
                </a:solidFill>
              </a:rPr>
              <a:t>First Java Program: JIT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439718"/>
          </a:xfrm>
        </p:spPr>
        <p:txBody>
          <a:bodyPr/>
          <a:lstStyle/>
          <a:p>
            <a:r>
              <a:rPr lang="en-IN" b="1" dirty="0" smtClean="0">
                <a:solidFill>
                  <a:srgbClr val="00B0F0"/>
                </a:solidFill>
              </a:rPr>
              <a:t>First Java Program </a:t>
            </a:r>
          </a:p>
        </p:txBody>
      </p:sp>
      <p:sp>
        <p:nvSpPr>
          <p:cNvPr id="3" name="Content Placeholder 2"/>
          <p:cNvSpPr>
            <a:spLocks noGrp="1"/>
          </p:cNvSpPr>
          <p:nvPr>
            <p:ph idx="1"/>
          </p:nvPr>
        </p:nvSpPr>
        <p:spPr>
          <a:xfrm>
            <a:off x="214282" y="403235"/>
            <a:ext cx="8643998" cy="4740277"/>
          </a:xfrm>
        </p:spPr>
        <p:txBody>
          <a:bodyPr/>
          <a:lstStyle/>
          <a:p>
            <a:endParaRPr lang="en-IN" sz="2400" b="1" dirty="0" smtClean="0"/>
          </a:p>
          <a:p>
            <a:endParaRPr lang="en-IN" sz="2400" b="1" dirty="0" smtClean="0"/>
          </a:p>
          <a:p>
            <a:endParaRPr lang="en-IN" sz="2400" b="1" dirty="0" smtClean="0"/>
          </a:p>
          <a:p>
            <a:endParaRPr lang="en-IN" sz="2400" b="1" dirty="0" smtClean="0"/>
          </a:p>
          <a:p>
            <a:endParaRPr lang="en-IN" sz="2400" b="1" dirty="0" smtClean="0"/>
          </a:p>
          <a:p>
            <a:pPr>
              <a:buNone/>
            </a:pPr>
            <a:endParaRPr lang="en-IN" sz="2400" b="1" dirty="0" smtClean="0"/>
          </a:p>
          <a:p>
            <a:pPr eaLnBrk="1" hangingPunct="1">
              <a:lnSpc>
                <a:spcPct val="90000"/>
              </a:lnSpc>
              <a:buFontTx/>
              <a:buNone/>
            </a:pPr>
            <a:r>
              <a:rPr lang="en-US" sz="2400" b="1" dirty="0" smtClean="0"/>
              <a:t>/** First Java Program **/</a:t>
            </a:r>
          </a:p>
          <a:p>
            <a:pPr eaLnBrk="1" hangingPunct="1">
              <a:lnSpc>
                <a:spcPct val="90000"/>
              </a:lnSpc>
              <a:buFontTx/>
              <a:buNone/>
            </a:pPr>
            <a:r>
              <a:rPr lang="en-US" sz="2400" dirty="0" smtClean="0"/>
              <a:t>import java.io.*;</a:t>
            </a:r>
          </a:p>
          <a:p>
            <a:pPr eaLnBrk="1" hangingPunct="1">
              <a:lnSpc>
                <a:spcPct val="90000"/>
              </a:lnSpc>
              <a:buFontTx/>
              <a:buNone/>
            </a:pPr>
            <a:r>
              <a:rPr lang="en-US" sz="2400" dirty="0" smtClean="0"/>
              <a:t>public class </a:t>
            </a:r>
            <a:r>
              <a:rPr lang="en-US" sz="2400" dirty="0" smtClean="0"/>
              <a:t>Simple</a:t>
            </a:r>
            <a:endParaRPr lang="en-US" sz="2400" dirty="0" smtClean="0"/>
          </a:p>
          <a:p>
            <a:pPr eaLnBrk="1" hangingPunct="1">
              <a:lnSpc>
                <a:spcPct val="90000"/>
              </a:lnSpc>
              <a:buFontTx/>
              <a:buNone/>
            </a:pPr>
            <a:r>
              <a:rPr lang="en-US" sz="2400" dirty="0" smtClean="0"/>
              <a:t>{</a:t>
            </a:r>
          </a:p>
          <a:p>
            <a:pPr eaLnBrk="1" hangingPunct="1">
              <a:lnSpc>
                <a:spcPct val="90000"/>
              </a:lnSpc>
              <a:buFontTx/>
              <a:buNone/>
            </a:pPr>
            <a:r>
              <a:rPr lang="en-US" sz="2400" dirty="0" smtClean="0"/>
              <a:t>	public static void main (String </a:t>
            </a:r>
            <a:r>
              <a:rPr lang="en-US" sz="2400" dirty="0" err="1" smtClean="0"/>
              <a:t>args</a:t>
            </a:r>
            <a:r>
              <a:rPr lang="en-US" sz="2400" dirty="0" smtClean="0"/>
              <a:t>[])</a:t>
            </a:r>
          </a:p>
          <a:p>
            <a:pPr eaLnBrk="1" hangingPunct="1">
              <a:lnSpc>
                <a:spcPct val="90000"/>
              </a:lnSpc>
              <a:buFontTx/>
              <a:buNone/>
            </a:pPr>
            <a:r>
              <a:rPr lang="en-US" sz="2400" dirty="0" smtClean="0"/>
              <a:t>	{</a:t>
            </a:r>
          </a:p>
          <a:p>
            <a:pPr eaLnBrk="1" hangingPunct="1">
              <a:lnSpc>
                <a:spcPct val="90000"/>
              </a:lnSpc>
              <a:buFontTx/>
              <a:buNone/>
            </a:pPr>
            <a:r>
              <a:rPr lang="en-US" sz="2400" dirty="0" smtClean="0"/>
              <a:t>		</a:t>
            </a:r>
            <a:r>
              <a:rPr lang="en-US" sz="2400" dirty="0" err="1" smtClean="0"/>
              <a:t>System.out.println</a:t>
            </a:r>
            <a:r>
              <a:rPr lang="en-US" sz="2400" dirty="0" smtClean="0"/>
              <a:t>(“Hello World\n”);</a:t>
            </a:r>
          </a:p>
          <a:p>
            <a:pPr eaLnBrk="1" hangingPunct="1">
              <a:lnSpc>
                <a:spcPct val="90000"/>
              </a:lnSpc>
              <a:buFontTx/>
              <a:buNone/>
            </a:pPr>
            <a:r>
              <a:rPr lang="en-US" sz="2400" dirty="0" smtClean="0"/>
              <a:t>	}  //end main</a:t>
            </a:r>
          </a:p>
          <a:p>
            <a:pPr eaLnBrk="1" hangingPunct="1">
              <a:lnSpc>
                <a:spcPct val="90000"/>
              </a:lnSpc>
              <a:buFontTx/>
              <a:buNone/>
            </a:pPr>
            <a:r>
              <a:rPr lang="en-US" sz="2400" dirty="0" smtClean="0"/>
              <a:t>}//end class</a:t>
            </a:r>
          </a:p>
          <a:p>
            <a:pPr lvl="1" algn="just">
              <a:buNone/>
            </a:pPr>
            <a:endParaRPr lang="en-IN" sz="2800" dirty="0" smtClean="0"/>
          </a:p>
          <a:p>
            <a:pPr lvl="1" algn="just"/>
            <a:endParaRPr lang="en-IN" sz="2400" dirty="0" smtClean="0"/>
          </a:p>
          <a:p>
            <a:endParaRPr lang="en-IN" dirty="0"/>
          </a:p>
        </p:txBody>
      </p:sp>
      <p:sp>
        <p:nvSpPr>
          <p:cNvPr id="5" name="Slide Number Placeholder 4"/>
          <p:cNvSpPr>
            <a:spLocks noGrp="1"/>
          </p:cNvSpPr>
          <p:nvPr>
            <p:ph type="sldNum" sz="quarter" idx="12"/>
          </p:nvPr>
        </p:nvSpPr>
        <p:spPr/>
        <p:txBody>
          <a:bodyPr/>
          <a:lstStyle/>
          <a:p>
            <a:pPr>
              <a:defRPr/>
            </a:pPr>
            <a:fld id="{A0EFE215-65F3-4E85-B65B-AF3966216C5D}" type="slidenum">
              <a:rPr lang="en-US" smtClean="0"/>
              <a:pPr>
                <a:defRPr/>
              </a:pPr>
              <a:t>61</a:t>
            </a:fld>
            <a:endParaRPr lang="en-US" dirty="0"/>
          </a:p>
        </p:txBody>
      </p:sp>
      <p:sp>
        <p:nvSpPr>
          <p:cNvPr id="6" name="Rectangle 5"/>
          <p:cNvSpPr/>
          <p:nvPr/>
        </p:nvSpPr>
        <p:spPr>
          <a:xfrm>
            <a:off x="0" y="1000108"/>
            <a:ext cx="9144000" cy="18573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14282" y="500042"/>
            <a:ext cx="8929718" cy="2123658"/>
          </a:xfrm>
          <a:prstGeom prst="rect">
            <a:avLst/>
          </a:prstGeom>
        </p:spPr>
        <p:txBody>
          <a:bodyPr wrap="square">
            <a:spAutoFit/>
          </a:bodyPr>
          <a:lstStyle/>
          <a:p>
            <a:pPr marL="457200" indent="-457200">
              <a:lnSpc>
                <a:spcPct val="150000"/>
              </a:lnSpc>
            </a:pPr>
            <a:r>
              <a:rPr lang="en-IN" sz="2200" b="1" dirty="0" smtClean="0">
                <a:solidFill>
                  <a:srgbClr val="0070C0"/>
                </a:solidFill>
              </a:rPr>
              <a:t>QA:</a:t>
            </a:r>
          </a:p>
          <a:p>
            <a:pPr marL="457200" indent="-457200">
              <a:lnSpc>
                <a:spcPct val="150000"/>
              </a:lnSpc>
              <a:buFont typeface="+mj-lt"/>
              <a:buAutoNum type="arabicPeriod"/>
            </a:pPr>
            <a:r>
              <a:rPr lang="en-IN" sz="2200" b="1" dirty="0" smtClean="0"/>
              <a:t>Is necessary main class is public in java?</a:t>
            </a:r>
          </a:p>
          <a:p>
            <a:pPr marL="457200" indent="-457200">
              <a:lnSpc>
                <a:spcPct val="150000"/>
              </a:lnSpc>
              <a:buFont typeface="+mj-lt"/>
              <a:buAutoNum type="arabicPeriod"/>
            </a:pPr>
            <a:r>
              <a:rPr lang="en-IN" sz="2200" b="1" dirty="0" smtClean="0">
                <a:solidFill>
                  <a:srgbClr val="FF0000"/>
                </a:solidFill>
              </a:rPr>
              <a:t>Is necessary main class name should be same as filename?</a:t>
            </a:r>
          </a:p>
          <a:p>
            <a:pPr marL="457200" indent="-457200">
              <a:lnSpc>
                <a:spcPct val="150000"/>
              </a:lnSpc>
              <a:buFont typeface="+mj-lt"/>
              <a:buAutoNum type="arabicPeriod"/>
            </a:pPr>
            <a:r>
              <a:rPr lang="en-IN" sz="2200" b="1" dirty="0" smtClean="0"/>
              <a:t>Why java main method is static and public?</a:t>
            </a:r>
            <a:endParaRPr lang="en-IN" sz="2200"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785794"/>
            <a:ext cx="8715436" cy="5786478"/>
          </a:xfrm>
        </p:spPr>
        <p:txBody>
          <a:bodyPr>
            <a:normAutofit fontScale="70000" lnSpcReduction="20000"/>
          </a:bodyPr>
          <a:lstStyle/>
          <a:p>
            <a:pPr algn="just">
              <a:buNone/>
            </a:pPr>
            <a:r>
              <a:rPr lang="en-US" b="1" dirty="0" smtClean="0"/>
              <a:t>public static void main (String </a:t>
            </a:r>
            <a:r>
              <a:rPr lang="en-US" b="1" dirty="0" err="1" smtClean="0"/>
              <a:t>args</a:t>
            </a:r>
            <a:r>
              <a:rPr lang="en-US" b="1" dirty="0" smtClean="0"/>
              <a:t>[]) {</a:t>
            </a:r>
          </a:p>
          <a:p>
            <a:pPr algn="just">
              <a:buNone/>
            </a:pPr>
            <a:r>
              <a:rPr lang="en-US" b="1" dirty="0" err="1" smtClean="0"/>
              <a:t>System.out.println</a:t>
            </a:r>
            <a:r>
              <a:rPr lang="en-US" b="1" dirty="0" smtClean="0"/>
              <a:t>(“Hello World\n”);</a:t>
            </a:r>
          </a:p>
          <a:p>
            <a:pPr algn="just">
              <a:buNone/>
            </a:pPr>
            <a:r>
              <a:rPr lang="en-US" b="1" dirty="0" smtClean="0"/>
              <a:t>}</a:t>
            </a:r>
          </a:p>
          <a:p>
            <a:pPr algn="just">
              <a:buNone/>
            </a:pPr>
            <a:r>
              <a:rPr lang="en-US" b="1" u="sng" dirty="0" smtClean="0"/>
              <a:t>Explanation:</a:t>
            </a:r>
          </a:p>
          <a:p>
            <a:pPr algn="just"/>
            <a:r>
              <a:rPr lang="en-US" b="1" dirty="0" smtClean="0"/>
              <a:t>class</a:t>
            </a:r>
            <a:r>
              <a:rPr lang="en-US" dirty="0" smtClean="0"/>
              <a:t> keyword is used to declare a class in java.</a:t>
            </a:r>
          </a:p>
          <a:p>
            <a:pPr algn="just"/>
            <a:r>
              <a:rPr lang="en-US" b="1" dirty="0" smtClean="0"/>
              <a:t>public</a:t>
            </a:r>
            <a:r>
              <a:rPr lang="en-US" dirty="0" smtClean="0"/>
              <a:t> keyword is an access modifier which represents visibility, it means it is visible to all.</a:t>
            </a:r>
          </a:p>
          <a:p>
            <a:pPr algn="just"/>
            <a:r>
              <a:rPr lang="en-US" b="1" dirty="0" smtClean="0"/>
              <a:t>static</a:t>
            </a:r>
            <a:r>
              <a:rPr lang="en-US" dirty="0" smtClean="0"/>
              <a:t> is a keyword, if we declare any method as static, it is known as static method. </a:t>
            </a:r>
          </a:p>
          <a:p>
            <a:pPr lvl="1" algn="just"/>
            <a:r>
              <a:rPr lang="en-US" dirty="0" smtClean="0"/>
              <a:t>The core advantage of static method is that there is no need to create object to invoke the static method. </a:t>
            </a:r>
          </a:p>
          <a:p>
            <a:pPr lvl="1" algn="just"/>
            <a:r>
              <a:rPr lang="en-US" dirty="0" smtClean="0"/>
              <a:t>The main method is executed by the JVM, so it doesn't require to create object to invoke the main method. So it saves memory.</a:t>
            </a:r>
          </a:p>
          <a:p>
            <a:pPr algn="just"/>
            <a:r>
              <a:rPr lang="en-US" b="1" dirty="0" smtClean="0"/>
              <a:t>void</a:t>
            </a:r>
            <a:r>
              <a:rPr lang="en-US" dirty="0" smtClean="0"/>
              <a:t> is the return type of the method, it means it doesn't return any value.</a:t>
            </a:r>
          </a:p>
          <a:p>
            <a:pPr algn="just"/>
            <a:r>
              <a:rPr lang="en-US" b="1" dirty="0" smtClean="0"/>
              <a:t>main</a:t>
            </a:r>
            <a:r>
              <a:rPr lang="en-US" dirty="0" smtClean="0"/>
              <a:t> represents startup of the program.</a:t>
            </a:r>
          </a:p>
          <a:p>
            <a:pPr algn="just"/>
            <a:r>
              <a:rPr lang="en-US" b="1" dirty="0" smtClean="0"/>
              <a:t>String[] </a:t>
            </a:r>
            <a:r>
              <a:rPr lang="en-US" b="1" dirty="0" err="1" smtClean="0"/>
              <a:t>args</a:t>
            </a:r>
            <a:r>
              <a:rPr lang="en-US" dirty="0" smtClean="0"/>
              <a:t> is used for command line argument. </a:t>
            </a:r>
          </a:p>
          <a:p>
            <a:pPr algn="just"/>
            <a:r>
              <a:rPr lang="en-US" b="1" dirty="0" err="1" smtClean="0"/>
              <a:t>System.out.println</a:t>
            </a:r>
            <a:r>
              <a:rPr lang="en-US" b="1" dirty="0" smtClean="0"/>
              <a:t>()</a:t>
            </a:r>
            <a:r>
              <a:rPr lang="en-US" dirty="0" smtClean="0"/>
              <a:t> is used print statement. </a:t>
            </a:r>
          </a:p>
          <a:p>
            <a:endParaRPr lang="en-US" dirty="0"/>
          </a:p>
        </p:txBody>
      </p:sp>
      <p:sp>
        <p:nvSpPr>
          <p:cNvPr id="6" name="Slide Number Placeholder 5"/>
          <p:cNvSpPr>
            <a:spLocks noGrp="1"/>
          </p:cNvSpPr>
          <p:nvPr>
            <p:ph type="sldNum" sz="quarter" idx="12"/>
          </p:nvPr>
        </p:nvSpPr>
        <p:spPr/>
        <p:txBody>
          <a:bodyPr/>
          <a:lstStyle/>
          <a:p>
            <a:fld id="{A2DAFAA7-FEED-4301-B813-A3876799CA24}" type="slidenum">
              <a:rPr lang="en-US" smtClean="0"/>
              <a:pPr/>
              <a:t>62</a:t>
            </a:fld>
            <a:endParaRPr lang="en-US"/>
          </a:p>
        </p:txBody>
      </p:sp>
      <p:sp>
        <p:nvSpPr>
          <p:cNvPr id="8" name="Title 1"/>
          <p:cNvSpPr>
            <a:spLocks noGrp="1"/>
          </p:cNvSpPr>
          <p:nvPr>
            <p:ph type="title"/>
          </p:nvPr>
        </p:nvSpPr>
        <p:spPr>
          <a:xfrm>
            <a:off x="457200" y="131762"/>
            <a:ext cx="8229600" cy="439718"/>
          </a:xfrm>
        </p:spPr>
        <p:txBody>
          <a:bodyPr/>
          <a:lstStyle/>
          <a:p>
            <a:r>
              <a:rPr lang="en-IN" b="1" dirty="0" smtClean="0">
                <a:solidFill>
                  <a:srgbClr val="00B0F0"/>
                </a:solidFill>
              </a:rPr>
              <a:t>First Java Program: main method </a:t>
            </a:r>
          </a:p>
        </p:txBody>
      </p:sp>
      <p:pic>
        <p:nvPicPr>
          <p:cNvPr id="5" name="Picture 4" descr="sop.png"/>
          <p:cNvPicPr>
            <a:picLocks noChangeAspect="1"/>
          </p:cNvPicPr>
          <p:nvPr/>
        </p:nvPicPr>
        <p:blipFill>
          <a:blip r:embed="rId2"/>
          <a:stretch>
            <a:fillRect/>
          </a:stretch>
        </p:blipFill>
        <p:spPr>
          <a:xfrm>
            <a:off x="6134132" y="5119710"/>
            <a:ext cx="3009900" cy="1524000"/>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642918"/>
            <a:ext cx="8401080" cy="5483245"/>
          </a:xfrm>
        </p:spPr>
        <p:txBody>
          <a:bodyPr/>
          <a:lstStyle/>
          <a:p>
            <a:pPr algn="just"/>
            <a:r>
              <a:rPr lang="en-IN" sz="2400" dirty="0" smtClean="0"/>
              <a:t>Data types specify the different sizes and values that can be stored in the variable. </a:t>
            </a:r>
          </a:p>
          <a:p>
            <a:pPr algn="just"/>
            <a:r>
              <a:rPr lang="en-IN" sz="2400" dirty="0" smtClean="0"/>
              <a:t>Java is a strongly typed language</a:t>
            </a:r>
          </a:p>
          <a:p>
            <a:pPr lvl="1" algn="just"/>
            <a:r>
              <a:rPr lang="en-IN" sz="2000" dirty="0" smtClean="0"/>
              <a:t>all variables must be declared before its use. That is why we need to declare variable's type and name.</a:t>
            </a:r>
          </a:p>
          <a:p>
            <a:pPr algn="just"/>
            <a:r>
              <a:rPr lang="en-IN" sz="2400" dirty="0" smtClean="0"/>
              <a:t>There are two types of data types in Java:</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63</a:t>
            </a:fld>
            <a:endParaRPr lang="en-US"/>
          </a:p>
        </p:txBody>
      </p:sp>
      <p:sp>
        <p:nvSpPr>
          <p:cNvPr id="5" name="Title 1"/>
          <p:cNvSpPr>
            <a:spLocks noGrp="1"/>
          </p:cNvSpPr>
          <p:nvPr>
            <p:ph type="title"/>
          </p:nvPr>
        </p:nvSpPr>
        <p:spPr>
          <a:xfrm>
            <a:off x="457200" y="131762"/>
            <a:ext cx="8229600" cy="439718"/>
          </a:xfrm>
        </p:spPr>
        <p:txBody>
          <a:bodyPr/>
          <a:lstStyle/>
          <a:p>
            <a:r>
              <a:rPr lang="en-IN" b="1" dirty="0" smtClean="0">
                <a:solidFill>
                  <a:srgbClr val="00B0F0"/>
                </a:solidFill>
              </a:rPr>
              <a:t>Basics of JAVA: Data Types</a:t>
            </a:r>
          </a:p>
        </p:txBody>
      </p:sp>
      <p:pic>
        <p:nvPicPr>
          <p:cNvPr id="6" name="Picture 5" descr="Data-Types.png"/>
          <p:cNvPicPr>
            <a:picLocks noChangeAspect="1"/>
          </p:cNvPicPr>
          <p:nvPr/>
        </p:nvPicPr>
        <p:blipFill>
          <a:blip r:embed="rId2"/>
          <a:stretch>
            <a:fillRect/>
          </a:stretch>
        </p:blipFill>
        <p:spPr>
          <a:xfrm>
            <a:off x="357158" y="3071810"/>
            <a:ext cx="8215370" cy="3786190"/>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ata-types-in-java.jpg"/>
          <p:cNvPicPr>
            <a:picLocks noGrp="1" noChangeAspect="1"/>
          </p:cNvPicPr>
          <p:nvPr>
            <p:ph idx="1"/>
          </p:nvPr>
        </p:nvPicPr>
        <p:blipFill>
          <a:blip r:embed="rId2"/>
          <a:stretch>
            <a:fillRect/>
          </a:stretch>
        </p:blipFill>
        <p:spPr>
          <a:xfrm>
            <a:off x="571472" y="698500"/>
            <a:ext cx="8001056" cy="5588020"/>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64</a:t>
            </a:fld>
            <a:endParaRPr lang="en-US"/>
          </a:p>
        </p:txBody>
      </p:sp>
      <p:sp>
        <p:nvSpPr>
          <p:cNvPr id="5" name="Title 1"/>
          <p:cNvSpPr>
            <a:spLocks noGrp="1"/>
          </p:cNvSpPr>
          <p:nvPr>
            <p:ph type="title"/>
          </p:nvPr>
        </p:nvSpPr>
        <p:spPr>
          <a:xfrm>
            <a:off x="457200" y="131762"/>
            <a:ext cx="8229600" cy="439718"/>
          </a:xfrm>
        </p:spPr>
        <p:txBody>
          <a:bodyPr/>
          <a:lstStyle/>
          <a:p>
            <a:r>
              <a:rPr lang="en-IN" b="1" dirty="0" smtClean="0">
                <a:solidFill>
                  <a:srgbClr val="00B0F0"/>
                </a:solidFill>
              </a:rPr>
              <a:t>Basics of JAVA: Data Types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lstStyle/>
          <a:p>
            <a:pPr algn="just"/>
            <a:r>
              <a:rPr lang="en-IN" sz="2800" dirty="0" smtClean="0"/>
              <a:t>The variable is the basic unit of storage in a Java program. A </a:t>
            </a:r>
            <a:r>
              <a:rPr lang="en-IN" sz="2800" b="1" dirty="0" smtClean="0"/>
              <a:t>variable</a:t>
            </a:r>
            <a:r>
              <a:rPr lang="en-IN" sz="2800" dirty="0" smtClean="0"/>
              <a:t> is defined by the combination of an </a:t>
            </a:r>
            <a:r>
              <a:rPr lang="en-IN" sz="2800" b="1" dirty="0" smtClean="0"/>
              <a:t>identifier</a:t>
            </a:r>
            <a:r>
              <a:rPr lang="en-IN" sz="2800" dirty="0" smtClean="0"/>
              <a:t>, a </a:t>
            </a:r>
            <a:r>
              <a:rPr lang="en-IN" sz="2800" b="1" dirty="0" smtClean="0"/>
              <a:t>type</a:t>
            </a:r>
            <a:r>
              <a:rPr lang="en-IN" sz="2800" dirty="0" smtClean="0"/>
              <a:t>, and an </a:t>
            </a:r>
            <a:r>
              <a:rPr lang="en-IN" sz="2800" b="1" dirty="0" smtClean="0"/>
              <a:t>optional initializer. </a:t>
            </a:r>
          </a:p>
          <a:p>
            <a:pPr algn="just"/>
            <a:r>
              <a:rPr lang="en-IN" sz="2800" dirty="0" smtClean="0"/>
              <a:t>In addition, all variables have a scope, which defines their visibility, and a lifetime.</a:t>
            </a:r>
          </a:p>
          <a:p>
            <a:pPr algn="just"/>
            <a:r>
              <a:rPr lang="en-IN" sz="2800" b="1" dirty="0" smtClean="0"/>
              <a:t>There are three types of variables in java</a:t>
            </a:r>
            <a:r>
              <a:rPr lang="en-IN" sz="2800" dirty="0" smtClean="0"/>
              <a:t>:</a:t>
            </a:r>
            <a:endParaRPr lang="en-IN" sz="2400" b="1" dirty="0" smtClean="0"/>
          </a:p>
          <a:p>
            <a:pPr lvl="1" algn="just">
              <a:buNone/>
            </a:pPr>
            <a:r>
              <a:rPr lang="en-IN" sz="2400" b="1" dirty="0" smtClean="0"/>
              <a:t>Local Variable</a:t>
            </a:r>
          </a:p>
          <a:p>
            <a:pPr lvl="1" algn="just"/>
            <a:r>
              <a:rPr lang="en-IN" sz="2400" dirty="0" smtClean="0"/>
              <a:t>A variable declared inside the body of the method is called </a:t>
            </a:r>
            <a:r>
              <a:rPr lang="en-IN" sz="2400" b="1" dirty="0" smtClean="0"/>
              <a:t>local variable</a:t>
            </a:r>
            <a:r>
              <a:rPr lang="en-IN" sz="2400" dirty="0" smtClean="0"/>
              <a:t>. You can use this variable only within that method and the other methods in the class aren't even aware that the variable exists.</a:t>
            </a:r>
          </a:p>
          <a:p>
            <a:pPr lvl="1" algn="just"/>
            <a:r>
              <a:rPr lang="en-IN" sz="2400" dirty="0" smtClean="0"/>
              <a:t>A local variable </a:t>
            </a:r>
            <a:r>
              <a:rPr lang="en-IN" sz="2400" b="1" dirty="0" smtClean="0"/>
              <a:t>cannot</a:t>
            </a:r>
            <a:r>
              <a:rPr lang="en-IN" sz="2400" dirty="0" smtClean="0"/>
              <a:t> be defined with </a:t>
            </a:r>
            <a:r>
              <a:rPr lang="en-IN" sz="2400" b="1" dirty="0" smtClean="0"/>
              <a:t>"static" </a:t>
            </a:r>
            <a:r>
              <a:rPr lang="en-IN" sz="2400" dirty="0" smtClean="0"/>
              <a:t>keyword.</a:t>
            </a:r>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65</a:t>
            </a:fld>
            <a:endParaRPr lang="en-US"/>
          </a:p>
        </p:txBody>
      </p:sp>
      <p:sp>
        <p:nvSpPr>
          <p:cNvPr id="5" name="Title 1"/>
          <p:cNvSpPr>
            <a:spLocks noGrp="1"/>
          </p:cNvSpPr>
          <p:nvPr>
            <p:ph type="title"/>
          </p:nvPr>
        </p:nvSpPr>
        <p:spPr>
          <a:xfrm>
            <a:off x="457200" y="131762"/>
            <a:ext cx="8229600" cy="439718"/>
          </a:xfrm>
        </p:spPr>
        <p:txBody>
          <a:bodyPr/>
          <a:lstStyle/>
          <a:p>
            <a:r>
              <a:rPr lang="en-IN" b="1" dirty="0" smtClean="0">
                <a:solidFill>
                  <a:srgbClr val="00B0F0"/>
                </a:solidFill>
              </a:rPr>
              <a:t>Basics of JAVA: Variables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lstStyle/>
          <a:p>
            <a:pPr lvl="1" algn="just">
              <a:buNone/>
            </a:pPr>
            <a:r>
              <a:rPr lang="en-IN" sz="2400" b="1" dirty="0" smtClean="0"/>
              <a:t>Instance Variable or Non-static variable</a:t>
            </a:r>
          </a:p>
          <a:p>
            <a:pPr lvl="1" algn="just"/>
            <a:r>
              <a:rPr lang="en-IN" sz="2400" dirty="0" smtClean="0"/>
              <a:t>A variable declared inside the class but outside the body of the method, is called instance variable. It is </a:t>
            </a:r>
            <a:r>
              <a:rPr lang="en-IN" sz="2400" b="1" dirty="0" smtClean="0"/>
              <a:t>not declared as static.</a:t>
            </a:r>
          </a:p>
          <a:p>
            <a:pPr lvl="1" algn="just"/>
            <a:r>
              <a:rPr lang="en-IN" sz="2400" dirty="0" smtClean="0"/>
              <a:t>Instance variables are created when the objects are instantiated and therefore they are associated with the objects.</a:t>
            </a:r>
          </a:p>
          <a:p>
            <a:pPr lvl="1" algn="just">
              <a:buNone/>
            </a:pPr>
            <a:r>
              <a:rPr lang="en-IN" sz="2400" b="1" dirty="0" smtClean="0"/>
              <a:t>Static variable or Class variable</a:t>
            </a:r>
          </a:p>
          <a:p>
            <a:pPr lvl="1" algn="just"/>
            <a:r>
              <a:rPr lang="en-IN" sz="2400" dirty="0" smtClean="0"/>
              <a:t>A variable which is declared as static is called static variable. It cannot be local. You can create a single copy of static variable and share among all the instances of the class. </a:t>
            </a:r>
          </a:p>
          <a:p>
            <a:pPr lvl="1" algn="just"/>
            <a:r>
              <a:rPr lang="en-IN" sz="2400" dirty="0" smtClean="0"/>
              <a:t>Memory allocation for static variable happens only once when the class is loaded in the memory.</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66</a:t>
            </a:fld>
            <a:endParaRPr lang="en-US"/>
          </a:p>
        </p:txBody>
      </p:sp>
      <p:sp>
        <p:nvSpPr>
          <p:cNvPr id="5" name="Title 1"/>
          <p:cNvSpPr>
            <a:spLocks noGrp="1"/>
          </p:cNvSpPr>
          <p:nvPr>
            <p:ph type="title"/>
          </p:nvPr>
        </p:nvSpPr>
        <p:spPr>
          <a:xfrm>
            <a:off x="457200" y="131762"/>
            <a:ext cx="8229600" cy="439718"/>
          </a:xfrm>
        </p:spPr>
        <p:txBody>
          <a:bodyPr/>
          <a:lstStyle/>
          <a:p>
            <a:r>
              <a:rPr lang="en-IN" b="1" dirty="0" smtClean="0">
                <a:solidFill>
                  <a:srgbClr val="00B0F0"/>
                </a:solidFill>
              </a:rPr>
              <a:t>Basics of JAVA: Variables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 y="928670"/>
            <a:ext cx="4572032" cy="5197493"/>
          </a:xfrm>
        </p:spPr>
        <p:txBody>
          <a:bodyPr/>
          <a:lstStyle/>
          <a:p>
            <a:pPr lvl="1" algn="just">
              <a:buNone/>
            </a:pPr>
            <a:r>
              <a:rPr lang="en-IN" sz="2400" b="1" dirty="0" smtClean="0"/>
              <a:t>Example:</a:t>
            </a:r>
          </a:p>
          <a:p>
            <a:pPr lvl="1" algn="just">
              <a:buNone/>
            </a:pPr>
            <a:r>
              <a:rPr lang="en-IN" sz="2000" dirty="0" smtClean="0"/>
              <a:t>class A</a:t>
            </a:r>
          </a:p>
          <a:p>
            <a:pPr lvl="1" algn="just">
              <a:buNone/>
            </a:pPr>
            <a:r>
              <a:rPr lang="en-IN" sz="2000" dirty="0" smtClean="0"/>
              <a:t>{  </a:t>
            </a:r>
          </a:p>
          <a:p>
            <a:pPr lvl="1" algn="just">
              <a:buNone/>
            </a:pPr>
            <a:r>
              <a:rPr lang="en-IN" sz="2000" dirty="0" smtClean="0"/>
              <a:t>	</a:t>
            </a:r>
            <a:r>
              <a:rPr lang="en-IN" sz="2000" dirty="0" err="1" smtClean="0"/>
              <a:t>int</a:t>
            </a:r>
            <a:r>
              <a:rPr lang="en-IN" sz="2000" dirty="0" smtClean="0"/>
              <a:t> data=50;//instance variable  </a:t>
            </a:r>
          </a:p>
          <a:p>
            <a:pPr lvl="1" algn="just">
              <a:buNone/>
            </a:pPr>
            <a:r>
              <a:rPr lang="en-IN" sz="2000" dirty="0" smtClean="0"/>
              <a:t>	static </a:t>
            </a:r>
            <a:r>
              <a:rPr lang="en-IN" sz="2000" dirty="0" err="1" smtClean="0"/>
              <a:t>int</a:t>
            </a:r>
            <a:r>
              <a:rPr lang="en-IN" sz="2000" dirty="0" smtClean="0"/>
              <a:t> m=100;//static variable  </a:t>
            </a:r>
          </a:p>
          <a:p>
            <a:pPr lvl="1" algn="just">
              <a:buNone/>
            </a:pPr>
            <a:r>
              <a:rPr lang="en-IN" sz="2000" dirty="0" smtClean="0"/>
              <a:t>	void method()</a:t>
            </a:r>
          </a:p>
          <a:p>
            <a:pPr lvl="1" algn="just">
              <a:buNone/>
            </a:pPr>
            <a:r>
              <a:rPr lang="en-IN" sz="2000" dirty="0" smtClean="0"/>
              <a:t>	{  </a:t>
            </a:r>
          </a:p>
          <a:p>
            <a:pPr lvl="1" algn="just">
              <a:buNone/>
            </a:pPr>
            <a:r>
              <a:rPr lang="en-IN" sz="2000" dirty="0" smtClean="0"/>
              <a:t>		</a:t>
            </a:r>
            <a:r>
              <a:rPr lang="en-IN" sz="2000" dirty="0" err="1" smtClean="0"/>
              <a:t>int</a:t>
            </a:r>
            <a:r>
              <a:rPr lang="en-IN" sz="2000" dirty="0" smtClean="0"/>
              <a:t> n=90;//local variable  </a:t>
            </a:r>
          </a:p>
          <a:p>
            <a:pPr lvl="1" algn="just">
              <a:buNone/>
            </a:pPr>
            <a:r>
              <a:rPr lang="en-IN" sz="2000" dirty="0" smtClean="0"/>
              <a:t>	}  </a:t>
            </a:r>
          </a:p>
          <a:p>
            <a:pPr lvl="1" algn="just">
              <a:buNone/>
            </a:pPr>
            <a:r>
              <a:rPr lang="en-IN" sz="2000" dirty="0" smtClean="0"/>
              <a:t>}//end of class  </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67</a:t>
            </a:fld>
            <a:endParaRPr lang="en-US"/>
          </a:p>
        </p:txBody>
      </p:sp>
      <p:sp>
        <p:nvSpPr>
          <p:cNvPr id="5" name="Title 1"/>
          <p:cNvSpPr>
            <a:spLocks noGrp="1"/>
          </p:cNvSpPr>
          <p:nvPr>
            <p:ph type="title"/>
          </p:nvPr>
        </p:nvSpPr>
        <p:spPr>
          <a:xfrm>
            <a:off x="457200" y="131762"/>
            <a:ext cx="8229600" cy="439718"/>
          </a:xfrm>
        </p:spPr>
        <p:txBody>
          <a:bodyPr/>
          <a:lstStyle/>
          <a:p>
            <a:r>
              <a:rPr lang="en-IN" b="1" dirty="0" smtClean="0">
                <a:solidFill>
                  <a:srgbClr val="00B0F0"/>
                </a:solidFill>
              </a:rPr>
              <a:t>Basics of JAVA: Variables</a:t>
            </a:r>
          </a:p>
        </p:txBody>
      </p:sp>
      <p:sp>
        <p:nvSpPr>
          <p:cNvPr id="6" name="Rectangle 5"/>
          <p:cNvSpPr/>
          <p:nvPr/>
        </p:nvSpPr>
        <p:spPr>
          <a:xfrm>
            <a:off x="4572000" y="1643050"/>
            <a:ext cx="4572000" cy="3108543"/>
          </a:xfrm>
          <a:prstGeom prst="rect">
            <a:avLst/>
          </a:prstGeom>
        </p:spPr>
        <p:txBody>
          <a:bodyPr>
            <a:spAutoFit/>
          </a:bodyPr>
          <a:lstStyle/>
          <a:p>
            <a:r>
              <a:rPr lang="en-IN" sz="2000" b="1" u="sng" dirty="0" smtClean="0">
                <a:latin typeface="+mn-lt"/>
              </a:rPr>
              <a:t>QA:</a:t>
            </a:r>
          </a:p>
          <a:p>
            <a:r>
              <a:rPr lang="en-IN" sz="2000" dirty="0" smtClean="0">
                <a:latin typeface="+mn-lt"/>
              </a:rPr>
              <a:t>1. </a:t>
            </a:r>
            <a:r>
              <a:rPr lang="en-IN" sz="2000" b="1" dirty="0" smtClean="0">
                <a:latin typeface="+mn-lt"/>
              </a:rPr>
              <a:t>Which code fragment correctly assign a numeric literal? </a:t>
            </a:r>
          </a:p>
          <a:p>
            <a:r>
              <a:rPr lang="en-IN" sz="2000" dirty="0" smtClean="0">
                <a:latin typeface="+mn-lt"/>
              </a:rPr>
              <a:t> </a:t>
            </a:r>
          </a:p>
          <a:p>
            <a:pPr marL="342900" indent="-342900">
              <a:buAutoNum type="alphaUcParenR"/>
            </a:pPr>
            <a:r>
              <a:rPr lang="en-IN" sz="2000" dirty="0" smtClean="0">
                <a:latin typeface="+mn-lt"/>
              </a:rPr>
              <a:t>byte b1 = b1011; </a:t>
            </a:r>
          </a:p>
          <a:p>
            <a:pPr marL="342900" indent="-342900">
              <a:buAutoNum type="alphaUcParenR"/>
            </a:pPr>
            <a:r>
              <a:rPr lang="en-IN" sz="2000" dirty="0" smtClean="0">
                <a:latin typeface="+mn-lt"/>
              </a:rPr>
              <a:t>byte b2 = 1011b; </a:t>
            </a:r>
          </a:p>
          <a:p>
            <a:pPr marL="342900" indent="-342900">
              <a:buAutoNum type="alphaUcParenR"/>
            </a:pPr>
            <a:r>
              <a:rPr lang="en-IN" sz="2000" dirty="0" smtClean="0">
                <a:latin typeface="+mn-lt"/>
              </a:rPr>
              <a:t>byte b3 = 0b1001; </a:t>
            </a:r>
          </a:p>
          <a:p>
            <a:pPr marL="342900" indent="-342900">
              <a:buAutoNum type="alphaUcParenR"/>
            </a:pPr>
            <a:r>
              <a:rPr lang="en-IN" sz="2000" dirty="0" smtClean="0">
                <a:latin typeface="+mn-lt"/>
              </a:rPr>
              <a:t>byte b4 = 0xb001; </a:t>
            </a:r>
          </a:p>
          <a:p>
            <a:r>
              <a:rPr lang="en-IN" dirty="0" smtClean="0"/>
              <a:t> </a:t>
            </a:r>
          </a:p>
          <a:p>
            <a:r>
              <a:rPr lang="en-IN" dirty="0" smtClean="0"/>
              <a:t> </a:t>
            </a:r>
            <a:endParaRPr lang="en-IN" dirty="0"/>
          </a:p>
        </p:txBody>
      </p:sp>
      <p:sp>
        <p:nvSpPr>
          <p:cNvPr id="7" name="TextBox 6"/>
          <p:cNvSpPr txBox="1"/>
          <p:nvPr/>
        </p:nvSpPr>
        <p:spPr>
          <a:xfrm>
            <a:off x="357158" y="4929198"/>
            <a:ext cx="8429684" cy="1477328"/>
          </a:xfrm>
          <a:prstGeom prst="rect">
            <a:avLst/>
          </a:prstGeom>
          <a:noFill/>
        </p:spPr>
        <p:txBody>
          <a:bodyPr wrap="square" rtlCol="0">
            <a:spAutoFit/>
          </a:bodyPr>
          <a:lstStyle/>
          <a:p>
            <a:r>
              <a:rPr lang="en-IN" b="1" u="sng" dirty="0" smtClean="0"/>
              <a:t>Note:</a:t>
            </a:r>
          </a:p>
          <a:p>
            <a:pPr>
              <a:buFont typeface="Arial" pitchFamily="34" charset="0"/>
              <a:buChar char="•"/>
            </a:pPr>
            <a:r>
              <a:rPr lang="en-IN" dirty="0" smtClean="0"/>
              <a:t> </a:t>
            </a:r>
            <a:r>
              <a:rPr lang="en-IN" b="1" dirty="0" smtClean="0"/>
              <a:t>The prefix 0x or 0X indicates hexadecimal and 0b or 0B indicates binary</a:t>
            </a:r>
            <a:r>
              <a:rPr lang="en-IN" dirty="0" smtClean="0"/>
              <a:t>:</a:t>
            </a:r>
          </a:p>
          <a:p>
            <a:r>
              <a:rPr lang="en-IN" dirty="0" smtClean="0"/>
              <a:t>// The number 26, in decimal </a:t>
            </a:r>
            <a:r>
              <a:rPr lang="en-IN" dirty="0" err="1" smtClean="0"/>
              <a:t>int</a:t>
            </a:r>
            <a:r>
              <a:rPr lang="en-IN" dirty="0" smtClean="0"/>
              <a:t> </a:t>
            </a:r>
            <a:r>
              <a:rPr lang="en-IN" dirty="0" err="1" smtClean="0"/>
              <a:t>decVal</a:t>
            </a:r>
            <a:r>
              <a:rPr lang="en-IN" dirty="0" smtClean="0"/>
              <a:t> = 26; </a:t>
            </a:r>
          </a:p>
          <a:p>
            <a:r>
              <a:rPr lang="en-IN" dirty="0" smtClean="0"/>
              <a:t>// The number 26, in hexadecimal </a:t>
            </a:r>
            <a:r>
              <a:rPr lang="en-IN" dirty="0" err="1" smtClean="0"/>
              <a:t>int</a:t>
            </a:r>
            <a:r>
              <a:rPr lang="en-IN" dirty="0" smtClean="0"/>
              <a:t> </a:t>
            </a:r>
            <a:r>
              <a:rPr lang="en-IN" dirty="0" err="1" smtClean="0"/>
              <a:t>hexVal</a:t>
            </a:r>
            <a:r>
              <a:rPr lang="en-IN" dirty="0" smtClean="0"/>
              <a:t> = 0x1a; </a:t>
            </a:r>
          </a:p>
          <a:p>
            <a:r>
              <a:rPr lang="en-IN" dirty="0" smtClean="0"/>
              <a:t>// The number 26, in binary </a:t>
            </a:r>
            <a:r>
              <a:rPr lang="en-IN" dirty="0" err="1" smtClean="0"/>
              <a:t>int</a:t>
            </a:r>
            <a:r>
              <a:rPr lang="en-IN" dirty="0" smtClean="0"/>
              <a:t> </a:t>
            </a:r>
            <a:r>
              <a:rPr lang="en-IN" dirty="0" err="1" smtClean="0"/>
              <a:t>binVal</a:t>
            </a:r>
            <a:r>
              <a:rPr lang="en-IN" dirty="0" smtClean="0"/>
              <a:t> = 0b11010;</a:t>
            </a:r>
            <a:endParaRPr lang="en-I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lgn="just"/>
            <a:r>
              <a:rPr lang="en-IN" sz="2400" dirty="0" smtClean="0"/>
              <a:t>A </a:t>
            </a:r>
            <a:r>
              <a:rPr lang="en-IN" sz="2400" b="1" dirty="0" smtClean="0"/>
              <a:t>literal</a:t>
            </a:r>
            <a:r>
              <a:rPr lang="en-IN" sz="2400" dirty="0" smtClean="0"/>
              <a:t> is the source code representation of a fixed value; literals are represented directly in your code without requiring computation. </a:t>
            </a:r>
          </a:p>
          <a:p>
            <a:pPr algn="just"/>
            <a:r>
              <a:rPr lang="en-IN" sz="2400" b="1" dirty="0" smtClean="0"/>
              <a:t>Examples</a:t>
            </a:r>
          </a:p>
          <a:p>
            <a:pPr lvl="1" algn="just"/>
            <a:r>
              <a:rPr lang="en-IN" sz="2000" dirty="0" err="1" smtClean="0"/>
              <a:t>boolean</a:t>
            </a:r>
            <a:r>
              <a:rPr lang="en-IN" sz="2000" dirty="0" smtClean="0"/>
              <a:t> result = true; </a:t>
            </a:r>
          </a:p>
          <a:p>
            <a:pPr lvl="1" algn="just"/>
            <a:r>
              <a:rPr lang="en-IN" sz="2000" dirty="0" smtClean="0"/>
              <a:t>char </a:t>
            </a:r>
            <a:r>
              <a:rPr lang="en-IN" sz="2000" dirty="0" err="1" smtClean="0"/>
              <a:t>capitalC</a:t>
            </a:r>
            <a:r>
              <a:rPr lang="en-IN" sz="2000" dirty="0" smtClean="0"/>
              <a:t> = 'C'; </a:t>
            </a:r>
          </a:p>
          <a:p>
            <a:pPr lvl="1" algn="just"/>
            <a:r>
              <a:rPr lang="en-IN" sz="2000" dirty="0" smtClean="0"/>
              <a:t>byte b = 100; </a:t>
            </a:r>
          </a:p>
          <a:p>
            <a:pPr lvl="1" algn="just"/>
            <a:r>
              <a:rPr lang="en-IN" sz="2000" dirty="0" smtClean="0"/>
              <a:t>short s = 10000;</a:t>
            </a:r>
          </a:p>
          <a:p>
            <a:pPr lvl="1" algn="just"/>
            <a:r>
              <a:rPr lang="en-IN" sz="2000" dirty="0" err="1" smtClean="0"/>
              <a:t>int</a:t>
            </a:r>
            <a:r>
              <a:rPr lang="en-IN" sz="2000" dirty="0" smtClean="0"/>
              <a:t> </a:t>
            </a:r>
            <a:r>
              <a:rPr lang="en-IN" sz="2000" dirty="0" err="1" smtClean="0"/>
              <a:t>i</a:t>
            </a:r>
            <a:r>
              <a:rPr lang="en-IN" sz="2000" dirty="0" smtClean="0"/>
              <a:t> = 100000;</a:t>
            </a:r>
            <a:endParaRPr lang="en-IN" sz="1900" dirty="0" smtClean="0"/>
          </a:p>
          <a:p>
            <a:pPr algn="just"/>
            <a:r>
              <a:rPr lang="en-IN" sz="2400" b="1" dirty="0" smtClean="0"/>
              <a:t>Using Underscore Characters in Numeric Literals</a:t>
            </a:r>
          </a:p>
          <a:p>
            <a:pPr algn="just"/>
            <a:r>
              <a:rPr lang="en-IN" sz="2400" dirty="0" smtClean="0"/>
              <a:t>In Java SE 7 and later, any number of underscore characters (_) can appear anywhere between digits in a numerical literal. </a:t>
            </a:r>
          </a:p>
          <a:p>
            <a:pPr algn="just"/>
            <a:r>
              <a:rPr lang="en-IN" sz="2400" dirty="0" smtClean="0"/>
              <a:t>This feature enables you, for example. to separate groups of digits in numeric literals, which can </a:t>
            </a:r>
            <a:r>
              <a:rPr lang="en-IN" sz="2400" b="1" dirty="0" smtClean="0"/>
              <a:t>improve the readability </a:t>
            </a:r>
            <a:r>
              <a:rPr lang="en-IN" sz="2400" dirty="0" smtClean="0"/>
              <a:t>of your code.</a:t>
            </a:r>
            <a:endParaRPr lang="en-IN" sz="2400" b="1" dirty="0" smtClean="0"/>
          </a:p>
          <a:p>
            <a:pPr lvl="1" algn="just"/>
            <a:endParaRPr lang="en-IN" sz="2400" dirty="0" smtClean="0"/>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68</a:t>
            </a:fld>
            <a:endParaRPr lang="en-US"/>
          </a:p>
        </p:txBody>
      </p:sp>
      <p:sp>
        <p:nvSpPr>
          <p:cNvPr id="5" name="Title 1"/>
          <p:cNvSpPr>
            <a:spLocks noGrp="1"/>
          </p:cNvSpPr>
          <p:nvPr>
            <p:ph type="title"/>
          </p:nvPr>
        </p:nvSpPr>
        <p:spPr>
          <a:xfrm>
            <a:off x="457200" y="-24"/>
            <a:ext cx="8229600" cy="439718"/>
          </a:xfrm>
        </p:spPr>
        <p:txBody>
          <a:bodyPr/>
          <a:lstStyle/>
          <a:p>
            <a:r>
              <a:rPr lang="en-IN" b="1" dirty="0" smtClean="0">
                <a:solidFill>
                  <a:srgbClr val="00B0F0"/>
                </a:solidFill>
              </a:rPr>
              <a:t>Literals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lgn="just"/>
            <a:r>
              <a:rPr lang="en-IN" sz="2400" b="1" dirty="0" smtClean="0"/>
              <a:t>Examples</a:t>
            </a:r>
          </a:p>
          <a:p>
            <a:pPr lvl="1" algn="just"/>
            <a:r>
              <a:rPr lang="en-IN" sz="2000" dirty="0" smtClean="0"/>
              <a:t>long </a:t>
            </a:r>
            <a:r>
              <a:rPr lang="en-IN" sz="2000" dirty="0" err="1" smtClean="0"/>
              <a:t>creditCardNumber</a:t>
            </a:r>
            <a:r>
              <a:rPr lang="en-IN" sz="2000" dirty="0" smtClean="0"/>
              <a:t> = 1234_5678_9012_3456L; </a:t>
            </a:r>
          </a:p>
          <a:p>
            <a:pPr lvl="1" algn="just"/>
            <a:r>
              <a:rPr lang="en-IN" sz="2000" dirty="0" smtClean="0"/>
              <a:t>long </a:t>
            </a:r>
            <a:r>
              <a:rPr lang="en-IN" sz="2000" dirty="0" err="1" smtClean="0"/>
              <a:t>socialSecurityNumber</a:t>
            </a:r>
            <a:r>
              <a:rPr lang="en-IN" sz="2000" dirty="0" smtClean="0"/>
              <a:t> = 999_99_9999L; </a:t>
            </a:r>
          </a:p>
          <a:p>
            <a:pPr lvl="1" algn="just"/>
            <a:r>
              <a:rPr lang="en-IN" sz="2000" dirty="0" smtClean="0"/>
              <a:t>float pi = 3.14_15F; </a:t>
            </a:r>
          </a:p>
          <a:p>
            <a:pPr lvl="1" algn="just"/>
            <a:r>
              <a:rPr lang="en-IN" sz="2000" dirty="0" smtClean="0"/>
              <a:t>long </a:t>
            </a:r>
            <a:r>
              <a:rPr lang="en-IN" sz="2000" dirty="0" err="1" smtClean="0"/>
              <a:t>hexBytes</a:t>
            </a:r>
            <a:r>
              <a:rPr lang="en-IN" sz="2000" dirty="0" smtClean="0"/>
              <a:t> = 0xFF_EC_DE_5E; </a:t>
            </a:r>
          </a:p>
          <a:p>
            <a:pPr lvl="1" algn="just"/>
            <a:r>
              <a:rPr lang="en-IN" sz="2000" dirty="0" smtClean="0"/>
              <a:t>long </a:t>
            </a:r>
            <a:r>
              <a:rPr lang="en-IN" sz="2000" dirty="0" err="1" smtClean="0"/>
              <a:t>hexWords</a:t>
            </a:r>
            <a:r>
              <a:rPr lang="en-IN" sz="2000" dirty="0" smtClean="0"/>
              <a:t> = 0xCAFE_BABE; </a:t>
            </a:r>
          </a:p>
          <a:p>
            <a:pPr lvl="1" algn="just"/>
            <a:r>
              <a:rPr lang="en-IN" sz="2000" dirty="0" smtClean="0"/>
              <a:t>long </a:t>
            </a:r>
            <a:r>
              <a:rPr lang="en-IN" sz="2000" dirty="0" err="1" smtClean="0"/>
              <a:t>maxLong</a:t>
            </a:r>
            <a:r>
              <a:rPr lang="en-IN" sz="2000" dirty="0" smtClean="0"/>
              <a:t> = 0x7fff_ffff_ffff_ffffL; </a:t>
            </a:r>
          </a:p>
          <a:p>
            <a:pPr lvl="1" algn="just"/>
            <a:r>
              <a:rPr lang="en-IN" sz="2000" dirty="0" smtClean="0"/>
              <a:t>byte </a:t>
            </a:r>
            <a:r>
              <a:rPr lang="en-IN" sz="2000" dirty="0" err="1" smtClean="0"/>
              <a:t>nybbles</a:t>
            </a:r>
            <a:r>
              <a:rPr lang="en-IN" sz="2000" dirty="0" smtClean="0"/>
              <a:t> = 0b0010_0101; </a:t>
            </a:r>
          </a:p>
          <a:p>
            <a:pPr lvl="1" algn="just"/>
            <a:r>
              <a:rPr lang="en-IN" sz="2000" dirty="0" smtClean="0"/>
              <a:t>long bytes = 0b11010010_01101001_10010100_10010010; </a:t>
            </a:r>
            <a:endParaRPr lang="en-IN" sz="2400" dirty="0" smtClean="0"/>
          </a:p>
          <a:p>
            <a:r>
              <a:rPr lang="en-IN" sz="2400" dirty="0" smtClean="0"/>
              <a:t>You can place underscores only between digits; </a:t>
            </a:r>
            <a:r>
              <a:rPr lang="en-IN" sz="2400" b="1" dirty="0" smtClean="0"/>
              <a:t>you cannot place underscores in the following places:</a:t>
            </a:r>
          </a:p>
          <a:p>
            <a:pPr lvl="1"/>
            <a:r>
              <a:rPr lang="en-IN" sz="2000" dirty="0" smtClean="0"/>
              <a:t>At the beginning or end of a number</a:t>
            </a:r>
          </a:p>
          <a:p>
            <a:pPr lvl="1"/>
            <a:r>
              <a:rPr lang="en-IN" sz="2000" dirty="0" smtClean="0"/>
              <a:t>Adjacent to a decimal point in a floating point literal</a:t>
            </a:r>
          </a:p>
          <a:p>
            <a:pPr lvl="1"/>
            <a:r>
              <a:rPr lang="en-IN" sz="2000" dirty="0" smtClean="0"/>
              <a:t>Prior to an F or L suffix</a:t>
            </a:r>
          </a:p>
          <a:p>
            <a:pPr lvl="1"/>
            <a:r>
              <a:rPr lang="en-IN" sz="2000" dirty="0" smtClean="0"/>
              <a:t>In positions where a string of digits is expected</a:t>
            </a:r>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69</a:t>
            </a:fld>
            <a:endParaRPr lang="en-US"/>
          </a:p>
        </p:txBody>
      </p:sp>
      <p:sp>
        <p:nvSpPr>
          <p:cNvPr id="5" name="Title 1"/>
          <p:cNvSpPr>
            <a:spLocks noGrp="1"/>
          </p:cNvSpPr>
          <p:nvPr>
            <p:ph type="title"/>
          </p:nvPr>
        </p:nvSpPr>
        <p:spPr>
          <a:xfrm>
            <a:off x="457200" y="-24"/>
            <a:ext cx="8229600" cy="439718"/>
          </a:xfrm>
        </p:spPr>
        <p:txBody>
          <a:bodyPr/>
          <a:lstStyle/>
          <a:p>
            <a:r>
              <a:rPr lang="en-IN" b="1" dirty="0" smtClean="0">
                <a:solidFill>
                  <a:srgbClr val="00B0F0"/>
                </a:solidFill>
              </a:rPr>
              <a:t>Literals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lstStyle/>
          <a:p>
            <a:r>
              <a:rPr lang="en-US" sz="3600" b="1" i="1" cap="all" dirty="0">
                <a:solidFill>
                  <a:srgbClr val="0070C0"/>
                </a:solidFill>
                <a:latin typeface="Bookman Old Style" pitchFamily="18" charset="0"/>
              </a:rPr>
              <a:t>Course Assessment Details</a:t>
            </a:r>
          </a:p>
        </p:txBody>
      </p:sp>
      <p:sp>
        <p:nvSpPr>
          <p:cNvPr id="5" name="Slide Number Placeholder 4"/>
          <p:cNvSpPr>
            <a:spLocks noGrp="1"/>
          </p:cNvSpPr>
          <p:nvPr>
            <p:ph type="sldNum" sz="quarter" idx="12"/>
          </p:nvPr>
        </p:nvSpPr>
        <p:spPr/>
        <p:txBody>
          <a:bodyPr/>
          <a:lstStyle/>
          <a:p>
            <a:fld id="{BA875541-8164-4CC7-9F2F-6F0C49BB858D}" type="slidenum">
              <a:rPr lang="en-US" smtClean="0"/>
              <a:pPr/>
              <a:t>7</a:t>
            </a:fld>
            <a:endParaRPr lang="en-US"/>
          </a:p>
        </p:txBody>
      </p:sp>
      <p:graphicFrame>
        <p:nvGraphicFramePr>
          <p:cNvPr id="9" name="Table 8"/>
          <p:cNvGraphicFramePr>
            <a:graphicFrameLocks noGrp="1"/>
          </p:cNvGraphicFramePr>
          <p:nvPr>
            <p:extLst>
              <p:ext uri="{D42A27DB-BD31-4B8C-83A1-F6EECF244321}">
                <p14:modId xmlns="" xmlns:p14="http://schemas.microsoft.com/office/powerpoint/2010/main" val="4243983880"/>
              </p:ext>
            </p:extLst>
          </p:nvPr>
        </p:nvGraphicFramePr>
        <p:xfrm>
          <a:off x="381000" y="914400"/>
          <a:ext cx="8610599" cy="5545638"/>
        </p:xfrm>
        <a:graphic>
          <a:graphicData uri="http://schemas.openxmlformats.org/drawingml/2006/table">
            <a:tbl>
              <a:tblPr firstRow="1" bandRow="1">
                <a:tableStyleId>{5C22544A-7EE6-4342-B048-85BDC9FD1C3A}</a:tableStyleId>
              </a:tblPr>
              <a:tblGrid>
                <a:gridCol w="817661"/>
                <a:gridCol w="1825866"/>
                <a:gridCol w="1373277"/>
                <a:gridCol w="1399376"/>
                <a:gridCol w="3194419"/>
              </a:tblGrid>
              <a:tr h="613046">
                <a:tc>
                  <a:txBody>
                    <a:bodyPr/>
                    <a:lstStyle/>
                    <a:p>
                      <a:pPr algn="l"/>
                      <a:r>
                        <a:rPr lang="en-US" dirty="0" err="1" smtClean="0"/>
                        <a:t>S.No</a:t>
                      </a:r>
                      <a:endParaRPr lang="en-US" dirty="0"/>
                    </a:p>
                  </a:txBody>
                  <a:tcPr/>
                </a:tc>
                <a:tc>
                  <a:txBody>
                    <a:bodyPr/>
                    <a:lstStyle/>
                    <a:p>
                      <a:pPr algn="l"/>
                      <a:r>
                        <a:rPr lang="en-US" sz="1800" dirty="0" smtClean="0"/>
                        <a:t>Name of the </a:t>
                      </a:r>
                    </a:p>
                    <a:p>
                      <a:pPr algn="l"/>
                      <a:r>
                        <a:rPr lang="en-US" sz="1800" dirty="0" smtClean="0"/>
                        <a:t>Component</a:t>
                      </a:r>
                    </a:p>
                  </a:txBody>
                  <a:tcPr/>
                </a:tc>
                <a:tc>
                  <a:txBody>
                    <a:bodyPr/>
                    <a:lstStyle/>
                    <a:p>
                      <a:pPr algn="l"/>
                      <a:r>
                        <a:rPr lang="en-US" dirty="0" smtClean="0"/>
                        <a:t>Nos.</a:t>
                      </a:r>
                      <a:endParaRPr lang="en-US" dirty="0"/>
                    </a:p>
                  </a:txBody>
                  <a:tcPr/>
                </a:tc>
                <a:tc>
                  <a:txBody>
                    <a:bodyPr/>
                    <a:lstStyle/>
                    <a:p>
                      <a:pPr algn="l"/>
                      <a:r>
                        <a:rPr lang="en-US" dirty="0" smtClean="0"/>
                        <a:t>Marks</a:t>
                      </a:r>
                      <a:endParaRPr lang="en-US" dirty="0"/>
                    </a:p>
                  </a:txBody>
                  <a:tcPr/>
                </a:tc>
                <a:tc>
                  <a:txBody>
                    <a:bodyPr/>
                    <a:lstStyle/>
                    <a:p>
                      <a:pPr algn="l"/>
                      <a:r>
                        <a:rPr lang="en-US" dirty="0" smtClean="0"/>
                        <a:t>Remarks</a:t>
                      </a:r>
                      <a:endParaRPr lang="en-US" dirty="0"/>
                    </a:p>
                  </a:txBody>
                  <a:tcPr/>
                </a:tc>
              </a:tr>
              <a:tr h="426720">
                <a:tc>
                  <a:txBody>
                    <a:bodyPr/>
                    <a:lstStyle/>
                    <a:p>
                      <a:pPr algn="l"/>
                      <a:r>
                        <a:rPr lang="en-US" dirty="0" smtClean="0"/>
                        <a:t>1</a:t>
                      </a:r>
                      <a:endParaRPr lang="en-US" dirty="0"/>
                    </a:p>
                  </a:txBody>
                  <a:tcPr/>
                </a:tc>
                <a:tc>
                  <a:txBody>
                    <a:bodyPr/>
                    <a:lstStyle/>
                    <a:p>
                      <a:pPr algn="l"/>
                      <a:r>
                        <a:rPr lang="en-US" dirty="0" smtClean="0"/>
                        <a:t>CAT1</a:t>
                      </a:r>
                      <a:endParaRPr lang="en-US" dirty="0"/>
                    </a:p>
                  </a:txBody>
                  <a:tcPr/>
                </a:tc>
                <a:tc>
                  <a:txBody>
                    <a:bodyPr/>
                    <a:lstStyle/>
                    <a:p>
                      <a:pPr algn="l"/>
                      <a:r>
                        <a:rPr lang="en-US" dirty="0" smtClean="0"/>
                        <a:t>1</a:t>
                      </a:r>
                      <a:endParaRPr lang="en-US" dirty="0"/>
                    </a:p>
                  </a:txBody>
                  <a:tcPr/>
                </a:tc>
                <a:tc>
                  <a:txBody>
                    <a:bodyPr/>
                    <a:lstStyle/>
                    <a:p>
                      <a:pPr algn="l"/>
                      <a:r>
                        <a:rPr lang="en-US" dirty="0" smtClean="0"/>
                        <a:t>15</a:t>
                      </a:r>
                      <a:endParaRPr lang="en-US" dirty="0"/>
                    </a:p>
                  </a:txBody>
                  <a:tcPr/>
                </a:tc>
                <a:tc rowSpan="2">
                  <a:txBody>
                    <a:bodyPr/>
                    <a:lstStyle/>
                    <a:p>
                      <a:pPr algn="just"/>
                      <a:r>
                        <a:rPr lang="en-US" dirty="0" smtClean="0"/>
                        <a:t>Exam will Conduct 50 Marks then convert into 15 Marks</a:t>
                      </a:r>
                      <a:endParaRPr lang="en-US" dirty="0"/>
                    </a:p>
                  </a:txBody>
                  <a:tcPr/>
                </a:tc>
              </a:tr>
              <a:tr h="457200">
                <a:tc>
                  <a:txBody>
                    <a:bodyPr/>
                    <a:lstStyle/>
                    <a:p>
                      <a:pPr algn="l"/>
                      <a:r>
                        <a:rPr lang="en-US" dirty="0" smtClean="0"/>
                        <a:t>2</a:t>
                      </a:r>
                      <a:endParaRPr lang="en-US" dirty="0"/>
                    </a:p>
                  </a:txBody>
                  <a:tcPr/>
                </a:tc>
                <a:tc>
                  <a:txBody>
                    <a:bodyPr/>
                    <a:lstStyle/>
                    <a:p>
                      <a:pPr algn="l"/>
                      <a:r>
                        <a:rPr lang="en-US" dirty="0" smtClean="0"/>
                        <a:t>CAT2</a:t>
                      </a:r>
                      <a:endParaRPr lang="en-US" dirty="0"/>
                    </a:p>
                  </a:txBody>
                  <a:tcPr/>
                </a:tc>
                <a:tc>
                  <a:txBody>
                    <a:bodyPr/>
                    <a:lstStyle/>
                    <a:p>
                      <a:pPr algn="l"/>
                      <a:r>
                        <a:rPr lang="en-US" dirty="0" smtClean="0"/>
                        <a:t>1</a:t>
                      </a:r>
                      <a:endParaRPr lang="en-US" dirty="0"/>
                    </a:p>
                  </a:txBody>
                  <a:tcPr/>
                </a:tc>
                <a:tc>
                  <a:txBody>
                    <a:bodyPr/>
                    <a:lstStyle/>
                    <a:p>
                      <a:pPr algn="l"/>
                      <a:r>
                        <a:rPr lang="en-US" dirty="0" smtClean="0"/>
                        <a:t>15</a:t>
                      </a:r>
                      <a:endParaRPr lang="en-US" dirty="0"/>
                    </a:p>
                  </a:txBody>
                  <a:tcPr/>
                </a:tc>
                <a:tc vMerge="1">
                  <a:txBody>
                    <a:bodyPr/>
                    <a:lstStyle/>
                    <a:p>
                      <a:pPr algn="l"/>
                      <a:endParaRPr lang="en-US" dirty="0"/>
                    </a:p>
                  </a:txBody>
                  <a:tcPr/>
                </a:tc>
              </a:tr>
              <a:tr h="533400">
                <a:tc>
                  <a:txBody>
                    <a:bodyPr/>
                    <a:lstStyle/>
                    <a:p>
                      <a:pPr algn="l"/>
                      <a:r>
                        <a:rPr lang="en-US" dirty="0" smtClean="0"/>
                        <a:t>3</a:t>
                      </a:r>
                      <a:endParaRPr lang="en-US" dirty="0"/>
                    </a:p>
                  </a:txBody>
                  <a:tcPr/>
                </a:tc>
                <a:tc>
                  <a:txBody>
                    <a:bodyPr/>
                    <a:lstStyle/>
                    <a:p>
                      <a:pPr algn="l"/>
                      <a:r>
                        <a:rPr lang="en-US" dirty="0" smtClean="0"/>
                        <a:t>Mini Project </a:t>
                      </a:r>
                      <a:endParaRPr lang="en-US" dirty="0"/>
                    </a:p>
                  </a:txBody>
                  <a:tcPr/>
                </a:tc>
                <a:tc>
                  <a:txBody>
                    <a:bodyPr/>
                    <a:lstStyle/>
                    <a:p>
                      <a:pPr algn="l"/>
                      <a:r>
                        <a:rPr lang="en-US" dirty="0" smtClean="0"/>
                        <a:t>1</a:t>
                      </a:r>
                      <a:endParaRPr lang="en-US" dirty="0"/>
                    </a:p>
                  </a:txBody>
                  <a:tcPr/>
                </a:tc>
                <a:tc>
                  <a:txBody>
                    <a:bodyPr/>
                    <a:lstStyle/>
                    <a:p>
                      <a:pPr algn="l"/>
                      <a:r>
                        <a:rPr lang="en-US" dirty="0" smtClean="0"/>
                        <a:t>10</a:t>
                      </a:r>
                      <a:endParaRPr lang="en-US" dirty="0"/>
                    </a:p>
                  </a:txBody>
                  <a:tcPr/>
                </a:tc>
                <a:tc>
                  <a:txBody>
                    <a:bodyPr/>
                    <a:lstStyle/>
                    <a:p>
                      <a:pPr algn="l"/>
                      <a:r>
                        <a:rPr lang="en-US" dirty="0" smtClean="0"/>
                        <a:t>Periodically Evaluation will be conducted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(Group Mode</a:t>
                      </a:r>
                      <a:r>
                        <a:rPr lang="en-US" dirty="0"/>
                        <a:t>)</a:t>
                      </a:r>
                      <a:endParaRPr lang="en-US" dirty="0" smtClean="0"/>
                    </a:p>
                  </a:txBody>
                  <a:tcPr/>
                </a:tc>
              </a:tr>
              <a:tr h="457200">
                <a:tc>
                  <a:txBody>
                    <a:bodyPr/>
                    <a:lstStyle/>
                    <a:p>
                      <a:pPr algn="l"/>
                      <a:r>
                        <a:rPr lang="en-US" dirty="0" smtClean="0"/>
                        <a:t>4</a:t>
                      </a:r>
                      <a:endParaRPr lang="en-US" dirty="0"/>
                    </a:p>
                  </a:txBody>
                  <a:tcPr/>
                </a:tc>
                <a:tc>
                  <a:txBody>
                    <a:bodyPr/>
                    <a:lstStyle/>
                    <a:p>
                      <a:pPr algn="l"/>
                      <a:r>
                        <a:rPr lang="en-IN" sz="1800" u="none" strike="noStrike" kern="1200" dirty="0" smtClean="0">
                          <a:solidFill>
                            <a:schemeClr val="dk1"/>
                          </a:solidFill>
                          <a:effectLst/>
                          <a:latin typeface="+mn-lt"/>
                          <a:ea typeface="+mn-ea"/>
                          <a:cs typeface="+mn-cs"/>
                        </a:rPr>
                        <a:t>Continuous Assessment </a:t>
                      </a:r>
                      <a:endParaRPr lang="en-US" dirty="0"/>
                    </a:p>
                  </a:txBody>
                  <a:tcPr/>
                </a:tc>
                <a:tc>
                  <a:txBody>
                    <a:bodyPr/>
                    <a:lstStyle/>
                    <a:p>
                      <a:pPr algn="l"/>
                      <a:r>
                        <a:rPr lang="en-US" dirty="0" smtClean="0"/>
                        <a:t>5-10</a:t>
                      </a:r>
                      <a:endParaRPr lang="en-US" dirty="0"/>
                    </a:p>
                  </a:txBody>
                  <a:tcPr/>
                </a:tc>
                <a:tc>
                  <a:txBody>
                    <a:bodyPr/>
                    <a:lstStyle/>
                    <a:p>
                      <a:pPr algn="l"/>
                      <a:r>
                        <a:rPr lang="en-US" dirty="0" smtClean="0"/>
                        <a:t>15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mtClean="0">
                          <a:effectLst/>
                        </a:rPr>
                        <a:t>Individual</a:t>
                      </a:r>
                    </a:p>
                    <a:p>
                      <a:pPr algn="l"/>
                      <a:endParaRPr lang="en-US" dirty="0"/>
                    </a:p>
                  </a:txBody>
                  <a:tcPr/>
                </a:tc>
              </a:tr>
              <a:tr h="659826">
                <a:tc>
                  <a:txBody>
                    <a:bodyPr/>
                    <a:lstStyle/>
                    <a:p>
                      <a:pPr algn="l"/>
                      <a:r>
                        <a:rPr lang="en-US" dirty="0" smtClean="0"/>
                        <a:t>5</a:t>
                      </a:r>
                      <a:endParaRPr lang="en-US" dirty="0"/>
                    </a:p>
                  </a:txBody>
                  <a:tcPr/>
                </a:tc>
                <a:tc>
                  <a:txBody>
                    <a:bodyPr/>
                    <a:lstStyle/>
                    <a:p>
                      <a:pPr algn="l"/>
                      <a:r>
                        <a:rPr lang="en-IN" sz="1800" u="none" strike="noStrike" kern="1200" dirty="0" smtClean="0">
                          <a:solidFill>
                            <a:schemeClr val="dk1"/>
                          </a:solidFill>
                          <a:effectLst/>
                          <a:latin typeface="+mn-lt"/>
                          <a:ea typeface="+mn-ea"/>
                          <a:cs typeface="+mn-cs"/>
                        </a:rPr>
                        <a:t>Challenging Task</a:t>
                      </a:r>
                      <a:endParaRPr lang="en-US" dirty="0"/>
                    </a:p>
                  </a:txBody>
                  <a:tcPr/>
                </a:tc>
                <a:tc>
                  <a:txBody>
                    <a:bodyPr/>
                    <a:lstStyle/>
                    <a:p>
                      <a:pPr algn="l"/>
                      <a:r>
                        <a:rPr lang="en-US" dirty="0" smtClean="0"/>
                        <a:t>1-5</a:t>
                      </a:r>
                      <a:endParaRPr lang="en-US" dirty="0"/>
                    </a:p>
                  </a:txBody>
                  <a:tcPr/>
                </a:tc>
                <a:tc>
                  <a:txBody>
                    <a:bodyPr/>
                    <a:lstStyle/>
                    <a:p>
                      <a:pPr algn="l"/>
                      <a:r>
                        <a:rPr lang="en-US" dirty="0" smtClean="0"/>
                        <a:t>10</a:t>
                      </a:r>
                      <a:endParaRPr lang="en-US" dirty="0"/>
                    </a:p>
                  </a:txBody>
                  <a:tcPr/>
                </a:tc>
                <a:tc>
                  <a:txBody>
                    <a:bodyPr/>
                    <a:lstStyle/>
                    <a:p>
                      <a:pPr lvl="0"/>
                      <a:r>
                        <a:rPr lang="en-IN" dirty="0" smtClean="0">
                          <a:effectLst/>
                        </a:rPr>
                        <a:t>Individual</a:t>
                      </a:r>
                    </a:p>
                  </a:txBody>
                  <a:tcPr/>
                </a:tc>
              </a:tr>
              <a:tr h="487680">
                <a:tc>
                  <a:txBody>
                    <a:bodyPr/>
                    <a:lstStyle/>
                    <a:p>
                      <a:pPr algn="l"/>
                      <a:r>
                        <a:rPr lang="en-US" dirty="0" smtClean="0"/>
                        <a:t>6</a:t>
                      </a:r>
                      <a:endParaRPr lang="en-US" dirty="0"/>
                    </a:p>
                  </a:txBody>
                  <a:tcPr/>
                </a:tc>
                <a:tc>
                  <a:txBody>
                    <a:bodyPr/>
                    <a:lstStyle/>
                    <a:p>
                      <a:pPr algn="l"/>
                      <a:r>
                        <a:rPr lang="en-US" dirty="0" smtClean="0"/>
                        <a:t>Attendance </a:t>
                      </a:r>
                      <a:endParaRPr lang="en-US" dirty="0"/>
                    </a:p>
                  </a:txBody>
                  <a:tcPr/>
                </a:tc>
                <a:tc>
                  <a:txBody>
                    <a:bodyPr/>
                    <a:lstStyle/>
                    <a:p>
                      <a:pPr algn="l"/>
                      <a:r>
                        <a:rPr lang="en-US" dirty="0" smtClean="0"/>
                        <a:t>Based on %</a:t>
                      </a:r>
                      <a:endParaRPr lang="en-US" dirty="0"/>
                    </a:p>
                  </a:txBody>
                  <a:tcPr/>
                </a:tc>
                <a:tc>
                  <a:txBody>
                    <a:bodyPr/>
                    <a:lstStyle/>
                    <a:p>
                      <a:pPr algn="l"/>
                      <a:r>
                        <a:rPr lang="en-US" dirty="0" smtClean="0"/>
                        <a:t>5</a:t>
                      </a:r>
                      <a:endParaRPr lang="en-US" dirty="0"/>
                    </a:p>
                  </a:txBody>
                  <a:tcPr/>
                </a:tc>
                <a:tc>
                  <a:txBody>
                    <a:bodyPr/>
                    <a:lstStyle/>
                    <a:p>
                      <a:pPr algn="l"/>
                      <a:endParaRPr lang="en-US" dirty="0"/>
                    </a:p>
                  </a:txBody>
                  <a:tcPr/>
                </a:tc>
              </a:tr>
              <a:tr h="659826">
                <a:tc>
                  <a:txBody>
                    <a:bodyPr/>
                    <a:lstStyle/>
                    <a:p>
                      <a:pPr algn="l"/>
                      <a:r>
                        <a:rPr lang="en-US" dirty="0" smtClean="0"/>
                        <a:t>7</a:t>
                      </a:r>
                      <a:endParaRPr lang="en-US" dirty="0"/>
                    </a:p>
                  </a:txBody>
                  <a:tcPr/>
                </a:tc>
                <a:tc>
                  <a:txBody>
                    <a:bodyPr/>
                    <a:lstStyle/>
                    <a:p>
                      <a:pPr algn="l"/>
                      <a:r>
                        <a:rPr lang="en-US" dirty="0" smtClean="0"/>
                        <a:t>TEE</a:t>
                      </a:r>
                      <a:endParaRPr lang="en-US" dirty="0"/>
                    </a:p>
                  </a:txBody>
                  <a:tcPr/>
                </a:tc>
                <a:tc>
                  <a:txBody>
                    <a:bodyPr/>
                    <a:lstStyle/>
                    <a:p>
                      <a:pPr algn="l"/>
                      <a:r>
                        <a:rPr lang="en-US" dirty="0" smtClean="0"/>
                        <a:t>1</a:t>
                      </a:r>
                      <a:endParaRPr lang="en-US" dirty="0"/>
                    </a:p>
                  </a:txBody>
                  <a:tcPr/>
                </a:tc>
                <a:tc>
                  <a:txBody>
                    <a:bodyPr/>
                    <a:lstStyle/>
                    <a:p>
                      <a:pPr algn="l"/>
                      <a:r>
                        <a:rPr lang="en-US" dirty="0" smtClean="0"/>
                        <a:t>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 will Conduct 100 Marks then convert into 30</a:t>
                      </a:r>
                      <a:r>
                        <a:rPr lang="en-US" baseline="0" dirty="0" smtClean="0"/>
                        <a:t> </a:t>
                      </a:r>
                      <a:r>
                        <a:rPr lang="en-US" dirty="0" smtClean="0"/>
                        <a:t>Marks</a:t>
                      </a:r>
                    </a:p>
                  </a:txBody>
                  <a:tcPr/>
                </a:tc>
              </a:tr>
              <a:tr h="659826">
                <a:tc gridSpan="3">
                  <a:txBody>
                    <a:bodyPr/>
                    <a:lstStyle/>
                    <a:p>
                      <a:pPr algn="r"/>
                      <a:r>
                        <a:rPr lang="en-US" sz="2200" b="1" dirty="0" smtClean="0">
                          <a:latin typeface="Calibri" pitchFamily="34" charset="0"/>
                          <a:cs typeface="Calibri" pitchFamily="34" charset="0"/>
                        </a:rPr>
                        <a:t>Total</a:t>
                      </a:r>
                      <a:endParaRPr lang="en-US" sz="2200" b="1" dirty="0">
                        <a:latin typeface="Calibri" pitchFamily="34" charset="0"/>
                        <a:cs typeface="Calibri" pitchFamily="34" charset="0"/>
                      </a:endParaRPr>
                    </a:p>
                  </a:txBody>
                  <a:tcPr>
                    <a:solidFill>
                      <a:schemeClr val="accent2">
                        <a:lumMod val="20000"/>
                        <a:lumOff val="80000"/>
                      </a:schemeClr>
                    </a:solidFill>
                  </a:tcPr>
                </a:tc>
                <a:tc hMerge="1">
                  <a:txBody>
                    <a:bodyPr/>
                    <a:lstStyle/>
                    <a:p>
                      <a:endParaRPr lang="en-US" dirty="0"/>
                    </a:p>
                  </a:txBody>
                  <a:tcPr/>
                </a:tc>
                <a:tc hMerge="1">
                  <a:txBody>
                    <a:bodyPr/>
                    <a:lstStyle/>
                    <a:p>
                      <a:endParaRPr lang="en-US" dirty="0"/>
                    </a:p>
                  </a:txBody>
                  <a:tcPr/>
                </a:tc>
                <a:tc>
                  <a:txBody>
                    <a:bodyPr/>
                    <a:lstStyle/>
                    <a:p>
                      <a:pPr algn="r"/>
                      <a:r>
                        <a:rPr lang="en-US" sz="2200" b="1" dirty="0" smtClean="0">
                          <a:latin typeface="Calibri" pitchFamily="34" charset="0"/>
                          <a:cs typeface="Calibri" pitchFamily="34" charset="0"/>
                        </a:rPr>
                        <a:t>100</a:t>
                      </a:r>
                      <a:endParaRPr lang="en-US" sz="2200" b="1" dirty="0">
                        <a:latin typeface="Calibri" pitchFamily="34" charset="0"/>
                        <a:cs typeface="Calibri" pitchFamily="34" charset="0"/>
                      </a:endParaRPr>
                    </a:p>
                  </a:txBody>
                  <a:tcPr>
                    <a:solidFill>
                      <a:schemeClr val="accent2">
                        <a:lumMod val="20000"/>
                        <a:lumOff val="80000"/>
                      </a:schemeClr>
                    </a:solidFill>
                  </a:tcPr>
                </a:tc>
                <a:tc>
                  <a:txBody>
                    <a:bodyPr/>
                    <a:lstStyle/>
                    <a:p>
                      <a:pPr algn="l"/>
                      <a:endParaRPr lang="en-US" sz="2200" b="1" dirty="0">
                        <a:latin typeface="Calibri" pitchFamily="34" charset="0"/>
                        <a:cs typeface="Calibri" pitchFamily="34" charset="0"/>
                      </a:endParaRPr>
                    </a:p>
                  </a:txBody>
                  <a:tcPr>
                    <a:solidFill>
                      <a:schemeClr val="accent2">
                        <a:lumMod val="20000"/>
                        <a:lumOff val="80000"/>
                      </a:schemeClr>
                    </a:solidFill>
                  </a:tcPr>
                </a:tc>
              </a:tr>
            </a:tbl>
          </a:graphicData>
        </a:graphic>
      </p:graphicFrame>
    </p:spTree>
    <p:extLst>
      <p:ext uri="{BB962C8B-B14F-4D97-AF65-F5344CB8AC3E}">
        <p14:creationId xmlns="" xmlns:p14="http://schemas.microsoft.com/office/powerpoint/2010/main" val="27107837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lgn="just"/>
            <a:r>
              <a:rPr lang="en-IN" sz="2400" dirty="0" smtClean="0"/>
              <a:t>Unicode is a universal international standard character encoding that is capable of representing most of the world's written languages.</a:t>
            </a:r>
          </a:p>
          <a:p>
            <a:pPr algn="just">
              <a:buNone/>
            </a:pPr>
            <a:r>
              <a:rPr lang="en-IN" sz="2400" b="1" dirty="0" smtClean="0"/>
              <a:t>Why java uses Unicode System?</a:t>
            </a:r>
          </a:p>
          <a:p>
            <a:pPr algn="just"/>
            <a:r>
              <a:rPr lang="en-IN" sz="2300" dirty="0" smtClean="0"/>
              <a:t>Before Unicode, there were many language standards: </a:t>
            </a:r>
          </a:p>
          <a:p>
            <a:pPr lvl="1" algn="just"/>
            <a:r>
              <a:rPr lang="en-IN" sz="2300" dirty="0" smtClean="0"/>
              <a:t>ASCII (American Standard Code for Information Interchange) for the United States.</a:t>
            </a:r>
          </a:p>
          <a:p>
            <a:pPr lvl="1" algn="just"/>
            <a:r>
              <a:rPr lang="en-IN" sz="2300" dirty="0" smtClean="0"/>
              <a:t>ISO 8859-1 for Western European Language.</a:t>
            </a:r>
          </a:p>
          <a:p>
            <a:pPr lvl="1" algn="just"/>
            <a:r>
              <a:rPr lang="en-IN" sz="2300" dirty="0" smtClean="0"/>
              <a:t>KOI-8 for Russian.</a:t>
            </a:r>
          </a:p>
          <a:p>
            <a:pPr lvl="1" algn="just"/>
            <a:r>
              <a:rPr lang="en-IN" sz="2300" dirty="0" smtClean="0"/>
              <a:t>GB18030 and BIG-5 for Chinese, and so on.</a:t>
            </a:r>
          </a:p>
          <a:p>
            <a:pPr algn="just">
              <a:buNone/>
            </a:pPr>
            <a:r>
              <a:rPr lang="en-IN" sz="2400" b="1" dirty="0" smtClean="0"/>
              <a:t>This caused two problems:</a:t>
            </a:r>
          </a:p>
          <a:p>
            <a:pPr lvl="1" algn="just"/>
            <a:r>
              <a:rPr lang="en-IN" sz="2300" dirty="0" smtClean="0"/>
              <a:t>A particular code value corresponds to different letters in the various language standards.</a:t>
            </a:r>
          </a:p>
          <a:p>
            <a:pPr lvl="1" algn="just"/>
            <a:r>
              <a:rPr lang="en-IN" sz="2300" dirty="0" smtClean="0"/>
              <a:t>The encodings for languages with large character sets have variable length. Some common characters are encoded as single bytes, other require two or more byte.</a:t>
            </a:r>
          </a:p>
          <a:p>
            <a:pPr lvl="1" algn="just"/>
            <a:endParaRPr lang="en-IN" sz="2400" dirty="0" smtClean="0"/>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70</a:t>
            </a:fld>
            <a:endParaRPr lang="en-US"/>
          </a:p>
        </p:txBody>
      </p:sp>
      <p:sp>
        <p:nvSpPr>
          <p:cNvPr id="5" name="Title 1"/>
          <p:cNvSpPr>
            <a:spLocks noGrp="1"/>
          </p:cNvSpPr>
          <p:nvPr>
            <p:ph type="title"/>
          </p:nvPr>
        </p:nvSpPr>
        <p:spPr>
          <a:xfrm>
            <a:off x="457200" y="-24"/>
            <a:ext cx="8229600" cy="439718"/>
          </a:xfrm>
        </p:spPr>
        <p:txBody>
          <a:bodyPr/>
          <a:lstStyle/>
          <a:p>
            <a:r>
              <a:rPr lang="en-IN" b="1" dirty="0" smtClean="0">
                <a:solidFill>
                  <a:srgbClr val="00B0F0"/>
                </a:solidFill>
              </a:rPr>
              <a:t>Basics of JAVA: Unicode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lgn="just"/>
            <a:r>
              <a:rPr lang="en-IN" sz="2400" b="1" dirty="0" smtClean="0"/>
              <a:t>Solution</a:t>
            </a:r>
          </a:p>
          <a:p>
            <a:pPr algn="just"/>
            <a:r>
              <a:rPr lang="en-IN" sz="2400" dirty="0" smtClean="0"/>
              <a:t>To solve these problems, a new language standard was developed i.e. Unicode System.</a:t>
            </a:r>
          </a:p>
          <a:p>
            <a:pPr algn="just"/>
            <a:r>
              <a:rPr lang="en-IN" sz="2400" dirty="0" smtClean="0"/>
              <a:t>In Unicode, character holds 2 byte, so java also uses 2 byte for characters. The range of a char is </a:t>
            </a:r>
            <a:r>
              <a:rPr lang="en-IN" sz="2400" b="1" dirty="0" smtClean="0"/>
              <a:t>0 to 65,536</a:t>
            </a:r>
          </a:p>
          <a:p>
            <a:pPr algn="just"/>
            <a:r>
              <a:rPr lang="en-IN" sz="2400" dirty="0" smtClean="0"/>
              <a:t>lowest value:\u0000             highest value:\</a:t>
            </a:r>
            <a:r>
              <a:rPr lang="en-IN" sz="2400" dirty="0" err="1" smtClean="0"/>
              <a:t>uFFFF</a:t>
            </a:r>
            <a:endParaRPr lang="en-IN" sz="2400" dirty="0" smtClean="0"/>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71</a:t>
            </a:fld>
            <a:endParaRPr lang="en-US"/>
          </a:p>
        </p:txBody>
      </p:sp>
      <p:sp>
        <p:nvSpPr>
          <p:cNvPr id="5" name="Title 1"/>
          <p:cNvSpPr>
            <a:spLocks noGrp="1"/>
          </p:cNvSpPr>
          <p:nvPr>
            <p:ph type="title"/>
          </p:nvPr>
        </p:nvSpPr>
        <p:spPr>
          <a:xfrm>
            <a:off x="457200" y="-24"/>
            <a:ext cx="8229600" cy="439718"/>
          </a:xfrm>
        </p:spPr>
        <p:txBody>
          <a:bodyPr/>
          <a:lstStyle/>
          <a:p>
            <a:r>
              <a:rPr lang="en-IN" b="1" dirty="0" smtClean="0">
                <a:solidFill>
                  <a:srgbClr val="00B0F0"/>
                </a:solidFill>
              </a:rPr>
              <a:t>Basics of JAVA: Unicode</a:t>
            </a:r>
          </a:p>
        </p:txBody>
      </p:sp>
      <p:pic>
        <p:nvPicPr>
          <p:cNvPr id="7" name="Picture 6" descr="unicode-characters.png"/>
          <p:cNvPicPr>
            <a:picLocks noChangeAspect="1"/>
          </p:cNvPicPr>
          <p:nvPr/>
        </p:nvPicPr>
        <p:blipFill>
          <a:blip r:embed="rId2"/>
          <a:stretch>
            <a:fillRect/>
          </a:stretch>
        </p:blipFill>
        <p:spPr>
          <a:xfrm>
            <a:off x="714348" y="2928935"/>
            <a:ext cx="7000924" cy="3929066"/>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71480"/>
            <a:ext cx="8715436" cy="5626121"/>
          </a:xfrm>
        </p:spPr>
        <p:txBody>
          <a:bodyPr/>
          <a:lstStyle/>
          <a:p>
            <a:pPr lvl="1" algn="just">
              <a:buNone/>
            </a:pPr>
            <a:endParaRPr lang="en-IN" sz="2400" dirty="0" smtClean="0"/>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72</a:t>
            </a:fld>
            <a:endParaRPr lang="en-US"/>
          </a:p>
        </p:txBody>
      </p:sp>
      <p:sp>
        <p:nvSpPr>
          <p:cNvPr id="5" name="Title 1"/>
          <p:cNvSpPr>
            <a:spLocks noGrp="1"/>
          </p:cNvSpPr>
          <p:nvPr>
            <p:ph type="title"/>
          </p:nvPr>
        </p:nvSpPr>
        <p:spPr>
          <a:xfrm>
            <a:off x="457200" y="-24"/>
            <a:ext cx="8229600" cy="439718"/>
          </a:xfrm>
        </p:spPr>
        <p:txBody>
          <a:bodyPr/>
          <a:lstStyle/>
          <a:p>
            <a:r>
              <a:rPr lang="en-IN" b="1" dirty="0" smtClean="0">
                <a:solidFill>
                  <a:srgbClr val="00B0F0"/>
                </a:solidFill>
              </a:rPr>
              <a:t>Basics of JAVA: Operators</a:t>
            </a:r>
          </a:p>
        </p:txBody>
      </p:sp>
      <p:pic>
        <p:nvPicPr>
          <p:cNvPr id="6" name="Picture 5" descr="operators.png"/>
          <p:cNvPicPr>
            <a:picLocks noChangeAspect="1"/>
          </p:cNvPicPr>
          <p:nvPr/>
        </p:nvPicPr>
        <p:blipFill>
          <a:blip r:embed="rId2"/>
          <a:stretch>
            <a:fillRect/>
          </a:stretch>
        </p:blipFill>
        <p:spPr>
          <a:xfrm>
            <a:off x="642910" y="642918"/>
            <a:ext cx="8001056" cy="6000792"/>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lgn="just">
              <a:buNone/>
            </a:pPr>
            <a:r>
              <a:rPr lang="en-IN" sz="2400" b="1" dirty="0" smtClean="0"/>
              <a:t>Widening or Automatic Type Conversion</a:t>
            </a:r>
          </a:p>
          <a:p>
            <a:pPr algn="just"/>
            <a:r>
              <a:rPr lang="en-IN" sz="2400" dirty="0" smtClean="0"/>
              <a:t>Widening conversion takes place when two data types are automatically converted. This happens when:</a:t>
            </a:r>
          </a:p>
          <a:p>
            <a:pPr lvl="1" algn="just"/>
            <a:r>
              <a:rPr lang="en-IN" sz="2000" dirty="0" smtClean="0"/>
              <a:t>The two data types are compatible.</a:t>
            </a:r>
          </a:p>
          <a:p>
            <a:pPr lvl="1" algn="just"/>
            <a:r>
              <a:rPr lang="en-IN" sz="2000" dirty="0" smtClean="0"/>
              <a:t>When we assign value of a smaller data type to a bigger data type.</a:t>
            </a:r>
          </a:p>
          <a:p>
            <a:pPr algn="just"/>
            <a:r>
              <a:rPr lang="en-IN" sz="2400" b="1" dirty="0" smtClean="0"/>
              <a:t>For Example</a:t>
            </a:r>
            <a:r>
              <a:rPr lang="en-IN" sz="2400" dirty="0" smtClean="0"/>
              <a:t>, in java the numeric data types are compatible with each other but no automatic conversion is supported from numeric type to char or </a:t>
            </a:r>
            <a:r>
              <a:rPr lang="en-IN" sz="2400" dirty="0" err="1" smtClean="0"/>
              <a:t>boolean</a:t>
            </a:r>
            <a:r>
              <a:rPr lang="en-IN" sz="2400" dirty="0" smtClean="0"/>
              <a:t>. Also, char and </a:t>
            </a:r>
            <a:r>
              <a:rPr lang="en-IN" sz="2400" dirty="0" err="1" smtClean="0"/>
              <a:t>boolean</a:t>
            </a:r>
            <a:r>
              <a:rPr lang="en-IN" sz="2400" dirty="0" smtClean="0"/>
              <a:t> are not compatible with each other.</a:t>
            </a:r>
          </a:p>
          <a:p>
            <a:pPr algn="just"/>
            <a:endParaRPr lang="en-IN" sz="2400" dirty="0" smtClean="0"/>
          </a:p>
          <a:p>
            <a:pPr algn="just"/>
            <a:endParaRPr lang="en-IN" sz="2400" dirty="0" smtClean="0"/>
          </a:p>
          <a:p>
            <a:pPr algn="just"/>
            <a:endParaRPr lang="en-IN" sz="2400" dirty="0" smtClean="0"/>
          </a:p>
          <a:p>
            <a:pPr algn="just"/>
            <a:r>
              <a:rPr lang="en-IN" sz="2400" b="1" dirty="0" smtClean="0"/>
              <a:t>Example: </a:t>
            </a:r>
            <a:r>
              <a:rPr lang="en-IN" sz="2400" dirty="0" smtClean="0"/>
              <a:t>Type1.java</a:t>
            </a:r>
          </a:p>
          <a:p>
            <a:pPr algn="just"/>
            <a:endParaRPr lang="en-IN" sz="2400" dirty="0" smtClean="0"/>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73</a:t>
            </a:fld>
            <a:endParaRPr lang="en-US"/>
          </a:p>
        </p:txBody>
      </p:sp>
      <p:sp>
        <p:nvSpPr>
          <p:cNvPr id="5" name="Title 1"/>
          <p:cNvSpPr>
            <a:spLocks noGrp="1"/>
          </p:cNvSpPr>
          <p:nvPr>
            <p:ph type="title"/>
          </p:nvPr>
        </p:nvSpPr>
        <p:spPr>
          <a:xfrm>
            <a:off x="457200" y="-24"/>
            <a:ext cx="8229600" cy="439718"/>
          </a:xfrm>
        </p:spPr>
        <p:txBody>
          <a:bodyPr/>
          <a:lstStyle/>
          <a:p>
            <a:r>
              <a:rPr lang="en-IN" b="1" dirty="0" smtClean="0">
                <a:solidFill>
                  <a:srgbClr val="00B0F0"/>
                </a:solidFill>
              </a:rPr>
              <a:t>Basics of JAVA: Type Conversion</a:t>
            </a:r>
          </a:p>
        </p:txBody>
      </p:sp>
      <p:pic>
        <p:nvPicPr>
          <p:cNvPr id="6" name="Picture 5" descr="Widening-or-Automatic-Type-Conversion.png"/>
          <p:cNvPicPr>
            <a:picLocks noChangeAspect="1"/>
          </p:cNvPicPr>
          <p:nvPr/>
        </p:nvPicPr>
        <p:blipFill>
          <a:blip r:embed="rId2"/>
          <a:stretch>
            <a:fillRect/>
          </a:stretch>
        </p:blipFill>
        <p:spPr>
          <a:xfrm>
            <a:off x="1214414" y="4071942"/>
            <a:ext cx="5725324" cy="1057423"/>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buNone/>
            </a:pPr>
            <a:r>
              <a:rPr lang="en-IN" sz="2400" b="1" dirty="0" smtClean="0"/>
              <a:t>Narrowing or Explicit Conversion</a:t>
            </a:r>
            <a:endParaRPr lang="en-IN" sz="2400" dirty="0" smtClean="0"/>
          </a:p>
          <a:p>
            <a:pPr algn="just"/>
            <a:r>
              <a:rPr lang="en-IN" sz="2400" dirty="0" smtClean="0"/>
              <a:t>If we want to assign a value of larger data type to a smaller data type we perform explicit type casting or narrowing.</a:t>
            </a:r>
          </a:p>
          <a:p>
            <a:pPr lvl="1" algn="just"/>
            <a:r>
              <a:rPr lang="en-IN" sz="2000" dirty="0" smtClean="0"/>
              <a:t>This is useful for </a:t>
            </a:r>
            <a:r>
              <a:rPr lang="en-IN" sz="2000" b="1" dirty="0" smtClean="0"/>
              <a:t>incompatible data types </a:t>
            </a:r>
            <a:r>
              <a:rPr lang="en-IN" sz="2000" dirty="0" smtClean="0"/>
              <a:t>where automatic conversion cannot be done.</a:t>
            </a:r>
          </a:p>
          <a:p>
            <a:pPr lvl="1" algn="just"/>
            <a:r>
              <a:rPr lang="en-IN" sz="2000" dirty="0" smtClean="0"/>
              <a:t>Here, target-type specifies the desired type to convert the specified value to.</a:t>
            </a:r>
          </a:p>
          <a:p>
            <a:pPr lvl="1" algn="just"/>
            <a:endParaRPr lang="en-IN" sz="2000" dirty="0" smtClean="0"/>
          </a:p>
          <a:p>
            <a:pPr lvl="1" algn="just"/>
            <a:endParaRPr lang="en-IN" sz="2000" dirty="0" smtClean="0"/>
          </a:p>
          <a:p>
            <a:pPr lvl="1" algn="just">
              <a:buNone/>
            </a:pPr>
            <a:endParaRPr lang="en-IN" sz="2000" dirty="0" smtClean="0"/>
          </a:p>
          <a:p>
            <a:pPr algn="just"/>
            <a:r>
              <a:rPr lang="en-IN" sz="2400" b="1" dirty="0" smtClean="0"/>
              <a:t>Example: </a:t>
            </a:r>
            <a:r>
              <a:rPr lang="en-IN" sz="2400" dirty="0" smtClean="0"/>
              <a:t>Type2.java</a:t>
            </a:r>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74</a:t>
            </a:fld>
            <a:endParaRPr lang="en-US"/>
          </a:p>
        </p:txBody>
      </p:sp>
      <p:sp>
        <p:nvSpPr>
          <p:cNvPr id="5" name="Title 1"/>
          <p:cNvSpPr>
            <a:spLocks noGrp="1"/>
          </p:cNvSpPr>
          <p:nvPr>
            <p:ph type="title"/>
          </p:nvPr>
        </p:nvSpPr>
        <p:spPr>
          <a:xfrm>
            <a:off x="457200" y="-24"/>
            <a:ext cx="8229600" cy="439718"/>
          </a:xfrm>
        </p:spPr>
        <p:txBody>
          <a:bodyPr/>
          <a:lstStyle/>
          <a:p>
            <a:r>
              <a:rPr lang="en-IN" b="1" dirty="0" smtClean="0">
                <a:solidFill>
                  <a:srgbClr val="00B0F0"/>
                </a:solidFill>
              </a:rPr>
              <a:t>Basics of JAVA: Type Conversion</a:t>
            </a:r>
          </a:p>
        </p:txBody>
      </p:sp>
      <p:pic>
        <p:nvPicPr>
          <p:cNvPr id="6" name="Picture 5" descr="Narrowing-or-Explicit-Conversion.png"/>
          <p:cNvPicPr>
            <a:picLocks noChangeAspect="1"/>
          </p:cNvPicPr>
          <p:nvPr/>
        </p:nvPicPr>
        <p:blipFill>
          <a:blip r:embed="rId2"/>
          <a:stretch>
            <a:fillRect/>
          </a:stretch>
        </p:blipFill>
        <p:spPr>
          <a:xfrm>
            <a:off x="1852232" y="2995552"/>
            <a:ext cx="5439535" cy="866896"/>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6072230"/>
          </a:xfrm>
        </p:spPr>
        <p:txBody>
          <a:bodyPr/>
          <a:lstStyle/>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There are various types of if statement in java.</a:t>
            </a:r>
          </a:p>
          <a:p>
            <a:r>
              <a:rPr lang="en-IN" sz="2400" dirty="0" smtClean="0"/>
              <a:t>if statement</a:t>
            </a:r>
          </a:p>
          <a:p>
            <a:r>
              <a:rPr lang="en-IN" sz="2400" dirty="0" smtClean="0"/>
              <a:t>if-else statement</a:t>
            </a:r>
          </a:p>
          <a:p>
            <a:r>
              <a:rPr lang="en-IN" sz="2400" dirty="0" smtClean="0"/>
              <a:t>if-else-if ladder</a:t>
            </a:r>
          </a:p>
          <a:p>
            <a:r>
              <a:rPr lang="en-IN" sz="2400" dirty="0" smtClean="0"/>
              <a:t>nested if statement</a:t>
            </a:r>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75</a:t>
            </a:fld>
            <a:endParaRPr lang="en-US"/>
          </a:p>
        </p:txBody>
      </p:sp>
      <p:sp>
        <p:nvSpPr>
          <p:cNvPr id="5" name="Title 1"/>
          <p:cNvSpPr>
            <a:spLocks noGrp="1"/>
          </p:cNvSpPr>
          <p:nvPr>
            <p:ph type="title"/>
          </p:nvPr>
        </p:nvSpPr>
        <p:spPr>
          <a:xfrm>
            <a:off x="457200" y="-24"/>
            <a:ext cx="8229600" cy="439718"/>
          </a:xfrm>
        </p:spPr>
        <p:txBody>
          <a:bodyPr/>
          <a:lstStyle/>
          <a:p>
            <a:r>
              <a:rPr lang="en-IN" b="1" dirty="0" smtClean="0">
                <a:solidFill>
                  <a:srgbClr val="00B0F0"/>
                </a:solidFill>
              </a:rPr>
              <a:t>Basics of JAVA: Control Statements</a:t>
            </a:r>
          </a:p>
        </p:txBody>
      </p:sp>
      <p:pic>
        <p:nvPicPr>
          <p:cNvPr id="7" name="Picture 6" descr="Control_Statements_in_Java_2.jpg"/>
          <p:cNvPicPr>
            <a:picLocks noChangeAspect="1"/>
          </p:cNvPicPr>
          <p:nvPr/>
        </p:nvPicPr>
        <p:blipFill>
          <a:blip r:embed="rId2"/>
          <a:stretch>
            <a:fillRect/>
          </a:stretch>
        </p:blipFill>
        <p:spPr>
          <a:xfrm>
            <a:off x="1695048" y="714356"/>
            <a:ext cx="5753903" cy="3810532"/>
          </a:xfrm>
          <a:prstGeom prst="rect">
            <a:avLst/>
          </a:prstGeom>
        </p:spPr>
      </p:pic>
      <p:sp>
        <p:nvSpPr>
          <p:cNvPr id="6" name="TextBox 5"/>
          <p:cNvSpPr txBox="1"/>
          <p:nvPr/>
        </p:nvSpPr>
        <p:spPr>
          <a:xfrm>
            <a:off x="5000628" y="4857760"/>
            <a:ext cx="2571768" cy="1754326"/>
          </a:xfrm>
          <a:prstGeom prst="rect">
            <a:avLst/>
          </a:prstGeom>
          <a:noFill/>
        </p:spPr>
        <p:txBody>
          <a:bodyPr wrap="square" rtlCol="0">
            <a:spAutoFit/>
          </a:bodyPr>
          <a:lstStyle/>
          <a:p>
            <a:r>
              <a:rPr lang="en-IN" b="1" dirty="0" smtClean="0"/>
              <a:t>Example:</a:t>
            </a:r>
          </a:p>
          <a:p>
            <a:r>
              <a:rPr lang="en-IN" dirty="0" smtClean="0"/>
              <a:t>IfExample.java</a:t>
            </a:r>
          </a:p>
          <a:p>
            <a:r>
              <a:rPr lang="en-IN" dirty="0" smtClean="0"/>
              <a:t>IfElseExample.java</a:t>
            </a:r>
          </a:p>
          <a:p>
            <a:r>
              <a:rPr lang="en-IN" dirty="0" smtClean="0"/>
              <a:t>IfElseIfExample.java</a:t>
            </a:r>
          </a:p>
          <a:p>
            <a:r>
              <a:rPr lang="en-IN" dirty="0" smtClean="0"/>
              <a:t>NestedIfExample.java</a:t>
            </a:r>
          </a:p>
          <a:p>
            <a:endParaRPr lang="en-I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lgn="just"/>
            <a:r>
              <a:rPr lang="en-IN" sz="2400" dirty="0" smtClean="0"/>
              <a:t>In Java, the if..else..if ladder executes a block of code among many blocks. </a:t>
            </a:r>
          </a:p>
          <a:p>
            <a:pPr algn="just"/>
            <a:r>
              <a:rPr lang="en-IN" sz="2400" dirty="0" smtClean="0"/>
              <a:t>The switch statement can a substitute for long if..else..if ladders which generally makes your code more readable.</a:t>
            </a:r>
          </a:p>
          <a:p>
            <a:pPr algn="just"/>
            <a:r>
              <a:rPr lang="en-IN" sz="2400" dirty="0" smtClean="0"/>
              <a:t>It's also important to note that switch statement in Java only works with:</a:t>
            </a:r>
          </a:p>
          <a:p>
            <a:pPr lvl="1"/>
            <a:r>
              <a:rPr lang="en-IN" sz="2000" dirty="0" smtClean="0"/>
              <a:t>Primitive data types: byte, short, char and </a:t>
            </a:r>
            <a:r>
              <a:rPr lang="en-IN" sz="2000" dirty="0" err="1" smtClean="0"/>
              <a:t>int</a:t>
            </a:r>
            <a:endParaRPr lang="en-IN" sz="2000" dirty="0" smtClean="0"/>
          </a:p>
          <a:p>
            <a:pPr lvl="1"/>
            <a:r>
              <a:rPr lang="en-IN" sz="2000" i="1" dirty="0" smtClean="0"/>
              <a:t>Enumerated types (Java enums)</a:t>
            </a:r>
            <a:endParaRPr lang="en-IN" sz="2000" dirty="0" smtClean="0"/>
          </a:p>
          <a:p>
            <a:pPr lvl="1"/>
            <a:r>
              <a:rPr lang="en-IN" sz="2000" dirty="0" smtClean="0"/>
              <a:t>String class</a:t>
            </a:r>
          </a:p>
          <a:p>
            <a:pPr lvl="1"/>
            <a:r>
              <a:rPr lang="en-IN" sz="2000" dirty="0" smtClean="0"/>
              <a:t>a few classes that wrap primitive types: Character, Byte, Short, and Integer</a:t>
            </a:r>
          </a:p>
          <a:p>
            <a:pPr algn="just"/>
            <a:r>
              <a:rPr lang="en-IN" sz="2400" dirty="0" smtClean="0"/>
              <a:t>Example:</a:t>
            </a:r>
          </a:p>
          <a:p>
            <a:pPr lvl="1" algn="just"/>
            <a:r>
              <a:rPr lang="en-IN" sz="2000" dirty="0" smtClean="0"/>
              <a:t>SwitchExample1.java, SwitchStringExample.java, NestedSwitchExample.java</a:t>
            </a:r>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76</a:t>
            </a:fld>
            <a:endParaRPr lang="en-US"/>
          </a:p>
        </p:txBody>
      </p:sp>
      <p:sp>
        <p:nvSpPr>
          <p:cNvPr id="8" name="Title 1"/>
          <p:cNvSpPr>
            <a:spLocks noGrp="1"/>
          </p:cNvSpPr>
          <p:nvPr>
            <p:ph type="title"/>
          </p:nvPr>
        </p:nvSpPr>
        <p:spPr>
          <a:xfrm>
            <a:off x="457200" y="-24"/>
            <a:ext cx="8229600" cy="439718"/>
          </a:xfrm>
        </p:spPr>
        <p:txBody>
          <a:bodyPr/>
          <a:lstStyle/>
          <a:p>
            <a:r>
              <a:rPr lang="en-IN" b="1" dirty="0" smtClean="0">
                <a:solidFill>
                  <a:srgbClr val="00B0F0"/>
                </a:solidFill>
              </a:rPr>
              <a:t>Control Statements : Switch</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lgn="just"/>
            <a:r>
              <a:rPr lang="en-IN" sz="2400" dirty="0" smtClean="0"/>
              <a:t>Wrapper class in java provides the mechanism to convert </a:t>
            </a:r>
            <a:r>
              <a:rPr lang="en-IN" sz="2400" b="1" dirty="0" smtClean="0"/>
              <a:t>primitive into object and object into primitive</a:t>
            </a:r>
            <a:r>
              <a:rPr lang="en-IN" sz="2400" dirty="0" smtClean="0"/>
              <a:t>.</a:t>
            </a:r>
          </a:p>
          <a:p>
            <a:pPr algn="just"/>
            <a:r>
              <a:rPr lang="en-IN" sz="2400" dirty="0" smtClean="0"/>
              <a:t>Since J2SE 5.0, </a:t>
            </a:r>
            <a:r>
              <a:rPr lang="en-IN" sz="2400" b="1" dirty="0" err="1" smtClean="0"/>
              <a:t>autoboxing</a:t>
            </a:r>
            <a:r>
              <a:rPr lang="en-IN" sz="2400" dirty="0" smtClean="0"/>
              <a:t> and </a:t>
            </a:r>
            <a:r>
              <a:rPr lang="en-IN" sz="2400" b="1" dirty="0" err="1" smtClean="0"/>
              <a:t>unboxing</a:t>
            </a:r>
            <a:r>
              <a:rPr lang="en-IN" sz="2400" dirty="0" smtClean="0"/>
              <a:t> feature converts primitive into object and object into primitive automatically. </a:t>
            </a:r>
          </a:p>
          <a:p>
            <a:pPr algn="just"/>
            <a:r>
              <a:rPr lang="en-IN" sz="2400" dirty="0" smtClean="0"/>
              <a:t>The automatic conversion of primitive into object is known as </a:t>
            </a:r>
            <a:r>
              <a:rPr lang="en-IN" sz="2400" dirty="0" err="1" smtClean="0"/>
              <a:t>autoboxing</a:t>
            </a:r>
            <a:r>
              <a:rPr lang="en-IN" sz="2400" dirty="0" smtClean="0"/>
              <a:t> and vice-versa </a:t>
            </a:r>
            <a:r>
              <a:rPr lang="en-IN" sz="2400" dirty="0" err="1" smtClean="0"/>
              <a:t>unboxing</a:t>
            </a:r>
            <a:r>
              <a:rPr lang="en-IN" sz="2400" dirty="0" smtClean="0"/>
              <a:t>.</a:t>
            </a:r>
          </a:p>
          <a:p>
            <a:r>
              <a:rPr lang="en-IN" sz="2400" b="1" dirty="0" smtClean="0"/>
              <a:t>Need of Wrapper Classes</a:t>
            </a:r>
            <a:endParaRPr lang="en-IN" sz="2400" dirty="0" smtClean="0"/>
          </a:p>
          <a:p>
            <a:pPr lvl="1" algn="just"/>
            <a:r>
              <a:rPr lang="en-IN" sz="2000" dirty="0" smtClean="0"/>
              <a:t>They convert primitive data types into objects. Objects are needed if we wish to modify the arguments passed into a method (because primitive types are passed by value).</a:t>
            </a:r>
          </a:p>
          <a:p>
            <a:pPr lvl="1" algn="just"/>
            <a:r>
              <a:rPr lang="en-IN" sz="2000" dirty="0" smtClean="0"/>
              <a:t>Each class contains some useful methods</a:t>
            </a:r>
          </a:p>
          <a:p>
            <a:pPr lvl="1" algn="just"/>
            <a:r>
              <a:rPr lang="en-IN" sz="2000" dirty="0" smtClean="0"/>
              <a:t>The classes in </a:t>
            </a:r>
            <a:r>
              <a:rPr lang="en-IN" sz="2000" dirty="0" err="1" smtClean="0"/>
              <a:t>java.util</a:t>
            </a:r>
            <a:r>
              <a:rPr lang="en-IN" sz="2000" dirty="0" smtClean="0"/>
              <a:t> package handles only objects and hence wrapper classes help in this case also.</a:t>
            </a:r>
          </a:p>
          <a:p>
            <a:pPr lvl="1" algn="just"/>
            <a:r>
              <a:rPr lang="en-IN" sz="2000" dirty="0" smtClean="0"/>
              <a:t>Data structures in the Collection framework, such as ArrayList and Vector, store only objects (reference types) and not primitive types.</a:t>
            </a:r>
          </a:p>
          <a:p>
            <a:pPr lvl="1" algn="just"/>
            <a:r>
              <a:rPr lang="en-IN" sz="2000" dirty="0" smtClean="0"/>
              <a:t>An object is needed to support synchronization in multithreading.</a:t>
            </a:r>
          </a:p>
          <a:p>
            <a:pPr algn="just">
              <a:buNone/>
            </a:pPr>
            <a:endParaRPr lang="en-IN" sz="2400" dirty="0" smtClean="0"/>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77</a:t>
            </a:fld>
            <a:endParaRPr lang="en-US"/>
          </a:p>
        </p:txBody>
      </p:sp>
      <p:sp>
        <p:nvSpPr>
          <p:cNvPr id="8" name="Title 1"/>
          <p:cNvSpPr>
            <a:spLocks noGrp="1"/>
          </p:cNvSpPr>
          <p:nvPr>
            <p:ph type="title"/>
          </p:nvPr>
        </p:nvSpPr>
        <p:spPr>
          <a:xfrm>
            <a:off x="457200" y="-24"/>
            <a:ext cx="8229600" cy="439718"/>
          </a:xfrm>
        </p:spPr>
        <p:txBody>
          <a:bodyPr/>
          <a:lstStyle/>
          <a:p>
            <a:r>
              <a:rPr lang="en-IN" b="1" dirty="0" smtClean="0">
                <a:solidFill>
                  <a:srgbClr val="00B0F0"/>
                </a:solidFill>
              </a:rPr>
              <a:t>Basics of JAVA: Wrapper class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lgn="just"/>
            <a:endParaRPr lang="en-IN" sz="2000" dirty="0" smtClean="0"/>
          </a:p>
          <a:p>
            <a:pPr algn="just"/>
            <a:endParaRPr lang="en-IN" sz="2000" dirty="0" smtClean="0"/>
          </a:p>
          <a:p>
            <a:pPr algn="just">
              <a:buNone/>
            </a:pPr>
            <a:endParaRPr lang="en-IN" sz="2000"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r>
              <a:rPr lang="en-IN" sz="2400" b="1" dirty="0" smtClean="0"/>
              <a:t>Example: </a:t>
            </a:r>
            <a:r>
              <a:rPr lang="en-IN" sz="2400" dirty="0" smtClean="0"/>
              <a:t>WrappingUnwrapping.java</a:t>
            </a: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78</a:t>
            </a:fld>
            <a:endParaRPr lang="en-US"/>
          </a:p>
        </p:txBody>
      </p:sp>
      <p:sp>
        <p:nvSpPr>
          <p:cNvPr id="8" name="Title 1"/>
          <p:cNvSpPr>
            <a:spLocks noGrp="1"/>
          </p:cNvSpPr>
          <p:nvPr>
            <p:ph type="title"/>
          </p:nvPr>
        </p:nvSpPr>
        <p:spPr>
          <a:xfrm>
            <a:off x="457200" y="-24"/>
            <a:ext cx="8229600" cy="439718"/>
          </a:xfrm>
        </p:spPr>
        <p:txBody>
          <a:bodyPr/>
          <a:lstStyle/>
          <a:p>
            <a:r>
              <a:rPr lang="en-IN" b="1" dirty="0" smtClean="0">
                <a:solidFill>
                  <a:srgbClr val="00B0F0"/>
                </a:solidFill>
              </a:rPr>
              <a:t>Basics of JAVA: Wrapper class</a:t>
            </a:r>
          </a:p>
        </p:txBody>
      </p:sp>
      <p:pic>
        <p:nvPicPr>
          <p:cNvPr id="6" name="Picture 5" descr="Wrapper-Class.png"/>
          <p:cNvPicPr>
            <a:picLocks noChangeAspect="1"/>
          </p:cNvPicPr>
          <p:nvPr/>
        </p:nvPicPr>
        <p:blipFill>
          <a:blip r:embed="rId2"/>
          <a:stretch>
            <a:fillRect/>
          </a:stretch>
        </p:blipFill>
        <p:spPr>
          <a:xfrm>
            <a:off x="1357290" y="857232"/>
            <a:ext cx="6357982" cy="3357586"/>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3"/>
            <a:ext cx="8715436" cy="5572164"/>
          </a:xfrm>
        </p:spPr>
        <p:txBody>
          <a:bodyPr/>
          <a:lstStyle/>
          <a:p>
            <a:pPr>
              <a:buNone/>
            </a:pPr>
            <a:r>
              <a:rPr lang="en-IN" sz="2400" b="1" dirty="0" smtClean="0"/>
              <a:t>Loops</a:t>
            </a:r>
            <a:endParaRPr lang="en-IN" sz="2400" dirty="0" smtClean="0"/>
          </a:p>
          <a:p>
            <a:pPr lvl="1" algn="just">
              <a:buNone/>
            </a:pPr>
            <a:endParaRPr lang="en-IN" sz="2000"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79</a:t>
            </a:fld>
            <a:endParaRPr lang="en-US"/>
          </a:p>
        </p:txBody>
      </p:sp>
      <p:sp>
        <p:nvSpPr>
          <p:cNvPr id="8" name="Title 1"/>
          <p:cNvSpPr>
            <a:spLocks noGrp="1"/>
          </p:cNvSpPr>
          <p:nvPr>
            <p:ph type="title"/>
          </p:nvPr>
        </p:nvSpPr>
        <p:spPr>
          <a:xfrm>
            <a:off x="214282" y="71414"/>
            <a:ext cx="8786874" cy="439718"/>
          </a:xfrm>
        </p:spPr>
        <p:txBody>
          <a:bodyPr/>
          <a:lstStyle/>
          <a:p>
            <a:r>
              <a:rPr lang="en-IN" b="1" dirty="0" smtClean="0">
                <a:solidFill>
                  <a:srgbClr val="00B0F0"/>
                </a:solidFill>
              </a:rPr>
              <a:t>Control Statements : Loops</a:t>
            </a:r>
          </a:p>
        </p:txBody>
      </p:sp>
      <p:pic>
        <p:nvPicPr>
          <p:cNvPr id="5" name="Picture 4" descr="java-loops.png"/>
          <p:cNvPicPr>
            <a:picLocks noChangeAspect="1"/>
          </p:cNvPicPr>
          <p:nvPr/>
        </p:nvPicPr>
        <p:blipFill>
          <a:blip r:embed="rId2"/>
          <a:stretch>
            <a:fillRect/>
          </a:stretch>
        </p:blipFill>
        <p:spPr>
          <a:xfrm>
            <a:off x="214282" y="857233"/>
            <a:ext cx="8286808" cy="4643470"/>
          </a:xfrm>
          <a:prstGeom prst="rect">
            <a:avLst/>
          </a:prstGeom>
        </p:spPr>
      </p:pic>
      <p:sp>
        <p:nvSpPr>
          <p:cNvPr id="6" name="Rectangle 5"/>
          <p:cNvSpPr/>
          <p:nvPr/>
        </p:nvSpPr>
        <p:spPr>
          <a:xfrm>
            <a:off x="571472" y="5357826"/>
            <a:ext cx="5786478" cy="1754326"/>
          </a:xfrm>
          <a:prstGeom prst="rect">
            <a:avLst/>
          </a:prstGeom>
        </p:spPr>
        <p:txBody>
          <a:bodyPr wrap="square">
            <a:spAutoFit/>
          </a:bodyPr>
          <a:lstStyle/>
          <a:p>
            <a:pPr>
              <a:buNone/>
            </a:pPr>
            <a:r>
              <a:rPr lang="en-IN" dirty="0" smtClean="0"/>
              <a:t>There are various types of for loop statement in java.</a:t>
            </a:r>
          </a:p>
          <a:p>
            <a:pPr>
              <a:buFont typeface="Arial" pitchFamily="34" charset="0"/>
              <a:buChar char="•"/>
            </a:pPr>
            <a:r>
              <a:rPr lang="en-IN" dirty="0" smtClean="0"/>
              <a:t>Simple For Loop</a:t>
            </a:r>
          </a:p>
          <a:p>
            <a:pPr>
              <a:buFont typeface="Arial" pitchFamily="34" charset="0"/>
              <a:buChar char="•"/>
            </a:pPr>
            <a:r>
              <a:rPr lang="en-IN" dirty="0" smtClean="0"/>
              <a:t>Nested For Loop</a:t>
            </a:r>
          </a:p>
          <a:p>
            <a:pPr>
              <a:buFont typeface="Arial" pitchFamily="34" charset="0"/>
              <a:buChar char="•"/>
            </a:pPr>
            <a:r>
              <a:rPr lang="en-IN" dirty="0" smtClean="0"/>
              <a:t>For-each or Enhanced For Loop</a:t>
            </a:r>
          </a:p>
          <a:p>
            <a:pPr>
              <a:buFont typeface="Arial" pitchFamily="34" charset="0"/>
              <a:buChar char="•"/>
            </a:pPr>
            <a:r>
              <a:rPr lang="en-IN" dirty="0" smtClean="0"/>
              <a:t>Labelled For Loop</a:t>
            </a:r>
          </a:p>
          <a:p>
            <a:pPr>
              <a:buNone/>
            </a:pPr>
            <a:endParaRPr lang="en-I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1C9C9D-8114-4C32-99F3-FB48479B524E}" type="slidenum">
              <a:rPr lang="en-US" smtClean="0"/>
              <a:pPr/>
              <a:t>8</a:t>
            </a:fld>
            <a:endParaRPr lang="en-US"/>
          </a:p>
        </p:txBody>
      </p:sp>
      <p:sp>
        <p:nvSpPr>
          <p:cNvPr id="5" name="Title 4"/>
          <p:cNvSpPr>
            <a:spLocks noGrp="1"/>
          </p:cNvSpPr>
          <p:nvPr>
            <p:ph type="title"/>
          </p:nvPr>
        </p:nvSpPr>
        <p:spPr>
          <a:xfrm>
            <a:off x="152400" y="274638"/>
            <a:ext cx="8991600" cy="4602162"/>
          </a:xfrm>
        </p:spPr>
        <p:txBody>
          <a:bodyPr>
            <a:normAutofit/>
          </a:bodyPr>
          <a:lstStyle/>
          <a:p>
            <a:pPr marL="342900" indent="-342900"/>
            <a:r>
              <a:rPr lang="en-US" sz="3600" b="1" i="1" cap="all" dirty="0">
                <a:solidFill>
                  <a:srgbClr val="C00000"/>
                </a:solidFill>
                <a:latin typeface="Bookman Old Style" pitchFamily="18" charset="0"/>
              </a:rPr>
              <a:t>What do you expect out of this Course?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lgn="just">
              <a:buNone/>
            </a:pPr>
            <a:r>
              <a:rPr lang="en-IN" sz="2400" b="1" dirty="0" smtClean="0"/>
              <a:t>Break</a:t>
            </a:r>
          </a:p>
          <a:p>
            <a:pPr lvl="1" algn="just"/>
            <a:r>
              <a:rPr lang="en-IN" sz="1900" dirty="0" smtClean="0"/>
              <a:t>When a break statement is encountered inside a loop, the loop is immediately terminated and the program control resumes at the next statement following the loop.</a:t>
            </a:r>
          </a:p>
          <a:p>
            <a:pPr lvl="1" algn="just"/>
            <a:r>
              <a:rPr lang="en-IN" sz="1900" dirty="0" smtClean="0"/>
              <a:t>The Java </a:t>
            </a:r>
            <a:r>
              <a:rPr lang="en-IN" sz="1900" i="1" dirty="0" smtClean="0"/>
              <a:t>break</a:t>
            </a:r>
            <a:r>
              <a:rPr lang="en-IN" sz="1900" dirty="0" smtClean="0"/>
              <a:t> is used to break loop or switch statement. It breaks the current flow of the program at specified condition. In case of inner loop, it breaks only inner loop.</a:t>
            </a:r>
          </a:p>
          <a:p>
            <a:pPr lvl="1" algn="just"/>
            <a:r>
              <a:rPr lang="en-IN" sz="1900" dirty="0" smtClean="0"/>
              <a:t>Use all types of loops such as for loop, while loop and do-while loop.</a:t>
            </a:r>
          </a:p>
          <a:p>
            <a:pPr lvl="1" algn="just"/>
            <a:r>
              <a:rPr lang="en-IN" sz="1900" b="1" dirty="0" smtClean="0"/>
              <a:t>Example: </a:t>
            </a:r>
            <a:r>
              <a:rPr lang="en-IN" sz="1900" dirty="0" smtClean="0"/>
              <a:t>BreakExample.java, BreakExample1.java, BreakExample3.java</a:t>
            </a:r>
          </a:p>
          <a:p>
            <a:pPr algn="just">
              <a:buNone/>
            </a:pPr>
            <a:r>
              <a:rPr lang="en-IN" sz="2400" b="1" dirty="0" smtClean="0"/>
              <a:t>Continue:</a:t>
            </a:r>
          </a:p>
          <a:p>
            <a:pPr lvl="1" algn="just"/>
            <a:r>
              <a:rPr lang="en-IN" sz="1900" dirty="0" smtClean="0"/>
              <a:t>The continue statement is used in loop control structure when you need to jump to the next iteration of the loop immediately. It can be used with for loop or while loop.</a:t>
            </a:r>
          </a:p>
          <a:p>
            <a:pPr lvl="1" algn="just"/>
            <a:r>
              <a:rPr lang="en-IN" sz="1900" dirty="0" smtClean="0"/>
              <a:t>The Java </a:t>
            </a:r>
            <a:r>
              <a:rPr lang="en-IN" sz="1900" i="1" dirty="0" smtClean="0"/>
              <a:t>continue statement</a:t>
            </a:r>
            <a:r>
              <a:rPr lang="en-IN" sz="1900" dirty="0" smtClean="0"/>
              <a:t> is used to continue the loop. It continues the current flow of the program and skips the remaining code at the specified condition. In case of an inner loop, it continues the inner loop only.</a:t>
            </a:r>
          </a:p>
          <a:p>
            <a:pPr lvl="1" algn="just"/>
            <a:r>
              <a:rPr lang="en-IN" sz="1900" dirty="0" smtClean="0"/>
              <a:t>Use all types of loops such as for loop, while loop and do-while loop.</a:t>
            </a:r>
          </a:p>
          <a:p>
            <a:pPr lvl="1" algn="just"/>
            <a:r>
              <a:rPr lang="en-IN" sz="1900" b="1" dirty="0" smtClean="0"/>
              <a:t>Example: </a:t>
            </a:r>
            <a:r>
              <a:rPr lang="en-IN" sz="1900" dirty="0" smtClean="0"/>
              <a:t>ContinueExample.java, ContinueExample2.java, ContinueExample3.java</a:t>
            </a:r>
            <a:endParaRPr lang="en-IN" sz="2000" dirty="0" smtClean="0"/>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80</a:t>
            </a:fld>
            <a:endParaRPr lang="en-US"/>
          </a:p>
        </p:txBody>
      </p:sp>
      <p:sp>
        <p:nvSpPr>
          <p:cNvPr id="8" name="Title 1"/>
          <p:cNvSpPr>
            <a:spLocks noGrp="1"/>
          </p:cNvSpPr>
          <p:nvPr>
            <p:ph type="title"/>
          </p:nvPr>
        </p:nvSpPr>
        <p:spPr>
          <a:xfrm>
            <a:off x="457200" y="-24"/>
            <a:ext cx="8229600" cy="439718"/>
          </a:xfrm>
        </p:spPr>
        <p:txBody>
          <a:bodyPr/>
          <a:lstStyle/>
          <a:p>
            <a:r>
              <a:rPr lang="en-IN" b="1" dirty="0" smtClean="0">
                <a:solidFill>
                  <a:srgbClr val="00B0F0"/>
                </a:solidFill>
              </a:rPr>
              <a:t>Control Statements : Break</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lgn="just"/>
            <a:r>
              <a:rPr lang="en-IN" sz="2200" dirty="0" smtClean="0"/>
              <a:t>An array is a collection of similar type of elements that have a contiguous memory location.</a:t>
            </a:r>
          </a:p>
          <a:p>
            <a:pPr algn="just"/>
            <a:r>
              <a:rPr lang="en-IN" sz="2200" b="1" dirty="0" smtClean="0"/>
              <a:t>Java array</a:t>
            </a:r>
            <a:r>
              <a:rPr lang="en-IN" sz="2200" dirty="0" smtClean="0"/>
              <a:t> is an object which contains elements of a similar data type. It is a data structure where we store similar elements. We can store only a fixed set of elements in a Java array.</a:t>
            </a:r>
          </a:p>
          <a:p>
            <a:pPr algn="just"/>
            <a:r>
              <a:rPr lang="en-IN" sz="2200" dirty="0" smtClean="0"/>
              <a:t>Array in java is index-based, the first element of the array is stored at the 0 index.</a:t>
            </a:r>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81</a:t>
            </a:fld>
            <a:endParaRPr lang="en-US"/>
          </a:p>
        </p:txBody>
      </p:sp>
      <p:sp>
        <p:nvSpPr>
          <p:cNvPr id="8" name="Title 1"/>
          <p:cNvSpPr>
            <a:spLocks noGrp="1"/>
          </p:cNvSpPr>
          <p:nvPr>
            <p:ph type="title"/>
          </p:nvPr>
        </p:nvSpPr>
        <p:spPr>
          <a:xfrm>
            <a:off x="457200" y="-24"/>
            <a:ext cx="8229600" cy="439718"/>
          </a:xfrm>
        </p:spPr>
        <p:txBody>
          <a:bodyPr/>
          <a:lstStyle/>
          <a:p>
            <a:r>
              <a:rPr lang="en-IN" b="1" dirty="0" smtClean="0">
                <a:solidFill>
                  <a:srgbClr val="00B0F0"/>
                </a:solidFill>
              </a:rPr>
              <a:t>Basics of JAVA: Array</a:t>
            </a:r>
          </a:p>
        </p:txBody>
      </p:sp>
      <p:pic>
        <p:nvPicPr>
          <p:cNvPr id="5" name="Picture 4" descr="array.gif"/>
          <p:cNvPicPr>
            <a:picLocks noChangeAspect="1"/>
          </p:cNvPicPr>
          <p:nvPr/>
        </p:nvPicPr>
        <p:blipFill>
          <a:blip r:embed="rId2"/>
          <a:stretch>
            <a:fillRect/>
          </a:stretch>
        </p:blipFill>
        <p:spPr>
          <a:xfrm>
            <a:off x="3286116" y="2643182"/>
            <a:ext cx="4286280" cy="1428760"/>
          </a:xfrm>
          <a:prstGeom prst="rect">
            <a:avLst/>
          </a:prstGeom>
        </p:spPr>
      </p:pic>
      <p:sp>
        <p:nvSpPr>
          <p:cNvPr id="9" name="Rectangle 8"/>
          <p:cNvSpPr/>
          <p:nvPr/>
        </p:nvSpPr>
        <p:spPr>
          <a:xfrm>
            <a:off x="142844" y="4071942"/>
            <a:ext cx="8715436" cy="3437864"/>
          </a:xfrm>
          <a:prstGeom prst="rect">
            <a:avLst/>
          </a:prstGeom>
        </p:spPr>
        <p:txBody>
          <a:bodyPr wrap="square">
            <a:spAutoFit/>
          </a:bodyPr>
          <a:lstStyle/>
          <a:p>
            <a:pPr marL="342900" indent="-342900" algn="just" eaLnBrk="0" hangingPunct="0">
              <a:spcBef>
                <a:spcPct val="20000"/>
              </a:spcBef>
            </a:pPr>
            <a:r>
              <a:rPr lang="en-IN" sz="2200" b="1" dirty="0" smtClean="0">
                <a:latin typeface="+mn-lt"/>
              </a:rPr>
              <a:t>Advantages</a:t>
            </a:r>
          </a:p>
          <a:p>
            <a:pPr marL="800100" lvl="1" indent="-342900" algn="just" eaLnBrk="0" hangingPunct="0">
              <a:spcBef>
                <a:spcPct val="20000"/>
              </a:spcBef>
              <a:buFont typeface="Arial" charset="0"/>
              <a:buChar char="•"/>
            </a:pPr>
            <a:r>
              <a:rPr lang="en-IN" sz="1900" dirty="0" smtClean="0">
                <a:latin typeface="+mn-lt"/>
              </a:rPr>
              <a:t>Code Optimization: It makes the code optimized, we can retrieve or sort the data efficiently.</a:t>
            </a:r>
          </a:p>
          <a:p>
            <a:pPr marL="800100" lvl="1" indent="-342900" algn="just" eaLnBrk="0" hangingPunct="0">
              <a:spcBef>
                <a:spcPct val="20000"/>
              </a:spcBef>
              <a:buFont typeface="Arial" charset="0"/>
              <a:buChar char="•"/>
            </a:pPr>
            <a:r>
              <a:rPr lang="en-IN" sz="1900" dirty="0" smtClean="0">
                <a:latin typeface="+mn-lt"/>
              </a:rPr>
              <a:t>Random access: We can get any data located at an index position.</a:t>
            </a:r>
          </a:p>
          <a:p>
            <a:pPr marL="342900" indent="-342900" algn="just" eaLnBrk="0" hangingPunct="0">
              <a:spcBef>
                <a:spcPct val="20000"/>
              </a:spcBef>
            </a:pPr>
            <a:r>
              <a:rPr lang="en-IN" sz="2200" b="1" dirty="0" smtClean="0">
                <a:latin typeface="+mn-lt"/>
              </a:rPr>
              <a:t>Disadvantages</a:t>
            </a:r>
          </a:p>
          <a:p>
            <a:pPr marL="800100" lvl="1" indent="-342900" algn="just" eaLnBrk="0" hangingPunct="0">
              <a:spcBef>
                <a:spcPct val="20000"/>
              </a:spcBef>
              <a:buFont typeface="Arial" charset="0"/>
              <a:buChar char="•"/>
            </a:pPr>
            <a:r>
              <a:rPr lang="en-IN" sz="2000" dirty="0" smtClean="0">
                <a:latin typeface="+mn-lt"/>
              </a:rPr>
              <a:t>Size Limit: We can store only the fixed size of elements in the array. It doesn't grow its size at runtime. To solve this problem, collection framework is used in Java which grows </a:t>
            </a:r>
            <a:r>
              <a:rPr lang="en-IN" sz="1900" dirty="0" smtClean="0">
                <a:latin typeface="+mn-lt"/>
              </a:rPr>
              <a:t>automatically</a:t>
            </a:r>
            <a:r>
              <a:rPr lang="en-IN" sz="2000" dirty="0" smtClean="0">
                <a:latin typeface="+mn-lt"/>
              </a:rPr>
              <a:t>.</a:t>
            </a:r>
          </a:p>
          <a:p>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lgn="just">
              <a:buNone/>
            </a:pPr>
            <a:r>
              <a:rPr lang="en-IN" sz="2400" b="1" dirty="0" smtClean="0"/>
              <a:t>Types of Array</a:t>
            </a:r>
          </a:p>
          <a:p>
            <a:r>
              <a:rPr lang="en-IN" sz="2400" dirty="0" smtClean="0"/>
              <a:t>There are two types of array.</a:t>
            </a:r>
          </a:p>
          <a:p>
            <a:pPr lvl="1"/>
            <a:r>
              <a:rPr lang="en-IN" sz="2000" dirty="0" smtClean="0"/>
              <a:t>Single Dimensional Array</a:t>
            </a:r>
          </a:p>
          <a:p>
            <a:pPr lvl="1"/>
            <a:r>
              <a:rPr lang="en-IN" sz="2000" dirty="0" smtClean="0"/>
              <a:t>Multidimensional Array</a:t>
            </a:r>
          </a:p>
          <a:p>
            <a:pPr algn="just"/>
            <a:r>
              <a:rPr lang="en-IN" sz="2400" dirty="0" smtClean="0"/>
              <a:t>Single Dimensional Array in Java</a:t>
            </a:r>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82</a:t>
            </a:fld>
            <a:endParaRPr lang="en-US"/>
          </a:p>
        </p:txBody>
      </p:sp>
      <p:sp>
        <p:nvSpPr>
          <p:cNvPr id="8" name="Title 1"/>
          <p:cNvSpPr>
            <a:spLocks noGrp="1"/>
          </p:cNvSpPr>
          <p:nvPr>
            <p:ph type="title"/>
          </p:nvPr>
        </p:nvSpPr>
        <p:spPr>
          <a:xfrm>
            <a:off x="457200" y="-24"/>
            <a:ext cx="8229600" cy="439718"/>
          </a:xfrm>
        </p:spPr>
        <p:txBody>
          <a:bodyPr/>
          <a:lstStyle/>
          <a:p>
            <a:r>
              <a:rPr lang="en-IN" b="1" dirty="0" smtClean="0">
                <a:solidFill>
                  <a:srgbClr val="00B0F0"/>
                </a:solidFill>
              </a:rPr>
              <a:t>Basics of JAVA: Array</a:t>
            </a:r>
          </a:p>
        </p:txBody>
      </p:sp>
      <p:sp>
        <p:nvSpPr>
          <p:cNvPr id="6" name="Rectangle 5"/>
          <p:cNvSpPr/>
          <p:nvPr/>
        </p:nvSpPr>
        <p:spPr>
          <a:xfrm>
            <a:off x="285720" y="2786058"/>
            <a:ext cx="4357718" cy="1754326"/>
          </a:xfrm>
          <a:prstGeom prst="rect">
            <a:avLst/>
          </a:prstGeom>
        </p:spPr>
        <p:txBody>
          <a:bodyPr wrap="square">
            <a:spAutoFit/>
          </a:bodyPr>
          <a:lstStyle/>
          <a:p>
            <a:r>
              <a:rPr lang="en-IN" b="1" dirty="0" smtClean="0"/>
              <a:t>Syntax to Declare an Array in Java</a:t>
            </a:r>
            <a:endParaRPr lang="en-IN" dirty="0" smtClean="0"/>
          </a:p>
          <a:p>
            <a:r>
              <a:rPr lang="en-IN" dirty="0" err="1" smtClean="0"/>
              <a:t>dataType</a:t>
            </a:r>
            <a:r>
              <a:rPr lang="en-IN" dirty="0" smtClean="0"/>
              <a:t>[] </a:t>
            </a:r>
            <a:r>
              <a:rPr lang="en-IN" dirty="0" err="1" smtClean="0"/>
              <a:t>arr</a:t>
            </a:r>
            <a:r>
              <a:rPr lang="en-IN" dirty="0" smtClean="0"/>
              <a:t>; (or) </a:t>
            </a:r>
          </a:p>
          <a:p>
            <a:r>
              <a:rPr lang="en-IN" dirty="0" err="1" smtClean="0"/>
              <a:t>dataType</a:t>
            </a:r>
            <a:r>
              <a:rPr lang="en-IN" dirty="0" smtClean="0"/>
              <a:t> []</a:t>
            </a:r>
            <a:r>
              <a:rPr lang="en-IN" dirty="0" err="1" smtClean="0"/>
              <a:t>arr</a:t>
            </a:r>
            <a:r>
              <a:rPr lang="en-IN" dirty="0" smtClean="0"/>
              <a:t>; (or)  </a:t>
            </a:r>
          </a:p>
          <a:p>
            <a:r>
              <a:rPr lang="en-IN" dirty="0" err="1" smtClean="0"/>
              <a:t>dataType</a:t>
            </a:r>
            <a:r>
              <a:rPr lang="en-IN" dirty="0" smtClean="0"/>
              <a:t> </a:t>
            </a:r>
            <a:r>
              <a:rPr lang="en-IN" dirty="0" err="1" smtClean="0"/>
              <a:t>arr</a:t>
            </a:r>
            <a:r>
              <a:rPr lang="en-IN" dirty="0" smtClean="0"/>
              <a:t>[];  </a:t>
            </a:r>
          </a:p>
          <a:p>
            <a:r>
              <a:rPr lang="en-IN" b="1" dirty="0" smtClean="0"/>
              <a:t>Instantiation of an Array in Java</a:t>
            </a:r>
            <a:endParaRPr lang="en-IN" dirty="0" smtClean="0"/>
          </a:p>
          <a:p>
            <a:r>
              <a:rPr lang="en-IN" dirty="0" err="1" smtClean="0"/>
              <a:t>arrayRefVar</a:t>
            </a:r>
            <a:r>
              <a:rPr lang="en-IN" dirty="0" smtClean="0"/>
              <a:t>=</a:t>
            </a:r>
            <a:r>
              <a:rPr lang="en-IN" b="1" dirty="0" smtClean="0"/>
              <a:t>new</a:t>
            </a:r>
            <a:r>
              <a:rPr lang="en-IN" dirty="0" smtClean="0"/>
              <a:t> </a:t>
            </a:r>
            <a:r>
              <a:rPr lang="en-IN" dirty="0" err="1" smtClean="0"/>
              <a:t>datatype</a:t>
            </a:r>
            <a:r>
              <a:rPr lang="en-IN" dirty="0" smtClean="0"/>
              <a:t>[size];  </a:t>
            </a:r>
            <a:endParaRPr lang="en-IN" dirty="0"/>
          </a:p>
        </p:txBody>
      </p:sp>
      <p:sp>
        <p:nvSpPr>
          <p:cNvPr id="7" name="Rectangle 6"/>
          <p:cNvSpPr/>
          <p:nvPr/>
        </p:nvSpPr>
        <p:spPr>
          <a:xfrm>
            <a:off x="4429124" y="2786058"/>
            <a:ext cx="4572000" cy="2308324"/>
          </a:xfrm>
          <a:prstGeom prst="rect">
            <a:avLst/>
          </a:prstGeom>
        </p:spPr>
        <p:txBody>
          <a:bodyPr>
            <a:spAutoFit/>
          </a:bodyPr>
          <a:lstStyle/>
          <a:p>
            <a:r>
              <a:rPr lang="en-IN" b="1" dirty="0" smtClean="0"/>
              <a:t>Example1:</a:t>
            </a:r>
          </a:p>
          <a:p>
            <a:r>
              <a:rPr lang="en-IN" b="1" dirty="0" err="1" smtClean="0"/>
              <a:t>int</a:t>
            </a:r>
            <a:r>
              <a:rPr lang="en-IN" b="1" dirty="0" smtClean="0"/>
              <a:t> [ ] s;</a:t>
            </a:r>
          </a:p>
          <a:p>
            <a:r>
              <a:rPr lang="en-IN" dirty="0" smtClean="0"/>
              <a:t>s=new </a:t>
            </a:r>
            <a:r>
              <a:rPr lang="en-IN" dirty="0" err="1" smtClean="0"/>
              <a:t>int</a:t>
            </a:r>
            <a:r>
              <a:rPr lang="en-IN" dirty="0" smtClean="0"/>
              <a:t>[10];</a:t>
            </a:r>
          </a:p>
          <a:p>
            <a:r>
              <a:rPr lang="en-IN" b="1" dirty="0" smtClean="0"/>
              <a:t>Example2:</a:t>
            </a:r>
          </a:p>
          <a:p>
            <a:r>
              <a:rPr lang="en-IN" dirty="0" smtClean="0"/>
              <a:t>//declaration and instantiation </a:t>
            </a:r>
            <a:endParaRPr lang="en-IN" b="1" dirty="0" smtClean="0"/>
          </a:p>
          <a:p>
            <a:r>
              <a:rPr lang="en-IN" b="1" dirty="0" err="1" smtClean="0"/>
              <a:t>int</a:t>
            </a:r>
            <a:r>
              <a:rPr lang="en-IN" b="1" dirty="0" smtClean="0"/>
              <a:t> s[ ]=new </a:t>
            </a:r>
            <a:r>
              <a:rPr lang="en-IN" b="1" dirty="0" err="1" smtClean="0"/>
              <a:t>int</a:t>
            </a:r>
            <a:r>
              <a:rPr lang="en-IN" b="1" dirty="0" smtClean="0"/>
              <a:t>[10]</a:t>
            </a:r>
          </a:p>
          <a:p>
            <a:endParaRPr lang="en-IN" dirty="0" smtClean="0"/>
          </a:p>
          <a:p>
            <a:endParaRPr lang="en-IN" dirty="0"/>
          </a:p>
        </p:txBody>
      </p:sp>
      <p:sp>
        <p:nvSpPr>
          <p:cNvPr id="9" name="Rectangle 8"/>
          <p:cNvSpPr/>
          <p:nvPr/>
        </p:nvSpPr>
        <p:spPr>
          <a:xfrm>
            <a:off x="428596" y="4549676"/>
            <a:ext cx="4572000" cy="1754326"/>
          </a:xfrm>
          <a:prstGeom prst="rect">
            <a:avLst/>
          </a:prstGeom>
        </p:spPr>
        <p:txBody>
          <a:bodyPr>
            <a:spAutoFit/>
          </a:bodyPr>
          <a:lstStyle/>
          <a:p>
            <a:r>
              <a:rPr lang="en-IN" b="1" dirty="0" smtClean="0"/>
              <a:t>Example</a:t>
            </a:r>
          </a:p>
          <a:p>
            <a:r>
              <a:rPr lang="en-IN" dirty="0" smtClean="0"/>
              <a:t>Testarray.java</a:t>
            </a:r>
          </a:p>
          <a:p>
            <a:r>
              <a:rPr lang="en-IN" dirty="0" smtClean="0"/>
              <a:t>Testarray1.java</a:t>
            </a:r>
          </a:p>
          <a:p>
            <a:r>
              <a:rPr lang="en-IN" dirty="0" smtClean="0"/>
              <a:t>Testarray2.java</a:t>
            </a:r>
          </a:p>
          <a:p>
            <a:r>
              <a:rPr lang="en-IN" dirty="0" smtClean="0"/>
              <a:t>TestAnonymousArray.java</a:t>
            </a:r>
          </a:p>
          <a:p>
            <a:endParaRPr lang="en-I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lgn="just">
              <a:buNone/>
            </a:pPr>
            <a:r>
              <a:rPr lang="en-IN" sz="2400" b="1" dirty="0" smtClean="0"/>
              <a:t>Types of Array</a:t>
            </a:r>
          </a:p>
          <a:p>
            <a:pPr algn="just"/>
            <a:r>
              <a:rPr lang="en-IN" sz="2400" dirty="0" smtClean="0"/>
              <a:t>Multi Dimensional Array in Java</a:t>
            </a:r>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endParaRPr lang="en-IN" sz="2400" dirty="0" smtClean="0"/>
          </a:p>
          <a:p>
            <a:r>
              <a:rPr lang="en-IN" sz="2400" b="1" dirty="0" smtClean="0"/>
              <a:t>Jagged Array in Java</a:t>
            </a:r>
          </a:p>
          <a:p>
            <a:pPr lvl="1" algn="just"/>
            <a:r>
              <a:rPr lang="en-IN" sz="2000" dirty="0" smtClean="0"/>
              <a:t>it is an array of arrays with different number of columns.</a:t>
            </a:r>
          </a:p>
          <a:p>
            <a:pPr lvl="1" algn="just"/>
            <a:endParaRPr lang="en-IN" sz="2000" dirty="0" smtClean="0"/>
          </a:p>
          <a:p>
            <a:pPr lvl="1" algn="just"/>
            <a:endParaRPr lang="en-IN" sz="2000" dirty="0" smtClean="0"/>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83</a:t>
            </a:fld>
            <a:endParaRPr lang="en-US" dirty="0"/>
          </a:p>
        </p:txBody>
      </p:sp>
      <p:sp>
        <p:nvSpPr>
          <p:cNvPr id="8" name="Title 1"/>
          <p:cNvSpPr>
            <a:spLocks noGrp="1"/>
          </p:cNvSpPr>
          <p:nvPr>
            <p:ph type="title"/>
          </p:nvPr>
        </p:nvSpPr>
        <p:spPr>
          <a:xfrm>
            <a:off x="457200" y="-24"/>
            <a:ext cx="8229600" cy="439718"/>
          </a:xfrm>
        </p:spPr>
        <p:txBody>
          <a:bodyPr/>
          <a:lstStyle/>
          <a:p>
            <a:r>
              <a:rPr lang="en-IN" b="1" dirty="0" smtClean="0">
                <a:solidFill>
                  <a:srgbClr val="00B0F0"/>
                </a:solidFill>
              </a:rPr>
              <a:t>Basics of JAVA: Array</a:t>
            </a:r>
          </a:p>
        </p:txBody>
      </p:sp>
      <p:sp>
        <p:nvSpPr>
          <p:cNvPr id="6" name="Rectangle 5"/>
          <p:cNvSpPr/>
          <p:nvPr/>
        </p:nvSpPr>
        <p:spPr>
          <a:xfrm>
            <a:off x="428596" y="1428736"/>
            <a:ext cx="4357718" cy="2308324"/>
          </a:xfrm>
          <a:prstGeom prst="rect">
            <a:avLst/>
          </a:prstGeom>
        </p:spPr>
        <p:txBody>
          <a:bodyPr wrap="square">
            <a:spAutoFit/>
          </a:bodyPr>
          <a:lstStyle/>
          <a:p>
            <a:r>
              <a:rPr lang="en-IN" b="1" dirty="0" smtClean="0"/>
              <a:t>Syntax to Declare an Array in Java</a:t>
            </a:r>
            <a:endParaRPr lang="en-IN" dirty="0" smtClean="0"/>
          </a:p>
          <a:p>
            <a:r>
              <a:rPr lang="en-IN" dirty="0" err="1" smtClean="0"/>
              <a:t>dataType</a:t>
            </a:r>
            <a:r>
              <a:rPr lang="en-IN" dirty="0" smtClean="0"/>
              <a:t>[][] </a:t>
            </a:r>
            <a:r>
              <a:rPr lang="en-IN" dirty="0" err="1" smtClean="0"/>
              <a:t>arrayRefVar</a:t>
            </a:r>
            <a:r>
              <a:rPr lang="en-IN" dirty="0" smtClean="0"/>
              <a:t>; (or)  </a:t>
            </a:r>
          </a:p>
          <a:p>
            <a:r>
              <a:rPr lang="en-IN" dirty="0" err="1" smtClean="0"/>
              <a:t>dataType</a:t>
            </a:r>
            <a:r>
              <a:rPr lang="en-IN" dirty="0" smtClean="0"/>
              <a:t> [][]</a:t>
            </a:r>
            <a:r>
              <a:rPr lang="en-IN" dirty="0" err="1" smtClean="0"/>
              <a:t>arrayRefVar</a:t>
            </a:r>
            <a:r>
              <a:rPr lang="en-IN" dirty="0" smtClean="0"/>
              <a:t>; (or)  </a:t>
            </a:r>
          </a:p>
          <a:p>
            <a:r>
              <a:rPr lang="en-IN" dirty="0" err="1" smtClean="0"/>
              <a:t>dataType</a:t>
            </a:r>
            <a:r>
              <a:rPr lang="en-IN" dirty="0" smtClean="0"/>
              <a:t> </a:t>
            </a:r>
            <a:r>
              <a:rPr lang="en-IN" dirty="0" err="1" smtClean="0"/>
              <a:t>arrayRefVar</a:t>
            </a:r>
            <a:r>
              <a:rPr lang="en-IN" dirty="0" smtClean="0"/>
              <a:t>[][]; (or)  </a:t>
            </a:r>
          </a:p>
          <a:p>
            <a:r>
              <a:rPr lang="en-IN" dirty="0" err="1" smtClean="0"/>
              <a:t>dataType</a:t>
            </a:r>
            <a:r>
              <a:rPr lang="en-IN" dirty="0" smtClean="0"/>
              <a:t> []</a:t>
            </a:r>
            <a:r>
              <a:rPr lang="en-IN" dirty="0" err="1" smtClean="0"/>
              <a:t>arrayRefVar</a:t>
            </a:r>
            <a:r>
              <a:rPr lang="en-IN" dirty="0" smtClean="0"/>
              <a:t>[];   </a:t>
            </a:r>
          </a:p>
          <a:p>
            <a:r>
              <a:rPr lang="en-IN" b="1" dirty="0" smtClean="0"/>
              <a:t>Instantiation of an Array in Java</a:t>
            </a:r>
            <a:endParaRPr lang="en-IN" dirty="0" smtClean="0"/>
          </a:p>
          <a:p>
            <a:r>
              <a:rPr lang="en-IN" dirty="0" err="1" smtClean="0"/>
              <a:t>arrayRefVar</a:t>
            </a:r>
            <a:r>
              <a:rPr lang="en-IN" dirty="0" smtClean="0"/>
              <a:t>=</a:t>
            </a:r>
            <a:r>
              <a:rPr lang="en-IN" b="1" dirty="0" smtClean="0"/>
              <a:t>new</a:t>
            </a:r>
            <a:r>
              <a:rPr lang="en-IN" dirty="0" smtClean="0"/>
              <a:t> </a:t>
            </a:r>
            <a:r>
              <a:rPr lang="en-IN" dirty="0" err="1" smtClean="0"/>
              <a:t>datatype</a:t>
            </a:r>
            <a:r>
              <a:rPr lang="en-IN" dirty="0" smtClean="0"/>
              <a:t>[row][</a:t>
            </a:r>
            <a:r>
              <a:rPr lang="en-IN" dirty="0" err="1" smtClean="0"/>
              <a:t>col</a:t>
            </a:r>
            <a:r>
              <a:rPr lang="en-IN" dirty="0" smtClean="0"/>
              <a:t>]; </a:t>
            </a:r>
          </a:p>
          <a:p>
            <a:r>
              <a:rPr lang="en-IN" dirty="0" smtClean="0"/>
              <a:t> </a:t>
            </a:r>
            <a:endParaRPr lang="en-IN" dirty="0"/>
          </a:p>
        </p:txBody>
      </p:sp>
      <p:sp>
        <p:nvSpPr>
          <p:cNvPr id="7" name="Rectangle 6"/>
          <p:cNvSpPr/>
          <p:nvPr/>
        </p:nvSpPr>
        <p:spPr>
          <a:xfrm>
            <a:off x="4572000" y="1500174"/>
            <a:ext cx="4572000" cy="2308324"/>
          </a:xfrm>
          <a:prstGeom prst="rect">
            <a:avLst/>
          </a:prstGeom>
        </p:spPr>
        <p:txBody>
          <a:bodyPr>
            <a:spAutoFit/>
          </a:bodyPr>
          <a:lstStyle/>
          <a:p>
            <a:r>
              <a:rPr lang="en-IN" b="1" dirty="0" smtClean="0"/>
              <a:t>Example1:</a:t>
            </a:r>
          </a:p>
          <a:p>
            <a:r>
              <a:rPr lang="en-IN" b="1" dirty="0" err="1" smtClean="0"/>
              <a:t>int</a:t>
            </a:r>
            <a:r>
              <a:rPr lang="en-IN" b="1" dirty="0" smtClean="0"/>
              <a:t> [ ][ ] s;</a:t>
            </a:r>
          </a:p>
          <a:p>
            <a:r>
              <a:rPr lang="en-IN" dirty="0" smtClean="0"/>
              <a:t>s=new </a:t>
            </a:r>
            <a:r>
              <a:rPr lang="en-IN" dirty="0" err="1" smtClean="0"/>
              <a:t>int</a:t>
            </a:r>
            <a:r>
              <a:rPr lang="en-IN" dirty="0" smtClean="0"/>
              <a:t>[3][3];</a:t>
            </a:r>
          </a:p>
          <a:p>
            <a:r>
              <a:rPr lang="en-IN" b="1" dirty="0" smtClean="0"/>
              <a:t>Example2:</a:t>
            </a:r>
          </a:p>
          <a:p>
            <a:r>
              <a:rPr lang="en-IN" dirty="0" smtClean="0"/>
              <a:t>//declaration and instantiation </a:t>
            </a:r>
            <a:endParaRPr lang="en-IN" b="1" dirty="0" smtClean="0"/>
          </a:p>
          <a:p>
            <a:r>
              <a:rPr lang="en-IN" b="1" dirty="0" err="1" smtClean="0"/>
              <a:t>int</a:t>
            </a:r>
            <a:r>
              <a:rPr lang="en-IN" b="1" dirty="0" smtClean="0"/>
              <a:t> s[ ][ ]=new </a:t>
            </a:r>
            <a:r>
              <a:rPr lang="en-IN" b="1" dirty="0" err="1" smtClean="0"/>
              <a:t>int</a:t>
            </a:r>
            <a:r>
              <a:rPr lang="en-IN" b="1" dirty="0" smtClean="0"/>
              <a:t>[3][3]</a:t>
            </a:r>
          </a:p>
          <a:p>
            <a:endParaRPr lang="en-IN" dirty="0" smtClean="0"/>
          </a:p>
          <a:p>
            <a:endParaRPr lang="en-IN" dirty="0"/>
          </a:p>
        </p:txBody>
      </p:sp>
      <p:sp>
        <p:nvSpPr>
          <p:cNvPr id="9" name="Rectangle 8"/>
          <p:cNvSpPr/>
          <p:nvPr/>
        </p:nvSpPr>
        <p:spPr>
          <a:xfrm>
            <a:off x="5072066" y="4643446"/>
            <a:ext cx="4572000" cy="646331"/>
          </a:xfrm>
          <a:prstGeom prst="rect">
            <a:avLst/>
          </a:prstGeom>
        </p:spPr>
        <p:txBody>
          <a:bodyPr>
            <a:spAutoFit/>
          </a:bodyPr>
          <a:lstStyle/>
          <a:p>
            <a:r>
              <a:rPr lang="en-IN" b="1" dirty="0" smtClean="0"/>
              <a:t>Example</a:t>
            </a:r>
          </a:p>
          <a:p>
            <a:r>
              <a:rPr lang="en-IN" dirty="0" smtClean="0"/>
              <a:t>TestJaggedArray.java</a:t>
            </a:r>
            <a:endParaRPr lang="en-IN" dirty="0"/>
          </a:p>
        </p:txBody>
      </p:sp>
      <p:pic>
        <p:nvPicPr>
          <p:cNvPr id="10" name="Picture 9" descr="jagged.jpg"/>
          <p:cNvPicPr>
            <a:picLocks noChangeAspect="1"/>
          </p:cNvPicPr>
          <p:nvPr/>
        </p:nvPicPr>
        <p:blipFill>
          <a:blip r:embed="rId2"/>
          <a:stretch>
            <a:fillRect/>
          </a:stretch>
        </p:blipFill>
        <p:spPr>
          <a:xfrm>
            <a:off x="285720" y="4325967"/>
            <a:ext cx="3257573" cy="2460619"/>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715436" cy="5626121"/>
          </a:xfrm>
        </p:spPr>
        <p:txBody>
          <a:bodyPr/>
          <a:lstStyle/>
          <a:p>
            <a:pPr algn="just">
              <a:buNone/>
            </a:pPr>
            <a:r>
              <a:rPr lang="en-IN" sz="2400" b="1" dirty="0" smtClean="0"/>
              <a:t>Types of Array</a:t>
            </a:r>
          </a:p>
          <a:p>
            <a:pPr algn="just"/>
            <a:r>
              <a:rPr lang="en-IN" sz="2400" dirty="0" smtClean="0"/>
              <a:t>Multi Dimensional Array in Java</a:t>
            </a:r>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endParaRPr lang="en-IN" sz="2400" dirty="0" smtClean="0"/>
          </a:p>
          <a:p>
            <a:r>
              <a:rPr lang="en-IN" sz="2400" b="1" dirty="0" smtClean="0"/>
              <a:t>Jagged Array in Java</a:t>
            </a:r>
          </a:p>
          <a:p>
            <a:pPr lvl="1" algn="just"/>
            <a:r>
              <a:rPr lang="en-IN" sz="2000" dirty="0" smtClean="0"/>
              <a:t>it is an array of arrays with different number of columns.</a:t>
            </a:r>
          </a:p>
          <a:p>
            <a:pPr lvl="1" algn="just"/>
            <a:endParaRPr lang="en-IN" sz="2000" dirty="0" smtClean="0"/>
          </a:p>
          <a:p>
            <a:pPr lvl="1" algn="just"/>
            <a:endParaRPr lang="en-IN" sz="2000" dirty="0" smtClean="0"/>
          </a:p>
          <a:p>
            <a:pPr lvl="1"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84</a:t>
            </a:fld>
            <a:endParaRPr lang="en-US" dirty="0"/>
          </a:p>
        </p:txBody>
      </p:sp>
      <p:sp>
        <p:nvSpPr>
          <p:cNvPr id="8" name="Title 1"/>
          <p:cNvSpPr>
            <a:spLocks noGrp="1"/>
          </p:cNvSpPr>
          <p:nvPr>
            <p:ph type="title"/>
          </p:nvPr>
        </p:nvSpPr>
        <p:spPr>
          <a:xfrm>
            <a:off x="457200" y="-24"/>
            <a:ext cx="8229600" cy="439718"/>
          </a:xfrm>
        </p:spPr>
        <p:txBody>
          <a:bodyPr/>
          <a:lstStyle/>
          <a:p>
            <a:r>
              <a:rPr lang="en-IN" b="1" dirty="0" smtClean="0">
                <a:solidFill>
                  <a:srgbClr val="00B0F0"/>
                </a:solidFill>
              </a:rPr>
              <a:t>Basics of JAVA: Array</a:t>
            </a:r>
          </a:p>
        </p:txBody>
      </p:sp>
      <p:sp>
        <p:nvSpPr>
          <p:cNvPr id="6" name="Rectangle 5"/>
          <p:cNvSpPr/>
          <p:nvPr/>
        </p:nvSpPr>
        <p:spPr>
          <a:xfrm>
            <a:off x="428596" y="1428736"/>
            <a:ext cx="4357718" cy="2308324"/>
          </a:xfrm>
          <a:prstGeom prst="rect">
            <a:avLst/>
          </a:prstGeom>
        </p:spPr>
        <p:txBody>
          <a:bodyPr wrap="square">
            <a:spAutoFit/>
          </a:bodyPr>
          <a:lstStyle/>
          <a:p>
            <a:r>
              <a:rPr lang="en-IN" b="1" dirty="0" smtClean="0"/>
              <a:t>Syntax to Declare an Array in Java</a:t>
            </a:r>
            <a:endParaRPr lang="en-IN" dirty="0" smtClean="0"/>
          </a:p>
          <a:p>
            <a:r>
              <a:rPr lang="en-IN" dirty="0" err="1" smtClean="0"/>
              <a:t>dataType</a:t>
            </a:r>
            <a:r>
              <a:rPr lang="en-IN" dirty="0" smtClean="0"/>
              <a:t>[][] </a:t>
            </a:r>
            <a:r>
              <a:rPr lang="en-IN" dirty="0" err="1" smtClean="0"/>
              <a:t>arrayRefVar</a:t>
            </a:r>
            <a:r>
              <a:rPr lang="en-IN" dirty="0" smtClean="0"/>
              <a:t>; (or)  </a:t>
            </a:r>
          </a:p>
          <a:p>
            <a:r>
              <a:rPr lang="en-IN" dirty="0" err="1" smtClean="0"/>
              <a:t>dataType</a:t>
            </a:r>
            <a:r>
              <a:rPr lang="en-IN" dirty="0" smtClean="0"/>
              <a:t> [][]</a:t>
            </a:r>
            <a:r>
              <a:rPr lang="en-IN" dirty="0" err="1" smtClean="0"/>
              <a:t>arrayRefVar</a:t>
            </a:r>
            <a:r>
              <a:rPr lang="en-IN" dirty="0" smtClean="0"/>
              <a:t>; (or)  </a:t>
            </a:r>
          </a:p>
          <a:p>
            <a:r>
              <a:rPr lang="en-IN" dirty="0" err="1" smtClean="0"/>
              <a:t>dataType</a:t>
            </a:r>
            <a:r>
              <a:rPr lang="en-IN" dirty="0" smtClean="0"/>
              <a:t> </a:t>
            </a:r>
            <a:r>
              <a:rPr lang="en-IN" dirty="0" err="1" smtClean="0"/>
              <a:t>arrayRefVar</a:t>
            </a:r>
            <a:r>
              <a:rPr lang="en-IN" dirty="0" smtClean="0"/>
              <a:t>[][]; (or)  </a:t>
            </a:r>
          </a:p>
          <a:p>
            <a:r>
              <a:rPr lang="en-IN" dirty="0" err="1" smtClean="0"/>
              <a:t>dataType</a:t>
            </a:r>
            <a:r>
              <a:rPr lang="en-IN" dirty="0" smtClean="0"/>
              <a:t> []</a:t>
            </a:r>
            <a:r>
              <a:rPr lang="en-IN" dirty="0" err="1" smtClean="0"/>
              <a:t>arrayRefVar</a:t>
            </a:r>
            <a:r>
              <a:rPr lang="en-IN" dirty="0" smtClean="0"/>
              <a:t>[];   </a:t>
            </a:r>
          </a:p>
          <a:p>
            <a:r>
              <a:rPr lang="en-IN" b="1" dirty="0" smtClean="0"/>
              <a:t>Instantiation of an Array in Java</a:t>
            </a:r>
            <a:endParaRPr lang="en-IN" dirty="0" smtClean="0"/>
          </a:p>
          <a:p>
            <a:r>
              <a:rPr lang="en-IN" dirty="0" err="1" smtClean="0"/>
              <a:t>arrayRefVar</a:t>
            </a:r>
            <a:r>
              <a:rPr lang="en-IN" dirty="0" smtClean="0"/>
              <a:t>=</a:t>
            </a:r>
            <a:r>
              <a:rPr lang="en-IN" b="1" dirty="0" smtClean="0"/>
              <a:t>new</a:t>
            </a:r>
            <a:r>
              <a:rPr lang="en-IN" dirty="0" smtClean="0"/>
              <a:t> </a:t>
            </a:r>
            <a:r>
              <a:rPr lang="en-IN" dirty="0" err="1" smtClean="0"/>
              <a:t>datatype</a:t>
            </a:r>
            <a:r>
              <a:rPr lang="en-IN" dirty="0" smtClean="0"/>
              <a:t>[row][</a:t>
            </a:r>
            <a:r>
              <a:rPr lang="en-IN" dirty="0" err="1" smtClean="0"/>
              <a:t>col</a:t>
            </a:r>
            <a:r>
              <a:rPr lang="en-IN" dirty="0" smtClean="0"/>
              <a:t>]; </a:t>
            </a:r>
          </a:p>
          <a:p>
            <a:r>
              <a:rPr lang="en-IN" dirty="0" smtClean="0"/>
              <a:t> </a:t>
            </a:r>
            <a:endParaRPr lang="en-IN" dirty="0"/>
          </a:p>
        </p:txBody>
      </p:sp>
      <p:sp>
        <p:nvSpPr>
          <p:cNvPr id="7" name="Rectangle 6"/>
          <p:cNvSpPr/>
          <p:nvPr/>
        </p:nvSpPr>
        <p:spPr>
          <a:xfrm>
            <a:off x="4572000" y="1500174"/>
            <a:ext cx="4572000" cy="2308324"/>
          </a:xfrm>
          <a:prstGeom prst="rect">
            <a:avLst/>
          </a:prstGeom>
        </p:spPr>
        <p:txBody>
          <a:bodyPr>
            <a:spAutoFit/>
          </a:bodyPr>
          <a:lstStyle/>
          <a:p>
            <a:r>
              <a:rPr lang="en-IN" b="1" dirty="0" smtClean="0"/>
              <a:t>Example1:</a:t>
            </a:r>
          </a:p>
          <a:p>
            <a:r>
              <a:rPr lang="en-IN" b="1" dirty="0" err="1" smtClean="0"/>
              <a:t>int</a:t>
            </a:r>
            <a:r>
              <a:rPr lang="en-IN" b="1" dirty="0" smtClean="0"/>
              <a:t> [ ][ ] s;</a:t>
            </a:r>
          </a:p>
          <a:p>
            <a:r>
              <a:rPr lang="en-IN" dirty="0" smtClean="0"/>
              <a:t>s=new </a:t>
            </a:r>
            <a:r>
              <a:rPr lang="en-IN" dirty="0" err="1" smtClean="0"/>
              <a:t>int</a:t>
            </a:r>
            <a:r>
              <a:rPr lang="en-IN" dirty="0" smtClean="0"/>
              <a:t>[3][3];</a:t>
            </a:r>
          </a:p>
          <a:p>
            <a:r>
              <a:rPr lang="en-IN" b="1" dirty="0" smtClean="0"/>
              <a:t>Example2:</a:t>
            </a:r>
          </a:p>
          <a:p>
            <a:r>
              <a:rPr lang="en-IN" dirty="0" smtClean="0"/>
              <a:t>//declaration and instantiation </a:t>
            </a:r>
            <a:endParaRPr lang="en-IN" b="1" dirty="0" smtClean="0"/>
          </a:p>
          <a:p>
            <a:r>
              <a:rPr lang="en-IN" b="1" dirty="0" err="1" smtClean="0"/>
              <a:t>int</a:t>
            </a:r>
            <a:r>
              <a:rPr lang="en-IN" b="1" dirty="0" smtClean="0"/>
              <a:t> s[ ][ ]=new </a:t>
            </a:r>
            <a:r>
              <a:rPr lang="en-IN" b="1" dirty="0" err="1" smtClean="0"/>
              <a:t>int</a:t>
            </a:r>
            <a:r>
              <a:rPr lang="en-IN" b="1" dirty="0" smtClean="0"/>
              <a:t>[3][3]</a:t>
            </a:r>
          </a:p>
          <a:p>
            <a:endParaRPr lang="en-IN" dirty="0" smtClean="0"/>
          </a:p>
          <a:p>
            <a:endParaRPr lang="en-IN" dirty="0"/>
          </a:p>
        </p:txBody>
      </p:sp>
      <p:sp>
        <p:nvSpPr>
          <p:cNvPr id="9" name="Rectangle 8"/>
          <p:cNvSpPr/>
          <p:nvPr/>
        </p:nvSpPr>
        <p:spPr>
          <a:xfrm>
            <a:off x="5072066" y="4643446"/>
            <a:ext cx="4572000" cy="646331"/>
          </a:xfrm>
          <a:prstGeom prst="rect">
            <a:avLst/>
          </a:prstGeom>
        </p:spPr>
        <p:txBody>
          <a:bodyPr>
            <a:spAutoFit/>
          </a:bodyPr>
          <a:lstStyle/>
          <a:p>
            <a:r>
              <a:rPr lang="en-IN" b="1" dirty="0" smtClean="0"/>
              <a:t>Example</a:t>
            </a:r>
          </a:p>
          <a:p>
            <a:r>
              <a:rPr lang="en-IN" dirty="0" smtClean="0"/>
              <a:t>TestJaggedArray.java</a:t>
            </a:r>
            <a:endParaRPr lang="en-IN" dirty="0"/>
          </a:p>
        </p:txBody>
      </p:sp>
      <p:pic>
        <p:nvPicPr>
          <p:cNvPr id="10" name="Picture 9" descr="jagged.jpg"/>
          <p:cNvPicPr>
            <a:picLocks noChangeAspect="1"/>
          </p:cNvPicPr>
          <p:nvPr/>
        </p:nvPicPr>
        <p:blipFill>
          <a:blip r:embed="rId2"/>
          <a:stretch>
            <a:fillRect/>
          </a:stretch>
        </p:blipFill>
        <p:spPr>
          <a:xfrm>
            <a:off x="285720" y="4325967"/>
            <a:ext cx="3257573" cy="2460619"/>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85</a:t>
            </a:fld>
            <a:endParaRPr lang="en-US" dirty="0"/>
          </a:p>
        </p:txBody>
      </p:sp>
      <p:sp>
        <p:nvSpPr>
          <p:cNvPr id="8" name="Title 1"/>
          <p:cNvSpPr>
            <a:spLocks noGrp="1"/>
          </p:cNvSpPr>
          <p:nvPr>
            <p:ph type="title"/>
          </p:nvPr>
        </p:nvSpPr>
        <p:spPr>
          <a:xfrm>
            <a:off x="457200" y="60324"/>
            <a:ext cx="8472518" cy="439718"/>
          </a:xfrm>
        </p:spPr>
        <p:txBody>
          <a:bodyPr/>
          <a:lstStyle/>
          <a:p>
            <a:r>
              <a:rPr lang="en-IN" b="1" dirty="0" smtClean="0">
                <a:solidFill>
                  <a:srgbClr val="00B0F0"/>
                </a:solidFill>
              </a:rPr>
              <a:t>Basics of JAVA: Naming Convention</a:t>
            </a:r>
          </a:p>
        </p:txBody>
      </p:sp>
      <p:pic>
        <p:nvPicPr>
          <p:cNvPr id="6" name="Picture 5" descr="Java Tutorial - Java Naming Conventions.jpg"/>
          <p:cNvPicPr>
            <a:picLocks noChangeAspect="1"/>
          </p:cNvPicPr>
          <p:nvPr/>
        </p:nvPicPr>
        <p:blipFill>
          <a:blip r:embed="rId2"/>
          <a:stretch>
            <a:fillRect/>
          </a:stretch>
        </p:blipFill>
        <p:spPr>
          <a:xfrm>
            <a:off x="0" y="858504"/>
            <a:ext cx="9144000" cy="5428015"/>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515352" cy="4668839"/>
          </a:xfrm>
        </p:spPr>
        <p:txBody>
          <a:bodyPr/>
          <a:lstStyle/>
          <a:p>
            <a:pPr algn="just"/>
            <a:r>
              <a:rPr lang="en-IN" sz="2400" dirty="0" smtClean="0"/>
              <a:t>String is a sequence of characters. In java, objects of String are </a:t>
            </a:r>
            <a:r>
              <a:rPr lang="en-IN" sz="2400" b="1" dirty="0" smtClean="0"/>
              <a:t>immutable</a:t>
            </a:r>
            <a:r>
              <a:rPr lang="en-IN" sz="2400" dirty="0" smtClean="0"/>
              <a:t> which means a constant and cannot be changed once created.</a:t>
            </a:r>
          </a:p>
          <a:p>
            <a:pPr algn="just">
              <a:buNone/>
            </a:pPr>
            <a:r>
              <a:rPr lang="en-IN" sz="2400" b="1" dirty="0" smtClean="0"/>
              <a:t>Creating a String</a:t>
            </a:r>
            <a:endParaRPr lang="en-IN" sz="2400" dirty="0" smtClean="0"/>
          </a:p>
          <a:p>
            <a:pPr algn="just"/>
            <a:r>
              <a:rPr lang="en-IN" sz="2400" dirty="0" smtClean="0"/>
              <a:t>There are two ways to create string in Java:</a:t>
            </a:r>
          </a:p>
          <a:p>
            <a:pPr lvl="1" algn="just"/>
            <a:r>
              <a:rPr lang="en-IN" sz="2000" b="1" i="1" dirty="0" smtClean="0"/>
              <a:t>String literal: </a:t>
            </a:r>
            <a:r>
              <a:rPr lang="en-IN" sz="2000" dirty="0" smtClean="0"/>
              <a:t>String  s = “</a:t>
            </a:r>
            <a:r>
              <a:rPr lang="en-IN" sz="2000" dirty="0" err="1" smtClean="0"/>
              <a:t>GeeksforGeeks</a:t>
            </a:r>
            <a:r>
              <a:rPr lang="en-IN" sz="2000" dirty="0" smtClean="0"/>
              <a:t>”;</a:t>
            </a:r>
          </a:p>
          <a:p>
            <a:pPr lvl="1" algn="just"/>
            <a:r>
              <a:rPr lang="en-IN" sz="2000" b="1" dirty="0" smtClean="0"/>
              <a:t>Using </a:t>
            </a:r>
            <a:r>
              <a:rPr lang="en-IN" sz="2000" b="1" i="1" dirty="0" smtClean="0"/>
              <a:t>new</a:t>
            </a:r>
            <a:r>
              <a:rPr lang="en-IN" sz="2000" b="1" dirty="0" smtClean="0"/>
              <a:t> keyword: </a:t>
            </a:r>
            <a:r>
              <a:rPr lang="en-IN" sz="2000" dirty="0" smtClean="0"/>
              <a:t>String  s = new String (“</a:t>
            </a:r>
            <a:r>
              <a:rPr lang="en-IN" sz="2000" dirty="0" err="1" smtClean="0"/>
              <a:t>GeeksforGeeks</a:t>
            </a:r>
            <a:r>
              <a:rPr lang="en-IN" sz="2000" dirty="0" smtClean="0"/>
              <a:t>”);</a:t>
            </a:r>
          </a:p>
          <a:p>
            <a:r>
              <a:rPr lang="en-IN" sz="2400" b="1" dirty="0" smtClean="0"/>
              <a:t>Example</a:t>
            </a:r>
            <a:r>
              <a:rPr lang="en-IN" sz="2400" dirty="0" smtClean="0"/>
              <a:t>: StringExample.java</a:t>
            </a: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86</a:t>
            </a:fld>
            <a:endParaRPr lang="en-US"/>
          </a:p>
        </p:txBody>
      </p:sp>
      <p:sp>
        <p:nvSpPr>
          <p:cNvPr id="5" name="Title 1"/>
          <p:cNvSpPr>
            <a:spLocks noGrp="1"/>
          </p:cNvSpPr>
          <p:nvPr>
            <p:ph type="title"/>
          </p:nvPr>
        </p:nvSpPr>
        <p:spPr>
          <a:xfrm>
            <a:off x="457200" y="60324"/>
            <a:ext cx="8472518" cy="439718"/>
          </a:xfrm>
        </p:spPr>
        <p:txBody>
          <a:bodyPr/>
          <a:lstStyle/>
          <a:p>
            <a:r>
              <a:rPr lang="en-IN" b="1" dirty="0" smtClean="0">
                <a:solidFill>
                  <a:srgbClr val="00B0F0"/>
                </a:solidFill>
              </a:rPr>
              <a:t>Basics of JAVA: String Class</a:t>
            </a:r>
          </a:p>
        </p:txBody>
      </p:sp>
      <p:pic>
        <p:nvPicPr>
          <p:cNvPr id="6" name="Picture 5" descr="Sting_Methods.png"/>
          <p:cNvPicPr>
            <a:picLocks noChangeAspect="1"/>
          </p:cNvPicPr>
          <p:nvPr/>
        </p:nvPicPr>
        <p:blipFill>
          <a:blip r:embed="rId2"/>
          <a:stretch>
            <a:fillRect/>
          </a:stretch>
        </p:blipFill>
        <p:spPr>
          <a:xfrm>
            <a:off x="1785918" y="3786190"/>
            <a:ext cx="4429156" cy="2928958"/>
          </a:xfrm>
          <a:prstGeom prst="rect">
            <a:avLst/>
          </a:prstGeom>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515352" cy="4668839"/>
          </a:xfrm>
        </p:spPr>
        <p:txBody>
          <a:bodyPr/>
          <a:lstStyle/>
          <a:p>
            <a:pPr algn="just"/>
            <a:r>
              <a:rPr lang="en-IN" sz="2400" dirty="0" smtClean="0"/>
              <a:t>The </a:t>
            </a:r>
            <a:r>
              <a:rPr lang="en-IN" sz="2400" b="1" dirty="0" smtClean="0"/>
              <a:t>StringBuffer</a:t>
            </a:r>
            <a:r>
              <a:rPr lang="en-IN" sz="2400" dirty="0" smtClean="0"/>
              <a:t> and </a:t>
            </a:r>
            <a:r>
              <a:rPr lang="en-IN" sz="2400" b="1" dirty="0" smtClean="0"/>
              <a:t>StringBuilder</a:t>
            </a:r>
            <a:r>
              <a:rPr lang="en-IN" sz="2400" dirty="0" smtClean="0"/>
              <a:t> classes are used when there is a necessity to make a lot of modifications to Strings of characters.</a:t>
            </a:r>
          </a:p>
          <a:p>
            <a:pPr algn="just"/>
            <a:r>
              <a:rPr lang="en-IN" sz="2400" dirty="0" smtClean="0"/>
              <a:t>Unlike Strings, objects of type StringBuffer and String builder can be modified over and over again without leaving behind a lot of new unused objects.</a:t>
            </a:r>
          </a:p>
          <a:p>
            <a:pPr algn="just"/>
            <a:r>
              <a:rPr lang="en-IN" sz="2400" dirty="0" smtClean="0"/>
              <a:t>The Java StringBuilder class is same as StringBuffer class except that it is non-synchronized. It is available since JDK 1.5.</a:t>
            </a:r>
          </a:p>
          <a:p>
            <a:pPr algn="just"/>
            <a:r>
              <a:rPr lang="en-IN" sz="2400" dirty="0" smtClean="0"/>
              <a:t>Both have similar type of methods</a:t>
            </a:r>
          </a:p>
          <a:p>
            <a:pPr algn="just">
              <a:buNone/>
            </a:pPr>
            <a:r>
              <a:rPr lang="en-IN" sz="2400" b="1" dirty="0" smtClean="0"/>
              <a:t>Creating a String</a:t>
            </a:r>
            <a:endParaRPr lang="en-IN" sz="2400" dirty="0" smtClean="0"/>
          </a:p>
          <a:p>
            <a:pPr algn="just"/>
            <a:r>
              <a:rPr lang="en-IN" sz="2400" dirty="0" smtClean="0"/>
              <a:t>StringBuffer </a:t>
            </a:r>
            <a:r>
              <a:rPr lang="en-IN" sz="2400" dirty="0" err="1" smtClean="0"/>
              <a:t>sb</a:t>
            </a:r>
            <a:r>
              <a:rPr lang="en-IN" sz="2400" dirty="0" smtClean="0"/>
              <a:t> = new StringBuffer(“Test");</a:t>
            </a:r>
          </a:p>
          <a:p>
            <a:pPr algn="just"/>
            <a:r>
              <a:rPr lang="en-IN" sz="2400" dirty="0" smtClean="0"/>
              <a:t>StringBuilder sb1 = new StringBuilder(“Hello");</a:t>
            </a:r>
          </a:p>
          <a:p>
            <a:pPr algn="just"/>
            <a:endParaRPr lang="en-IN" sz="2400" b="1" dirty="0" smtClean="0"/>
          </a:p>
          <a:p>
            <a:pPr algn="just"/>
            <a:r>
              <a:rPr lang="en-IN" sz="2400" b="1" dirty="0" smtClean="0"/>
              <a:t>Example</a:t>
            </a:r>
            <a:r>
              <a:rPr lang="en-IN" sz="2400" dirty="0" smtClean="0"/>
              <a:t>: StringBufferExample.java, StringBufferExample2.java, StringBuilderExample1.java, StringBuilderExample2.java</a:t>
            </a: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87</a:t>
            </a:fld>
            <a:endParaRPr lang="en-US"/>
          </a:p>
        </p:txBody>
      </p:sp>
      <p:sp>
        <p:nvSpPr>
          <p:cNvPr id="5" name="Title 1"/>
          <p:cNvSpPr>
            <a:spLocks noGrp="1"/>
          </p:cNvSpPr>
          <p:nvPr>
            <p:ph type="title"/>
          </p:nvPr>
        </p:nvSpPr>
        <p:spPr>
          <a:xfrm>
            <a:off x="0" y="60324"/>
            <a:ext cx="9144000" cy="439718"/>
          </a:xfrm>
        </p:spPr>
        <p:txBody>
          <a:bodyPr/>
          <a:lstStyle/>
          <a:p>
            <a:r>
              <a:rPr lang="en-IN" sz="3200" b="1" dirty="0" smtClean="0">
                <a:solidFill>
                  <a:srgbClr val="00B0F0"/>
                </a:solidFill>
              </a:rPr>
              <a:t>Basics of JAVA: StringBuffer and StringBuilder class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515352" cy="4668839"/>
          </a:xfrm>
        </p:spPr>
        <p:txBody>
          <a:bodyPr/>
          <a:lstStyle/>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endParaRPr lang="en-IN" sz="2400" b="1" dirty="0" smtClean="0"/>
          </a:p>
          <a:p>
            <a:pPr algn="just"/>
            <a:r>
              <a:rPr lang="en-IN" sz="2400" b="1" dirty="0" smtClean="0"/>
              <a:t>Example</a:t>
            </a:r>
            <a:r>
              <a:rPr lang="en-IN" sz="2400" dirty="0" smtClean="0"/>
              <a:t>: StringExample2.java</a:t>
            </a: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88</a:t>
            </a:fld>
            <a:endParaRPr lang="en-US"/>
          </a:p>
        </p:txBody>
      </p:sp>
      <p:sp>
        <p:nvSpPr>
          <p:cNvPr id="5" name="Title 1"/>
          <p:cNvSpPr>
            <a:spLocks noGrp="1"/>
          </p:cNvSpPr>
          <p:nvPr>
            <p:ph type="title"/>
          </p:nvPr>
        </p:nvSpPr>
        <p:spPr>
          <a:xfrm>
            <a:off x="0" y="60324"/>
            <a:ext cx="9144000" cy="439718"/>
          </a:xfrm>
        </p:spPr>
        <p:txBody>
          <a:bodyPr/>
          <a:lstStyle/>
          <a:p>
            <a:r>
              <a:rPr lang="en-IN" sz="3200" b="1" dirty="0" smtClean="0">
                <a:solidFill>
                  <a:srgbClr val="00B0F0"/>
                </a:solidFill>
              </a:rPr>
              <a:t>String Vs StringBuffer Vs StringBuilder class</a:t>
            </a:r>
          </a:p>
        </p:txBody>
      </p:sp>
      <p:pic>
        <p:nvPicPr>
          <p:cNvPr id="6" name="Picture 5" descr="string vs string builder.png"/>
          <p:cNvPicPr>
            <a:picLocks noChangeAspect="1"/>
          </p:cNvPicPr>
          <p:nvPr/>
        </p:nvPicPr>
        <p:blipFill>
          <a:blip r:embed="rId2"/>
          <a:stretch>
            <a:fillRect/>
          </a:stretch>
        </p:blipFill>
        <p:spPr>
          <a:xfrm>
            <a:off x="642910" y="928670"/>
            <a:ext cx="6357982" cy="2428892"/>
          </a:xfrm>
          <a:prstGeom prst="rect">
            <a:avLst/>
          </a:prstGeo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515352" cy="4668839"/>
          </a:xfrm>
        </p:spPr>
        <p:txBody>
          <a:bodyPr/>
          <a:lstStyle/>
          <a:p>
            <a:pPr algn="just"/>
            <a:r>
              <a:rPr lang="en-IN" sz="2400" dirty="0" smtClean="0"/>
              <a:t>The </a:t>
            </a:r>
            <a:r>
              <a:rPr lang="en-IN" sz="2400" b="1" dirty="0" smtClean="0"/>
              <a:t>StringBuffer</a:t>
            </a:r>
            <a:r>
              <a:rPr lang="en-IN" sz="2400" dirty="0" smtClean="0"/>
              <a:t> and </a:t>
            </a:r>
            <a:r>
              <a:rPr lang="en-IN" sz="2400" b="1" dirty="0" smtClean="0"/>
              <a:t>StringBuilder</a:t>
            </a:r>
            <a:r>
              <a:rPr lang="en-IN" sz="2400" dirty="0" smtClean="0"/>
              <a:t> classes are used when there is a necessity to make a lot of modifications to Strings of characters.</a:t>
            </a:r>
          </a:p>
          <a:p>
            <a:pPr algn="just"/>
            <a:r>
              <a:rPr lang="en-IN" sz="2400" dirty="0" smtClean="0"/>
              <a:t>Unlike Strings, objects of type StringBuffer and String builder can be modified over and over again without leaving behind a lot of new unused objects.</a:t>
            </a:r>
          </a:p>
          <a:p>
            <a:pPr algn="just"/>
            <a:r>
              <a:rPr lang="en-IN" sz="2400" dirty="0" smtClean="0"/>
              <a:t>The Java StringBuilder class is same as StringBuffer class except that it is non-synchronized. It is available since JDK 1.5.</a:t>
            </a:r>
          </a:p>
          <a:p>
            <a:pPr algn="just"/>
            <a:r>
              <a:rPr lang="en-IN" sz="2400" dirty="0" smtClean="0"/>
              <a:t>Both have similar type of methods</a:t>
            </a:r>
          </a:p>
          <a:p>
            <a:pPr algn="just">
              <a:buNone/>
            </a:pPr>
            <a:r>
              <a:rPr lang="en-IN" sz="2400" b="1" dirty="0" smtClean="0"/>
              <a:t>Creating a String</a:t>
            </a:r>
            <a:endParaRPr lang="en-IN" sz="2400" dirty="0" smtClean="0"/>
          </a:p>
          <a:p>
            <a:pPr algn="just"/>
            <a:r>
              <a:rPr lang="en-IN" sz="2400" dirty="0" smtClean="0"/>
              <a:t>StringBuffer </a:t>
            </a:r>
            <a:r>
              <a:rPr lang="en-IN" sz="2400" dirty="0" err="1" smtClean="0"/>
              <a:t>sb</a:t>
            </a:r>
            <a:r>
              <a:rPr lang="en-IN" sz="2400" dirty="0" smtClean="0"/>
              <a:t> = new StringBuffer(“Test");</a:t>
            </a:r>
          </a:p>
          <a:p>
            <a:pPr algn="just"/>
            <a:r>
              <a:rPr lang="en-IN" sz="2400" dirty="0" smtClean="0"/>
              <a:t>StringBuilder sb1 = new StringBuilder(“Hello");</a:t>
            </a:r>
          </a:p>
          <a:p>
            <a:pPr algn="just"/>
            <a:endParaRPr lang="en-IN" sz="2400" b="1" dirty="0" smtClean="0"/>
          </a:p>
          <a:p>
            <a:pPr algn="just"/>
            <a:r>
              <a:rPr lang="en-IN" sz="2400" b="1" dirty="0" smtClean="0"/>
              <a:t>Example</a:t>
            </a:r>
            <a:r>
              <a:rPr lang="en-IN" sz="2400" dirty="0" smtClean="0"/>
              <a:t>: StringBufferExample.java, StringBufferExample2.java, StringBuilderExample1.java, StringBuilderExample2.java</a:t>
            </a: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89</a:t>
            </a:fld>
            <a:endParaRPr lang="en-US"/>
          </a:p>
        </p:txBody>
      </p:sp>
      <p:sp>
        <p:nvSpPr>
          <p:cNvPr id="5" name="Title 1"/>
          <p:cNvSpPr>
            <a:spLocks noGrp="1"/>
          </p:cNvSpPr>
          <p:nvPr>
            <p:ph type="title"/>
          </p:nvPr>
        </p:nvSpPr>
        <p:spPr>
          <a:xfrm>
            <a:off x="0" y="60324"/>
            <a:ext cx="9144000" cy="439718"/>
          </a:xfrm>
        </p:spPr>
        <p:txBody>
          <a:bodyPr/>
          <a:lstStyle/>
          <a:p>
            <a:r>
              <a:rPr lang="en-IN" sz="3200" b="1" dirty="0" smtClean="0">
                <a:solidFill>
                  <a:srgbClr val="00B0F0"/>
                </a:solidFill>
              </a:rPr>
              <a:t>Basics of JAVA: StringBuffer and StringBuilder class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11156"/>
          </a:xfrm>
        </p:spPr>
        <p:txBody>
          <a:bodyPr/>
          <a:lstStyle/>
          <a:p>
            <a:r>
              <a:rPr lang="en-IN" sz="4000" b="1" dirty="0" smtClean="0">
                <a:solidFill>
                  <a:srgbClr val="00B0F0"/>
                </a:solidFill>
              </a:rPr>
              <a:t>Programming Paradigm: Overview </a:t>
            </a:r>
            <a:endParaRPr lang="en-IN" sz="4000" b="1" dirty="0">
              <a:solidFill>
                <a:srgbClr val="00B0F0"/>
              </a:solidFill>
            </a:endParaRPr>
          </a:p>
        </p:txBody>
      </p:sp>
      <p:sp>
        <p:nvSpPr>
          <p:cNvPr id="3" name="Content Placeholder 2"/>
          <p:cNvSpPr>
            <a:spLocks noGrp="1"/>
          </p:cNvSpPr>
          <p:nvPr>
            <p:ph idx="1"/>
          </p:nvPr>
        </p:nvSpPr>
        <p:spPr>
          <a:xfrm>
            <a:off x="285720" y="785794"/>
            <a:ext cx="8643998" cy="5340369"/>
          </a:xfrm>
        </p:spPr>
        <p:txBody>
          <a:bodyPr/>
          <a:lstStyle/>
          <a:p>
            <a:r>
              <a:rPr lang="en-IN" sz="2400" b="1" dirty="0" smtClean="0"/>
              <a:t>Programming Paradigm can be classified into 3 primary types</a:t>
            </a:r>
          </a:p>
          <a:p>
            <a:pPr>
              <a:lnSpc>
                <a:spcPct val="150000"/>
              </a:lnSpc>
            </a:pPr>
            <a:r>
              <a:rPr lang="en-IN" sz="2400" b="1" dirty="0" smtClean="0"/>
              <a:t>Unstructured Programming</a:t>
            </a:r>
          </a:p>
          <a:p>
            <a:pPr lvl="1">
              <a:lnSpc>
                <a:spcPct val="150000"/>
              </a:lnSpc>
            </a:pPr>
            <a:r>
              <a:rPr lang="en-IN" sz="2400" dirty="0" smtClean="0"/>
              <a:t>The most primitive of all programming languages having sequentially flow of control. </a:t>
            </a:r>
          </a:p>
          <a:p>
            <a:pPr lvl="1">
              <a:lnSpc>
                <a:spcPct val="150000"/>
              </a:lnSpc>
            </a:pPr>
            <a:r>
              <a:rPr lang="en-IN" sz="2400" dirty="0" smtClean="0"/>
              <a:t>Code is repeated through out the program</a:t>
            </a:r>
          </a:p>
          <a:p>
            <a:pPr>
              <a:lnSpc>
                <a:spcPct val="150000"/>
              </a:lnSpc>
            </a:pPr>
            <a:r>
              <a:rPr lang="en-IN" sz="2400" b="1" dirty="0" smtClean="0"/>
              <a:t>Structured Programming OR Procedural Oriented Programming</a:t>
            </a:r>
          </a:p>
          <a:p>
            <a:pPr lvl="1">
              <a:lnSpc>
                <a:spcPct val="150000"/>
              </a:lnSpc>
            </a:pPr>
            <a:r>
              <a:rPr lang="en-IN" sz="2400" dirty="0" smtClean="0"/>
              <a:t>Has non-sequentially flow of control. </a:t>
            </a:r>
          </a:p>
          <a:p>
            <a:pPr lvl="1">
              <a:lnSpc>
                <a:spcPct val="150000"/>
              </a:lnSpc>
            </a:pPr>
            <a:r>
              <a:rPr lang="en-IN" sz="2400" dirty="0" smtClean="0"/>
              <a:t>Use of functions allows for re-use of code.</a:t>
            </a:r>
          </a:p>
          <a:p>
            <a:pPr>
              <a:lnSpc>
                <a:spcPct val="150000"/>
              </a:lnSpc>
            </a:pPr>
            <a:r>
              <a:rPr lang="en-IN" sz="2400" b="1" dirty="0" smtClean="0"/>
              <a:t>Object Oriented Programming</a:t>
            </a:r>
            <a:endParaRPr lang="en-IN" sz="2400" dirty="0" smtClean="0"/>
          </a:p>
          <a:p>
            <a:pPr lvl="1">
              <a:lnSpc>
                <a:spcPct val="150000"/>
              </a:lnSpc>
            </a:pPr>
            <a:r>
              <a:rPr lang="en-IN" sz="2400" dirty="0" smtClean="0"/>
              <a:t>Combines Data &amp; Action Together.</a:t>
            </a:r>
            <a:br>
              <a:rPr lang="en-IN" sz="2400" dirty="0" smtClean="0"/>
            </a:b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ays-to-read-input-from-console-in-Java-01.jpg"/>
          <p:cNvPicPr>
            <a:picLocks noGrp="1" noChangeAspect="1"/>
          </p:cNvPicPr>
          <p:nvPr>
            <p:ph idx="1"/>
          </p:nvPr>
        </p:nvPicPr>
        <p:blipFill>
          <a:blip r:embed="rId2"/>
          <a:stretch>
            <a:fillRect/>
          </a:stretch>
        </p:blipFill>
        <p:spPr>
          <a:xfrm>
            <a:off x="457200" y="1142984"/>
            <a:ext cx="8229600" cy="4873609"/>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90</a:t>
            </a:fld>
            <a:endParaRPr lang="en-US"/>
          </a:p>
        </p:txBody>
      </p:sp>
      <p:sp>
        <p:nvSpPr>
          <p:cNvPr id="6" name="Title 1"/>
          <p:cNvSpPr>
            <a:spLocks noGrp="1"/>
          </p:cNvSpPr>
          <p:nvPr>
            <p:ph type="title"/>
          </p:nvPr>
        </p:nvSpPr>
        <p:spPr>
          <a:xfrm>
            <a:off x="457200" y="274638"/>
            <a:ext cx="8229600" cy="725470"/>
          </a:xfrm>
        </p:spPr>
        <p:txBody>
          <a:bodyPr/>
          <a:lstStyle/>
          <a:p>
            <a:r>
              <a:rPr lang="en-IN" sz="3200" b="1" dirty="0" smtClean="0">
                <a:solidFill>
                  <a:srgbClr val="00B0F0"/>
                </a:solidFill>
              </a:rPr>
              <a:t>Basics of JAVA: Read Input from console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515352" cy="4668839"/>
          </a:xfrm>
        </p:spPr>
        <p:txBody>
          <a:bodyPr/>
          <a:lstStyle/>
          <a:p>
            <a:pPr algn="just"/>
            <a:r>
              <a:rPr lang="en-IN" sz="2400" dirty="0" smtClean="0"/>
              <a:t>Scanner is a class in </a:t>
            </a:r>
            <a:r>
              <a:rPr lang="en-IN" sz="2400" dirty="0" err="1" smtClean="0"/>
              <a:t>java.util</a:t>
            </a:r>
            <a:r>
              <a:rPr lang="en-IN" sz="2400" dirty="0" smtClean="0"/>
              <a:t> package used for obtaining the input of the primitive types like </a:t>
            </a:r>
            <a:r>
              <a:rPr lang="en-IN" sz="2400" dirty="0" err="1" smtClean="0"/>
              <a:t>int</a:t>
            </a:r>
            <a:r>
              <a:rPr lang="en-IN" sz="2400" dirty="0" smtClean="0"/>
              <a:t>, double etc. and strings. </a:t>
            </a:r>
          </a:p>
          <a:p>
            <a:pPr algn="just"/>
            <a:r>
              <a:rPr lang="en-IN" sz="2400" dirty="0" smtClean="0"/>
              <a:t>To create an object of Scanner class, we usually pass the predefined object </a:t>
            </a:r>
            <a:r>
              <a:rPr lang="en-IN" sz="2400" b="1" dirty="0" err="1" smtClean="0"/>
              <a:t>System.in</a:t>
            </a:r>
            <a:r>
              <a:rPr lang="en-IN" sz="2400" dirty="0" smtClean="0"/>
              <a:t>, which represents the standard input stream. We may pass an object of class File if we want to read input from a file.</a:t>
            </a:r>
          </a:p>
          <a:p>
            <a:pPr algn="just"/>
            <a:r>
              <a:rPr lang="en-IN" sz="2400" dirty="0" smtClean="0"/>
              <a:t>To read numerical values of a certain data type XYZ, the function to use is </a:t>
            </a:r>
            <a:r>
              <a:rPr lang="en-IN" sz="2400" dirty="0" err="1" smtClean="0"/>
              <a:t>nextXYZ</a:t>
            </a:r>
            <a:r>
              <a:rPr lang="en-IN" sz="2400" dirty="0" smtClean="0"/>
              <a:t>(). For example, to read a value of type short, we can use </a:t>
            </a:r>
            <a:r>
              <a:rPr lang="en-IN" sz="2400" dirty="0" err="1" smtClean="0"/>
              <a:t>nextShort</a:t>
            </a:r>
            <a:r>
              <a:rPr lang="en-IN" sz="2400" dirty="0" smtClean="0"/>
              <a:t>()</a:t>
            </a:r>
          </a:p>
          <a:p>
            <a:pPr algn="just"/>
            <a:r>
              <a:rPr lang="en-IN" sz="2400" dirty="0" smtClean="0"/>
              <a:t>To read strings, we use </a:t>
            </a:r>
            <a:r>
              <a:rPr lang="en-IN" sz="2400" dirty="0" err="1" smtClean="0"/>
              <a:t>nextLine</a:t>
            </a:r>
            <a:r>
              <a:rPr lang="en-IN" sz="2400" dirty="0" smtClean="0"/>
              <a:t>().</a:t>
            </a:r>
          </a:p>
          <a:p>
            <a:pPr algn="just"/>
            <a:r>
              <a:rPr lang="en-IN" sz="2400" dirty="0" smtClean="0"/>
              <a:t>To read a single character, we use next().</a:t>
            </a:r>
            <a:r>
              <a:rPr lang="en-IN" sz="2400" dirty="0" err="1" smtClean="0"/>
              <a:t>charAt</a:t>
            </a:r>
            <a:r>
              <a:rPr lang="en-IN" sz="2400" dirty="0" smtClean="0"/>
              <a:t>(0). next() function returns the next token/word in the input as a string and </a:t>
            </a:r>
            <a:r>
              <a:rPr lang="en-IN" sz="2400" dirty="0" err="1" smtClean="0"/>
              <a:t>charAt</a:t>
            </a:r>
            <a:r>
              <a:rPr lang="en-IN" sz="2400" dirty="0" smtClean="0"/>
              <a:t>(0) </a:t>
            </a:r>
            <a:r>
              <a:rPr lang="en-IN" sz="2400" dirty="0" err="1" smtClean="0"/>
              <a:t>funtion</a:t>
            </a:r>
            <a:r>
              <a:rPr lang="en-IN" sz="2400" dirty="0" smtClean="0"/>
              <a:t> returns the first character in that string.</a:t>
            </a:r>
          </a:p>
          <a:p>
            <a:pPr algn="just"/>
            <a:r>
              <a:rPr lang="en-IN" sz="2400" b="1" dirty="0" smtClean="0"/>
              <a:t>Example: </a:t>
            </a:r>
            <a:r>
              <a:rPr lang="en-IN" sz="2400" dirty="0" smtClean="0"/>
              <a:t>ScannerDemo1.java, ScannerDemo2.java, ScannerDemo3.java</a:t>
            </a:r>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91</a:t>
            </a:fld>
            <a:endParaRPr lang="en-US"/>
          </a:p>
        </p:txBody>
      </p:sp>
      <p:sp>
        <p:nvSpPr>
          <p:cNvPr id="7" name="Title 1"/>
          <p:cNvSpPr>
            <a:spLocks noGrp="1"/>
          </p:cNvSpPr>
          <p:nvPr>
            <p:ph type="title"/>
          </p:nvPr>
        </p:nvSpPr>
        <p:spPr>
          <a:xfrm>
            <a:off x="457200" y="-71462"/>
            <a:ext cx="8229600" cy="725470"/>
          </a:xfrm>
        </p:spPr>
        <p:txBody>
          <a:bodyPr/>
          <a:lstStyle/>
          <a:p>
            <a:r>
              <a:rPr lang="en-IN" sz="3200" b="1" dirty="0" smtClean="0">
                <a:solidFill>
                  <a:srgbClr val="00B0F0"/>
                </a:solidFill>
              </a:rPr>
              <a:t>Basics of JAVA: Read Input from console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13188</TotalTime>
  <Words>3972</Words>
  <Application>Microsoft Office PowerPoint</Application>
  <PresentationFormat>On-screen Show (4:3)</PresentationFormat>
  <Paragraphs>847</Paragraphs>
  <Slides>91</Slides>
  <Notes>5</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Office Theme</vt:lpstr>
      <vt:lpstr>CSE 3002- programming in java   unit i</vt:lpstr>
      <vt:lpstr>Course Objective</vt:lpstr>
      <vt:lpstr>Benefits to You</vt:lpstr>
      <vt:lpstr>Slide 4</vt:lpstr>
      <vt:lpstr>Textbook / Reference Books</vt:lpstr>
      <vt:lpstr>Textbook / Reference Books</vt:lpstr>
      <vt:lpstr>Course Assessment Details</vt:lpstr>
      <vt:lpstr>What do you expect out of this Course?</vt:lpstr>
      <vt:lpstr>Programming Paradigm: Overview </vt:lpstr>
      <vt:lpstr>Programming Paradigm: Overview </vt:lpstr>
      <vt:lpstr>Programming Paradigm: Overview </vt:lpstr>
      <vt:lpstr>Programming Paradigm: Overview </vt:lpstr>
      <vt:lpstr>Programming Paradigm: Overview </vt:lpstr>
      <vt:lpstr>Programming Paradigm: Overview </vt:lpstr>
      <vt:lpstr>Programming Paradigm: Overview </vt:lpstr>
      <vt:lpstr>Programming Paradigm: Overview </vt:lpstr>
      <vt:lpstr>Programming Paradigm: Overview </vt:lpstr>
      <vt:lpstr>OOPs Concepts: Recap</vt:lpstr>
      <vt:lpstr>OOPs Concepts: Recap</vt:lpstr>
      <vt:lpstr>OOPs Concepts: Recap</vt:lpstr>
      <vt:lpstr>OOPs Concepts: Recap</vt:lpstr>
      <vt:lpstr>OOPs Concepts: Recap</vt:lpstr>
      <vt:lpstr>OOPs Concepts: Recap</vt:lpstr>
      <vt:lpstr>OOPs Concepts: Recap</vt:lpstr>
      <vt:lpstr>OOPs Concepts: Recap</vt:lpstr>
      <vt:lpstr>OOPs Concepts: Recap</vt:lpstr>
      <vt:lpstr>OOPs Concepts: Recap</vt:lpstr>
      <vt:lpstr>OOPs Concepts: Recap</vt:lpstr>
      <vt:lpstr>Object Oriented Programming vs. Object Based Programming </vt:lpstr>
      <vt:lpstr>JAVA: Introduction</vt:lpstr>
      <vt:lpstr>JAVA: History</vt:lpstr>
      <vt:lpstr>JAVA: History</vt:lpstr>
      <vt:lpstr>JAVA Version: History</vt:lpstr>
      <vt:lpstr>Why JAVA?</vt:lpstr>
      <vt:lpstr>Where it is used?</vt:lpstr>
      <vt:lpstr>JAVA Editions  </vt:lpstr>
      <vt:lpstr>How JAVA is different from C?</vt:lpstr>
      <vt:lpstr>How JAVA is different from C++?</vt:lpstr>
      <vt:lpstr>How JAVA is different from C++?</vt:lpstr>
      <vt:lpstr>How JAVA is different from C++?</vt:lpstr>
      <vt:lpstr>How JAVA is different from C++?</vt:lpstr>
      <vt:lpstr>Java Environment</vt:lpstr>
      <vt:lpstr>JDK VS JRE VS JVM</vt:lpstr>
      <vt:lpstr>JDK VS JRE VS JVM</vt:lpstr>
      <vt:lpstr>JDK VS JRE VS JVM</vt:lpstr>
      <vt:lpstr>JDK VS JRE VS JVM</vt:lpstr>
      <vt:lpstr>JAVA Features </vt:lpstr>
      <vt:lpstr>JAVA Features </vt:lpstr>
      <vt:lpstr>JAVA Features </vt:lpstr>
      <vt:lpstr>JAVA Features </vt:lpstr>
      <vt:lpstr>JAVA Features </vt:lpstr>
      <vt:lpstr>JAVA Features </vt:lpstr>
      <vt:lpstr>JAVA Features </vt:lpstr>
      <vt:lpstr>First Java Program </vt:lpstr>
      <vt:lpstr>Java IO Package</vt:lpstr>
      <vt:lpstr>First Java Program </vt:lpstr>
      <vt:lpstr>First Java Program </vt:lpstr>
      <vt:lpstr>First Java Program: JVM &amp; JIT </vt:lpstr>
      <vt:lpstr>Slide 59</vt:lpstr>
      <vt:lpstr>First Java Program: JIT </vt:lpstr>
      <vt:lpstr>First Java Program </vt:lpstr>
      <vt:lpstr>First Java Program: main method </vt:lpstr>
      <vt:lpstr>Basics of JAVA: Data Types</vt:lpstr>
      <vt:lpstr>Basics of JAVA: Data Types</vt:lpstr>
      <vt:lpstr>Basics of JAVA: Variables</vt:lpstr>
      <vt:lpstr>Basics of JAVA: Variables</vt:lpstr>
      <vt:lpstr>Basics of JAVA: Variables</vt:lpstr>
      <vt:lpstr>Literals </vt:lpstr>
      <vt:lpstr>Literals </vt:lpstr>
      <vt:lpstr>Basics of JAVA: Unicode</vt:lpstr>
      <vt:lpstr>Basics of JAVA: Unicode</vt:lpstr>
      <vt:lpstr>Basics of JAVA: Operators</vt:lpstr>
      <vt:lpstr>Basics of JAVA: Type Conversion</vt:lpstr>
      <vt:lpstr>Basics of JAVA: Type Conversion</vt:lpstr>
      <vt:lpstr>Basics of JAVA: Control Statements</vt:lpstr>
      <vt:lpstr>Control Statements : Switch</vt:lpstr>
      <vt:lpstr>Basics of JAVA: Wrapper class</vt:lpstr>
      <vt:lpstr>Basics of JAVA: Wrapper class</vt:lpstr>
      <vt:lpstr>Control Statements : Loops</vt:lpstr>
      <vt:lpstr>Control Statements : Break</vt:lpstr>
      <vt:lpstr>Basics of JAVA: Array</vt:lpstr>
      <vt:lpstr>Basics of JAVA: Array</vt:lpstr>
      <vt:lpstr>Basics of JAVA: Array</vt:lpstr>
      <vt:lpstr>Basics of JAVA: Array</vt:lpstr>
      <vt:lpstr>Basics of JAVA: Naming Convention</vt:lpstr>
      <vt:lpstr>Basics of JAVA: String Class</vt:lpstr>
      <vt:lpstr>Basics of JAVA: StringBuffer and StringBuilder class</vt:lpstr>
      <vt:lpstr>String Vs StringBuffer Vs StringBuilder class</vt:lpstr>
      <vt:lpstr>Basics of JAVA: StringBuffer and StringBuilder class</vt:lpstr>
      <vt:lpstr>Basics of JAVA: Read Input from console</vt:lpstr>
      <vt:lpstr>Basics of JAVA: Read Input from console</vt:lpstr>
    </vt:vector>
  </TitlesOfParts>
  <Company>amrita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prathila</dc:creator>
  <cp:lastModifiedBy>Windows User</cp:lastModifiedBy>
  <cp:revision>538</cp:revision>
  <dcterms:created xsi:type="dcterms:W3CDTF">2012-09-17T05:36:38Z</dcterms:created>
  <dcterms:modified xsi:type="dcterms:W3CDTF">2019-07-26T01:32:48Z</dcterms:modified>
</cp:coreProperties>
</file>