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67" r:id="rId2"/>
    <p:sldId id="369" r:id="rId3"/>
    <p:sldId id="357" r:id="rId4"/>
    <p:sldId id="368" r:id="rId5"/>
    <p:sldId id="358" r:id="rId6"/>
    <p:sldId id="392" r:id="rId7"/>
    <p:sldId id="360" r:id="rId8"/>
    <p:sldId id="362" r:id="rId9"/>
    <p:sldId id="370" r:id="rId10"/>
    <p:sldId id="371" r:id="rId11"/>
    <p:sldId id="363" r:id="rId12"/>
    <p:sldId id="364" r:id="rId13"/>
    <p:sldId id="372" r:id="rId14"/>
    <p:sldId id="374" r:id="rId15"/>
    <p:sldId id="375" r:id="rId16"/>
    <p:sldId id="391" r:id="rId17"/>
    <p:sldId id="376" r:id="rId18"/>
    <p:sldId id="377" r:id="rId19"/>
    <p:sldId id="379" r:id="rId20"/>
    <p:sldId id="380" r:id="rId21"/>
    <p:sldId id="381" r:id="rId22"/>
    <p:sldId id="382" r:id="rId23"/>
    <p:sldId id="383" r:id="rId24"/>
    <p:sldId id="384" r:id="rId25"/>
    <p:sldId id="385" r:id="rId26"/>
    <p:sldId id="386" r:id="rId27"/>
    <p:sldId id="388" r:id="rId28"/>
    <p:sldId id="389" r:id="rId29"/>
    <p:sldId id="387" r:id="rId30"/>
    <p:sldId id="390"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75" autoAdjust="0"/>
  </p:normalViewPr>
  <p:slideViewPr>
    <p:cSldViewPr>
      <p:cViewPr>
        <p:scale>
          <a:sx n="70" d="100"/>
          <a:sy n="70" d="100"/>
        </p:scale>
        <p:origin x="-1386"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92AB63-F69F-4689-8459-6EF736881473}" type="datetimeFigureOut">
              <a:rPr lang="en-US"/>
              <a:pPr>
                <a:defRPr/>
              </a:pPr>
              <a:t>10/31/2019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C14ACB9-A145-4310-867B-FBDB17032773}" type="slidenum">
              <a:rPr lang="en-US"/>
              <a:pPr>
                <a:defRPr/>
              </a:pPr>
              <a:t>‹#›</a:t>
            </a:fld>
            <a:endParaRPr lang="en-US"/>
          </a:p>
        </p:txBody>
      </p:sp>
    </p:spTree>
    <p:extLst>
      <p:ext uri="{BB962C8B-B14F-4D97-AF65-F5344CB8AC3E}">
        <p14:creationId xmlns="" xmlns:p14="http://schemas.microsoft.com/office/powerpoint/2010/main" val="2786412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5"/>
          <p:cNvSpPr>
            <a:spLocks noGrp="1" noRot="1" noChangeAspect="1" noTextEdit="1"/>
          </p:cNvSpPr>
          <p:nvPr>
            <p:ph type="sldImg"/>
          </p:nvPr>
        </p:nvSpPr>
        <p:spPr>
          <a:ln/>
        </p:spPr>
      </p:sp>
      <p:sp>
        <p:nvSpPr>
          <p:cNvPr id="53251" name="Notes Placeholder 6"/>
          <p:cNvSpPr>
            <a:spLocks noGrp="1"/>
          </p:cNvSpPr>
          <p:nvPr>
            <p:ph type="body" idx="1"/>
          </p:nvPr>
        </p:nvSpPr>
        <p:spPr>
          <a:noFill/>
          <a:ln/>
        </p:spPr>
        <p:txBody>
          <a:bodyPr/>
          <a:lstStyle/>
          <a:p>
            <a:endParaRPr lang="en-US" smtClean="0">
              <a:latin typeface="Arial" charset="0"/>
            </a:endParaRPr>
          </a:p>
        </p:txBody>
      </p:sp>
      <p:sp>
        <p:nvSpPr>
          <p:cNvPr id="57348" name="Footer Placeholder 4"/>
          <p:cNvSpPr>
            <a:spLocks noGrp="1"/>
          </p:cNvSpPr>
          <p:nvPr>
            <p:ph type="ftr" sz="quarter" idx="4"/>
          </p:nvPr>
        </p:nvSpPr>
        <p:spPr/>
        <p:txBody>
          <a:bodyPr/>
          <a:lstStyle/>
          <a:p>
            <a:pPr>
              <a:defRPr/>
            </a:pPr>
            <a:r>
              <a:rPr lang="it-IT">
                <a:latin typeface="Arial" charset="0"/>
              </a:rPr>
              <a:t>Java SE 8 Programming   15 - </a:t>
            </a:r>
            <a:fld id="{24545F1A-91DC-4B33-81EA-5119165E4828}" type="slidenum">
              <a:rPr lang="en-US">
                <a:latin typeface="Arial" charset="0"/>
              </a:rPr>
              <a:pPr>
                <a:defRPr/>
              </a:pPr>
              <a:t>19</a:t>
            </a:fld>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ln/>
        </p:spPr>
      </p:sp>
      <p:sp>
        <p:nvSpPr>
          <p:cNvPr id="65539" name="Rectangle 7"/>
          <p:cNvSpPr>
            <a:spLocks noGrp="1" noChangeArrowheads="1"/>
          </p:cNvSpPr>
          <p:nvPr>
            <p:ph type="body" idx="1"/>
          </p:nvPr>
        </p:nvSpPr>
        <p:spPr>
          <a:xfrm>
            <a:off x="537242" y="5199898"/>
            <a:ext cx="5830234" cy="3151215"/>
          </a:xfrm>
          <a:noFill/>
          <a:ln/>
        </p:spPr>
        <p:txBody>
          <a:bodyPr/>
          <a:lstStyle/>
          <a:p>
            <a:pPr eaLnBrk="1" hangingPunct="1"/>
            <a:r>
              <a:rPr lang="en-US" dirty="0" smtClean="0">
                <a:latin typeface="Arial" charset="0"/>
              </a:rPr>
              <a:t>Synchronization Bottlenecks</a:t>
            </a:r>
          </a:p>
          <a:p>
            <a:pPr lvl="1" eaLnBrk="1" hangingPunct="1"/>
            <a:r>
              <a:rPr lang="en-US" dirty="0" smtClean="0">
                <a:latin typeface="Arial" charset="0"/>
              </a:rPr>
              <a:t>Synchronization in multithreaded applications ensures reliable behavior. Because </a:t>
            </a:r>
            <a:r>
              <a:rPr lang="en-US" dirty="0" smtClean="0">
                <a:latin typeface="Courier New" pitchFamily="49" charset="0"/>
                <a:cs typeface="Courier New" pitchFamily="49" charset="0"/>
              </a:rPr>
              <a:t>synchronized</a:t>
            </a:r>
            <a:r>
              <a:rPr lang="en-US" dirty="0" smtClean="0">
                <a:latin typeface="Arial" charset="0"/>
              </a:rPr>
              <a:t> blocks and methods are used to restrict a section of code to a single thread, you are potentially creating performance bottlenecks. </a:t>
            </a:r>
            <a:r>
              <a:rPr lang="en-US" dirty="0" smtClean="0">
                <a:latin typeface="Courier New" pitchFamily="49" charset="0"/>
                <a:cs typeface="Courier New" pitchFamily="49" charset="0"/>
              </a:rPr>
              <a:t>synchronized</a:t>
            </a:r>
            <a:r>
              <a:rPr lang="en-US" dirty="0" smtClean="0">
                <a:latin typeface="Arial" charset="0"/>
              </a:rPr>
              <a:t> blocks can be used in place of </a:t>
            </a:r>
            <a:r>
              <a:rPr lang="en-US" dirty="0" smtClean="0">
                <a:latin typeface="Courier New" pitchFamily="49" charset="0"/>
                <a:cs typeface="Courier New" pitchFamily="49" charset="0"/>
              </a:rPr>
              <a:t>synchronized</a:t>
            </a:r>
            <a:r>
              <a:rPr lang="en-US" dirty="0" smtClean="0">
                <a:latin typeface="Arial" charset="0"/>
              </a:rPr>
              <a:t> methods to reduce the number of lines that are exclusive to a single thread.</a:t>
            </a:r>
            <a:endParaRPr lang="en-US" b="1" dirty="0" smtClean="0">
              <a:latin typeface="Arial" charset="0"/>
            </a:endParaRPr>
          </a:p>
          <a:p>
            <a:pPr lvl="1" eaLnBrk="1" hangingPunct="1"/>
            <a:r>
              <a:rPr lang="en-US" dirty="0" smtClean="0">
                <a:latin typeface="Arial" charset="0"/>
              </a:rPr>
              <a:t>Use synchronization as little as possible for performance, but as much as needed to guarantee reliability.</a:t>
            </a:r>
          </a:p>
        </p:txBody>
      </p:sp>
      <p:sp>
        <p:nvSpPr>
          <p:cNvPr id="64516" name="Footer Placeholder 4"/>
          <p:cNvSpPr>
            <a:spLocks noGrp="1"/>
          </p:cNvSpPr>
          <p:nvPr>
            <p:ph type="ftr" sz="quarter" idx="4"/>
          </p:nvPr>
        </p:nvSpPr>
        <p:spPr/>
        <p:txBody>
          <a:bodyPr/>
          <a:lstStyle/>
          <a:p>
            <a:pPr>
              <a:defRPr/>
            </a:pPr>
            <a:r>
              <a:rPr lang="it-IT">
                <a:latin typeface="Arial" charset="0"/>
              </a:rPr>
              <a:t>Java SE 8 Programming   15 - </a:t>
            </a:r>
            <a:fld id="{FEF5BA3B-0917-4FC4-B6BE-F7199F9AF761}" type="slidenum">
              <a:rPr lang="en-US">
                <a:latin typeface="Arial" charset="0"/>
              </a:rPr>
              <a:pPr>
                <a:defRPr/>
              </a:pPr>
              <a:t>28</a:t>
            </a:fld>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lvl="1"/>
            <a:r>
              <a:rPr lang="en-US" dirty="0" smtClean="0">
                <a:latin typeface="Arial" charset="0"/>
              </a:rPr>
              <a:t>Thread safety is really about the ability of a class to perform the same way when it is accessed by one thread, or multiple threads. Fundamentally, a class performs actions and holds data. Using this definition of thread safety – a class is thread safe if the actions the class performs and the data stored are consistent when used accessed by multiple threads.</a:t>
            </a:r>
          </a:p>
          <a:p>
            <a:pPr lvl="1"/>
            <a:r>
              <a:rPr lang="en-US" dirty="0" smtClean="0">
                <a:latin typeface="Arial" charset="0"/>
              </a:rPr>
              <a:t>Deadlock is a situation where thread A is blocked waiting for a condition set by thread B, but thread B is also blocked waiting for a condition set by thread A.</a:t>
            </a:r>
          </a:p>
          <a:p>
            <a:pPr lvl="1"/>
            <a:r>
              <a:rPr lang="en-US" dirty="0" smtClean="0">
                <a:latin typeface="Arial" charset="0"/>
              </a:rPr>
              <a:t>Livelock is a condition where a thread is not blocked, but cannot move forward because an operation it continually retries fails. Livelock is related to another condition, starvation, where a thread attempts to access a resource that it can never access – likely because other higher priority threads are continually accessing the resource.</a:t>
            </a:r>
          </a:p>
          <a:p>
            <a:pPr lvl="1"/>
            <a:endParaRPr lang="en-US" dirty="0" smtClean="0">
              <a:latin typeface="Arial" charset="0"/>
            </a:endParaRPr>
          </a:p>
          <a:p>
            <a:pPr lvl="1"/>
            <a:endParaRPr lang="en-US" dirty="0"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61221385-2BF8-4427-980D-F4AC7615A5BF}" type="slidenum">
              <a:rPr lang="en-US"/>
              <a:pPr>
                <a:defRPr/>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xfrm>
            <a:off x="513883" y="5246814"/>
            <a:ext cx="5828678" cy="3151215"/>
          </a:xfrm>
          <a:noFill/>
          <a:ln/>
        </p:spPr>
        <p:txBody>
          <a:bodyPr/>
          <a:lstStyle/>
          <a:p>
            <a:pPr lvl="1"/>
            <a:r>
              <a:rPr lang="en-US" smtClean="0">
                <a:latin typeface="Arial" charset="0"/>
                <a:cs typeface="Courier New" pitchFamily="49" charset="0"/>
              </a:rPr>
              <a:t>The use of synchronized code blocks can result in performance bottlenecks. Several components of the </a:t>
            </a:r>
            <a:r>
              <a:rPr lang="en-US" smtClean="0">
                <a:latin typeface="Courier New" pitchFamily="49" charset="0"/>
                <a:cs typeface="Courier New" pitchFamily="49" charset="0"/>
              </a:rPr>
              <a:t>java.util.concurrent</a:t>
            </a:r>
            <a:r>
              <a:rPr lang="en-US" smtClean="0">
                <a:latin typeface="Arial" charset="0"/>
                <a:cs typeface="Courier New" pitchFamily="49" charset="0"/>
              </a:rPr>
              <a:t> package provide alternatives to using synchronized code blocks. </a:t>
            </a:r>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DDEE400C-3379-487C-B0B2-AFF6AB644A82}" type="slidenum">
              <a:rPr lang="en-US"/>
              <a:pPr>
                <a:defRPr/>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330C7960-47A7-4611-A76F-BFDEB6A122D7}" type="slidenum">
              <a:rPr lang="en-US"/>
              <a:pPr>
                <a:defRPr/>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5"/>
          <p:cNvSpPr>
            <a:spLocks noGrp="1" noRot="1" noChangeAspect="1" noTextEdit="1"/>
          </p:cNvSpPr>
          <p:nvPr>
            <p:ph type="sldImg"/>
          </p:nvPr>
        </p:nvSpPr>
        <p:spPr>
          <a:ln/>
        </p:spPr>
      </p:sp>
      <p:sp>
        <p:nvSpPr>
          <p:cNvPr id="55299" name="Notes Placeholder 6"/>
          <p:cNvSpPr>
            <a:spLocks noGrp="1"/>
          </p:cNvSpPr>
          <p:nvPr>
            <p:ph type="body" idx="1"/>
          </p:nvPr>
        </p:nvSpPr>
        <p:spPr>
          <a:noFill/>
          <a:ln/>
        </p:spPr>
        <p:txBody>
          <a:bodyPr/>
          <a:lstStyle/>
          <a:p>
            <a:r>
              <a:rPr lang="en-US" smtClean="0">
                <a:latin typeface="Arial" charset="0"/>
              </a:rPr>
              <a:t>Waiting on a Future</a:t>
            </a:r>
          </a:p>
          <a:p>
            <a:pPr lvl="1"/>
            <a:r>
              <a:rPr lang="en-US" smtClean="0">
                <a:latin typeface="Arial" charset="0"/>
              </a:rPr>
              <a:t>Because the call to </a:t>
            </a:r>
            <a:r>
              <a:rPr lang="en-US" smtClean="0">
                <a:latin typeface="Courier New" pitchFamily="49" charset="0"/>
                <a:cs typeface="Courier New" pitchFamily="49" charset="0"/>
              </a:rPr>
              <a:t>Future.get()</a:t>
            </a:r>
            <a:r>
              <a:rPr lang="en-US" smtClean="0">
                <a:latin typeface="Arial" charset="0"/>
              </a:rPr>
              <a:t> will block, you must do one of the following:</a:t>
            </a:r>
          </a:p>
          <a:p>
            <a:pPr lvl="2">
              <a:buFont typeface="Arial" charset="0"/>
              <a:buChar char="•"/>
            </a:pPr>
            <a:r>
              <a:rPr lang="en-US" smtClean="0">
                <a:latin typeface="Arial" charset="0"/>
              </a:rPr>
              <a:t>Submit all your work to the </a:t>
            </a:r>
            <a:r>
              <a:rPr lang="en-US" smtClean="0">
                <a:latin typeface="Courier New" pitchFamily="49" charset="0"/>
                <a:cs typeface="Courier New" pitchFamily="49" charset="0"/>
              </a:rPr>
              <a:t>ExecutorService</a:t>
            </a:r>
            <a:r>
              <a:rPr lang="en-US" smtClean="0">
                <a:latin typeface="Arial" charset="0"/>
              </a:rPr>
              <a:t> before calling any </a:t>
            </a:r>
            <a:r>
              <a:rPr lang="en-US" smtClean="0">
                <a:latin typeface="Courier New" pitchFamily="49" charset="0"/>
                <a:cs typeface="Courier New" pitchFamily="49" charset="0"/>
              </a:rPr>
              <a:t>Future.get()</a:t>
            </a:r>
            <a:r>
              <a:rPr lang="en-US" smtClean="0">
                <a:latin typeface="Arial" charset="0"/>
              </a:rPr>
              <a:t> methods.</a:t>
            </a:r>
          </a:p>
          <a:p>
            <a:pPr lvl="2">
              <a:buFont typeface="Arial" charset="0"/>
              <a:buChar char="•"/>
            </a:pPr>
            <a:r>
              <a:rPr lang="en-US" smtClean="0">
                <a:latin typeface="Arial" charset="0"/>
              </a:rPr>
              <a:t>Be prepared to wait for that </a:t>
            </a:r>
            <a:r>
              <a:rPr lang="en-US" smtClean="0">
                <a:latin typeface="Courier New" pitchFamily="49" charset="0"/>
                <a:cs typeface="Courier New" pitchFamily="49" charset="0"/>
              </a:rPr>
              <a:t>Future</a:t>
            </a:r>
            <a:r>
              <a:rPr lang="en-US" smtClean="0">
                <a:latin typeface="Arial" charset="0"/>
              </a:rPr>
              <a:t> to obtain the result.</a:t>
            </a:r>
          </a:p>
          <a:p>
            <a:pPr lvl="2">
              <a:buFont typeface="Arial" charset="0"/>
              <a:buChar char="•"/>
            </a:pPr>
            <a:r>
              <a:rPr lang="en-US" smtClean="0">
                <a:latin typeface="Arial" charset="0"/>
              </a:rPr>
              <a:t>Use a non-blocking method such as </a:t>
            </a:r>
            <a:r>
              <a:rPr lang="en-US" smtClean="0">
                <a:latin typeface="Courier New" pitchFamily="49" charset="0"/>
                <a:cs typeface="Courier New" pitchFamily="49" charset="0"/>
              </a:rPr>
              <a:t>Future.isDone()</a:t>
            </a:r>
            <a:r>
              <a:rPr lang="en-US" smtClean="0">
                <a:latin typeface="Arial" charset="0"/>
              </a:rPr>
              <a:t> before calling </a:t>
            </a:r>
            <a:r>
              <a:rPr lang="en-US" smtClean="0">
                <a:latin typeface="Courier New" pitchFamily="49" charset="0"/>
                <a:cs typeface="Courier New" pitchFamily="49" charset="0"/>
              </a:rPr>
              <a:t>Future.get()</a:t>
            </a:r>
            <a:r>
              <a:rPr lang="en-US" smtClean="0">
                <a:latin typeface="Arial" charset="0"/>
              </a:rPr>
              <a:t> or use </a:t>
            </a:r>
            <a:r>
              <a:rPr lang="en-US" smtClean="0">
                <a:latin typeface="Courier New" pitchFamily="49" charset="0"/>
                <a:cs typeface="Courier New" pitchFamily="49" charset="0"/>
              </a:rPr>
              <a:t>Future.get(long timeout, TimeUnit unit)</a:t>
            </a:r>
            <a:r>
              <a:rPr lang="en-US" smtClean="0">
                <a:latin typeface="Arial" charset="0"/>
                <a:cs typeface="Arial" charset="0"/>
              </a:rPr>
              <a:t>, </a:t>
            </a:r>
            <a:r>
              <a:rPr lang="en-US" smtClean="0">
                <a:latin typeface="Arial" charset="0"/>
              </a:rPr>
              <a:t>which will throw a </a:t>
            </a:r>
            <a:r>
              <a:rPr lang="en-US" smtClean="0">
                <a:latin typeface="Courier New" pitchFamily="49" charset="0"/>
                <a:cs typeface="Courier New" pitchFamily="49" charset="0"/>
              </a:rPr>
              <a:t>TimeoutException</a:t>
            </a:r>
            <a:r>
              <a:rPr lang="en-US" smtClean="0">
                <a:latin typeface="Arial" charset="0"/>
              </a:rPr>
              <a:t> if the result is not available within a given duration.</a:t>
            </a:r>
          </a:p>
        </p:txBody>
      </p:sp>
      <p:sp>
        <p:nvSpPr>
          <p:cNvPr id="58372" name="Footer Placeholder 4"/>
          <p:cNvSpPr>
            <a:spLocks noGrp="1"/>
          </p:cNvSpPr>
          <p:nvPr>
            <p:ph type="ftr" sz="quarter" idx="4"/>
          </p:nvPr>
        </p:nvSpPr>
        <p:spPr/>
        <p:txBody>
          <a:bodyPr/>
          <a:lstStyle/>
          <a:p>
            <a:pPr>
              <a:defRPr/>
            </a:pPr>
            <a:r>
              <a:rPr lang="it-IT">
                <a:latin typeface="Arial" charset="0"/>
              </a:rPr>
              <a:t>Java SE 8 Programming   15 - </a:t>
            </a:r>
            <a:fld id="{6B3CF44F-BD52-476B-B202-34180F622567}" type="slidenum">
              <a:rPr lang="en-US">
                <a:latin typeface="Arial" charset="0"/>
              </a:rPr>
              <a:pPr>
                <a:defRPr/>
              </a:pPr>
              <a:t>21</a:t>
            </a:fld>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57BA8EF3-7668-4914-B1C4-A9AF36EE1BB2}" type="slidenum">
              <a:rPr lang="en-US"/>
              <a:pPr>
                <a:defRPr/>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lvl="1"/>
            <a:r>
              <a:rPr lang="en-US" dirty="0" smtClean="0">
                <a:latin typeface="Arial" charset="0"/>
              </a:rPr>
              <a:t>Thread safety is really about the ability of a class to perform the same way when it is accessed by one thread, or multiple threads. Fundamentally, a class performs actions and holds data. Using this definition of thread safety – a class is thread safe if the actions the class performs and the data stored are consistent when used accessed by multiple threads.</a:t>
            </a:r>
          </a:p>
          <a:p>
            <a:pPr lvl="1"/>
            <a:r>
              <a:rPr lang="en-US" dirty="0" smtClean="0">
                <a:latin typeface="Arial" charset="0"/>
              </a:rPr>
              <a:t>Deadlock is a situation where thread A is blocked waiting for a condition set by thread B, but thread B is also blocked waiting for a condition set by thread A.</a:t>
            </a:r>
          </a:p>
          <a:p>
            <a:pPr lvl="1"/>
            <a:r>
              <a:rPr lang="en-US" dirty="0" smtClean="0">
                <a:latin typeface="Arial" charset="0"/>
              </a:rPr>
              <a:t>Livelock is a condition where a thread is not blocked, but cannot move forward because an operation it continually retries fails. Livelock is related to another condition, starvation, where a thread attempts to access a resource that it can never access – likely because other higher priority threads are continually accessing the resource.</a:t>
            </a:r>
          </a:p>
          <a:p>
            <a:pPr lvl="1"/>
            <a:endParaRPr lang="en-US" dirty="0" smtClean="0">
              <a:latin typeface="Arial" charset="0"/>
            </a:endParaRPr>
          </a:p>
          <a:p>
            <a:pPr lvl="1"/>
            <a:endParaRPr lang="en-US" dirty="0"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61221385-2BF8-4427-980D-F4AC7615A5BF}" type="slidenum">
              <a:rPr lang="en-US"/>
              <a:pPr>
                <a:defRPr/>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lvl="1"/>
            <a:r>
              <a:rPr lang="en-US" dirty="0" smtClean="0">
                <a:latin typeface="Arial" charset="0"/>
              </a:rPr>
              <a:t>Thread safety is really about the ability of a class to perform the same way when it is accessed by one thread, or multiple threads. Fundamentally, a class performs actions and holds data. Using this definition of thread safety – a class is thread safe if the actions the class performs and the data stored are consistent when used accessed by multiple threads.</a:t>
            </a:r>
          </a:p>
          <a:p>
            <a:pPr lvl="1"/>
            <a:r>
              <a:rPr lang="en-US" dirty="0" smtClean="0">
                <a:latin typeface="Arial" charset="0"/>
              </a:rPr>
              <a:t>Deadlock is a situation where thread A is blocked waiting for a condition set by thread B, but thread B is also blocked waiting for a condition set by thread A.</a:t>
            </a:r>
          </a:p>
          <a:p>
            <a:pPr lvl="1"/>
            <a:r>
              <a:rPr lang="en-US" dirty="0" smtClean="0">
                <a:latin typeface="Arial" charset="0"/>
              </a:rPr>
              <a:t>Livelock is a condition where a thread is not blocked, but cannot move forward because an operation it continually retries fails. Livelock is related to another condition, starvation, where a thread attempts to access a resource that it can never access – likely because other higher priority threads are continually accessing the resource.</a:t>
            </a:r>
          </a:p>
          <a:p>
            <a:pPr lvl="1"/>
            <a:endParaRPr lang="en-US" dirty="0" smtClean="0">
              <a:latin typeface="Arial" charset="0"/>
            </a:endParaRPr>
          </a:p>
          <a:p>
            <a:pPr lvl="1"/>
            <a:endParaRPr lang="en-US" dirty="0"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61221385-2BF8-4427-980D-F4AC7615A5BF}" type="slidenum">
              <a:rPr lang="en-US"/>
              <a:pPr>
                <a:defRPr/>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lvl="1"/>
            <a:r>
              <a:rPr lang="en-US" dirty="0" smtClean="0">
                <a:latin typeface="Arial" charset="0"/>
              </a:rPr>
              <a:t>Thread safety is really about the ability of a class to perform the same way when it is accessed by one thread, or multiple threads. Fundamentally, a class performs actions and holds data. Using this definition of thread safety – a class is thread safe if the actions the class performs and the data stored are consistent when used accessed by multiple threads.</a:t>
            </a:r>
          </a:p>
          <a:p>
            <a:pPr lvl="1"/>
            <a:r>
              <a:rPr lang="en-US" dirty="0" smtClean="0">
                <a:latin typeface="Arial" charset="0"/>
              </a:rPr>
              <a:t>Deadlock is a situation where thread A is blocked waiting for a condition set by thread B, but thread B is also blocked waiting for a condition set by thread A.</a:t>
            </a:r>
          </a:p>
          <a:p>
            <a:pPr lvl="1"/>
            <a:r>
              <a:rPr lang="en-US" dirty="0" smtClean="0">
                <a:latin typeface="Arial" charset="0"/>
              </a:rPr>
              <a:t>Livelock is a condition where a thread is not blocked, but cannot move forward because an operation it continually retries fails. Livelock is related to another condition, starvation, where a thread attempts to access a resource that it can never access – likely because other higher priority threads are continually accessing the resource.</a:t>
            </a:r>
          </a:p>
          <a:p>
            <a:pPr lvl="1"/>
            <a:endParaRPr lang="en-US" dirty="0" smtClean="0">
              <a:latin typeface="Arial" charset="0"/>
            </a:endParaRPr>
          </a:p>
          <a:p>
            <a:pPr lvl="1"/>
            <a:endParaRPr lang="en-US" dirty="0"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61221385-2BF8-4427-980D-F4AC7615A5BF}" type="slidenum">
              <a:rPr lang="en-US"/>
              <a:pPr>
                <a:defRPr/>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lvl="1"/>
            <a:r>
              <a:rPr lang="en-US" dirty="0" smtClean="0">
                <a:latin typeface="Arial" charset="0"/>
              </a:rPr>
              <a:t>Thread safety is really about the ability of a class to perform the same way when it is accessed by one thread, or multiple threads. Fundamentally, a class performs actions and holds data. Using this definition of thread safety – a class is thread safe if the actions the class performs and the data stored are consistent when used accessed by multiple threads.</a:t>
            </a:r>
          </a:p>
          <a:p>
            <a:pPr lvl="1"/>
            <a:r>
              <a:rPr lang="en-US" dirty="0" smtClean="0">
                <a:latin typeface="Arial" charset="0"/>
              </a:rPr>
              <a:t>Deadlock is a situation where thread A is blocked waiting for a condition set by thread B, but thread B is also blocked waiting for a condition set by thread A.</a:t>
            </a:r>
          </a:p>
          <a:p>
            <a:pPr lvl="1"/>
            <a:r>
              <a:rPr lang="en-US" dirty="0" smtClean="0">
                <a:latin typeface="Arial" charset="0"/>
              </a:rPr>
              <a:t>Livelock is a condition where a thread is not blocked, but cannot move forward because an operation it continually retries fails. Livelock is related to another condition, starvation, where a thread attempts to access a resource that it can never access – likely because other higher priority threads are continually accessing the resource.</a:t>
            </a:r>
          </a:p>
          <a:p>
            <a:pPr lvl="1"/>
            <a:endParaRPr lang="en-US" dirty="0" smtClean="0">
              <a:latin typeface="Arial" charset="0"/>
            </a:endParaRPr>
          </a:p>
          <a:p>
            <a:pPr lvl="1"/>
            <a:endParaRPr lang="en-US" dirty="0"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15 - </a:t>
            </a:r>
            <a:fld id="{61221385-2BF8-4427-980D-F4AC7615A5BF}" type="slidenum">
              <a:rPr lang="en-US"/>
              <a:pPr>
                <a:defRPr/>
              </a:pPr>
              <a:t>26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ln/>
        </p:spPr>
      </p:sp>
      <p:sp>
        <p:nvSpPr>
          <p:cNvPr id="64515" name="Rectangle 7"/>
          <p:cNvSpPr>
            <a:spLocks noGrp="1" noChangeArrowheads="1"/>
          </p:cNvSpPr>
          <p:nvPr>
            <p:ph type="body" idx="1"/>
          </p:nvPr>
        </p:nvSpPr>
        <p:spPr>
          <a:xfrm>
            <a:off x="537242" y="5199898"/>
            <a:ext cx="5830234" cy="3151215"/>
          </a:xfrm>
          <a:noFill/>
          <a:ln/>
        </p:spPr>
        <p:txBody>
          <a:bodyPr/>
          <a:lstStyle/>
          <a:p>
            <a:pPr eaLnBrk="1" hangingPunct="1"/>
            <a:r>
              <a:rPr lang="en-US" smtClean="0">
                <a:latin typeface="Arial" charset="0"/>
              </a:rPr>
              <a:t>Synchronized Method Behavior</a:t>
            </a:r>
          </a:p>
          <a:p>
            <a:pPr lvl="1" eaLnBrk="1" hangingPunct="1"/>
            <a:r>
              <a:rPr lang="en-US" smtClean="0">
                <a:latin typeface="Arial" charset="0"/>
              </a:rPr>
              <a:t>In the example in the slide, you can call only one method at a time in a </a:t>
            </a:r>
            <a:r>
              <a:rPr lang="en-US" smtClean="0">
                <a:latin typeface="Courier New" pitchFamily="49" charset="0"/>
                <a:cs typeface="Courier New" pitchFamily="49" charset="0"/>
              </a:rPr>
              <a:t>SynchronizedCounter </a:t>
            </a:r>
            <a:r>
              <a:rPr lang="en-US" smtClean="0">
                <a:latin typeface="Arial" charset="0"/>
              </a:rPr>
              <a:t>object because all its methods are </a:t>
            </a:r>
            <a:r>
              <a:rPr lang="en-US" smtClean="0">
                <a:latin typeface="Courier New" pitchFamily="49" charset="0"/>
                <a:cs typeface="Courier New" pitchFamily="49" charset="0"/>
              </a:rPr>
              <a:t>synchronized</a:t>
            </a:r>
            <a:r>
              <a:rPr lang="en-US" smtClean="0">
                <a:latin typeface="Arial" charset="0"/>
              </a:rPr>
              <a:t>. In this example, the synchronization is per </a:t>
            </a:r>
            <a:r>
              <a:rPr lang="en-US" smtClean="0">
                <a:latin typeface="Courier New" pitchFamily="49" charset="0"/>
                <a:cs typeface="Courier New" pitchFamily="49" charset="0"/>
              </a:rPr>
              <a:t>SynchronizedCounter</a:t>
            </a:r>
            <a:r>
              <a:rPr lang="en-US" smtClean="0">
                <a:latin typeface="Arial" charset="0"/>
              </a:rPr>
              <a:t>. Two </a:t>
            </a:r>
            <a:r>
              <a:rPr lang="en-US" smtClean="0">
                <a:latin typeface="Courier New" pitchFamily="49" charset="0"/>
                <a:cs typeface="Courier New" pitchFamily="49" charset="0"/>
              </a:rPr>
              <a:t>SynchronizedCounter </a:t>
            </a:r>
            <a:r>
              <a:rPr lang="en-US" smtClean="0">
                <a:latin typeface="Arial" charset="0"/>
              </a:rPr>
              <a:t>instances could be used concurrently.</a:t>
            </a:r>
            <a:endParaRPr lang="en-US" b="1" smtClean="0">
              <a:latin typeface="Arial" charset="0"/>
            </a:endParaRPr>
          </a:p>
          <a:p>
            <a:pPr lvl="1" eaLnBrk="1" hangingPunct="1"/>
            <a:r>
              <a:rPr lang="en-US" smtClean="0">
                <a:latin typeface="Arial" charset="0"/>
              </a:rPr>
              <a:t>If the methods were not </a:t>
            </a:r>
            <a:r>
              <a:rPr lang="en-US" smtClean="0">
                <a:latin typeface="Courier New" pitchFamily="49" charset="0"/>
                <a:cs typeface="Courier New" pitchFamily="49" charset="0"/>
              </a:rPr>
              <a:t>synchronized</a:t>
            </a:r>
            <a:r>
              <a:rPr lang="en-US" smtClean="0">
                <a:latin typeface="Arial" charset="0"/>
              </a:rPr>
              <a:t>, calling </a:t>
            </a:r>
            <a:r>
              <a:rPr lang="en-US" smtClean="0">
                <a:latin typeface="Courier New" pitchFamily="49" charset="0"/>
                <a:cs typeface="Courier New" pitchFamily="49" charset="0"/>
              </a:rPr>
              <a:t>decrement</a:t>
            </a:r>
            <a:r>
              <a:rPr lang="en-US" smtClean="0">
                <a:latin typeface="Arial" charset="0"/>
              </a:rPr>
              <a:t> while </a:t>
            </a:r>
            <a:r>
              <a:rPr lang="en-US" smtClean="0">
                <a:latin typeface="Courier New" pitchFamily="49" charset="0"/>
                <a:cs typeface="Courier New" pitchFamily="49" charset="0"/>
              </a:rPr>
              <a:t>getValue</a:t>
            </a:r>
            <a:r>
              <a:rPr lang="en-US" smtClean="0">
                <a:latin typeface="Arial" charset="0"/>
              </a:rPr>
              <a:t> is accessed  might result in unpredictable behavior. </a:t>
            </a:r>
          </a:p>
        </p:txBody>
      </p:sp>
      <p:sp>
        <p:nvSpPr>
          <p:cNvPr id="63492" name="Footer Placeholder 4"/>
          <p:cNvSpPr>
            <a:spLocks noGrp="1"/>
          </p:cNvSpPr>
          <p:nvPr>
            <p:ph type="ftr" sz="quarter" idx="4"/>
          </p:nvPr>
        </p:nvSpPr>
        <p:spPr/>
        <p:txBody>
          <a:bodyPr/>
          <a:lstStyle/>
          <a:p>
            <a:pPr>
              <a:defRPr/>
            </a:pPr>
            <a:r>
              <a:rPr lang="it-IT">
                <a:latin typeface="Arial" charset="0"/>
              </a:rPr>
              <a:t>Java SE 8 Programming   15 - </a:t>
            </a:r>
            <a:fld id="{F049D73B-C4C9-44F1-819B-9FE13A065EB4}" type="slidenum">
              <a:rPr lang="en-US">
                <a:latin typeface="Arial" charset="0"/>
              </a:rPr>
              <a:pPr>
                <a:defRPr/>
              </a:pPr>
              <a:t>27</a:t>
            </a:fld>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59AA0D-BA03-475C-A95F-E2E45B56F216}" type="datetime1">
              <a:rPr lang="en-US" smtClean="0"/>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E73C46D7-74D1-4B60-BBAD-7922F9D9D2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F50A06-DF99-45AB-B325-D7380DEE8045}" type="datetime1">
              <a:rPr lang="en-US" smtClean="0"/>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9CA0999F-357E-4302-9C59-9052DA2BD0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134CC0-5C56-4BF5-A4EE-0DF230FEBF40}" type="datetime1">
              <a:rPr lang="en-US" smtClean="0"/>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F631A37D-438A-4358-A50E-BD82319B7FD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AF3EC4-9B93-402B-81C4-7490D5B10554}" type="datetime1">
              <a:rPr lang="en-US" smtClean="0"/>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A0EFE215-65F3-4E85-B65B-AF3966216C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1C4EB7D-C12F-4026-848D-9884B9A105EC}" type="datetime1">
              <a:rPr lang="en-US" smtClean="0"/>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12"/>
          </p:nvPr>
        </p:nvSpPr>
        <p:spPr/>
        <p:txBody>
          <a:bodyPr/>
          <a:lstStyle>
            <a:lvl1pPr>
              <a:defRPr/>
            </a:lvl1pPr>
          </a:lstStyle>
          <a:p>
            <a:pPr>
              <a:defRPr/>
            </a:pPr>
            <a:fld id="{38C81AA5-6096-40AA-A36A-F85FE36068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EE664-F92F-426C-8D1F-6347CF989979}" type="datetime1">
              <a:rPr lang="en-US" smtClean="0"/>
              <a:pPr>
                <a:defRPr/>
              </a:pPr>
              <a:t>10/31/2019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553A6DA5-AA27-4663-ADC9-A6997D649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072DF1-C9A1-4895-B386-C3CA63B64389}" type="datetime1">
              <a:rPr lang="en-US" smtClean="0"/>
              <a:pPr>
                <a:defRPr/>
              </a:pPr>
              <a:t>10/31/2019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9" name="Slide Number Placeholder 5"/>
          <p:cNvSpPr>
            <a:spLocks noGrp="1"/>
          </p:cNvSpPr>
          <p:nvPr>
            <p:ph type="sldNum" sz="quarter" idx="12"/>
          </p:nvPr>
        </p:nvSpPr>
        <p:spPr/>
        <p:txBody>
          <a:bodyPr/>
          <a:lstStyle>
            <a:lvl1pPr>
              <a:defRPr/>
            </a:lvl1pPr>
          </a:lstStyle>
          <a:p>
            <a:pPr>
              <a:defRPr/>
            </a:pPr>
            <a:fld id="{E6E360E6-1F78-42A8-808F-5C1F378AB4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CA706B0-ACE1-4B80-B7AE-CD1681847FA7}" type="datetime1">
              <a:rPr lang="en-US" smtClean="0"/>
              <a:pPr>
                <a:defRPr/>
              </a:pPr>
              <a:t>10/31/2019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5" name="Slide Number Placeholder 5"/>
          <p:cNvSpPr>
            <a:spLocks noGrp="1"/>
          </p:cNvSpPr>
          <p:nvPr>
            <p:ph type="sldNum" sz="quarter" idx="12"/>
          </p:nvPr>
        </p:nvSpPr>
        <p:spPr/>
        <p:txBody>
          <a:bodyPr/>
          <a:lstStyle>
            <a:lvl1pPr>
              <a:defRPr/>
            </a:lvl1pPr>
          </a:lstStyle>
          <a:p>
            <a:pPr>
              <a:defRPr/>
            </a:pPr>
            <a:fld id="{F79C856A-F3FA-436F-A6CB-6F115BFFC0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1065C0-1603-48CE-974C-4FF1D3564129}" type="datetime1">
              <a:rPr lang="en-US" smtClean="0"/>
              <a:pPr>
                <a:defRPr/>
              </a:pPr>
              <a:t>10/31/2019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4" name="Slide Number Placeholder 5"/>
          <p:cNvSpPr>
            <a:spLocks noGrp="1"/>
          </p:cNvSpPr>
          <p:nvPr>
            <p:ph type="sldNum" sz="quarter" idx="12"/>
          </p:nvPr>
        </p:nvSpPr>
        <p:spPr/>
        <p:txBody>
          <a:bodyPr/>
          <a:lstStyle>
            <a:lvl1pPr>
              <a:defRPr/>
            </a:lvl1pPr>
          </a:lstStyle>
          <a:p>
            <a:pPr>
              <a:defRPr/>
            </a:pPr>
            <a:fld id="{BFE46534-2D45-4930-8A1F-3094C853E7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9E0049-BDE0-4CEE-BF2D-3E0AEA35525C}" type="datetime1">
              <a:rPr lang="en-US" smtClean="0"/>
              <a:pPr>
                <a:defRPr/>
              </a:pPr>
              <a:t>10/31/2019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9C42FD9A-F028-48EE-B10F-96CF536008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96F412-EE98-469D-94B8-E0B11EBD67CA}" type="datetime1">
              <a:rPr lang="en-US" smtClean="0"/>
              <a:pPr>
                <a:defRPr/>
              </a:pPr>
              <a:t>10/31/2019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UNIT I                            DATA STRUCTURES AND ALGORITHMS - II</a:t>
            </a:r>
            <a:endParaRPr lang="en-US"/>
          </a:p>
        </p:txBody>
      </p:sp>
      <p:sp>
        <p:nvSpPr>
          <p:cNvPr id="7" name="Slide Number Placeholder 5"/>
          <p:cNvSpPr>
            <a:spLocks noGrp="1"/>
          </p:cNvSpPr>
          <p:nvPr>
            <p:ph type="sldNum" sz="quarter" idx="12"/>
          </p:nvPr>
        </p:nvSpPr>
        <p:spPr/>
        <p:txBody>
          <a:bodyPr/>
          <a:lstStyle>
            <a:lvl1pPr>
              <a:defRPr/>
            </a:lvl1pPr>
          </a:lstStyle>
          <a:p>
            <a:pPr>
              <a:defRPr/>
            </a:pPr>
            <a:fld id="{74DDE81E-4DCA-4C1C-A12A-D3D57A38B9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4E6FFC2-6C46-4AB7-8629-8A0FC1F130B5}" type="datetime1">
              <a:rPr lang="en-US" smtClean="0"/>
              <a:pPr>
                <a:defRPr/>
              </a:pPr>
              <a:t>10/31/2019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UNIT I                            DATA STRUCTURES AND ALGORITHMS -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0BD2184-C528-45F4-A137-77A7A8FCD4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85720" y="1500174"/>
            <a:ext cx="8610600" cy="1828800"/>
          </a:xfrm>
        </p:spPr>
        <p:txBody>
          <a:bodyPr/>
          <a:lstStyle/>
          <a:p>
            <a:pPr eaLnBrk="1" hangingPunct="1"/>
            <a:r>
              <a:rPr lang="en-US" sz="3600" b="1" i="1" cap="all" dirty="0">
                <a:solidFill>
                  <a:srgbClr val="00B050"/>
                </a:solidFill>
                <a:latin typeface="Bookman Old Style" pitchFamily="18" charset="0"/>
              </a:rPr>
              <a:t>CSE </a:t>
            </a:r>
            <a:r>
              <a:rPr lang="en-US" sz="3600" b="1" i="1" cap="all" dirty="0" smtClean="0">
                <a:solidFill>
                  <a:srgbClr val="00B050"/>
                </a:solidFill>
                <a:latin typeface="Bookman Old Style" pitchFamily="18" charset="0"/>
              </a:rPr>
              <a:t>3002- programming in java</a:t>
            </a: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FF0000"/>
                </a:solidFill>
                <a:latin typeface="Bookman Old Style" pitchFamily="18" charset="0"/>
              </a:rPr>
              <a:t>unit v</a:t>
            </a:r>
            <a:br>
              <a:rPr lang="en-US" sz="4000" b="1" i="1" cap="all" dirty="0" smtClean="0">
                <a:solidFill>
                  <a:srgbClr val="FF0000"/>
                </a:solidFill>
                <a:latin typeface="Bookman Old Style" pitchFamily="18" charset="0"/>
              </a:rPr>
            </a:br>
            <a:r>
              <a:rPr lang="en-US" sz="4000" b="1" i="1" cap="all" dirty="0" smtClean="0">
                <a:solidFill>
                  <a:srgbClr val="0070C0"/>
                </a:solidFill>
                <a:latin typeface="Bookman Old Style" pitchFamily="18" charset="0"/>
              </a:rPr>
              <a:t>Concurrency</a:t>
            </a:r>
            <a:r>
              <a:rPr lang="en-US" sz="4000" b="1" i="1" cap="all" dirty="0" smtClean="0">
                <a:solidFill>
                  <a:srgbClr val="FF0000"/>
                </a:solidFill>
                <a:latin typeface="Bookman Old Style" pitchFamily="18" charset="0"/>
              </a:rPr>
              <a:t/>
            </a:r>
            <a:br>
              <a:rPr lang="en-US" sz="4000" b="1" i="1" cap="all" dirty="0" smtClean="0">
                <a:solidFill>
                  <a:srgbClr val="FF0000"/>
                </a:solidFill>
                <a:latin typeface="Bookman Old Style" pitchFamily="18" charset="0"/>
              </a:rPr>
            </a:br>
            <a:r>
              <a:rPr lang="en-US" sz="4000" b="1" i="1" cap="all" dirty="0" smtClean="0">
                <a:solidFill>
                  <a:srgbClr val="FF0000"/>
                </a:solidFill>
                <a:latin typeface="Bookman Old Style" pitchFamily="18" charset="0"/>
              </a:rPr>
              <a:t/>
            </a:r>
            <a:br>
              <a:rPr lang="en-US" sz="4000" b="1" i="1" cap="all" dirty="0" smtClean="0">
                <a:solidFill>
                  <a:srgbClr val="FF0000"/>
                </a:solidFill>
                <a:latin typeface="Bookman Old Style" pitchFamily="18" charset="0"/>
              </a:rPr>
            </a:br>
            <a:endParaRPr lang="en-US" sz="4000" b="1" i="1" cap="all" dirty="0">
              <a:solidFill>
                <a:srgbClr val="FF0000"/>
              </a:solidFill>
              <a:latin typeface="Bookman Old Style" pitchFamily="18" charset="0"/>
            </a:endParaRPr>
          </a:p>
        </p:txBody>
      </p:sp>
      <p:sp>
        <p:nvSpPr>
          <p:cNvPr id="4" name="Slide Number Placeholder 3"/>
          <p:cNvSpPr>
            <a:spLocks noGrp="1"/>
          </p:cNvSpPr>
          <p:nvPr>
            <p:ph type="sldNum" sz="quarter" idx="12"/>
          </p:nvPr>
        </p:nvSpPr>
        <p:spPr/>
        <p:txBody>
          <a:bodyPr/>
          <a:lstStyle/>
          <a:p>
            <a:pPr>
              <a:defRPr/>
            </a:pPr>
            <a:fld id="{E73C46D7-74D1-4B60-BBAD-7922F9D9D226}" type="slidenum">
              <a:rPr lang="en-US" smtClean="0"/>
              <a:pPr>
                <a:defRPr/>
              </a:pPr>
              <a:t>1</a:t>
            </a:fld>
            <a:endParaRPr lang="en-US"/>
          </a:p>
        </p:txBody>
      </p:sp>
      <p:sp>
        <p:nvSpPr>
          <p:cNvPr id="5" name="Title 1"/>
          <p:cNvSpPr txBox="1">
            <a:spLocks/>
          </p:cNvSpPr>
          <p:nvPr/>
        </p:nvSpPr>
        <p:spPr bwMode="auto">
          <a:xfrm>
            <a:off x="304800" y="4191000"/>
            <a:ext cx="86106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2000" b="1" cap="all" dirty="0">
                <a:solidFill>
                  <a:schemeClr val="tx1">
                    <a:lumMod val="95000"/>
                    <a:lumOff val="5000"/>
                  </a:schemeClr>
                </a:solidFill>
                <a:latin typeface="Bookman Old Style" pitchFamily="18" charset="0"/>
              </a:rPr>
              <a:t>Dr. R. Manikandan </a:t>
            </a:r>
          </a:p>
          <a:p>
            <a:pPr eaLnBrk="1" hangingPunct="1"/>
            <a:r>
              <a:rPr lang="en-US" sz="2000" b="1" cap="all" dirty="0" smtClean="0">
                <a:solidFill>
                  <a:schemeClr val="tx1">
                    <a:lumMod val="95000"/>
                    <a:lumOff val="5000"/>
                  </a:schemeClr>
                </a:solidFill>
                <a:latin typeface="Bookman Old Style" pitchFamily="18" charset="0"/>
              </a:rPr>
              <a:t>Assistant professor (senior grade)</a:t>
            </a:r>
          </a:p>
          <a:p>
            <a:pPr eaLnBrk="1" hangingPunct="1"/>
            <a:r>
              <a:rPr lang="en-US" sz="2000" b="1" cap="all" dirty="0" smtClean="0">
                <a:solidFill>
                  <a:schemeClr val="tx1">
                    <a:lumMod val="95000"/>
                    <a:lumOff val="5000"/>
                  </a:schemeClr>
                </a:solidFill>
                <a:latin typeface="Bookman Old Style" pitchFamily="18" charset="0"/>
              </a:rPr>
              <a:t>Vit bhopal university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87362"/>
          </a:xfrm>
        </p:spPr>
        <p:txBody>
          <a:bodyPr/>
          <a:lstStyle/>
          <a:p>
            <a:r>
              <a:rPr lang="en-IN" b="1" dirty="0">
                <a:solidFill>
                  <a:srgbClr val="00B0F0"/>
                </a:solidFill>
              </a:rPr>
              <a:t>Life Cycle of a Thread</a:t>
            </a:r>
            <a:endParaRPr lang="en-IN"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10</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19200" y="1066800"/>
            <a:ext cx="6705600" cy="5059363"/>
          </a:xfrm>
        </p:spPr>
      </p:pic>
    </p:spTree>
    <p:extLst>
      <p:ext uri="{BB962C8B-B14F-4D97-AF65-F5344CB8AC3E}">
        <p14:creationId xmlns="" xmlns:p14="http://schemas.microsoft.com/office/powerpoint/2010/main" val="688863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57200"/>
          </a:xfrm>
        </p:spPr>
        <p:txBody>
          <a:bodyPr/>
          <a:lstStyle/>
          <a:p>
            <a:pPr eaLnBrk="1" hangingPunct="1"/>
            <a:r>
              <a:rPr lang="en-IN" b="1" dirty="0" smtClean="0">
                <a:solidFill>
                  <a:srgbClr val="00B0F0"/>
                </a:solidFill>
              </a:rPr>
              <a:t>Creating a Threads in Java</a:t>
            </a:r>
            <a:endParaRPr lang="en-US" b="1" dirty="0">
              <a:solidFill>
                <a:srgbClr val="00B0F0"/>
              </a:solidFill>
            </a:endParaRPr>
          </a:p>
        </p:txBody>
      </p:sp>
      <p:sp>
        <p:nvSpPr>
          <p:cNvPr id="4099" name="Content Placeholder 2"/>
          <p:cNvSpPr>
            <a:spLocks noGrp="1"/>
          </p:cNvSpPr>
          <p:nvPr>
            <p:ph idx="1"/>
          </p:nvPr>
        </p:nvSpPr>
        <p:spPr>
          <a:xfrm>
            <a:off x="76200" y="457200"/>
            <a:ext cx="8991600" cy="5670550"/>
          </a:xfrm>
        </p:spPr>
        <p:txBody>
          <a:bodyPr/>
          <a:lstStyle/>
          <a:p>
            <a:r>
              <a:rPr lang="en-IN" sz="2400" b="1" dirty="0"/>
              <a:t>Threads can be created by using two mechanisms :</a:t>
            </a:r>
            <a:r>
              <a:rPr lang="en-IN" sz="2400" dirty="0"/>
              <a:t/>
            </a:r>
            <a:br>
              <a:rPr lang="en-IN" sz="2400" dirty="0"/>
            </a:br>
            <a:r>
              <a:rPr lang="en-IN" sz="2400" dirty="0" smtClean="0"/>
              <a:t>1.Extending </a:t>
            </a:r>
            <a:r>
              <a:rPr lang="en-IN" sz="2400" dirty="0"/>
              <a:t>the Thread class</a:t>
            </a:r>
            <a:br>
              <a:rPr lang="en-IN" sz="2400" dirty="0"/>
            </a:br>
            <a:r>
              <a:rPr lang="en-IN" sz="2400" dirty="0"/>
              <a:t>2. Implementing the Runnable </a:t>
            </a:r>
            <a:r>
              <a:rPr lang="en-IN" sz="2400" dirty="0" smtClean="0"/>
              <a:t>Interface</a:t>
            </a:r>
          </a:p>
          <a:p>
            <a:pPr algn="just">
              <a:buFont typeface="Arial" pitchFamily="34" charset="0"/>
              <a:buChar char="•"/>
            </a:pPr>
            <a:r>
              <a:rPr lang="en-IN" sz="2400" b="1" dirty="0"/>
              <a:t>Thread creation by extending the Thread </a:t>
            </a:r>
            <a:r>
              <a:rPr lang="en-IN" sz="2400" b="1" dirty="0" smtClean="0"/>
              <a:t>class </a:t>
            </a:r>
          </a:p>
          <a:p>
            <a:pPr lvl="1" algn="just">
              <a:buFont typeface="Arial" pitchFamily="34" charset="0"/>
              <a:buChar char="•"/>
            </a:pPr>
            <a:r>
              <a:rPr lang="en-IN" sz="2400" dirty="0" smtClean="0"/>
              <a:t>We </a:t>
            </a:r>
            <a:r>
              <a:rPr lang="en-IN" sz="2400" dirty="0"/>
              <a:t>create a class that extends the </a:t>
            </a:r>
            <a:r>
              <a:rPr lang="en-IN" sz="2400" b="1" dirty="0" err="1"/>
              <a:t>java.lang.Thread</a:t>
            </a:r>
            <a:r>
              <a:rPr lang="en-IN" sz="2400" dirty="0"/>
              <a:t> class. This class overrides the run() method available in the Thread class. </a:t>
            </a:r>
            <a:endParaRPr lang="en-IN" sz="2400" dirty="0" smtClean="0"/>
          </a:p>
          <a:p>
            <a:pPr lvl="1" algn="just">
              <a:buFont typeface="Arial" pitchFamily="34" charset="0"/>
              <a:buChar char="•"/>
            </a:pPr>
            <a:r>
              <a:rPr lang="en-IN" sz="2400" dirty="0" smtClean="0"/>
              <a:t>A </a:t>
            </a:r>
            <a:r>
              <a:rPr lang="en-IN" sz="2400" dirty="0"/>
              <a:t>thread begins its life inside run() method. We create an object of our new class and call start() method to start the execution of a thread. Start() invokes the run() method </a:t>
            </a:r>
            <a:r>
              <a:rPr lang="en-IN" sz="2400" dirty="0" smtClean="0"/>
              <a:t>on </a:t>
            </a:r>
            <a:r>
              <a:rPr lang="en-IN" sz="2400" dirty="0"/>
              <a:t>the Thread object</a:t>
            </a:r>
            <a:r>
              <a:rPr lang="en-IN" sz="2400" dirty="0" smtClean="0"/>
              <a:t>.</a:t>
            </a:r>
          </a:p>
          <a:p>
            <a:pPr lvl="1" algn="just">
              <a:buFont typeface="Arial" pitchFamily="34" charset="0"/>
              <a:buChar char="•"/>
            </a:pPr>
            <a:r>
              <a:rPr lang="en-IN" sz="2400" b="1" dirty="0" smtClean="0"/>
              <a:t>Example: </a:t>
            </a:r>
            <a:r>
              <a:rPr lang="en-IN" sz="2400" dirty="0" smtClean="0"/>
              <a:t>Multithread1.java</a:t>
            </a:r>
          </a:p>
          <a:p>
            <a:pPr algn="just">
              <a:buFont typeface="Arial" pitchFamily="34" charset="0"/>
              <a:buChar char="•"/>
            </a:pPr>
            <a:r>
              <a:rPr lang="en-IN" sz="2400" b="1" dirty="0"/>
              <a:t>Thread creation </a:t>
            </a:r>
            <a:r>
              <a:rPr lang="en-IN" sz="2400" b="1" dirty="0" smtClean="0"/>
              <a:t>by </a:t>
            </a:r>
            <a:r>
              <a:rPr lang="en-IN" sz="2400" b="1" dirty="0"/>
              <a:t>implementing the Runnable </a:t>
            </a:r>
            <a:r>
              <a:rPr lang="en-IN" sz="2400" b="1" dirty="0" smtClean="0"/>
              <a:t>Interface</a:t>
            </a:r>
          </a:p>
          <a:p>
            <a:pPr lvl="1" algn="just">
              <a:buFont typeface="Arial" pitchFamily="34" charset="0"/>
              <a:buChar char="•"/>
            </a:pPr>
            <a:r>
              <a:rPr lang="en-IN" sz="2400" dirty="0"/>
              <a:t>We create a new class which implements </a:t>
            </a:r>
            <a:r>
              <a:rPr lang="en-IN" sz="2400" b="1" dirty="0" err="1"/>
              <a:t>java.lang.Runnable</a:t>
            </a:r>
            <a:r>
              <a:rPr lang="en-IN" sz="2400" dirty="0"/>
              <a:t> interface and override run() method. Then we instantiate a Thread object and call start() method on this object</a:t>
            </a:r>
            <a:r>
              <a:rPr lang="en-IN" sz="2400" dirty="0" smtClean="0"/>
              <a:t>.</a:t>
            </a:r>
          </a:p>
          <a:p>
            <a:pPr lvl="1" algn="just">
              <a:buFont typeface="Arial" pitchFamily="34" charset="0"/>
              <a:buChar char="•"/>
            </a:pPr>
            <a:r>
              <a:rPr lang="en-IN" sz="2400" b="1" dirty="0" smtClean="0"/>
              <a:t>Example: </a:t>
            </a:r>
            <a:r>
              <a:rPr lang="en-IN" sz="2400" dirty="0" smtClean="0"/>
              <a:t>Multithread2.java</a:t>
            </a:r>
            <a:endParaRPr lang="en-IN" sz="2400" dirty="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11</a:t>
            </a:fld>
            <a:endParaRPr lang="en-US" dirty="0"/>
          </a:p>
        </p:txBody>
      </p:sp>
    </p:spTree>
    <p:extLst>
      <p:ext uri="{BB962C8B-B14F-4D97-AF65-F5344CB8AC3E}">
        <p14:creationId xmlns="" xmlns:p14="http://schemas.microsoft.com/office/powerpoint/2010/main" val="52654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57200"/>
          </a:xfrm>
        </p:spPr>
        <p:txBody>
          <a:bodyPr/>
          <a:lstStyle/>
          <a:p>
            <a:pPr eaLnBrk="1" hangingPunct="1"/>
            <a:r>
              <a:rPr lang="en-IN" b="1" dirty="0" smtClean="0">
                <a:solidFill>
                  <a:srgbClr val="00B0F0"/>
                </a:solidFill>
              </a:rPr>
              <a:t>Creating a Threads in Java</a:t>
            </a:r>
            <a:endParaRPr lang="en-US" b="1" dirty="0">
              <a:solidFill>
                <a:srgbClr val="00B0F0"/>
              </a:solidFill>
            </a:endParaRPr>
          </a:p>
        </p:txBody>
      </p:sp>
      <p:sp>
        <p:nvSpPr>
          <p:cNvPr id="4099" name="Content Placeholder 2"/>
          <p:cNvSpPr>
            <a:spLocks noGrp="1"/>
          </p:cNvSpPr>
          <p:nvPr>
            <p:ph idx="1"/>
          </p:nvPr>
        </p:nvSpPr>
        <p:spPr>
          <a:xfrm>
            <a:off x="76200" y="685800"/>
            <a:ext cx="8991600" cy="5441950"/>
          </a:xfrm>
        </p:spPr>
        <p:txBody>
          <a:bodyPr/>
          <a:lstStyle/>
          <a:p>
            <a:pPr algn="just">
              <a:lnSpc>
                <a:spcPct val="150000"/>
              </a:lnSpc>
            </a:pPr>
            <a:r>
              <a:rPr lang="en-IN" sz="2600" b="1" dirty="0"/>
              <a:t>Thread Class </a:t>
            </a:r>
            <a:r>
              <a:rPr lang="en-IN" sz="2600" b="1" dirty="0" smtClean="0"/>
              <a:t>vs. </a:t>
            </a:r>
            <a:r>
              <a:rPr lang="en-IN" sz="2600" b="1" dirty="0"/>
              <a:t>Runnable </a:t>
            </a:r>
            <a:r>
              <a:rPr lang="en-IN" sz="2600" b="1" dirty="0" smtClean="0"/>
              <a:t>Interface</a:t>
            </a:r>
          </a:p>
          <a:p>
            <a:pPr lvl="1" algn="just">
              <a:lnSpc>
                <a:spcPct val="150000"/>
              </a:lnSpc>
            </a:pPr>
            <a:r>
              <a:rPr lang="en-IN" sz="2600" dirty="0" smtClean="0"/>
              <a:t>If </a:t>
            </a:r>
            <a:r>
              <a:rPr lang="en-IN" sz="2600" dirty="0"/>
              <a:t>we extend the Thread class, our class cannot extend any other class because Java doesn’t support multiple inheritance. But, if we implement the Runnable interface, our class can still extend other base classes</a:t>
            </a:r>
            <a:r>
              <a:rPr lang="en-IN" sz="2600" dirty="0" smtClean="0"/>
              <a:t>.</a:t>
            </a:r>
          </a:p>
          <a:p>
            <a:pPr lvl="1" algn="just">
              <a:lnSpc>
                <a:spcPct val="150000"/>
              </a:lnSpc>
            </a:pPr>
            <a:r>
              <a:rPr lang="en-IN" sz="2600" dirty="0" smtClean="0"/>
              <a:t> </a:t>
            </a:r>
            <a:r>
              <a:rPr lang="en-IN" sz="2600" dirty="0"/>
              <a:t>We can achieve basic functionality of a thread by extending Thread class because it provides some inbuilt methods like yield(), interrupt() etc. that are not available in Runnable interface</a:t>
            </a:r>
            <a:r>
              <a:rPr lang="en-IN" sz="2000" dirty="0" smtClean="0"/>
              <a:t>.</a:t>
            </a:r>
          </a:p>
          <a:p>
            <a:r>
              <a:rPr lang="en-IN" sz="2200" b="1" dirty="0" smtClean="0"/>
              <a:t>Example</a:t>
            </a:r>
            <a:r>
              <a:rPr lang="en-IN" sz="2200" dirty="0" smtClean="0"/>
              <a:t>:  ThreadTest.java, TestSleepMethod1.java, ThreadMethods.java</a:t>
            </a:r>
          </a:p>
          <a:p>
            <a:pPr lvl="1" algn="just">
              <a:lnSpc>
                <a:spcPct val="150000"/>
              </a:lnSpc>
            </a:pPr>
            <a:endParaRPr lang="en-IN" sz="2000" dirty="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12</a:t>
            </a:fld>
            <a:endParaRPr lang="en-US" dirty="0"/>
          </a:p>
        </p:txBody>
      </p:sp>
    </p:spTree>
    <p:extLst>
      <p:ext uri="{BB962C8B-B14F-4D97-AF65-F5344CB8AC3E}">
        <p14:creationId xmlns="" xmlns:p14="http://schemas.microsoft.com/office/powerpoint/2010/main" val="1934918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57200"/>
          </a:xfrm>
        </p:spPr>
        <p:txBody>
          <a:bodyPr/>
          <a:lstStyle/>
          <a:p>
            <a:pPr eaLnBrk="1" hangingPunct="1"/>
            <a:r>
              <a:rPr lang="en-US" b="1" dirty="0" smtClean="0">
                <a:solidFill>
                  <a:srgbClr val="00B0F0"/>
                </a:solidFill>
              </a:rPr>
              <a:t>Executor Service</a:t>
            </a:r>
            <a:endParaRPr lang="en-US" b="1" dirty="0">
              <a:solidFill>
                <a:srgbClr val="00B0F0"/>
              </a:solidFill>
            </a:endParaRPr>
          </a:p>
        </p:txBody>
      </p:sp>
      <p:sp>
        <p:nvSpPr>
          <p:cNvPr id="4099" name="Content Placeholder 2"/>
          <p:cNvSpPr>
            <a:spLocks noGrp="1"/>
          </p:cNvSpPr>
          <p:nvPr>
            <p:ph idx="1"/>
          </p:nvPr>
        </p:nvSpPr>
        <p:spPr>
          <a:xfrm>
            <a:off x="76200" y="620688"/>
            <a:ext cx="8991600" cy="5441950"/>
          </a:xfrm>
        </p:spPr>
        <p:txBody>
          <a:bodyPr/>
          <a:lstStyle/>
          <a:p>
            <a:pPr algn="just">
              <a:lnSpc>
                <a:spcPct val="150000"/>
              </a:lnSpc>
            </a:pPr>
            <a:r>
              <a:rPr lang="en-IN" sz="2600" dirty="0" smtClean="0"/>
              <a:t>To create threads in Java by extending the </a:t>
            </a:r>
            <a:r>
              <a:rPr lang="en-IN" sz="2600" b="1" dirty="0" smtClean="0"/>
              <a:t>Thread class </a:t>
            </a:r>
            <a:r>
              <a:rPr lang="en-IN" sz="2600" dirty="0" smtClean="0"/>
              <a:t>or implementing the </a:t>
            </a:r>
            <a:r>
              <a:rPr lang="en-IN" sz="2600" b="1" dirty="0" err="1" smtClean="0"/>
              <a:t>Runnable</a:t>
            </a:r>
            <a:r>
              <a:rPr lang="en-IN" sz="2600" b="1" dirty="0" smtClean="0"/>
              <a:t> interface</a:t>
            </a:r>
            <a:r>
              <a:rPr lang="en-IN" sz="2600" dirty="0" smtClean="0"/>
              <a:t>.</a:t>
            </a:r>
          </a:p>
          <a:p>
            <a:pPr lvl="1" algn="just"/>
            <a:r>
              <a:rPr lang="en-IN" sz="2400" dirty="0" smtClean="0"/>
              <a:t>While it is easy to create one or two threads and run them</a:t>
            </a:r>
          </a:p>
          <a:p>
            <a:pPr lvl="1" algn="just"/>
            <a:r>
              <a:rPr lang="en-IN" sz="2400" dirty="0" smtClean="0"/>
              <a:t>It becomes a problem when your application requires creating 20 or 30 threads for running tasks concurrently.</a:t>
            </a:r>
          </a:p>
          <a:p>
            <a:pPr>
              <a:lnSpc>
                <a:spcPct val="150000"/>
              </a:lnSpc>
            </a:pPr>
            <a:r>
              <a:rPr lang="en-US" sz="2600" dirty="0" err="1" smtClean="0"/>
              <a:t>java.util.concurrent.ExecutorService</a:t>
            </a:r>
            <a:endParaRPr lang="en-US" sz="2600" dirty="0" smtClean="0"/>
          </a:p>
          <a:p>
            <a:pPr eaLnBrk="1" hangingPunct="1">
              <a:lnSpc>
                <a:spcPct val="150000"/>
              </a:lnSpc>
            </a:pPr>
            <a:r>
              <a:rPr lang="en-US" sz="2600" b="1" dirty="0" smtClean="0"/>
              <a:t>The Behavior of an </a:t>
            </a:r>
            <a:r>
              <a:rPr lang="en-US" sz="2600" b="1" dirty="0" err="1" smtClean="0">
                <a:cs typeface="Courier New" pitchFamily="49" charset="0"/>
              </a:rPr>
              <a:t>ExecutorService</a:t>
            </a:r>
            <a:endParaRPr lang="en-US" sz="2600" b="1" dirty="0" smtClean="0">
              <a:cs typeface="Courier New" pitchFamily="49" charset="0"/>
            </a:endParaRPr>
          </a:p>
          <a:p>
            <a:pPr lvl="1" eaLnBrk="1" hangingPunct="1">
              <a:lnSpc>
                <a:spcPct val="150000"/>
              </a:lnSpc>
            </a:pPr>
            <a:r>
              <a:rPr lang="en-US" sz="2600" dirty="0" smtClean="0"/>
              <a:t>A cached thread pool </a:t>
            </a:r>
            <a:r>
              <a:rPr lang="en-US" sz="2600" dirty="0" err="1" smtClean="0">
                <a:cs typeface="Courier New" pitchFamily="49" charset="0"/>
              </a:rPr>
              <a:t>ExecutorService</a:t>
            </a:r>
            <a:r>
              <a:rPr lang="en-US" sz="2600" dirty="0" smtClean="0">
                <a:cs typeface="Arial" charset="0"/>
              </a:rPr>
              <a:t>:</a:t>
            </a:r>
            <a:endParaRPr lang="en-US" sz="2600" dirty="0" smtClean="0">
              <a:cs typeface="Courier New" pitchFamily="49" charset="0"/>
            </a:endParaRPr>
          </a:p>
          <a:p>
            <a:pPr lvl="2" eaLnBrk="1" hangingPunct="1"/>
            <a:r>
              <a:rPr lang="en-US" dirty="0" smtClean="0"/>
              <a:t>Creates new threads as needed</a:t>
            </a:r>
          </a:p>
          <a:p>
            <a:pPr lvl="2" eaLnBrk="1" hangingPunct="1"/>
            <a:r>
              <a:rPr lang="en-US" dirty="0" smtClean="0"/>
              <a:t>Reuses its threads (Its threads do not die after finishing their task.)</a:t>
            </a:r>
          </a:p>
          <a:p>
            <a:pPr lvl="2" eaLnBrk="1" hangingPunct="1"/>
            <a:r>
              <a:rPr lang="en-US" dirty="0" smtClean="0"/>
              <a:t>Terminates threads that have been idle for 60 seconds</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13</a:t>
            </a:fld>
            <a:endParaRPr lang="en-US" dirty="0"/>
          </a:p>
        </p:txBody>
      </p:sp>
    </p:spTree>
    <p:extLst>
      <p:ext uri="{BB962C8B-B14F-4D97-AF65-F5344CB8AC3E}">
        <p14:creationId xmlns="" xmlns:p14="http://schemas.microsoft.com/office/powerpoint/2010/main" val="1934918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0"/>
            <a:ext cx="8992772" cy="714355"/>
          </a:xfrm>
        </p:spPr>
        <p:txBody>
          <a:bodyPr/>
          <a:lstStyle/>
          <a:p>
            <a:pPr eaLnBrk="1" hangingPunct="1"/>
            <a:r>
              <a:rPr lang="en-US" sz="3300" b="1" dirty="0" smtClean="0">
                <a:solidFill>
                  <a:srgbClr val="00B0F0"/>
                </a:solidFill>
              </a:rPr>
              <a:t>Executor Service: C</a:t>
            </a:r>
            <a:r>
              <a:rPr lang="en-IN" sz="3300" b="1" i="1" dirty="0" smtClean="0">
                <a:solidFill>
                  <a:srgbClr val="00B0F0"/>
                </a:solidFill>
              </a:rPr>
              <a:t>reating and managing threads</a:t>
            </a:r>
            <a:endParaRPr lang="en-US" sz="3300" b="1" i="1" dirty="0" smtClean="0">
              <a:solidFill>
                <a:srgbClr val="00B0F0"/>
              </a:solidFill>
            </a:endParaRPr>
          </a:p>
        </p:txBody>
      </p:sp>
      <p:sp>
        <p:nvSpPr>
          <p:cNvPr id="4099" name="Content Placeholder 2"/>
          <p:cNvSpPr>
            <a:spLocks noGrp="1"/>
          </p:cNvSpPr>
          <p:nvPr>
            <p:ph idx="1"/>
          </p:nvPr>
        </p:nvSpPr>
        <p:spPr>
          <a:xfrm>
            <a:off x="152400" y="836712"/>
            <a:ext cx="8812088" cy="5878436"/>
          </a:xfrm>
        </p:spPr>
        <p:txBody>
          <a:bodyPr/>
          <a:lstStyle/>
          <a:p>
            <a:pPr algn="just" eaLnBrk="1" hangingPunct="1"/>
            <a:r>
              <a:rPr lang="en-IN" sz="2500" b="1" dirty="0" smtClean="0"/>
              <a:t>Thread Creation</a:t>
            </a:r>
            <a:r>
              <a:rPr lang="en-IN" sz="2500" dirty="0" smtClean="0"/>
              <a:t>: It provides various methods for creating threads, more specifically a pool of threads, that your application can use to run tasks concurrently.</a:t>
            </a:r>
          </a:p>
          <a:p>
            <a:pPr algn="just" eaLnBrk="1" hangingPunct="1"/>
            <a:r>
              <a:rPr lang="en-IN" sz="2500" b="1" dirty="0" smtClean="0"/>
              <a:t>Thread Management</a:t>
            </a:r>
            <a:r>
              <a:rPr lang="en-IN" sz="2500" dirty="0" smtClean="0"/>
              <a:t>: It manages the life cycle of the threads in the thread pool. You don’t need to worry about whether the threads in the thread pool are active or busy or dead before submitting a task for execution.</a:t>
            </a:r>
          </a:p>
          <a:p>
            <a:pPr algn="just" eaLnBrk="1" hangingPunct="1"/>
            <a:r>
              <a:rPr lang="en-IN" sz="2500" b="1" dirty="0" smtClean="0"/>
              <a:t>Task submission and execution</a:t>
            </a:r>
            <a:r>
              <a:rPr lang="en-IN" sz="2500" dirty="0" smtClean="0"/>
              <a:t>: Executors framework provides methods for submitting tasks for execution in the thread pool, and also gives you the power to decide when the tasks will be executed.</a:t>
            </a:r>
          </a:p>
          <a:p>
            <a:pPr algn="just" eaLnBrk="1" hangingPunct="1"/>
            <a:r>
              <a:rPr lang="en-IN" sz="2500" dirty="0" smtClean="0"/>
              <a:t> </a:t>
            </a:r>
            <a:r>
              <a:rPr lang="en-IN" sz="2500" b="1" dirty="0" smtClean="0"/>
              <a:t>For example</a:t>
            </a:r>
            <a:r>
              <a:rPr lang="en-IN" sz="2500" dirty="0" smtClean="0"/>
              <a:t>, You can submit a task to be executed now or schedule them to be executed later or make them execute periodically.</a:t>
            </a:r>
            <a:endParaRPr lang="en-US" sz="25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14</a:t>
            </a:fld>
            <a:endParaRPr lang="en-US" dirty="0"/>
          </a:p>
        </p:txBody>
      </p:sp>
    </p:spTree>
    <p:extLst>
      <p:ext uri="{BB962C8B-B14F-4D97-AF65-F5344CB8AC3E}">
        <p14:creationId xmlns="" xmlns:p14="http://schemas.microsoft.com/office/powerpoint/2010/main" val="1934918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1"/>
            <a:ext cx="8992772" cy="500042"/>
          </a:xfrm>
        </p:spPr>
        <p:txBody>
          <a:bodyPr/>
          <a:lstStyle/>
          <a:p>
            <a:pPr eaLnBrk="1" hangingPunct="1"/>
            <a:r>
              <a:rPr lang="en-US" sz="3600" b="1" dirty="0" smtClean="0">
                <a:solidFill>
                  <a:srgbClr val="00B0F0"/>
                </a:solidFill>
              </a:rPr>
              <a:t>Executor Service</a:t>
            </a:r>
            <a:endParaRPr lang="en-US" sz="3600" b="1" i="1" dirty="0" smtClean="0">
              <a:solidFill>
                <a:srgbClr val="00B0F0"/>
              </a:solidFill>
            </a:endParaRPr>
          </a:p>
        </p:txBody>
      </p:sp>
      <p:sp>
        <p:nvSpPr>
          <p:cNvPr id="4099" name="Content Placeholder 2"/>
          <p:cNvSpPr>
            <a:spLocks noGrp="1"/>
          </p:cNvSpPr>
          <p:nvPr>
            <p:ph idx="1"/>
          </p:nvPr>
        </p:nvSpPr>
        <p:spPr>
          <a:xfrm>
            <a:off x="152400" y="642918"/>
            <a:ext cx="8991600" cy="6072230"/>
          </a:xfrm>
        </p:spPr>
        <p:txBody>
          <a:bodyPr/>
          <a:lstStyle/>
          <a:p>
            <a:pPr algn="just" eaLnBrk="1" hangingPunct="1"/>
            <a:r>
              <a:rPr lang="en-IN" sz="2600" dirty="0" smtClean="0"/>
              <a:t>Java Concurrency API defines the following three executor interfaces:</a:t>
            </a:r>
          </a:p>
          <a:p>
            <a:pPr algn="just" eaLnBrk="1" hangingPunct="1"/>
            <a:r>
              <a:rPr lang="en-IN" sz="2400" b="1" dirty="0" smtClean="0"/>
              <a:t>Executor</a:t>
            </a:r>
            <a:r>
              <a:rPr lang="en-IN" sz="2400" dirty="0" smtClean="0"/>
              <a:t> - A simple interface that contains a method called execute() to launch a task specified by a </a:t>
            </a:r>
            <a:r>
              <a:rPr lang="en-IN" sz="2400" dirty="0" err="1" smtClean="0"/>
              <a:t>Runnable</a:t>
            </a:r>
            <a:r>
              <a:rPr lang="en-IN" sz="2400" dirty="0" smtClean="0"/>
              <a:t> object.</a:t>
            </a:r>
          </a:p>
          <a:p>
            <a:pPr algn="just" eaLnBrk="1" hangingPunct="1"/>
            <a:r>
              <a:rPr lang="en-IN" sz="2400" b="1" dirty="0" err="1" smtClean="0"/>
              <a:t>ExecutorService</a:t>
            </a:r>
            <a:r>
              <a:rPr lang="en-IN" sz="2400" dirty="0" smtClean="0"/>
              <a:t> - A sub-interface of Executor that adds functionality to manage the lifecycle of the tasks. </a:t>
            </a:r>
          </a:p>
          <a:p>
            <a:pPr lvl="1" algn="just" eaLnBrk="1" hangingPunct="1"/>
            <a:r>
              <a:rPr lang="en-IN" sz="2000" dirty="0" smtClean="0"/>
              <a:t>It also provides a submit() method whose overloaded versions can accept a </a:t>
            </a:r>
            <a:r>
              <a:rPr lang="en-IN" sz="2000" dirty="0" err="1" smtClean="0"/>
              <a:t>Runnable</a:t>
            </a:r>
            <a:r>
              <a:rPr lang="en-IN" sz="2000" dirty="0" smtClean="0"/>
              <a:t> as well as a Callable object. </a:t>
            </a:r>
          </a:p>
          <a:p>
            <a:pPr lvl="1" algn="just" eaLnBrk="1" hangingPunct="1"/>
            <a:r>
              <a:rPr lang="en-IN" sz="2000" dirty="0" smtClean="0"/>
              <a:t>Callable objects are similar to </a:t>
            </a:r>
            <a:r>
              <a:rPr lang="en-IN" sz="2000" dirty="0" err="1" smtClean="0"/>
              <a:t>Runnable</a:t>
            </a:r>
            <a:r>
              <a:rPr lang="en-IN" sz="2000" dirty="0" smtClean="0"/>
              <a:t> except that the task specified by a Callable object can also return a value. </a:t>
            </a:r>
          </a:p>
          <a:p>
            <a:pPr algn="just" eaLnBrk="1" hangingPunct="1"/>
            <a:r>
              <a:rPr lang="en-IN" sz="2400" b="1" dirty="0" err="1" smtClean="0"/>
              <a:t>ScheduledExecutorService</a:t>
            </a:r>
            <a:r>
              <a:rPr lang="en-IN" sz="2400" dirty="0" smtClean="0"/>
              <a:t> - A sub-interface of </a:t>
            </a:r>
            <a:r>
              <a:rPr lang="en-IN" sz="2400" dirty="0" err="1" smtClean="0"/>
              <a:t>ExecutorService</a:t>
            </a:r>
            <a:r>
              <a:rPr lang="en-IN" sz="2400" dirty="0" smtClean="0"/>
              <a:t>. It adds functionality to schedule the execution of the tasks.</a:t>
            </a:r>
          </a:p>
          <a:p>
            <a:pPr algn="just" eaLnBrk="1" hangingPunct="1"/>
            <a:r>
              <a:rPr lang="en-IN" sz="2400" b="1" dirty="0" smtClean="0"/>
              <a:t>Example: </a:t>
            </a:r>
            <a:r>
              <a:rPr lang="en-IN" sz="2400" dirty="0" smtClean="0"/>
              <a:t>ExecutorsExample.java</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15</a:t>
            </a:fld>
            <a:endParaRPr lang="en-US" dirty="0"/>
          </a:p>
        </p:txBody>
      </p:sp>
    </p:spTree>
    <p:extLst>
      <p:ext uri="{BB962C8B-B14F-4D97-AF65-F5344CB8AC3E}">
        <p14:creationId xmlns="" xmlns:p14="http://schemas.microsoft.com/office/powerpoint/2010/main" val="1934918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57200"/>
          </a:xfrm>
        </p:spPr>
        <p:txBody>
          <a:bodyPr/>
          <a:lstStyle/>
          <a:p>
            <a:pPr eaLnBrk="1" hangingPunct="1"/>
            <a:r>
              <a:rPr lang="en-US" b="1" dirty="0" smtClean="0">
                <a:solidFill>
                  <a:srgbClr val="00B0F0"/>
                </a:solidFill>
              </a:rPr>
              <a:t>Executor Service</a:t>
            </a:r>
            <a:endParaRPr lang="en-US" b="1" dirty="0">
              <a:solidFill>
                <a:srgbClr val="00B0F0"/>
              </a:solidFill>
            </a:endParaRPr>
          </a:p>
        </p:txBody>
      </p:sp>
      <p:sp>
        <p:nvSpPr>
          <p:cNvPr id="4099" name="Content Placeholder 2"/>
          <p:cNvSpPr>
            <a:spLocks noGrp="1"/>
          </p:cNvSpPr>
          <p:nvPr>
            <p:ph idx="1"/>
          </p:nvPr>
        </p:nvSpPr>
        <p:spPr>
          <a:xfrm>
            <a:off x="76200" y="685800"/>
            <a:ext cx="8991600" cy="5441950"/>
          </a:xfrm>
        </p:spPr>
        <p:txBody>
          <a:bodyPr/>
          <a:lstStyle/>
          <a:p>
            <a:pPr eaLnBrk="1" hangingPunct="1"/>
            <a:r>
              <a:rPr lang="en-US" sz="2600" dirty="0" smtClean="0"/>
              <a:t>Other types of </a:t>
            </a:r>
            <a:r>
              <a:rPr lang="en-US" sz="2600" dirty="0" err="1" smtClean="0">
                <a:cs typeface="Courier New" pitchFamily="49" charset="0"/>
              </a:rPr>
              <a:t>ExecutorService</a:t>
            </a:r>
            <a:r>
              <a:rPr lang="en-US" sz="2600" dirty="0" smtClean="0"/>
              <a:t> implementations are available:</a:t>
            </a:r>
          </a:p>
          <a:p>
            <a:pPr lvl="1" eaLnBrk="1" hangingPunct="1"/>
            <a:r>
              <a:rPr lang="en-US" sz="2600" dirty="0" err="1" smtClean="0">
                <a:cs typeface="Courier New" pitchFamily="49" charset="0"/>
              </a:rPr>
              <a:t>int</a:t>
            </a:r>
            <a:r>
              <a:rPr lang="en-US" sz="2600" dirty="0" smtClean="0">
                <a:cs typeface="Courier New" pitchFamily="49" charset="0"/>
              </a:rPr>
              <a:t> </a:t>
            </a:r>
            <a:r>
              <a:rPr lang="en-US" sz="2600" dirty="0" err="1" smtClean="0">
                <a:cs typeface="Courier New" pitchFamily="49" charset="0"/>
              </a:rPr>
              <a:t>cpuCount</a:t>
            </a:r>
            <a:r>
              <a:rPr lang="en-US" sz="2600" dirty="0" smtClean="0">
                <a:cs typeface="Courier New" pitchFamily="49" charset="0"/>
              </a:rPr>
              <a:t> = </a:t>
            </a:r>
            <a:r>
              <a:rPr lang="en-US" sz="2600" dirty="0" err="1" smtClean="0">
                <a:cs typeface="Courier New" pitchFamily="49" charset="0"/>
              </a:rPr>
              <a:t>Runtime.getRuntime</a:t>
            </a:r>
            <a:r>
              <a:rPr lang="en-US" sz="2600" dirty="0" smtClean="0">
                <a:cs typeface="Courier New" pitchFamily="49" charset="0"/>
              </a:rPr>
              <a:t>().</a:t>
            </a:r>
            <a:r>
              <a:rPr lang="en-US" sz="2600" dirty="0" err="1" smtClean="0">
                <a:cs typeface="Courier New" pitchFamily="49" charset="0"/>
              </a:rPr>
              <a:t>availableProcessors</a:t>
            </a:r>
            <a:r>
              <a:rPr lang="en-US" sz="2600" dirty="0" smtClean="0">
                <a:cs typeface="Courier New" pitchFamily="49" charset="0"/>
              </a:rPr>
              <a:t>();</a:t>
            </a:r>
          </a:p>
          <a:p>
            <a:pPr lvl="1" eaLnBrk="1" hangingPunct="1"/>
            <a:r>
              <a:rPr lang="en-US" sz="2600" dirty="0" err="1" smtClean="0">
                <a:cs typeface="Courier New" pitchFamily="49" charset="0"/>
              </a:rPr>
              <a:t>ExecutorService</a:t>
            </a:r>
            <a:r>
              <a:rPr lang="en-US" sz="2600" dirty="0" smtClean="0">
                <a:cs typeface="Courier New" pitchFamily="49" charset="0"/>
              </a:rPr>
              <a:t> </a:t>
            </a:r>
            <a:r>
              <a:rPr lang="en-US" sz="2600" dirty="0" err="1" smtClean="0">
                <a:cs typeface="Courier New" pitchFamily="49" charset="0"/>
              </a:rPr>
              <a:t>es</a:t>
            </a:r>
            <a:r>
              <a:rPr lang="en-US" sz="2600" dirty="0" smtClean="0">
                <a:cs typeface="Courier New" pitchFamily="49" charset="0"/>
              </a:rPr>
              <a:t> = </a:t>
            </a:r>
            <a:r>
              <a:rPr lang="en-US" sz="2600" dirty="0" err="1" smtClean="0">
                <a:cs typeface="Courier New" pitchFamily="49" charset="0"/>
              </a:rPr>
              <a:t>Executors.newFixedThreadPool</a:t>
            </a:r>
            <a:r>
              <a:rPr lang="en-US" sz="2600" dirty="0" smtClean="0">
                <a:cs typeface="Courier New" pitchFamily="49" charset="0"/>
              </a:rPr>
              <a:t>(</a:t>
            </a:r>
            <a:r>
              <a:rPr lang="en-US" sz="2600" dirty="0" err="1" smtClean="0">
                <a:cs typeface="Courier New" pitchFamily="49" charset="0"/>
              </a:rPr>
              <a:t>cpuCout</a:t>
            </a:r>
            <a:r>
              <a:rPr lang="en-US" sz="2600" dirty="0" smtClean="0">
                <a:cs typeface="Courier New" pitchFamily="49" charset="0"/>
              </a:rPr>
              <a:t>);</a:t>
            </a:r>
            <a:endParaRPr lang="en-US" sz="2600" dirty="0" smtClean="0"/>
          </a:p>
          <a:p>
            <a:pPr eaLnBrk="1" hangingPunct="1"/>
            <a:r>
              <a:rPr lang="en-US" sz="2600" dirty="0" smtClean="0"/>
              <a:t>A fixed thread pool </a:t>
            </a:r>
            <a:r>
              <a:rPr lang="en-US" sz="2600" dirty="0" err="1" smtClean="0">
                <a:cs typeface="Courier New" pitchFamily="49" charset="0"/>
              </a:rPr>
              <a:t>ExecutorService</a:t>
            </a:r>
            <a:r>
              <a:rPr lang="en-US" sz="2600" dirty="0" smtClean="0"/>
              <a:t>:</a:t>
            </a:r>
          </a:p>
          <a:p>
            <a:pPr lvl="1" eaLnBrk="1" hangingPunct="1"/>
            <a:r>
              <a:rPr lang="en-US" sz="2600" dirty="0" smtClean="0"/>
              <a:t>Contains a fixed number of threads</a:t>
            </a:r>
          </a:p>
          <a:p>
            <a:pPr lvl="1" eaLnBrk="1" hangingPunct="1"/>
            <a:r>
              <a:rPr lang="en-US" sz="2600" dirty="0" smtClean="0"/>
              <a:t>Reuses its threads (Its threads do not die after finishing their task.)</a:t>
            </a:r>
          </a:p>
          <a:p>
            <a:pPr lvl="1" eaLnBrk="1" hangingPunct="1"/>
            <a:r>
              <a:rPr lang="en-US" sz="2600" dirty="0" smtClean="0"/>
              <a:t>Queues up work until a thread is available</a:t>
            </a:r>
          </a:p>
          <a:p>
            <a:pPr lvl="1" eaLnBrk="1" hangingPunct="1"/>
            <a:r>
              <a:rPr lang="en-US" sz="2600" dirty="0" smtClean="0"/>
              <a:t>Could be used to avoid over working a system with CPU-intensive tasks</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16</a:t>
            </a:fld>
            <a:endParaRPr lang="en-US" dirty="0"/>
          </a:p>
        </p:txBody>
      </p:sp>
    </p:spTree>
    <p:extLst>
      <p:ext uri="{BB962C8B-B14F-4D97-AF65-F5344CB8AC3E}">
        <p14:creationId xmlns="" xmlns:p14="http://schemas.microsoft.com/office/powerpoint/2010/main" val="1934918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1"/>
            <a:ext cx="8992772" cy="500042"/>
          </a:xfrm>
        </p:spPr>
        <p:txBody>
          <a:bodyPr/>
          <a:lstStyle/>
          <a:p>
            <a:pPr eaLnBrk="1" hangingPunct="1"/>
            <a:r>
              <a:rPr lang="en-US" sz="3600" b="1" dirty="0" smtClean="0">
                <a:solidFill>
                  <a:srgbClr val="00B0F0"/>
                </a:solidFill>
              </a:rPr>
              <a:t>Executor Service: </a:t>
            </a:r>
            <a:r>
              <a:rPr lang="en-IN" sz="3600" b="1" dirty="0" smtClean="0">
                <a:solidFill>
                  <a:srgbClr val="00B0F0"/>
                </a:solidFill>
              </a:rPr>
              <a:t>Shutting down</a:t>
            </a:r>
            <a:endParaRPr lang="en-US" sz="3600" b="1" dirty="0" smtClean="0">
              <a:solidFill>
                <a:srgbClr val="00B0F0"/>
              </a:solidFill>
            </a:endParaRPr>
          </a:p>
        </p:txBody>
      </p:sp>
      <p:sp>
        <p:nvSpPr>
          <p:cNvPr id="4099" name="Content Placeholder 2"/>
          <p:cNvSpPr>
            <a:spLocks noGrp="1"/>
          </p:cNvSpPr>
          <p:nvPr>
            <p:ph idx="1"/>
          </p:nvPr>
        </p:nvSpPr>
        <p:spPr>
          <a:xfrm>
            <a:off x="152400" y="642918"/>
            <a:ext cx="8991600" cy="6072230"/>
          </a:xfrm>
        </p:spPr>
        <p:txBody>
          <a:bodyPr/>
          <a:lstStyle/>
          <a:p>
            <a:pPr algn="just" eaLnBrk="1" hangingPunct="1">
              <a:lnSpc>
                <a:spcPct val="150000"/>
              </a:lnSpc>
            </a:pPr>
            <a:r>
              <a:rPr lang="en-US" sz="2400" dirty="0" smtClean="0"/>
              <a:t>Shutting down an </a:t>
            </a:r>
            <a:r>
              <a:rPr lang="en-US" sz="2400" dirty="0" err="1" smtClean="0">
                <a:cs typeface="Courier New" pitchFamily="49" charset="0"/>
              </a:rPr>
              <a:t>ExecutorService</a:t>
            </a:r>
            <a:r>
              <a:rPr lang="en-US" sz="2400" dirty="0" smtClean="0"/>
              <a:t> is important because its threads are </a:t>
            </a:r>
            <a:r>
              <a:rPr lang="en-US" sz="2400" dirty="0" err="1" smtClean="0"/>
              <a:t>nondaemon</a:t>
            </a:r>
            <a:r>
              <a:rPr lang="en-US" sz="2400" dirty="0" smtClean="0"/>
              <a:t> threads and will keep your </a:t>
            </a:r>
            <a:r>
              <a:rPr lang="en-US" sz="2400" b="1" dirty="0" smtClean="0"/>
              <a:t>JVM from shutting down.</a:t>
            </a:r>
          </a:p>
          <a:p>
            <a:pPr algn="just">
              <a:lnSpc>
                <a:spcPct val="150000"/>
              </a:lnSpc>
            </a:pPr>
            <a:r>
              <a:rPr lang="en-IN" sz="2400" b="1" dirty="0" smtClean="0"/>
              <a:t>shutdown()</a:t>
            </a:r>
            <a:r>
              <a:rPr lang="en-IN" sz="2400" dirty="0" smtClean="0"/>
              <a:t> - when shutdown() method is called on an executor service, it stops accepting new tasks, waits for previously submitted tasks to execute, and then terminates the executor.</a:t>
            </a:r>
          </a:p>
          <a:p>
            <a:pPr algn="just">
              <a:lnSpc>
                <a:spcPct val="150000"/>
              </a:lnSpc>
            </a:pPr>
            <a:r>
              <a:rPr lang="en-IN" sz="2400" b="1" dirty="0" err="1" smtClean="0"/>
              <a:t>shutdownNow</a:t>
            </a:r>
            <a:r>
              <a:rPr lang="en-IN" sz="2400" b="1" dirty="0" smtClean="0"/>
              <a:t>()</a:t>
            </a:r>
            <a:r>
              <a:rPr lang="en-IN" sz="2400" dirty="0" smtClean="0"/>
              <a:t> - this method interrupts the running task and shuts down the executor immediately.</a:t>
            </a:r>
          </a:p>
          <a:p>
            <a:pPr lvl="1">
              <a:lnSpc>
                <a:spcPct val="150000"/>
              </a:lnSpc>
            </a:pPr>
            <a:r>
              <a:rPr lang="en-IN" sz="2000" dirty="0" err="1" smtClean="0"/>
              <a:t>System.out.println</a:t>
            </a:r>
            <a:r>
              <a:rPr lang="en-IN" sz="2000" dirty="0" smtClean="0"/>
              <a:t>("Shutting down the executor"); </a:t>
            </a:r>
            <a:r>
              <a:rPr lang="en-IN" sz="2000" dirty="0" err="1" smtClean="0"/>
              <a:t>executorService.shutdown</a:t>
            </a:r>
            <a:r>
              <a:rPr lang="en-IN" sz="2000" dirty="0" smtClean="0"/>
              <a:t>();</a:t>
            </a:r>
          </a:p>
          <a:p>
            <a:pPr algn="just" eaLnBrk="1" hangingPunct="1">
              <a:buNone/>
            </a:pPr>
            <a:endParaRPr lang="en-US" sz="2400" b="1" dirty="0" smtClean="0">
              <a:cs typeface="Courier New" pitchFamily="49" charset="0"/>
            </a:endParaRP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17</a:t>
            </a:fld>
            <a:endParaRPr lang="en-US" dirty="0"/>
          </a:p>
        </p:txBody>
      </p:sp>
    </p:spTree>
    <p:extLst>
      <p:ext uri="{BB962C8B-B14F-4D97-AF65-F5344CB8AC3E}">
        <p14:creationId xmlns="" xmlns:p14="http://schemas.microsoft.com/office/powerpoint/2010/main" val="1934918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1"/>
            <a:ext cx="8992772" cy="500042"/>
          </a:xfrm>
        </p:spPr>
        <p:txBody>
          <a:bodyPr/>
          <a:lstStyle/>
          <a:p>
            <a:pPr eaLnBrk="1" hangingPunct="1"/>
            <a:r>
              <a:rPr lang="en-US" sz="3600" b="1" dirty="0" smtClean="0">
                <a:solidFill>
                  <a:srgbClr val="00B0F0"/>
                </a:solidFill>
              </a:rPr>
              <a:t>Executor Service: </a:t>
            </a:r>
            <a:r>
              <a:rPr lang="en-IN" sz="3600" b="1" dirty="0" smtClean="0">
                <a:solidFill>
                  <a:srgbClr val="00B0F0"/>
                </a:solidFill>
              </a:rPr>
              <a:t>Multiple Thread</a:t>
            </a:r>
            <a:endParaRPr lang="en-US" sz="3600" b="1" dirty="0" smtClean="0">
              <a:solidFill>
                <a:srgbClr val="00B0F0"/>
              </a:solidFill>
            </a:endParaRPr>
          </a:p>
        </p:txBody>
      </p:sp>
      <p:sp>
        <p:nvSpPr>
          <p:cNvPr id="4099" name="Content Placeholder 2"/>
          <p:cNvSpPr>
            <a:spLocks noGrp="1"/>
          </p:cNvSpPr>
          <p:nvPr>
            <p:ph idx="1"/>
          </p:nvPr>
        </p:nvSpPr>
        <p:spPr>
          <a:xfrm>
            <a:off x="152400" y="476672"/>
            <a:ext cx="8740080" cy="6238476"/>
          </a:xfrm>
        </p:spPr>
        <p:txBody>
          <a:bodyPr/>
          <a:lstStyle/>
          <a:p>
            <a:pPr>
              <a:buNone/>
            </a:pPr>
            <a:r>
              <a:rPr lang="en-IN" sz="2300" b="1" dirty="0" smtClean="0"/>
              <a:t>Note:</a:t>
            </a:r>
          </a:p>
          <a:p>
            <a:pPr algn="just">
              <a:lnSpc>
                <a:spcPct val="150000"/>
              </a:lnSpc>
            </a:pPr>
            <a:r>
              <a:rPr lang="en-IN" sz="2300" dirty="0" smtClean="0"/>
              <a:t>In a fixed thread-pool, the executor service makes sure that the pool always has the specified number of threads running. </a:t>
            </a:r>
          </a:p>
          <a:p>
            <a:pPr algn="just">
              <a:lnSpc>
                <a:spcPct val="150000"/>
              </a:lnSpc>
            </a:pPr>
            <a:r>
              <a:rPr lang="en-IN" sz="2300" dirty="0" smtClean="0"/>
              <a:t>If any thread dies due to some reason, it is replaced by a new thread immediately.</a:t>
            </a:r>
          </a:p>
          <a:p>
            <a:pPr algn="just">
              <a:lnSpc>
                <a:spcPct val="150000"/>
              </a:lnSpc>
            </a:pPr>
            <a:r>
              <a:rPr lang="en-IN" sz="2300" dirty="0" smtClean="0"/>
              <a:t>When a new task is submitted, the executor service picks one of the available threads from the pool and executes the task on that thread. </a:t>
            </a:r>
          </a:p>
          <a:p>
            <a:pPr algn="just">
              <a:lnSpc>
                <a:spcPct val="150000"/>
              </a:lnSpc>
            </a:pPr>
            <a:r>
              <a:rPr lang="en-IN" sz="2300" dirty="0" smtClean="0"/>
              <a:t>If we submit more tasks than the available number of threads and all the threads are currently busy executing the existing tasks, then the new tasks will wait for their turn in a queue.</a:t>
            </a:r>
          </a:p>
          <a:p>
            <a:pPr algn="just">
              <a:lnSpc>
                <a:spcPct val="150000"/>
              </a:lnSpc>
            </a:pPr>
            <a:r>
              <a:rPr lang="en-IN" sz="2300" b="1" dirty="0" smtClean="0"/>
              <a:t>Example: </a:t>
            </a:r>
            <a:r>
              <a:rPr lang="en-IN" sz="2300" dirty="0" smtClean="0"/>
              <a:t>ExecutorsExample1.java</a:t>
            </a:r>
            <a:endParaRPr lang="en-US" sz="2300" dirty="0" smtClean="0"/>
          </a:p>
          <a:p>
            <a:pPr algn="just"/>
            <a:endParaRPr lang="en-IN" sz="2350" dirty="0" smtClean="0"/>
          </a:p>
          <a:p>
            <a:pPr algn="just" eaLnBrk="1" hangingPunct="1">
              <a:buNone/>
            </a:pPr>
            <a:endParaRPr lang="en-US" sz="2400" b="1" dirty="0" smtClean="0">
              <a:cs typeface="Courier New" pitchFamily="49" charset="0"/>
            </a:endParaRP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18</a:t>
            </a:fld>
            <a:endParaRPr lang="en-US" dirty="0"/>
          </a:p>
        </p:txBody>
      </p:sp>
    </p:spTree>
    <p:extLst>
      <p:ext uri="{BB962C8B-B14F-4D97-AF65-F5344CB8AC3E}">
        <p14:creationId xmlns="" xmlns:p14="http://schemas.microsoft.com/office/powerpoint/2010/main" val="1934918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0"/>
          <p:cNvSpPr>
            <a:spLocks noGrp="1" noChangeArrowheads="1"/>
          </p:cNvSpPr>
          <p:nvPr>
            <p:ph type="title"/>
          </p:nvPr>
        </p:nvSpPr>
        <p:spPr>
          <a:xfrm>
            <a:off x="457200" y="71414"/>
            <a:ext cx="8229600" cy="511156"/>
          </a:xfrm>
        </p:spPr>
        <p:txBody>
          <a:bodyPr/>
          <a:lstStyle/>
          <a:p>
            <a:pPr eaLnBrk="1" hangingPunct="1"/>
            <a:r>
              <a:rPr lang="en-US" sz="4000" b="1" dirty="0" err="1" smtClean="0">
                <a:solidFill>
                  <a:srgbClr val="00B0F0"/>
                </a:solidFill>
              </a:rPr>
              <a:t>java.util.concurrent.Callable</a:t>
            </a:r>
          </a:p>
        </p:txBody>
      </p:sp>
      <p:sp>
        <p:nvSpPr>
          <p:cNvPr id="14340" name="Rectangle 31"/>
          <p:cNvSpPr>
            <a:spLocks noGrp="1" noChangeArrowheads="1"/>
          </p:cNvSpPr>
          <p:nvPr>
            <p:ph idx="1"/>
          </p:nvPr>
        </p:nvSpPr>
        <p:spPr>
          <a:xfrm>
            <a:off x="214282" y="714356"/>
            <a:ext cx="8643998" cy="5643602"/>
          </a:xfrm>
        </p:spPr>
        <p:txBody>
          <a:bodyPr/>
          <a:lstStyle/>
          <a:p>
            <a:pPr algn="just"/>
            <a:r>
              <a:rPr lang="en-IN" sz="2400" dirty="0" smtClean="0"/>
              <a:t>A Callable is similar to </a:t>
            </a:r>
            <a:r>
              <a:rPr lang="en-IN" sz="2400" dirty="0" err="1" smtClean="0"/>
              <a:t>Runnable</a:t>
            </a:r>
            <a:r>
              <a:rPr lang="en-IN" sz="2400" dirty="0" smtClean="0"/>
              <a:t> except that it can return a result </a:t>
            </a:r>
            <a:r>
              <a:rPr lang="en-US" sz="2400" dirty="0" smtClean="0"/>
              <a:t>using generics</a:t>
            </a:r>
            <a:r>
              <a:rPr lang="en-IN" sz="2400" dirty="0" smtClean="0"/>
              <a:t> and throw a checked exception.</a:t>
            </a:r>
          </a:p>
          <a:p>
            <a:pPr algn="just"/>
            <a:r>
              <a:rPr lang="en-IN" sz="2400" dirty="0" smtClean="0"/>
              <a:t>Callable interface has a single method call() which is meant to contain the code that is executed by a thread.</a:t>
            </a:r>
          </a:p>
          <a:p>
            <a:pPr algn="just">
              <a:buNone/>
            </a:pPr>
            <a:r>
              <a:rPr lang="en-IN" sz="2400" b="1" dirty="0" smtClean="0"/>
              <a:t>Example:</a:t>
            </a:r>
          </a:p>
          <a:p>
            <a:pPr algn="just">
              <a:buNone/>
            </a:pPr>
            <a:r>
              <a:rPr lang="en-IN" sz="2400" dirty="0" smtClean="0"/>
              <a:t>Callable&lt;String&gt; callable = new Callable&lt;String&gt;() { </a:t>
            </a:r>
          </a:p>
          <a:p>
            <a:pPr algn="just">
              <a:buNone/>
            </a:pPr>
            <a:r>
              <a:rPr lang="en-IN" sz="2400" dirty="0" smtClean="0"/>
              <a:t>	public String call() throws Exception{ </a:t>
            </a:r>
          </a:p>
          <a:p>
            <a:pPr algn="just">
              <a:buNone/>
            </a:pPr>
            <a:r>
              <a:rPr lang="en-IN" sz="2400" dirty="0" smtClean="0"/>
              <a:t>	// Perform some computation </a:t>
            </a:r>
          </a:p>
          <a:p>
            <a:pPr algn="just">
              <a:buNone/>
            </a:pPr>
            <a:r>
              <a:rPr lang="en-IN" sz="2400" dirty="0" smtClean="0"/>
              <a:t>	</a:t>
            </a:r>
            <a:r>
              <a:rPr lang="en-IN" sz="2400" dirty="0" err="1" smtClean="0"/>
              <a:t>Thread.sleep</a:t>
            </a:r>
            <a:r>
              <a:rPr lang="en-IN" sz="2400" dirty="0" smtClean="0"/>
              <a:t>(2000); </a:t>
            </a:r>
          </a:p>
          <a:p>
            <a:pPr algn="just">
              <a:buNone/>
            </a:pPr>
            <a:r>
              <a:rPr lang="en-IN" sz="2400" dirty="0" smtClean="0"/>
              <a:t>	return "Return some result";</a:t>
            </a:r>
          </a:p>
          <a:p>
            <a:pPr algn="just">
              <a:buNone/>
            </a:pPr>
            <a:r>
              <a:rPr lang="en-IN" sz="2400" dirty="0" smtClean="0"/>
              <a:t>	 }  };</a:t>
            </a:r>
          </a:p>
          <a:p>
            <a:pPr algn="just" eaLnBrk="1" hangingPunct="1"/>
            <a:r>
              <a:rPr lang="en-IN" sz="2400" dirty="0" smtClean="0"/>
              <a:t>Note that with Callable, you don’t need to surround </a:t>
            </a:r>
            <a:r>
              <a:rPr lang="en-IN" sz="2400" dirty="0" err="1" smtClean="0"/>
              <a:t>Thread.sleep</a:t>
            </a:r>
            <a:r>
              <a:rPr lang="en-IN" sz="2400" dirty="0" smtClean="0"/>
              <a:t>() by a try/catch block, because unlike </a:t>
            </a:r>
            <a:r>
              <a:rPr lang="en-IN" sz="2400" dirty="0" err="1" smtClean="0"/>
              <a:t>Runnable</a:t>
            </a:r>
            <a:r>
              <a:rPr lang="en-IN" sz="2400" dirty="0" smtClean="0"/>
              <a:t>, a Callable can throw a checked exception.</a:t>
            </a:r>
          </a:p>
          <a:p>
            <a:pPr eaLnBrk="1" hangingPunct="1"/>
            <a:endParaRPr lang="en-US" sz="2400" dirty="0" smtClean="0"/>
          </a:p>
        </p:txBody>
      </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smtClean="0">
                <a:solidFill>
                  <a:srgbClr val="00B0F0"/>
                </a:solidFill>
              </a:rPr>
              <a:t>Concurrency : </a:t>
            </a:r>
            <a:r>
              <a:rPr lang="en-US" b="1" dirty="0">
                <a:solidFill>
                  <a:srgbClr val="00B0F0"/>
                </a:solidFill>
              </a:rPr>
              <a:t>Introduction</a:t>
            </a:r>
          </a:p>
        </p:txBody>
      </p:sp>
      <p:sp>
        <p:nvSpPr>
          <p:cNvPr id="4099" name="Content Placeholder 2"/>
          <p:cNvSpPr>
            <a:spLocks noGrp="1"/>
          </p:cNvSpPr>
          <p:nvPr>
            <p:ph idx="1"/>
          </p:nvPr>
        </p:nvSpPr>
        <p:spPr>
          <a:xfrm>
            <a:off x="228600" y="609600"/>
            <a:ext cx="8610600" cy="5518150"/>
          </a:xfrm>
        </p:spPr>
        <p:txBody>
          <a:bodyPr/>
          <a:lstStyle/>
          <a:p>
            <a:pPr algn="just" eaLnBrk="1" hangingPunct="1">
              <a:buFontTx/>
              <a:buChar char="•"/>
            </a:pPr>
            <a:r>
              <a:rPr lang="en-IN" sz="2400" b="1" dirty="0" smtClean="0"/>
              <a:t>Concurrency</a:t>
            </a:r>
            <a:r>
              <a:rPr lang="en-IN" sz="2400" dirty="0" smtClean="0"/>
              <a:t> means multiple computations are happening at the same time. In other words, </a:t>
            </a:r>
            <a:r>
              <a:rPr lang="en-IN" sz="2400" b="1" dirty="0" smtClean="0"/>
              <a:t>concurrency</a:t>
            </a:r>
            <a:r>
              <a:rPr lang="en-IN" sz="2400" dirty="0" smtClean="0"/>
              <a:t> is the ability to run several programs or several parts of a program simultaneously. </a:t>
            </a:r>
          </a:p>
          <a:p>
            <a:pPr algn="just" eaLnBrk="1" hangingPunct="1">
              <a:buFontTx/>
              <a:buChar char="•"/>
            </a:pPr>
            <a:r>
              <a:rPr lang="en-IN" sz="2400" b="1" dirty="0" smtClean="0"/>
              <a:t>Concurrency</a:t>
            </a:r>
            <a:r>
              <a:rPr lang="en-IN" sz="2400" dirty="0" smtClean="0"/>
              <a:t> is everywhere in modern programming, whether we like it or not: Multiple computers in a network. Multiple applications running on one computer. Multiple processors in a computer (today, often multiple processor cores on a single chip).</a:t>
            </a:r>
          </a:p>
          <a:p>
            <a:pPr algn="just" eaLnBrk="1" hangingPunct="1">
              <a:buFontTx/>
              <a:buChar char="•"/>
            </a:pPr>
            <a:endParaRPr lang="en-IN" sz="20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2</a:t>
            </a:fld>
            <a:endParaRPr lang="en-US" dirty="0"/>
          </a:p>
        </p:txBody>
      </p:sp>
      <p:pic>
        <p:nvPicPr>
          <p:cNvPr id="5" name="Picture 4" descr="Cocurrency.png"/>
          <p:cNvPicPr>
            <a:picLocks noChangeAspect="1"/>
          </p:cNvPicPr>
          <p:nvPr/>
        </p:nvPicPr>
        <p:blipFill>
          <a:blip r:embed="rId2" cstate="print"/>
          <a:stretch>
            <a:fillRect/>
          </a:stretch>
        </p:blipFill>
        <p:spPr>
          <a:xfrm>
            <a:off x="2357422" y="3357562"/>
            <a:ext cx="4500594" cy="2428892"/>
          </a:xfrm>
          <a:prstGeom prst="rect">
            <a:avLst/>
          </a:prstGeom>
        </p:spPr>
      </p:pic>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lstStyle/>
          <a:p>
            <a:pPr eaLnBrk="1" hangingPunct="1">
              <a:defRPr/>
            </a:pPr>
            <a:r>
              <a:rPr lang="en-US" sz="3600" b="1" dirty="0" err="1" smtClean="0">
                <a:solidFill>
                  <a:srgbClr val="00B0F0"/>
                </a:solidFill>
              </a:rPr>
              <a:t>Example Callable Task</a:t>
            </a:r>
          </a:p>
        </p:txBody>
      </p:sp>
      <p:sp>
        <p:nvSpPr>
          <p:cNvPr id="15363" name="Content Placeholder 2"/>
          <p:cNvSpPr>
            <a:spLocks noGrp="1"/>
          </p:cNvSpPr>
          <p:nvPr>
            <p:ph idx="1"/>
          </p:nvPr>
        </p:nvSpPr>
        <p:spPr/>
        <p:txBody>
          <a:bodyPr/>
          <a:lstStyle/>
          <a:p>
            <a:pPr eaLnBrk="1" hangingPunct="1"/>
            <a:endParaRPr lang="en-US" smtClean="0">
              <a:latin typeface="Arial" charset="0"/>
            </a:endParaRPr>
          </a:p>
        </p:txBody>
      </p:sp>
      <p:sp>
        <p:nvSpPr>
          <p:cNvPr id="15364" name="Rectangle 4"/>
          <p:cNvSpPr>
            <a:spLocks noChangeArrowheads="1"/>
          </p:cNvSpPr>
          <p:nvPr/>
        </p:nvSpPr>
        <p:spPr bwMode="gray">
          <a:xfrm>
            <a:off x="609600" y="1295400"/>
            <a:ext cx="7886700" cy="4953000"/>
          </a:xfrm>
          <a:prstGeom prst="rect">
            <a:avLst/>
          </a:prstGeom>
          <a:solidFill>
            <a:srgbClr val="CCCCCC"/>
          </a:solidFill>
          <a:ln w="28575">
            <a:solidFill>
              <a:srgbClr val="000000"/>
            </a:solidFill>
            <a:miter lim="800000"/>
            <a:headEnd/>
            <a:tailEnd/>
          </a:ln>
        </p:spPr>
        <p:txBody>
          <a:bodyPr lIns="92075" tIns="9144" rIns="92075" bIns="9144"/>
          <a:lstStyle/>
          <a:p>
            <a:pPr marL="457200" indent="-457200" defTabSz="400050" eaLnBrk="0" hangingPunct="0">
              <a:tabLst>
                <a:tab pos="400050" algn="r"/>
                <a:tab pos="673100" algn="l"/>
              </a:tabLst>
            </a:pPr>
            <a:r>
              <a:rPr lang="en-US" sz="1600" b="1">
                <a:latin typeface="Courier New" pitchFamily="49" charset="0"/>
              </a:rPr>
              <a:t>public class ExampleCallable implements Callable {</a:t>
            </a:r>
          </a:p>
          <a:p>
            <a:pPr marL="457200" indent="-457200" defTabSz="400050" eaLnBrk="0" hangingPunct="0">
              <a:tabLst>
                <a:tab pos="400050" algn="r"/>
                <a:tab pos="673100" algn="l"/>
              </a:tabLst>
            </a:pPr>
            <a:endParaRPr lang="en-US" sz="1600" b="1">
              <a:latin typeface="Courier New" pitchFamily="49" charset="0"/>
            </a:endParaRPr>
          </a:p>
          <a:p>
            <a:pPr marL="457200" indent="-457200" defTabSz="400050" eaLnBrk="0" hangingPunct="0">
              <a:tabLst>
                <a:tab pos="400050" algn="r"/>
                <a:tab pos="673100" algn="l"/>
              </a:tabLst>
            </a:pPr>
            <a:r>
              <a:rPr lang="en-US" sz="1600" b="1">
                <a:latin typeface="Courier New" pitchFamily="49" charset="0"/>
              </a:rPr>
              <a:t>  private final String name;</a:t>
            </a:r>
          </a:p>
          <a:p>
            <a:pPr marL="457200" indent="-457200" defTabSz="400050" eaLnBrk="0" hangingPunct="0">
              <a:tabLst>
                <a:tab pos="400050" algn="r"/>
                <a:tab pos="673100" algn="l"/>
              </a:tabLst>
            </a:pPr>
            <a:r>
              <a:rPr lang="en-US" sz="1600" b="1">
                <a:latin typeface="Courier New" pitchFamily="49" charset="0"/>
              </a:rPr>
              <a:t>  private final int len;</a:t>
            </a:r>
          </a:p>
          <a:p>
            <a:pPr marL="457200" indent="-457200" defTabSz="400050" eaLnBrk="0" hangingPunct="0">
              <a:tabLst>
                <a:tab pos="400050" algn="r"/>
                <a:tab pos="673100" algn="l"/>
              </a:tabLst>
            </a:pPr>
            <a:r>
              <a:rPr lang="en-US" sz="1600" b="1">
                <a:latin typeface="Courier New" pitchFamily="49" charset="0"/>
              </a:rPr>
              <a:t>  private int sum = 0;</a:t>
            </a:r>
          </a:p>
          <a:p>
            <a:pPr marL="457200" indent="-457200" defTabSz="400050" eaLnBrk="0" hangingPunct="0">
              <a:tabLst>
                <a:tab pos="400050" algn="r"/>
                <a:tab pos="673100" algn="l"/>
              </a:tabLst>
            </a:pPr>
            <a:endParaRPr lang="en-US" sz="1600" b="1">
              <a:latin typeface="Courier New" pitchFamily="49" charset="0"/>
            </a:endParaRPr>
          </a:p>
          <a:p>
            <a:pPr marL="457200" indent="-457200" defTabSz="400050" eaLnBrk="0" hangingPunct="0">
              <a:tabLst>
                <a:tab pos="400050" algn="r"/>
                <a:tab pos="673100" algn="l"/>
              </a:tabLst>
            </a:pPr>
            <a:r>
              <a:rPr lang="en-US" sz="1600" b="1">
                <a:latin typeface="Courier New" pitchFamily="49" charset="0"/>
              </a:rPr>
              <a:t>  public ExampleCallable(String name, int len) {</a:t>
            </a:r>
          </a:p>
          <a:p>
            <a:pPr marL="457200" indent="-457200" defTabSz="400050" eaLnBrk="0" hangingPunct="0">
              <a:tabLst>
                <a:tab pos="400050" algn="r"/>
                <a:tab pos="673100" algn="l"/>
              </a:tabLst>
            </a:pPr>
            <a:r>
              <a:rPr lang="en-US" sz="1600" b="1">
                <a:latin typeface="Courier New" pitchFamily="49" charset="0"/>
              </a:rPr>
              <a:t>    this.name = name;</a:t>
            </a:r>
          </a:p>
          <a:p>
            <a:pPr marL="457200" indent="-457200" defTabSz="400050" eaLnBrk="0" hangingPunct="0">
              <a:tabLst>
                <a:tab pos="400050" algn="r"/>
                <a:tab pos="673100" algn="l"/>
              </a:tabLst>
            </a:pPr>
            <a:r>
              <a:rPr lang="en-US" sz="1600" b="1">
                <a:latin typeface="Courier New" pitchFamily="49" charset="0"/>
              </a:rPr>
              <a:t>    this.len = len;</a:t>
            </a:r>
          </a:p>
          <a:p>
            <a:pPr marL="457200" indent="-457200" defTabSz="400050" eaLnBrk="0" hangingPunct="0">
              <a:tabLst>
                <a:tab pos="400050" algn="r"/>
                <a:tab pos="673100" algn="l"/>
              </a:tabLst>
            </a:pPr>
            <a:r>
              <a:rPr lang="en-US" sz="1600" b="1">
                <a:latin typeface="Courier New" pitchFamily="49" charset="0"/>
              </a:rPr>
              <a:t>  }</a:t>
            </a:r>
          </a:p>
          <a:p>
            <a:pPr marL="457200" indent="-457200" defTabSz="400050" eaLnBrk="0" hangingPunct="0">
              <a:tabLst>
                <a:tab pos="400050" algn="r"/>
                <a:tab pos="673100" algn="l"/>
              </a:tabLst>
            </a:pPr>
            <a:endParaRPr lang="en-US" sz="1600" b="1">
              <a:latin typeface="Courier New" pitchFamily="49" charset="0"/>
            </a:endParaRPr>
          </a:p>
          <a:p>
            <a:pPr marL="457200" indent="-457200" defTabSz="400050" eaLnBrk="0" hangingPunct="0">
              <a:tabLst>
                <a:tab pos="400050" algn="r"/>
                <a:tab pos="673100" algn="l"/>
              </a:tabLst>
            </a:pPr>
            <a:r>
              <a:rPr lang="en-US" sz="1600" b="1">
                <a:latin typeface="Courier New" pitchFamily="49" charset="0"/>
              </a:rPr>
              <a:t>  @Override</a:t>
            </a:r>
          </a:p>
          <a:p>
            <a:pPr marL="457200" indent="-457200" defTabSz="400050" eaLnBrk="0" hangingPunct="0">
              <a:tabLst>
                <a:tab pos="400050" algn="r"/>
                <a:tab pos="673100" algn="l"/>
              </a:tabLst>
            </a:pPr>
            <a:r>
              <a:rPr lang="en-US" sz="1600" b="1">
                <a:latin typeface="Courier New" pitchFamily="49" charset="0"/>
              </a:rPr>
              <a:t>  public String call() throws Exception {</a:t>
            </a:r>
          </a:p>
          <a:p>
            <a:pPr marL="457200" indent="-457200" defTabSz="400050" eaLnBrk="0" hangingPunct="0">
              <a:tabLst>
                <a:tab pos="400050" algn="r"/>
                <a:tab pos="673100" algn="l"/>
              </a:tabLst>
            </a:pPr>
            <a:r>
              <a:rPr lang="en-US" sz="1600" b="1">
                <a:latin typeface="Courier New" pitchFamily="49" charset="0"/>
              </a:rPr>
              <a:t>    for (int i = 0; i &lt; len; i++) {</a:t>
            </a:r>
          </a:p>
          <a:p>
            <a:pPr marL="457200" indent="-457200" defTabSz="400050" eaLnBrk="0" hangingPunct="0">
              <a:tabLst>
                <a:tab pos="400050" algn="r"/>
                <a:tab pos="673100" algn="l"/>
              </a:tabLst>
            </a:pPr>
            <a:r>
              <a:rPr lang="en-US" sz="1600" b="1">
                <a:latin typeface="Courier New" pitchFamily="49" charset="0"/>
              </a:rPr>
              <a:t>      System.out.println(name + ":" + i);</a:t>
            </a:r>
          </a:p>
          <a:p>
            <a:pPr marL="457200" indent="-457200" defTabSz="400050" eaLnBrk="0" hangingPunct="0">
              <a:tabLst>
                <a:tab pos="400050" algn="r"/>
                <a:tab pos="673100" algn="l"/>
              </a:tabLst>
            </a:pPr>
            <a:r>
              <a:rPr lang="en-US" sz="1600" b="1">
                <a:latin typeface="Courier New" pitchFamily="49" charset="0"/>
              </a:rPr>
              <a:t>      sum += i;</a:t>
            </a:r>
          </a:p>
          <a:p>
            <a:pPr marL="457200" indent="-457200" defTabSz="400050" eaLnBrk="0" hangingPunct="0">
              <a:tabLst>
                <a:tab pos="400050" algn="r"/>
                <a:tab pos="673100" algn="l"/>
              </a:tabLst>
            </a:pPr>
            <a:r>
              <a:rPr lang="en-US" sz="1600" b="1">
                <a:latin typeface="Courier New" pitchFamily="49" charset="0"/>
              </a:rPr>
              <a:t>    }</a:t>
            </a:r>
          </a:p>
          <a:p>
            <a:pPr marL="457200" indent="-457200" defTabSz="400050" eaLnBrk="0" hangingPunct="0">
              <a:tabLst>
                <a:tab pos="400050" algn="r"/>
                <a:tab pos="673100" algn="l"/>
              </a:tabLst>
            </a:pPr>
            <a:r>
              <a:rPr lang="en-US" sz="1600" b="1">
                <a:latin typeface="Courier New" pitchFamily="49" charset="0"/>
              </a:rPr>
              <a:t>    return "sum: " + sum;</a:t>
            </a:r>
          </a:p>
          <a:p>
            <a:pPr marL="457200" indent="-457200" defTabSz="400050" eaLnBrk="0" hangingPunct="0">
              <a:tabLst>
                <a:tab pos="400050" algn="r"/>
                <a:tab pos="673100" algn="l"/>
              </a:tabLst>
            </a:pPr>
            <a:r>
              <a:rPr lang="en-US" sz="1600" b="1">
                <a:latin typeface="Courier New" pitchFamily="49" charset="0"/>
              </a:rPr>
              <a:t>  }</a:t>
            </a:r>
          </a:p>
          <a:p>
            <a:pPr marL="457200" indent="-457200" defTabSz="400050" eaLnBrk="0" hangingPunct="0">
              <a:tabLst>
                <a:tab pos="400050" algn="r"/>
                <a:tab pos="673100" algn="l"/>
              </a:tabLst>
            </a:pPr>
            <a:r>
              <a:rPr lang="en-US" sz="1600" b="1">
                <a:latin typeface="Courier New" pitchFamily="49" charset="0"/>
              </a:rPr>
              <a:t>}</a:t>
            </a:r>
          </a:p>
        </p:txBody>
      </p:sp>
      <p:sp>
        <p:nvSpPr>
          <p:cNvPr id="15365" name="AutoShape 39"/>
          <p:cNvSpPr>
            <a:spLocks noChangeArrowheads="1"/>
          </p:cNvSpPr>
          <p:nvPr/>
        </p:nvSpPr>
        <p:spPr bwMode="auto">
          <a:xfrm>
            <a:off x="4419600" y="5410200"/>
            <a:ext cx="2362200" cy="523875"/>
          </a:xfrm>
          <a:prstGeom prst="wedgeRectCallout">
            <a:avLst>
              <a:gd name="adj1" fmla="val -75694"/>
              <a:gd name="adj2" fmla="val -23324"/>
            </a:avLst>
          </a:prstGeom>
          <a:solidFill>
            <a:srgbClr val="FFFFCC"/>
          </a:solidFill>
          <a:ln w="9525">
            <a:solidFill>
              <a:srgbClr val="808080"/>
            </a:solidFill>
            <a:miter lim="800000"/>
            <a:headEnd/>
            <a:tailEnd/>
          </a:ln>
        </p:spPr>
        <p:txBody>
          <a:bodyPr lIns="91432" tIns="45716" rIns="91432" bIns="45716" anchor="ctr">
            <a:spAutoFit/>
          </a:bodyPr>
          <a:lstStyle/>
          <a:p>
            <a:pPr algn="ctr" eaLnBrk="0" hangingPunct="0"/>
            <a:r>
              <a:rPr lang="en-US" sz="1400"/>
              <a:t>Return a String from this task: the sum of the series</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p:cNvSpPr>
            <a:spLocks noChangeArrowheads="1"/>
          </p:cNvSpPr>
          <p:nvPr/>
        </p:nvSpPr>
        <p:spPr bwMode="auto">
          <a:xfrm>
            <a:off x="609600" y="2743200"/>
            <a:ext cx="7924800" cy="23622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16387" name="Rectangle 30"/>
          <p:cNvSpPr>
            <a:spLocks noGrp="1" noChangeArrowheads="1"/>
          </p:cNvSpPr>
          <p:nvPr>
            <p:ph type="title"/>
          </p:nvPr>
        </p:nvSpPr>
        <p:spPr>
          <a:xfrm>
            <a:off x="457200" y="142852"/>
            <a:ext cx="8229600" cy="511156"/>
          </a:xfrm>
        </p:spPr>
        <p:txBody>
          <a:bodyPr/>
          <a:lstStyle/>
          <a:p>
            <a:pPr eaLnBrk="1" hangingPunct="1"/>
            <a:r>
              <a:rPr lang="en-US" sz="4000" b="1" dirty="0" err="1" smtClean="0">
                <a:solidFill>
                  <a:srgbClr val="00B0F0"/>
                </a:solidFill>
              </a:rPr>
              <a:t>java.util.concurrent.Future</a:t>
            </a:r>
            <a:endParaRPr lang="en-US" sz="4000" b="1" dirty="0" smtClean="0">
              <a:solidFill>
                <a:srgbClr val="00B0F0"/>
              </a:solidFill>
            </a:endParaRPr>
          </a:p>
        </p:txBody>
      </p:sp>
      <p:sp>
        <p:nvSpPr>
          <p:cNvPr id="16388" name="Rectangle 31"/>
          <p:cNvSpPr>
            <a:spLocks noGrp="1" noChangeArrowheads="1"/>
          </p:cNvSpPr>
          <p:nvPr>
            <p:ph idx="1"/>
          </p:nvPr>
        </p:nvSpPr>
        <p:spPr>
          <a:xfrm>
            <a:off x="609600" y="857232"/>
            <a:ext cx="7918450" cy="5429288"/>
          </a:xfrm>
        </p:spPr>
        <p:txBody>
          <a:bodyPr/>
          <a:lstStyle/>
          <a:p>
            <a:pPr eaLnBrk="1" hangingPunct="1"/>
            <a:r>
              <a:rPr lang="en-US" sz="2400" dirty="0" smtClean="0"/>
              <a:t>The </a:t>
            </a:r>
            <a:r>
              <a:rPr lang="en-US" sz="2400" dirty="0" smtClean="0">
                <a:cs typeface="Courier New" pitchFamily="49" charset="0"/>
              </a:rPr>
              <a:t>Future</a:t>
            </a:r>
            <a:r>
              <a:rPr lang="en-US" sz="2400" dirty="0" smtClean="0"/>
              <a:t> interface is used to obtain the results from a </a:t>
            </a:r>
            <a:r>
              <a:rPr lang="en-US" sz="2400" dirty="0" err="1" smtClean="0">
                <a:cs typeface="Courier New" pitchFamily="49" charset="0"/>
              </a:rPr>
              <a:t>Callable</a:t>
            </a:r>
            <a:r>
              <a:rPr lang="en-US" sz="2400" dirty="0" err="1" smtClean="0"/>
              <a:t>’s</a:t>
            </a:r>
            <a:r>
              <a:rPr lang="en-US" sz="2400" dirty="0" smtClean="0"/>
              <a:t> </a:t>
            </a:r>
            <a:r>
              <a:rPr lang="en-US" sz="2400" dirty="0" smtClean="0">
                <a:cs typeface="Courier New" pitchFamily="49" charset="0"/>
              </a:rPr>
              <a:t> call()</a:t>
            </a:r>
            <a:r>
              <a:rPr lang="en-US" sz="2400" dirty="0" smtClean="0"/>
              <a:t> method.</a:t>
            </a:r>
          </a:p>
          <a:p>
            <a:pPr eaLnBrk="1" hangingPunct="1"/>
            <a:r>
              <a:rPr lang="en-IN" sz="2400" dirty="0" smtClean="0"/>
              <a:t>Use </a:t>
            </a:r>
            <a:r>
              <a:rPr lang="en-IN" sz="2400" dirty="0" err="1" smtClean="0"/>
              <a:t>future.get</a:t>
            </a:r>
            <a:r>
              <a:rPr lang="en-IN" sz="2400" dirty="0" smtClean="0"/>
              <a:t>() method to retrieve the result of the future.</a:t>
            </a:r>
            <a:endParaRPr lang="en-US" sz="2400" dirty="0" smtClean="0">
              <a:cs typeface="Courier New" pitchFamily="49" charset="0"/>
            </a:endParaRPr>
          </a:p>
          <a:p>
            <a:pPr eaLnBrk="1" hangingPunct="1"/>
            <a:endParaRPr lang="en-US" sz="1800" dirty="0" smtClean="0">
              <a:latin typeface="Courier New" pitchFamily="49" charset="0"/>
              <a:cs typeface="Courier New" pitchFamily="49" charset="0"/>
            </a:endParaRPr>
          </a:p>
          <a:p>
            <a:pPr eaLnBrk="1" hangingPunct="1"/>
            <a:endParaRPr lang="en-US" sz="1800" dirty="0" smtClean="0">
              <a:latin typeface="Courier New" pitchFamily="49" charset="0"/>
              <a:cs typeface="Courier New" pitchFamily="49" charset="0"/>
            </a:endParaRPr>
          </a:p>
          <a:p>
            <a:pPr eaLnBrk="1" hangingPunct="1"/>
            <a:endParaRPr lang="en-US" sz="1800" dirty="0" smtClean="0">
              <a:latin typeface="Courier New" pitchFamily="49" charset="0"/>
              <a:cs typeface="Courier New" pitchFamily="49" charset="0"/>
            </a:endParaRPr>
          </a:p>
          <a:p>
            <a:pPr eaLnBrk="1" hangingPunct="1">
              <a:buNone/>
            </a:pPr>
            <a:r>
              <a:rPr lang="en-US" sz="1800" dirty="0" smtClean="0">
                <a:latin typeface="Courier New" pitchFamily="49" charset="0"/>
                <a:cs typeface="Courier New" pitchFamily="49" charset="0"/>
              </a:rPr>
              <a:t>Future&lt;V&gt; future = </a:t>
            </a:r>
            <a:r>
              <a:rPr lang="en-US" sz="1800" dirty="0" err="1" smtClean="0">
                <a:latin typeface="Courier New" pitchFamily="49" charset="0"/>
                <a:cs typeface="Courier New" pitchFamily="49" charset="0"/>
              </a:rPr>
              <a:t>es.submit</a:t>
            </a:r>
            <a:r>
              <a:rPr lang="en-US" sz="1800" dirty="0" smtClean="0">
                <a:latin typeface="Courier New" pitchFamily="49" charset="0"/>
                <a:cs typeface="Courier New" pitchFamily="49" charset="0"/>
              </a:rPr>
              <a:t>(callable);</a:t>
            </a:r>
          </a:p>
          <a:p>
            <a:pPr eaLnBrk="1" hangingPunct="1">
              <a:buNone/>
            </a:pPr>
            <a:r>
              <a:rPr lang="en-US" sz="1800" dirty="0" smtClean="0">
                <a:latin typeface="Courier New" pitchFamily="49" charset="0"/>
                <a:cs typeface="Courier New" pitchFamily="49" charset="0"/>
              </a:rPr>
              <a:t>//submit many </a:t>
            </a:r>
            <a:r>
              <a:rPr lang="en-US" sz="1800" dirty="0" err="1" smtClean="0">
                <a:latin typeface="Courier New" pitchFamily="49" charset="0"/>
                <a:cs typeface="Courier New" pitchFamily="49" charset="0"/>
              </a:rPr>
              <a:t>callables</a:t>
            </a:r>
            <a:endParaRPr lang="en-US" sz="1800" dirty="0" smtClean="0">
              <a:latin typeface="Courier New" pitchFamily="49" charset="0"/>
              <a:cs typeface="Courier New" pitchFamily="49" charset="0"/>
            </a:endParaRPr>
          </a:p>
          <a:p>
            <a:pPr eaLnBrk="1" hangingPunct="1">
              <a:buNone/>
            </a:pPr>
            <a:r>
              <a:rPr lang="en-US" sz="1800" dirty="0" smtClean="0">
                <a:latin typeface="Courier New" pitchFamily="49" charset="0"/>
                <a:cs typeface="Courier New" pitchFamily="49" charset="0"/>
              </a:rPr>
              <a:t>try {</a:t>
            </a:r>
          </a:p>
          <a:p>
            <a:pPr eaLnBrk="1" hangingPunct="1">
              <a:buNone/>
            </a:pPr>
            <a:r>
              <a:rPr lang="en-US" sz="1800" dirty="0" smtClean="0">
                <a:latin typeface="Courier New" pitchFamily="49" charset="0"/>
                <a:cs typeface="Courier New" pitchFamily="49" charset="0"/>
              </a:rPr>
              <a:t>    V result = </a:t>
            </a:r>
            <a:r>
              <a:rPr lang="en-US" sz="1800" dirty="0" err="1" smtClean="0">
                <a:latin typeface="Courier New" pitchFamily="49" charset="0"/>
                <a:cs typeface="Courier New" pitchFamily="49" charset="0"/>
              </a:rPr>
              <a:t>future.get</a:t>
            </a:r>
            <a:r>
              <a:rPr lang="en-US" sz="1800" dirty="0" smtClean="0">
                <a:latin typeface="Courier New" pitchFamily="49" charset="0"/>
                <a:cs typeface="Courier New" pitchFamily="49" charset="0"/>
              </a:rPr>
              <a:t>();</a:t>
            </a:r>
          </a:p>
          <a:p>
            <a:pPr eaLnBrk="1" hangingPunct="1">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ExecutionException|InterruptedException</a:t>
            </a:r>
            <a:r>
              <a:rPr lang="en-US" sz="1800" dirty="0" smtClean="0">
                <a:latin typeface="Courier New" pitchFamily="49" charset="0"/>
                <a:cs typeface="Courier New" pitchFamily="49" charset="0"/>
              </a:rPr>
              <a:t> ex) {</a:t>
            </a:r>
          </a:p>
          <a:p>
            <a:pPr eaLnBrk="1" hangingPunct="1">
              <a:buNone/>
            </a:pPr>
            <a:endParaRPr lang="en-US" sz="1800" dirty="0" smtClean="0">
              <a:latin typeface="Courier New" pitchFamily="49" charset="0"/>
              <a:cs typeface="Courier New" pitchFamily="49" charset="0"/>
            </a:endParaRPr>
          </a:p>
          <a:p>
            <a:pPr eaLnBrk="1" hangingPunct="1">
              <a:buNone/>
            </a:pPr>
            <a:r>
              <a:rPr lang="en-US" sz="1800" dirty="0" smtClean="0">
                <a:latin typeface="Courier New" pitchFamily="49" charset="0"/>
                <a:cs typeface="Courier New" pitchFamily="49" charset="0"/>
              </a:rPr>
              <a:t>}</a:t>
            </a:r>
          </a:p>
        </p:txBody>
      </p:sp>
      <p:sp>
        <p:nvSpPr>
          <p:cNvPr id="16389" name="AutoShape 39"/>
          <p:cNvSpPr>
            <a:spLocks noChangeArrowheads="1"/>
          </p:cNvSpPr>
          <p:nvPr/>
        </p:nvSpPr>
        <p:spPr bwMode="auto">
          <a:xfrm>
            <a:off x="4714876" y="3548067"/>
            <a:ext cx="2895600" cy="523875"/>
          </a:xfrm>
          <a:prstGeom prst="wedgeRectCallout">
            <a:avLst>
              <a:gd name="adj1" fmla="val -65435"/>
              <a:gd name="adj2" fmla="val 41657"/>
            </a:avLst>
          </a:prstGeom>
          <a:solidFill>
            <a:srgbClr val="FFFFCC"/>
          </a:solidFill>
          <a:ln w="9525">
            <a:solidFill>
              <a:srgbClr val="808080"/>
            </a:solidFill>
            <a:miter lim="800000"/>
            <a:headEnd/>
            <a:tailEnd/>
          </a:ln>
        </p:spPr>
        <p:txBody>
          <a:bodyPr lIns="91432" tIns="45716" rIns="91432" bIns="45716" anchor="ctr">
            <a:spAutoFit/>
          </a:bodyPr>
          <a:lstStyle/>
          <a:p>
            <a:pPr algn="ctr" eaLnBrk="0" hangingPunct="0"/>
            <a:r>
              <a:rPr lang="en-US" sz="1400" dirty="0"/>
              <a:t>Gets the result of the </a:t>
            </a:r>
            <a:r>
              <a:rPr lang="en-US" sz="1400" dirty="0" err="1">
                <a:latin typeface="Courier New" pitchFamily="49" charset="0"/>
                <a:cs typeface="Courier New" pitchFamily="49" charset="0"/>
              </a:rPr>
              <a:t>Callable</a:t>
            </a:r>
            <a:r>
              <a:rPr lang="en-US" sz="1400" dirty="0" err="1"/>
              <a:t>’s</a:t>
            </a:r>
            <a:r>
              <a:rPr lang="en-US" sz="1400" dirty="0"/>
              <a:t> </a:t>
            </a:r>
            <a:r>
              <a:rPr lang="en-US" sz="1400" dirty="0">
                <a:latin typeface="Courier New" pitchFamily="49" charset="0"/>
                <a:cs typeface="Courier New" pitchFamily="49" charset="0"/>
              </a:rPr>
              <a:t>call</a:t>
            </a:r>
            <a:r>
              <a:rPr lang="en-US" sz="1400" dirty="0"/>
              <a:t> method (blocks if needed).</a:t>
            </a:r>
          </a:p>
        </p:txBody>
      </p:sp>
      <p:sp>
        <p:nvSpPr>
          <p:cNvPr id="16390" name="AutoShape 39"/>
          <p:cNvSpPr>
            <a:spLocks noChangeArrowheads="1"/>
          </p:cNvSpPr>
          <p:nvPr/>
        </p:nvSpPr>
        <p:spPr bwMode="auto">
          <a:xfrm>
            <a:off x="4572000" y="2333621"/>
            <a:ext cx="2895600" cy="523875"/>
          </a:xfrm>
          <a:prstGeom prst="wedgeRectCallout">
            <a:avLst>
              <a:gd name="adj1" fmla="val -49176"/>
              <a:gd name="adj2" fmla="val 81333"/>
            </a:avLst>
          </a:prstGeom>
          <a:solidFill>
            <a:srgbClr val="FFFFCC"/>
          </a:solidFill>
          <a:ln w="9525">
            <a:solidFill>
              <a:srgbClr val="808080"/>
            </a:solidFill>
            <a:miter lim="800000"/>
            <a:headEnd/>
            <a:tailEnd/>
          </a:ln>
        </p:spPr>
        <p:txBody>
          <a:bodyPr lIns="91432" tIns="45716" rIns="91432" bIns="45716" anchor="ctr">
            <a:spAutoFit/>
          </a:bodyPr>
          <a:lstStyle/>
          <a:p>
            <a:pPr algn="ctr" eaLnBrk="0" hangingPunct="0"/>
            <a:r>
              <a:rPr lang="en-US" sz="1400">
                <a:latin typeface="Courier New" pitchFamily="49" charset="0"/>
                <a:cs typeface="Courier New" pitchFamily="49" charset="0"/>
              </a:rPr>
              <a:t>ExecutorService</a:t>
            </a:r>
            <a:r>
              <a:rPr lang="en-US" sz="1400"/>
              <a:t> controls when the work is done.</a:t>
            </a:r>
          </a:p>
        </p:txBody>
      </p:sp>
      <p:sp>
        <p:nvSpPr>
          <p:cNvPr id="16391" name="AutoShape 39"/>
          <p:cNvSpPr>
            <a:spLocks noChangeArrowheads="1"/>
          </p:cNvSpPr>
          <p:nvPr/>
        </p:nvSpPr>
        <p:spPr bwMode="auto">
          <a:xfrm>
            <a:off x="2214546" y="4929198"/>
            <a:ext cx="1981200" cy="523875"/>
          </a:xfrm>
          <a:prstGeom prst="wedgeRectCallout">
            <a:avLst>
              <a:gd name="adj1" fmla="val 12903"/>
              <a:gd name="adj2" fmla="val -136398"/>
            </a:avLst>
          </a:prstGeom>
          <a:solidFill>
            <a:srgbClr val="FFFFCC"/>
          </a:solidFill>
          <a:ln w="9525">
            <a:solidFill>
              <a:srgbClr val="808080"/>
            </a:solidFill>
            <a:miter lim="800000"/>
            <a:headEnd/>
            <a:tailEnd/>
          </a:ln>
        </p:spPr>
        <p:txBody>
          <a:bodyPr lIns="91432" tIns="45716" rIns="91432" bIns="45716" anchor="ctr">
            <a:spAutoFit/>
          </a:bodyPr>
          <a:lstStyle/>
          <a:p>
            <a:pPr algn="ctr" eaLnBrk="0" hangingPunct="0"/>
            <a:r>
              <a:rPr lang="en-US" sz="1400" dirty="0"/>
              <a:t>If the </a:t>
            </a:r>
            <a:r>
              <a:rPr lang="en-US" sz="1400" dirty="0">
                <a:latin typeface="Courier New" pitchFamily="49" charset="0"/>
                <a:cs typeface="Courier New" pitchFamily="49" charset="0"/>
              </a:rPr>
              <a:t>Callable</a:t>
            </a:r>
            <a:r>
              <a:rPr lang="en-US" sz="1400" dirty="0"/>
              <a:t> threw an </a:t>
            </a:r>
            <a:r>
              <a:rPr lang="en-US" sz="1400" dirty="0">
                <a:latin typeface="Courier New" pitchFamily="49" charset="0"/>
                <a:cs typeface="Courier New" pitchFamily="49" charset="0"/>
              </a:rPr>
              <a:t>Exception</a:t>
            </a:r>
          </a:p>
        </p:txBody>
      </p:sp>
    </p:spTree>
    <p:custDataLst>
      <p:tags r:id="rId1"/>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796908"/>
          </a:xfrm>
        </p:spPr>
        <p:txBody>
          <a:bodyPr/>
          <a:lstStyle/>
          <a:p>
            <a:pPr eaLnBrk="1" hangingPunct="1"/>
            <a:r>
              <a:rPr lang="en-US" sz="3600" b="1" dirty="0" smtClean="0">
                <a:solidFill>
                  <a:srgbClr val="00B0F0"/>
                </a:solidFill>
              </a:rPr>
              <a:t>Example</a:t>
            </a:r>
          </a:p>
        </p:txBody>
      </p:sp>
      <p:sp>
        <p:nvSpPr>
          <p:cNvPr id="17411" name="Rectangle 4"/>
          <p:cNvSpPr>
            <a:spLocks noChangeArrowheads="1"/>
          </p:cNvSpPr>
          <p:nvPr/>
        </p:nvSpPr>
        <p:spPr bwMode="gray">
          <a:xfrm>
            <a:off x="609600" y="1295400"/>
            <a:ext cx="7886700" cy="4495800"/>
          </a:xfrm>
          <a:prstGeom prst="rect">
            <a:avLst/>
          </a:prstGeom>
          <a:solidFill>
            <a:srgbClr val="CCCCCC"/>
          </a:solidFill>
          <a:ln w="28575">
            <a:solidFill>
              <a:srgbClr val="000000"/>
            </a:solidFill>
            <a:miter lim="800000"/>
            <a:headEnd/>
            <a:tailEnd/>
          </a:ln>
        </p:spPr>
        <p:txBody>
          <a:bodyPr lIns="92075" tIns="9144" rIns="92075" bIns="9144"/>
          <a:lstStyle/>
          <a:p>
            <a:pPr marL="457200" indent="-457200" defTabSz="400050" eaLnBrk="0" hangingPunct="0">
              <a:tabLst>
                <a:tab pos="400050" algn="r"/>
                <a:tab pos="673100" algn="l"/>
              </a:tabLst>
            </a:pPr>
            <a:r>
              <a:rPr lang="en-US" sz="1600" b="1">
                <a:latin typeface="Courier New" pitchFamily="49" charset="0"/>
              </a:rPr>
              <a:t>public static void main(String[] args) {</a:t>
            </a:r>
          </a:p>
          <a:p>
            <a:pPr marL="457200" indent="-457200" defTabSz="400050" eaLnBrk="0" hangingPunct="0">
              <a:tabLst>
                <a:tab pos="400050" algn="r"/>
                <a:tab pos="673100" algn="l"/>
              </a:tabLst>
            </a:pPr>
            <a:endParaRPr lang="en-US" sz="1600" b="1">
              <a:latin typeface="Courier New" pitchFamily="49" charset="0"/>
            </a:endParaRPr>
          </a:p>
          <a:p>
            <a:pPr marL="457200" indent="-457200" defTabSz="400050" eaLnBrk="0" hangingPunct="0">
              <a:tabLst>
                <a:tab pos="400050" algn="r"/>
                <a:tab pos="673100" algn="l"/>
              </a:tabLst>
            </a:pPr>
            <a:r>
              <a:rPr lang="en-US" sz="1600" b="1">
                <a:latin typeface="Courier New" pitchFamily="49" charset="0"/>
              </a:rPr>
              <a:t>  ExecutorService es = Executors.newFixedThreadPool(4);</a:t>
            </a:r>
          </a:p>
          <a:p>
            <a:pPr marL="457200" indent="-457200" defTabSz="400050" eaLnBrk="0" hangingPunct="0">
              <a:tabLst>
                <a:tab pos="400050" algn="r"/>
                <a:tab pos="673100" algn="l"/>
              </a:tabLst>
            </a:pPr>
            <a:r>
              <a:rPr lang="en-US" sz="1600" b="1">
                <a:latin typeface="Courier New" pitchFamily="49" charset="0"/>
              </a:rPr>
              <a:t>  Future&lt;String&gt; f1 = es.submit(new ExampleCallable("one",10));</a:t>
            </a:r>
          </a:p>
          <a:p>
            <a:pPr marL="457200" indent="-457200" defTabSz="400050" eaLnBrk="0" hangingPunct="0">
              <a:tabLst>
                <a:tab pos="400050" algn="r"/>
                <a:tab pos="673100" algn="l"/>
              </a:tabLst>
            </a:pPr>
            <a:r>
              <a:rPr lang="en-US" sz="1600" b="1">
                <a:latin typeface="Courier New" pitchFamily="49" charset="0"/>
              </a:rPr>
              <a:t>  Future&lt;String&gt; f2 = es.submit(new ExampleCallable("two",20));</a:t>
            </a:r>
          </a:p>
          <a:p>
            <a:pPr marL="457200" indent="-457200" defTabSz="400050" eaLnBrk="0" hangingPunct="0">
              <a:tabLst>
                <a:tab pos="400050" algn="r"/>
                <a:tab pos="673100" algn="l"/>
              </a:tabLst>
            </a:pPr>
            <a:endParaRPr lang="en-US" sz="1600" b="1">
              <a:latin typeface="Courier New" pitchFamily="49" charset="0"/>
            </a:endParaRPr>
          </a:p>
          <a:p>
            <a:pPr marL="457200" indent="-457200" defTabSz="400050" eaLnBrk="0" hangingPunct="0">
              <a:tabLst>
                <a:tab pos="400050" algn="r"/>
                <a:tab pos="673100" algn="l"/>
              </a:tabLst>
            </a:pPr>
            <a:r>
              <a:rPr lang="en-US" sz="1600" b="1">
                <a:latin typeface="Courier New" pitchFamily="49" charset="0"/>
              </a:rPr>
              <a:t>  try {</a:t>
            </a:r>
          </a:p>
          <a:p>
            <a:pPr marL="457200" indent="-457200" defTabSz="400050" eaLnBrk="0" hangingPunct="0">
              <a:tabLst>
                <a:tab pos="400050" algn="r"/>
                <a:tab pos="673100" algn="l"/>
              </a:tabLst>
            </a:pPr>
            <a:r>
              <a:rPr lang="en-US" sz="1600" b="1">
                <a:latin typeface="Courier New" pitchFamily="49" charset="0"/>
              </a:rPr>
              <a:t>    es.shutdown();</a:t>
            </a:r>
          </a:p>
          <a:p>
            <a:pPr marL="457200" indent="-457200" defTabSz="400050" eaLnBrk="0" hangingPunct="0">
              <a:tabLst>
                <a:tab pos="400050" algn="r"/>
                <a:tab pos="673100" algn="l"/>
              </a:tabLst>
            </a:pPr>
            <a:r>
              <a:rPr lang="en-US" sz="1600" b="1">
                <a:latin typeface="Courier New" pitchFamily="49" charset="0"/>
              </a:rPr>
              <a:t>    es.awaitTermination(5, TimeUnit.SECONDS);</a:t>
            </a:r>
          </a:p>
          <a:p>
            <a:pPr marL="457200" indent="-457200" defTabSz="400050" eaLnBrk="0" hangingPunct="0">
              <a:tabLst>
                <a:tab pos="400050" algn="r"/>
                <a:tab pos="673100" algn="l"/>
              </a:tabLst>
            </a:pPr>
            <a:r>
              <a:rPr lang="en-US" sz="1600" b="1">
                <a:latin typeface="Courier New" pitchFamily="49" charset="0"/>
              </a:rPr>
              <a:t>    String result1 = f1.get();</a:t>
            </a:r>
          </a:p>
          <a:p>
            <a:pPr marL="457200" indent="-457200" defTabSz="400050" eaLnBrk="0" hangingPunct="0">
              <a:tabLst>
                <a:tab pos="400050" algn="r"/>
                <a:tab pos="673100" algn="l"/>
              </a:tabLst>
            </a:pPr>
            <a:r>
              <a:rPr lang="en-US" sz="1600" b="1">
                <a:latin typeface="Courier New" pitchFamily="49" charset="0"/>
              </a:rPr>
              <a:t>    System.out.println("Result of one: " + result1);</a:t>
            </a:r>
          </a:p>
          <a:p>
            <a:pPr marL="457200" indent="-457200" defTabSz="400050" eaLnBrk="0" hangingPunct="0">
              <a:tabLst>
                <a:tab pos="400050" algn="r"/>
                <a:tab pos="673100" algn="l"/>
              </a:tabLst>
            </a:pPr>
            <a:r>
              <a:rPr lang="en-US" sz="1600" b="1">
                <a:latin typeface="Courier New" pitchFamily="49" charset="0"/>
              </a:rPr>
              <a:t>    String result2 = f2.get();</a:t>
            </a:r>
          </a:p>
          <a:p>
            <a:pPr marL="457200" indent="-457200" defTabSz="400050" eaLnBrk="0" hangingPunct="0">
              <a:tabLst>
                <a:tab pos="400050" algn="r"/>
                <a:tab pos="673100" algn="l"/>
              </a:tabLst>
            </a:pPr>
            <a:r>
              <a:rPr lang="en-US" sz="1600" b="1">
                <a:latin typeface="Courier New" pitchFamily="49" charset="0"/>
              </a:rPr>
              <a:t>    System.out.println("Result of two: " + result2);</a:t>
            </a:r>
          </a:p>
          <a:p>
            <a:pPr marL="457200" indent="-457200" defTabSz="400050" eaLnBrk="0" hangingPunct="0">
              <a:tabLst>
                <a:tab pos="400050" algn="r"/>
                <a:tab pos="673100" algn="l"/>
              </a:tabLst>
            </a:pPr>
            <a:r>
              <a:rPr lang="en-US" sz="1600" b="1">
                <a:latin typeface="Courier New" pitchFamily="49" charset="0"/>
              </a:rPr>
              <a:t>  } catch (ExecutionException | InterruptedException ex) {</a:t>
            </a:r>
          </a:p>
          <a:p>
            <a:pPr marL="457200" indent="-457200" defTabSz="400050" eaLnBrk="0" hangingPunct="0">
              <a:tabLst>
                <a:tab pos="400050" algn="r"/>
                <a:tab pos="673100" algn="l"/>
              </a:tabLst>
            </a:pPr>
            <a:r>
              <a:rPr lang="en-US" sz="1600" b="1">
                <a:latin typeface="Courier New" pitchFamily="49" charset="0"/>
              </a:rPr>
              <a:t>    System.out.println("Exception: " + ex);</a:t>
            </a:r>
          </a:p>
          <a:p>
            <a:pPr marL="457200" indent="-457200" defTabSz="400050" eaLnBrk="0" hangingPunct="0">
              <a:tabLst>
                <a:tab pos="400050" algn="r"/>
                <a:tab pos="673100" algn="l"/>
              </a:tabLst>
            </a:pPr>
            <a:r>
              <a:rPr lang="en-US" sz="1600" b="1">
                <a:latin typeface="Courier New" pitchFamily="49" charset="0"/>
              </a:rPr>
              <a:t>  }</a:t>
            </a:r>
          </a:p>
          <a:p>
            <a:pPr marL="457200" indent="-457200" defTabSz="400050" eaLnBrk="0" hangingPunct="0">
              <a:tabLst>
                <a:tab pos="400050" algn="r"/>
                <a:tab pos="673100" algn="l"/>
              </a:tabLst>
            </a:pPr>
            <a:endParaRPr lang="en-US" sz="1600" b="1">
              <a:latin typeface="Courier New" pitchFamily="49" charset="0"/>
            </a:endParaRPr>
          </a:p>
          <a:p>
            <a:pPr marL="457200" indent="-457200" defTabSz="400050" eaLnBrk="0" hangingPunct="0">
              <a:tabLst>
                <a:tab pos="400050" algn="r"/>
                <a:tab pos="673100" algn="l"/>
              </a:tabLst>
            </a:pPr>
            <a:r>
              <a:rPr lang="en-US" sz="1600" b="1">
                <a:latin typeface="Courier New" pitchFamily="49" charset="0"/>
              </a:rPr>
              <a:t>}</a:t>
            </a:r>
          </a:p>
        </p:txBody>
      </p:sp>
      <p:sp>
        <p:nvSpPr>
          <p:cNvPr id="17412" name="AutoShape 39"/>
          <p:cNvSpPr>
            <a:spLocks noChangeArrowheads="1"/>
          </p:cNvSpPr>
          <p:nvPr/>
        </p:nvSpPr>
        <p:spPr bwMode="auto">
          <a:xfrm>
            <a:off x="7162800" y="3276600"/>
            <a:ext cx="1371600" cy="738188"/>
          </a:xfrm>
          <a:prstGeom prst="wedgeRectCallout">
            <a:avLst>
              <a:gd name="adj1" fmla="val -206009"/>
              <a:gd name="adj2" fmla="val -9611"/>
            </a:avLst>
          </a:prstGeom>
          <a:solidFill>
            <a:srgbClr val="FFFFCC"/>
          </a:solidFill>
          <a:ln w="9525">
            <a:solidFill>
              <a:srgbClr val="808080"/>
            </a:solidFill>
            <a:miter lim="800000"/>
            <a:headEnd/>
            <a:tailEnd/>
          </a:ln>
        </p:spPr>
        <p:txBody>
          <a:bodyPr lIns="91432" tIns="45716" rIns="91432" bIns="45716" anchor="ctr">
            <a:spAutoFit/>
          </a:bodyPr>
          <a:lstStyle/>
          <a:p>
            <a:pPr algn="ctr" eaLnBrk="0" hangingPunct="0"/>
            <a:r>
              <a:rPr lang="en-US" sz="1400"/>
              <a:t>Get the results of tasks f1 and f2</a:t>
            </a:r>
          </a:p>
        </p:txBody>
      </p:sp>
      <p:sp>
        <p:nvSpPr>
          <p:cNvPr id="17413" name="AutoShape 39"/>
          <p:cNvSpPr>
            <a:spLocks noChangeArrowheads="1"/>
          </p:cNvSpPr>
          <p:nvPr/>
        </p:nvSpPr>
        <p:spPr bwMode="auto">
          <a:xfrm>
            <a:off x="6324600" y="2514600"/>
            <a:ext cx="2057400" cy="523875"/>
          </a:xfrm>
          <a:prstGeom prst="wedgeRectCallout">
            <a:avLst>
              <a:gd name="adj1" fmla="val -54750"/>
              <a:gd name="adj2" fmla="val 87894"/>
            </a:avLst>
          </a:prstGeom>
          <a:solidFill>
            <a:srgbClr val="FFFFCC"/>
          </a:solidFill>
          <a:ln w="9525">
            <a:solidFill>
              <a:srgbClr val="808080"/>
            </a:solidFill>
            <a:miter lim="800000"/>
            <a:headEnd/>
            <a:tailEnd/>
          </a:ln>
        </p:spPr>
        <p:txBody>
          <a:bodyPr lIns="91432" tIns="45716" rIns="91432" bIns="45716" anchor="ctr">
            <a:spAutoFit/>
          </a:bodyPr>
          <a:lstStyle/>
          <a:p>
            <a:pPr algn="ctr" eaLnBrk="0" hangingPunct="0"/>
            <a:r>
              <a:rPr lang="en-US" sz="1400"/>
              <a:t>Wait 5 seconds for the tasks to complete</a:t>
            </a:r>
          </a:p>
        </p:txBody>
      </p:sp>
      <p:sp>
        <p:nvSpPr>
          <p:cNvPr id="6" name="Rectangle 5"/>
          <p:cNvSpPr/>
          <p:nvPr/>
        </p:nvSpPr>
        <p:spPr>
          <a:xfrm>
            <a:off x="1357290" y="6215082"/>
            <a:ext cx="3480440" cy="369332"/>
          </a:xfrm>
          <a:prstGeom prst="rect">
            <a:avLst/>
          </a:prstGeom>
        </p:spPr>
        <p:txBody>
          <a:bodyPr wrap="none">
            <a:spAutoFit/>
          </a:bodyPr>
          <a:lstStyle/>
          <a:p>
            <a:r>
              <a:rPr lang="en-IN" b="1" dirty="0" smtClean="0"/>
              <a:t>Example</a:t>
            </a:r>
            <a:r>
              <a:rPr lang="en-IN" dirty="0" smtClean="0"/>
              <a:t>: CallableExample.java</a:t>
            </a:r>
            <a:endParaRPr lang="en-IN" dirty="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1414"/>
            <a:ext cx="8229600" cy="511156"/>
          </a:xfrm>
        </p:spPr>
        <p:txBody>
          <a:bodyPr/>
          <a:lstStyle/>
          <a:p>
            <a:pPr eaLnBrk="1" hangingPunct="1"/>
            <a:r>
              <a:rPr lang="en-US" sz="3600" b="1" dirty="0" smtClean="0">
                <a:solidFill>
                  <a:srgbClr val="00B0F0"/>
                </a:solidFill>
              </a:rPr>
              <a:t>Threading Concerns</a:t>
            </a:r>
          </a:p>
        </p:txBody>
      </p:sp>
      <p:sp>
        <p:nvSpPr>
          <p:cNvPr id="18435" name="Content Placeholder 2"/>
          <p:cNvSpPr>
            <a:spLocks noGrp="1"/>
          </p:cNvSpPr>
          <p:nvPr>
            <p:ph idx="1"/>
          </p:nvPr>
        </p:nvSpPr>
        <p:spPr>
          <a:xfrm>
            <a:off x="214282" y="857232"/>
            <a:ext cx="8786874" cy="5786478"/>
          </a:xfrm>
        </p:spPr>
        <p:txBody>
          <a:bodyPr/>
          <a:lstStyle/>
          <a:p>
            <a:pPr eaLnBrk="1" hangingPunct="1">
              <a:buNone/>
            </a:pPr>
            <a:r>
              <a:rPr lang="en-US" sz="2800" b="1" dirty="0" smtClean="0"/>
              <a:t>Thread Safety</a:t>
            </a:r>
          </a:p>
          <a:p>
            <a:pPr algn="just" eaLnBrk="1" hangingPunct="1">
              <a:lnSpc>
                <a:spcPct val="150000"/>
              </a:lnSpc>
            </a:pPr>
            <a:r>
              <a:rPr lang="en-US" sz="2600" dirty="0" smtClean="0"/>
              <a:t>Classes should continue to behave correctly when accessed from multiple threads.</a:t>
            </a:r>
          </a:p>
          <a:p>
            <a:pPr lvl="1" algn="just" eaLnBrk="1" hangingPunct="1">
              <a:lnSpc>
                <a:spcPct val="150000"/>
              </a:lnSpc>
            </a:pPr>
            <a:r>
              <a:rPr lang="en-US" sz="2400" dirty="0" smtClean="0"/>
              <a:t>Thread safety is really about the </a:t>
            </a:r>
            <a:r>
              <a:rPr lang="en-US" sz="2400" b="1" dirty="0" smtClean="0"/>
              <a:t>ability of a class </a:t>
            </a:r>
            <a:r>
              <a:rPr lang="en-US" sz="2400" dirty="0" smtClean="0"/>
              <a:t>to perform the same way when it is </a:t>
            </a:r>
            <a:r>
              <a:rPr lang="en-US" sz="2400" b="1" dirty="0" smtClean="0"/>
              <a:t>accessed by one thread, or multiple threads. </a:t>
            </a:r>
          </a:p>
          <a:p>
            <a:pPr lvl="1" algn="just" eaLnBrk="1" hangingPunct="1">
              <a:lnSpc>
                <a:spcPct val="150000"/>
              </a:lnSpc>
            </a:pPr>
            <a:r>
              <a:rPr lang="en-US" sz="2400" dirty="0" smtClean="0"/>
              <a:t>Fundamentally, a class performs </a:t>
            </a:r>
            <a:r>
              <a:rPr lang="en-US" sz="2400" b="1" dirty="0" smtClean="0"/>
              <a:t>actions and holds data</a:t>
            </a:r>
            <a:r>
              <a:rPr lang="en-US" sz="2400" dirty="0" smtClean="0"/>
              <a:t>. A class is thread safe if the actions the class performs and the data stored are consistent when used accessed by multiple threads.</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1414"/>
            <a:ext cx="8229600" cy="511156"/>
          </a:xfrm>
        </p:spPr>
        <p:txBody>
          <a:bodyPr/>
          <a:lstStyle/>
          <a:p>
            <a:pPr eaLnBrk="1" hangingPunct="1"/>
            <a:r>
              <a:rPr lang="en-US" sz="3600" b="1" dirty="0" smtClean="0">
                <a:solidFill>
                  <a:srgbClr val="00B0F0"/>
                </a:solidFill>
              </a:rPr>
              <a:t>Threading Concerns</a:t>
            </a:r>
          </a:p>
        </p:txBody>
      </p:sp>
      <p:sp>
        <p:nvSpPr>
          <p:cNvPr id="18435" name="Content Placeholder 2"/>
          <p:cNvSpPr>
            <a:spLocks noGrp="1"/>
          </p:cNvSpPr>
          <p:nvPr>
            <p:ph idx="1"/>
          </p:nvPr>
        </p:nvSpPr>
        <p:spPr>
          <a:xfrm>
            <a:off x="214282" y="857232"/>
            <a:ext cx="8786874" cy="5786478"/>
          </a:xfrm>
        </p:spPr>
        <p:txBody>
          <a:bodyPr/>
          <a:lstStyle/>
          <a:p>
            <a:pPr algn="just" eaLnBrk="1" hangingPunct="1"/>
            <a:r>
              <a:rPr lang="en-US" sz="2600" b="1" dirty="0" smtClean="0"/>
              <a:t>Performance: Deadlock and livelock</a:t>
            </a:r>
          </a:p>
          <a:p>
            <a:pPr lvl="1" algn="just" eaLnBrk="1" hangingPunct="1"/>
            <a:r>
              <a:rPr lang="en-US" sz="2400" dirty="0" smtClean="0"/>
              <a:t>Threads typically interact with other threads. As more threads are introduced into an application, the possibility exists that threads will reach a point where they cannot continue. </a:t>
            </a:r>
          </a:p>
          <a:p>
            <a:pPr lvl="1" algn="just"/>
            <a:r>
              <a:rPr lang="en-US" sz="2400" b="1" dirty="0" smtClean="0"/>
              <a:t>Deadlock</a:t>
            </a:r>
            <a:r>
              <a:rPr lang="en-US" sz="2400" dirty="0" smtClean="0"/>
              <a:t> is a situation where thread A is blocked waiting for a condition set by thread B, but thread B is also blocked waiting for a condition set by thread A.</a:t>
            </a:r>
          </a:p>
          <a:p>
            <a:pPr lvl="1" algn="just"/>
            <a:r>
              <a:rPr lang="en-US" sz="2400" b="1" dirty="0" smtClean="0"/>
              <a:t>Livelock</a:t>
            </a:r>
            <a:r>
              <a:rPr lang="en-US" sz="2400" dirty="0" smtClean="0"/>
              <a:t> is a condition where a thread is not blocked, but cannot move forward because an operation it continually retries fails. </a:t>
            </a:r>
          </a:p>
          <a:p>
            <a:pPr lvl="1" algn="just"/>
            <a:r>
              <a:rPr lang="en-US" sz="2400" b="1" dirty="0" smtClean="0"/>
              <a:t>Livelock</a:t>
            </a:r>
            <a:r>
              <a:rPr lang="en-US" sz="2400" dirty="0" smtClean="0"/>
              <a:t> is related to another condition, </a:t>
            </a:r>
            <a:r>
              <a:rPr lang="en-US" sz="2400" b="1" dirty="0" smtClean="0"/>
              <a:t>starvation</a:t>
            </a:r>
            <a:r>
              <a:rPr lang="en-US" sz="2400" dirty="0" smtClean="0"/>
              <a:t>, where a thread attempts to access a resource that it can never access – likely because other higher priority threads are continually accessing the resource.</a:t>
            </a:r>
          </a:p>
          <a:p>
            <a:pPr lvl="1" eaLnBrk="1" hangingPunct="1"/>
            <a:endParaRPr lang="en-US" dirty="0" smtClean="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1414"/>
            <a:ext cx="8229600" cy="511156"/>
          </a:xfrm>
        </p:spPr>
        <p:txBody>
          <a:bodyPr/>
          <a:lstStyle/>
          <a:p>
            <a:pPr eaLnBrk="1" hangingPunct="1"/>
            <a:r>
              <a:rPr lang="en-US" sz="3600" b="1" dirty="0" smtClean="0">
                <a:solidFill>
                  <a:srgbClr val="00B0F0"/>
                </a:solidFill>
              </a:rPr>
              <a:t>Problems with Shared Data</a:t>
            </a:r>
          </a:p>
        </p:txBody>
      </p:sp>
      <p:sp>
        <p:nvSpPr>
          <p:cNvPr id="18435" name="Content Placeholder 2"/>
          <p:cNvSpPr>
            <a:spLocks noGrp="1"/>
          </p:cNvSpPr>
          <p:nvPr>
            <p:ph idx="1"/>
          </p:nvPr>
        </p:nvSpPr>
        <p:spPr>
          <a:xfrm>
            <a:off x="214282" y="857232"/>
            <a:ext cx="8786874" cy="5786478"/>
          </a:xfrm>
        </p:spPr>
        <p:txBody>
          <a:bodyPr/>
          <a:lstStyle/>
          <a:p>
            <a:pPr algn="just" eaLnBrk="1" hangingPunct="1"/>
            <a:r>
              <a:rPr lang="en-US" sz="2800" b="1" dirty="0" smtClean="0"/>
              <a:t>Static and instance </a:t>
            </a:r>
            <a:r>
              <a:rPr lang="en-US" sz="2800" dirty="0" smtClean="0"/>
              <a:t>fields are potentially shared by threads.</a:t>
            </a:r>
          </a:p>
          <a:p>
            <a:pPr algn="just" eaLnBrk="1" hangingPunct="1"/>
            <a:r>
              <a:rPr lang="en-US" sz="2800" dirty="0" smtClean="0"/>
              <a:t>Some variable types are never shared. The following types are always thread-safe:</a:t>
            </a:r>
          </a:p>
          <a:p>
            <a:pPr lvl="1" eaLnBrk="1" hangingPunct="1"/>
            <a:r>
              <a:rPr lang="en-US" sz="2600" dirty="0" smtClean="0"/>
              <a:t>Local variables</a:t>
            </a:r>
          </a:p>
          <a:p>
            <a:pPr lvl="1" eaLnBrk="1" hangingPunct="1"/>
            <a:r>
              <a:rPr lang="en-US" sz="2600" dirty="0" smtClean="0"/>
              <a:t>Method parameters</a:t>
            </a:r>
          </a:p>
          <a:p>
            <a:pPr lvl="1" eaLnBrk="1" hangingPunct="1"/>
            <a:r>
              <a:rPr lang="en-US" sz="2600" dirty="0" smtClean="0"/>
              <a:t>Exception handler parameters</a:t>
            </a:r>
          </a:p>
          <a:p>
            <a:pPr lvl="1" eaLnBrk="1" hangingPunct="1"/>
            <a:r>
              <a:rPr lang="en-US" sz="2600" dirty="0" smtClean="0"/>
              <a:t>Immutable data</a:t>
            </a:r>
          </a:p>
          <a:p>
            <a:pPr marL="342900" lvl="1" indent="-342900" algn="just" eaLnBrk="1" hangingPunct="1">
              <a:buFont typeface="Arial" charset="0"/>
              <a:buChar char="•"/>
            </a:pPr>
            <a:r>
              <a:rPr lang="en-US" dirty="0" smtClean="0"/>
              <a:t>Any shared data that is </a:t>
            </a:r>
            <a:r>
              <a:rPr lang="en-US" b="1" dirty="0" smtClean="0"/>
              <a:t>immutable</a:t>
            </a:r>
            <a:r>
              <a:rPr lang="en-US" dirty="0" smtClean="0"/>
              <a:t>, such as String objects or final fields, are </a:t>
            </a:r>
            <a:r>
              <a:rPr lang="en-US" b="1" dirty="0" smtClean="0"/>
              <a:t>thread-safe</a:t>
            </a:r>
            <a:r>
              <a:rPr lang="en-US" dirty="0" smtClean="0"/>
              <a:t> because they can only be read and not written.</a:t>
            </a:r>
          </a:p>
          <a:p>
            <a:pPr algn="just" eaLnBrk="1" hangingPunct="1"/>
            <a:endParaRPr lang="en-US" sz="2800" dirty="0" smtClean="0"/>
          </a:p>
          <a:p>
            <a:pPr lvl="1" eaLnBrk="1" hangingPunct="1"/>
            <a:endParaRPr lang="en-US" dirty="0" smtClean="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1414"/>
            <a:ext cx="8229600" cy="511156"/>
          </a:xfrm>
        </p:spPr>
        <p:txBody>
          <a:bodyPr/>
          <a:lstStyle/>
          <a:p>
            <a:pPr eaLnBrk="1" hangingPunct="1"/>
            <a:r>
              <a:rPr lang="en-US" sz="3600" b="1" dirty="0" smtClean="0">
                <a:solidFill>
                  <a:srgbClr val="00B0F0"/>
                </a:solidFill>
              </a:rPr>
              <a:t>Problems with Shared Data</a:t>
            </a:r>
          </a:p>
        </p:txBody>
      </p:sp>
      <p:sp>
        <p:nvSpPr>
          <p:cNvPr id="18435" name="Content Placeholder 2"/>
          <p:cNvSpPr>
            <a:spLocks noGrp="1"/>
          </p:cNvSpPr>
          <p:nvPr>
            <p:ph idx="1"/>
          </p:nvPr>
        </p:nvSpPr>
        <p:spPr>
          <a:xfrm>
            <a:off x="214282" y="642918"/>
            <a:ext cx="8786874" cy="6000792"/>
          </a:xfrm>
        </p:spPr>
        <p:txBody>
          <a:bodyPr/>
          <a:lstStyle/>
          <a:p>
            <a:pPr algn="just"/>
            <a:r>
              <a:rPr lang="en-IN" sz="2500" b="1" dirty="0" smtClean="0"/>
              <a:t>Multithreading</a:t>
            </a:r>
            <a:r>
              <a:rPr lang="en-IN" sz="2500" dirty="0" smtClean="0"/>
              <a:t> is a very powerful tool which enables us to better utilize the system’s resources, but we need to take special care while </a:t>
            </a:r>
            <a:r>
              <a:rPr lang="en-IN" sz="2500" b="1" dirty="0" smtClean="0"/>
              <a:t>reading and writing data shared by multiple threads.</a:t>
            </a:r>
          </a:p>
          <a:p>
            <a:pPr algn="just"/>
            <a:r>
              <a:rPr lang="en-IN" sz="2500" dirty="0" smtClean="0"/>
              <a:t>Two types of problems arise when multiple threads try to read and write shared data concurrently -</a:t>
            </a:r>
          </a:p>
          <a:p>
            <a:pPr algn="just"/>
            <a:r>
              <a:rPr lang="en-IN" sz="2600" b="1" dirty="0" smtClean="0"/>
              <a:t>Thread interference errors</a:t>
            </a:r>
          </a:p>
          <a:p>
            <a:pPr lvl="1" algn="just"/>
            <a:r>
              <a:rPr lang="en-IN" sz="2300" dirty="0" smtClean="0"/>
              <a:t>When multiple threads try to read and write a shared variable concurrently, and these read and write operations overlap in execution, then the final outcome depends on the order in which the reads and writes take place, which </a:t>
            </a:r>
            <a:r>
              <a:rPr lang="en-IN" sz="2300" b="1" dirty="0" smtClean="0"/>
              <a:t>is unpredictable</a:t>
            </a:r>
            <a:r>
              <a:rPr lang="en-IN" sz="2300" dirty="0" smtClean="0"/>
              <a:t>. This phenomenon is called </a:t>
            </a:r>
            <a:r>
              <a:rPr lang="en-IN" sz="2300" b="1" dirty="0" smtClean="0"/>
              <a:t>Race condition.</a:t>
            </a:r>
          </a:p>
          <a:p>
            <a:pPr lvl="1" algn="just"/>
            <a:r>
              <a:rPr lang="en-IN" sz="2300" dirty="0" smtClean="0"/>
              <a:t>Thread interference errors can be avoided by </a:t>
            </a:r>
            <a:r>
              <a:rPr lang="en-IN" sz="2300" b="1" dirty="0" smtClean="0"/>
              <a:t>synchronizing access to shared variables. </a:t>
            </a:r>
          </a:p>
          <a:p>
            <a:pPr lvl="1" algn="just"/>
            <a:r>
              <a:rPr lang="en-US" sz="2300" dirty="0" smtClean="0"/>
              <a:t>Synchronized code blocks are used to ensure that data that is not thread-safe will not be accessed concurrently by multiple threads. </a:t>
            </a:r>
          </a:p>
          <a:p>
            <a:pPr lvl="1" algn="just"/>
            <a:endParaRPr lang="en-IN" sz="2400" b="1" dirty="0" smtClean="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0"/>
          <p:cNvSpPr>
            <a:spLocks noChangeArrowheads="1"/>
          </p:cNvSpPr>
          <p:nvPr/>
        </p:nvSpPr>
        <p:spPr bwMode="auto">
          <a:xfrm>
            <a:off x="609600" y="1371600"/>
            <a:ext cx="7924800" cy="48768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25603" name="Rectangle 30"/>
          <p:cNvSpPr>
            <a:spLocks noGrp="1" noChangeArrowheads="1"/>
          </p:cNvSpPr>
          <p:nvPr>
            <p:ph type="title"/>
          </p:nvPr>
        </p:nvSpPr>
        <p:spPr>
          <a:xfrm>
            <a:off x="457200" y="274638"/>
            <a:ext cx="8229600" cy="868346"/>
          </a:xfrm>
        </p:spPr>
        <p:txBody>
          <a:bodyPr/>
          <a:lstStyle/>
          <a:p>
            <a:pPr eaLnBrk="1" hangingPunct="1"/>
            <a:r>
              <a:rPr lang="en-US" sz="3600" b="1" dirty="0" smtClean="0">
                <a:solidFill>
                  <a:srgbClr val="00B0F0"/>
                </a:solidFill>
              </a:rPr>
              <a:t>synchronized Methods</a:t>
            </a:r>
          </a:p>
        </p:txBody>
      </p:sp>
      <p:sp>
        <p:nvSpPr>
          <p:cNvPr id="25604" name="Rectangle 31"/>
          <p:cNvSpPr>
            <a:spLocks noGrp="1" noChangeArrowheads="1"/>
          </p:cNvSpPr>
          <p:nvPr>
            <p:ph idx="1"/>
          </p:nvPr>
        </p:nvSpPr>
        <p:spPr>
          <a:xfrm>
            <a:off x="609600" y="1447800"/>
            <a:ext cx="7918450" cy="4408488"/>
          </a:xfrm>
        </p:spPr>
        <p:txBody>
          <a:bodyPr/>
          <a:lstStyle/>
          <a:p>
            <a:pPr eaLnBrk="1" hangingPunct="1">
              <a:buNone/>
            </a:pPr>
            <a:r>
              <a:rPr lang="en-US" sz="1600" dirty="0" smtClean="0">
                <a:latin typeface="Courier New" pitchFamily="49" charset="0"/>
                <a:cs typeface="Courier New" pitchFamily="49" charset="0"/>
              </a:rPr>
              <a:t>  public class </a:t>
            </a:r>
            <a:r>
              <a:rPr lang="en-US" sz="1600" dirty="0" err="1" smtClean="0">
                <a:latin typeface="Courier New" pitchFamily="49" charset="0"/>
                <a:cs typeface="Courier New" pitchFamily="49" charset="0"/>
              </a:rPr>
              <a:t>SynchronizedCounter</a:t>
            </a:r>
            <a:r>
              <a:rPr lang="en-US" sz="1600" dirty="0" smtClean="0">
                <a:latin typeface="Courier New" pitchFamily="49" charset="0"/>
                <a:cs typeface="Courier New" pitchFamily="49" charset="0"/>
              </a:rPr>
              <a:t> {</a:t>
            </a:r>
          </a:p>
          <a:p>
            <a:pPr eaLnBrk="1" hangingPunct="1">
              <a:buNone/>
            </a:pPr>
            <a:r>
              <a:rPr lang="en-US" sz="1600" dirty="0" smtClean="0">
                <a:latin typeface="Courier New" pitchFamily="49" charset="0"/>
                <a:cs typeface="Courier New" pitchFamily="49" charset="0"/>
              </a:rPr>
              <a:t>    private static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 = 0;</a:t>
            </a:r>
          </a:p>
          <a:p>
            <a:pPr eaLnBrk="1" hangingPunct="1">
              <a:buNone/>
            </a:pPr>
            <a:r>
              <a:rPr lang="en-US" sz="1600" dirty="0" smtClean="0">
                <a:latin typeface="Courier New" pitchFamily="49" charset="0"/>
                <a:cs typeface="Courier New" pitchFamily="49" charset="0"/>
              </a:rPr>
              <a:t>   </a:t>
            </a:r>
          </a:p>
          <a:p>
            <a:pPr eaLnBrk="1" hangingPunct="1">
              <a:buNone/>
            </a:pPr>
            <a:r>
              <a:rPr lang="en-US" sz="1600" dirty="0" smtClean="0">
                <a:latin typeface="Courier New" pitchFamily="49" charset="0"/>
                <a:cs typeface="Courier New" pitchFamily="49" charset="0"/>
              </a:rPr>
              <a:t>    public synchronized void increment(){</a:t>
            </a:r>
          </a:p>
          <a:p>
            <a:pPr eaLnBrk="1" hangingPunct="1">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eaLnBrk="1" hangingPunct="1">
              <a:buNone/>
            </a:pPr>
            <a:r>
              <a:rPr lang="en-US" sz="1600" dirty="0" smtClean="0">
                <a:latin typeface="Courier New" pitchFamily="49" charset="0"/>
                <a:cs typeface="Courier New" pitchFamily="49" charset="0"/>
              </a:rPr>
              <a:t>    }</a:t>
            </a:r>
          </a:p>
          <a:p>
            <a:pPr eaLnBrk="1" hangingPunct="1">
              <a:buNone/>
            </a:pPr>
            <a:r>
              <a:rPr lang="en-US" sz="1600" dirty="0" smtClean="0">
                <a:latin typeface="Courier New" pitchFamily="49" charset="0"/>
                <a:cs typeface="Courier New" pitchFamily="49" charset="0"/>
              </a:rPr>
              <a:t>    </a:t>
            </a:r>
          </a:p>
          <a:p>
            <a:pPr eaLnBrk="1" hangingPunct="1">
              <a:buNone/>
            </a:pPr>
            <a:r>
              <a:rPr lang="en-US" sz="1600" dirty="0" smtClean="0">
                <a:latin typeface="Courier New" pitchFamily="49" charset="0"/>
                <a:cs typeface="Courier New" pitchFamily="49" charset="0"/>
              </a:rPr>
              <a:t>   public synchronized void decrement(){</a:t>
            </a:r>
          </a:p>
          <a:p>
            <a:pPr eaLnBrk="1" hangingPunct="1">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eaLnBrk="1" hangingPunct="1">
              <a:buNone/>
            </a:pPr>
            <a:r>
              <a:rPr lang="en-US" sz="1600" dirty="0" smtClean="0">
                <a:latin typeface="Courier New" pitchFamily="49" charset="0"/>
                <a:cs typeface="Courier New" pitchFamily="49" charset="0"/>
              </a:rPr>
              <a:t>   }</a:t>
            </a:r>
          </a:p>
          <a:p>
            <a:pPr eaLnBrk="1" hangingPunct="1">
              <a:buNone/>
            </a:pPr>
            <a:r>
              <a:rPr lang="en-US" sz="1600" dirty="0" smtClean="0">
                <a:latin typeface="Courier New" pitchFamily="49" charset="0"/>
                <a:cs typeface="Courier New" pitchFamily="49" charset="0"/>
              </a:rPr>
              <a:t>   </a:t>
            </a:r>
          </a:p>
          <a:p>
            <a:pPr eaLnBrk="1" hangingPunct="1">
              <a:buNone/>
            </a:pPr>
            <a:r>
              <a:rPr lang="en-US" sz="1600" dirty="0" smtClean="0">
                <a:latin typeface="Courier New" pitchFamily="49" charset="0"/>
                <a:cs typeface="Courier New" pitchFamily="49" charset="0"/>
              </a:rPr>
              <a:t>   public synchronized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getValue</a:t>
            </a:r>
            <a:r>
              <a:rPr lang="en-US" sz="1600" dirty="0" smtClean="0">
                <a:latin typeface="Courier New" pitchFamily="49" charset="0"/>
                <a:cs typeface="Courier New" pitchFamily="49" charset="0"/>
              </a:rPr>
              <a:t>(){</a:t>
            </a:r>
          </a:p>
          <a:p>
            <a:pPr eaLnBrk="1" hangingPunct="1">
              <a:buNone/>
            </a:pPr>
            <a:r>
              <a:rPr lang="en-US" sz="1600" dirty="0" smtClean="0">
                <a:latin typeface="Courier New" pitchFamily="49" charset="0"/>
                <a:cs typeface="Courier New" pitchFamily="49" charset="0"/>
              </a:rPr>
              <a:t>     return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eaLnBrk="1" hangingPunct="1">
              <a:buNone/>
            </a:pPr>
            <a:r>
              <a:rPr lang="en-US" sz="1600" dirty="0" smtClean="0">
                <a:latin typeface="Courier New" pitchFamily="49" charset="0"/>
                <a:cs typeface="Courier New" pitchFamily="49" charset="0"/>
              </a:rPr>
              <a:t>   }  </a:t>
            </a:r>
          </a:p>
          <a:p>
            <a:pPr eaLnBrk="1" hangingPunct="1">
              <a:buNone/>
            </a:pPr>
            <a:r>
              <a:rPr lang="en-US" sz="1600" dirty="0" smtClean="0">
                <a:latin typeface="Courier New" pitchFamily="49" charset="0"/>
                <a:cs typeface="Courier New" pitchFamily="49" charset="0"/>
              </a:rPr>
              <a:t> }</a:t>
            </a:r>
          </a:p>
        </p:txBody>
      </p:sp>
      <p:sp>
        <p:nvSpPr>
          <p:cNvPr id="25605" name="Rectangle 10"/>
          <p:cNvSpPr>
            <a:spLocks noChangeArrowheads="1"/>
          </p:cNvSpPr>
          <p:nvPr/>
        </p:nvSpPr>
        <p:spPr bwMode="gray">
          <a:xfrm>
            <a:off x="2057400" y="2362200"/>
            <a:ext cx="1600200" cy="228600"/>
          </a:xfrm>
          <a:prstGeom prst="rect">
            <a:avLst/>
          </a:prstGeom>
          <a:noFill/>
          <a:ln w="28575">
            <a:solidFill>
              <a:srgbClr val="FF0000"/>
            </a:solidFill>
            <a:miter lim="800000"/>
            <a:headEnd/>
            <a:tailEnd/>
          </a:ln>
        </p:spPr>
        <p:txBody>
          <a:bodyPr wrap="none" anchor="ctr"/>
          <a:lstStyle/>
          <a:p>
            <a:pPr defTabSz="822325" eaLnBrk="0" hangingPunct="0">
              <a:spcBef>
                <a:spcPct val="50000"/>
              </a:spcBef>
            </a:pPr>
            <a:endParaRPr lang="en-US" b="1">
              <a:solidFill>
                <a:schemeClr val="folHlink"/>
              </a:solidFill>
            </a:endParaRPr>
          </a:p>
        </p:txBody>
      </p:sp>
      <p:sp>
        <p:nvSpPr>
          <p:cNvPr id="25606" name="Rectangle 10"/>
          <p:cNvSpPr>
            <a:spLocks noChangeArrowheads="1"/>
          </p:cNvSpPr>
          <p:nvPr/>
        </p:nvSpPr>
        <p:spPr bwMode="gray">
          <a:xfrm>
            <a:off x="2057400" y="3505200"/>
            <a:ext cx="1600200" cy="228600"/>
          </a:xfrm>
          <a:prstGeom prst="rect">
            <a:avLst/>
          </a:prstGeom>
          <a:noFill/>
          <a:ln w="28575">
            <a:solidFill>
              <a:srgbClr val="FF0000"/>
            </a:solidFill>
            <a:miter lim="800000"/>
            <a:headEnd/>
            <a:tailEnd/>
          </a:ln>
        </p:spPr>
        <p:txBody>
          <a:bodyPr wrap="none" anchor="ctr"/>
          <a:lstStyle/>
          <a:p>
            <a:pPr defTabSz="822325" eaLnBrk="0" hangingPunct="0">
              <a:spcBef>
                <a:spcPct val="50000"/>
              </a:spcBef>
            </a:pPr>
            <a:endParaRPr lang="en-US" b="1">
              <a:solidFill>
                <a:schemeClr val="folHlink"/>
              </a:solidFill>
            </a:endParaRPr>
          </a:p>
        </p:txBody>
      </p:sp>
      <p:sp>
        <p:nvSpPr>
          <p:cNvPr id="25607" name="Rectangle 10"/>
          <p:cNvSpPr>
            <a:spLocks noChangeArrowheads="1"/>
          </p:cNvSpPr>
          <p:nvPr/>
        </p:nvSpPr>
        <p:spPr bwMode="gray">
          <a:xfrm>
            <a:off x="2057400" y="4648200"/>
            <a:ext cx="1600200" cy="228600"/>
          </a:xfrm>
          <a:prstGeom prst="rect">
            <a:avLst/>
          </a:prstGeom>
          <a:noFill/>
          <a:ln w="28575">
            <a:solidFill>
              <a:srgbClr val="FF0000"/>
            </a:solidFill>
            <a:miter lim="800000"/>
            <a:headEnd/>
            <a:tailEnd/>
          </a:ln>
        </p:spPr>
        <p:txBody>
          <a:bodyPr wrap="none" anchor="ctr"/>
          <a:lstStyle/>
          <a:p>
            <a:pPr defTabSz="822325" eaLnBrk="0" hangingPunct="0">
              <a:spcBef>
                <a:spcPct val="50000"/>
              </a:spcBef>
            </a:pPr>
            <a:endParaRPr lang="en-US" b="1">
              <a:solidFill>
                <a:schemeClr val="folHlink"/>
              </a:solidFill>
            </a:endParaRPr>
          </a:p>
        </p:txBody>
      </p:sp>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0"/>
          <p:cNvSpPr>
            <a:spLocks noChangeArrowheads="1"/>
          </p:cNvSpPr>
          <p:nvPr/>
        </p:nvSpPr>
        <p:spPr bwMode="auto">
          <a:xfrm>
            <a:off x="609600" y="1371600"/>
            <a:ext cx="7924800" cy="4419600"/>
          </a:xfrm>
          <a:prstGeom prst="rect">
            <a:avLst/>
          </a:prstGeom>
          <a:solidFill>
            <a:srgbClr val="DDDDDD"/>
          </a:solidFill>
          <a:ln w="28575">
            <a:solidFill>
              <a:schemeClr val="tx1"/>
            </a:solidFill>
            <a:miter lim="800000"/>
            <a:headEnd type="none" w="sm" len="sm"/>
            <a:tailEnd type="none" w="sm" len="sm"/>
          </a:ln>
        </p:spPr>
        <p:txBody>
          <a:bodyPr wrap="none" anchor="ctr"/>
          <a:lstStyle/>
          <a:p>
            <a:endParaRPr lang="en-US"/>
          </a:p>
        </p:txBody>
      </p:sp>
      <p:sp>
        <p:nvSpPr>
          <p:cNvPr id="26627" name="Rectangle 30"/>
          <p:cNvSpPr>
            <a:spLocks noGrp="1" noChangeArrowheads="1"/>
          </p:cNvSpPr>
          <p:nvPr>
            <p:ph type="title"/>
          </p:nvPr>
        </p:nvSpPr>
        <p:spPr/>
        <p:txBody>
          <a:bodyPr/>
          <a:lstStyle/>
          <a:p>
            <a:pPr eaLnBrk="1" hangingPunct="1"/>
            <a:r>
              <a:rPr lang="en-US" sz="3600" b="1" dirty="0" smtClean="0">
                <a:solidFill>
                  <a:srgbClr val="00B0F0"/>
                </a:solidFill>
              </a:rPr>
              <a:t>synchronized Blocks</a:t>
            </a:r>
          </a:p>
        </p:txBody>
      </p:sp>
      <p:sp>
        <p:nvSpPr>
          <p:cNvPr id="26628" name="Rectangle 31"/>
          <p:cNvSpPr>
            <a:spLocks noGrp="1" noChangeArrowheads="1"/>
          </p:cNvSpPr>
          <p:nvPr>
            <p:ph idx="1"/>
          </p:nvPr>
        </p:nvSpPr>
        <p:spPr>
          <a:xfrm>
            <a:off x="609600" y="1447801"/>
            <a:ext cx="7918450" cy="2767018"/>
          </a:xfrm>
        </p:spPr>
        <p:txBody>
          <a:bodyPr/>
          <a:lstStyle/>
          <a:p>
            <a:pPr eaLnBrk="1" hangingPunct="1">
              <a:buNone/>
            </a:pPr>
            <a:r>
              <a:rPr lang="en-US" sz="1800" dirty="0" smtClean="0">
                <a:latin typeface="Courier New" pitchFamily="49" charset="0"/>
                <a:cs typeface="Courier New" pitchFamily="49" charset="0"/>
              </a:rPr>
              <a:t>   public void run(){</a:t>
            </a:r>
          </a:p>
          <a:p>
            <a:pPr eaLnBrk="1" hangingPunct="1">
              <a:buNone/>
            </a:pPr>
            <a:r>
              <a:rPr lang="en-US" sz="1800" dirty="0" smtClean="0">
                <a:latin typeface="Courier New" pitchFamily="49" charset="0"/>
                <a:cs typeface="Courier New" pitchFamily="49" charset="0"/>
              </a:rPr>
              <a:t>     for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&lt; </a:t>
            </a:r>
            <a:r>
              <a:rPr lang="en-US" sz="1800" dirty="0" err="1" smtClean="0">
                <a:latin typeface="Courier New" pitchFamily="49" charset="0"/>
                <a:cs typeface="Courier New" pitchFamily="49" charset="0"/>
              </a:rPr>
              <a:t>countSize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eaLnBrk="1" hangingPunct="1">
              <a:buNone/>
            </a:pPr>
            <a:r>
              <a:rPr lang="en-US" sz="1800" dirty="0" smtClean="0">
                <a:latin typeface="Courier New" pitchFamily="49" charset="0"/>
                <a:cs typeface="Courier New" pitchFamily="49" charset="0"/>
              </a:rPr>
              <a:t>       synchronized(this){</a:t>
            </a:r>
          </a:p>
          <a:p>
            <a:pPr eaLnBrk="1" hangingPunct="1">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count.increment</a:t>
            </a:r>
            <a:r>
              <a:rPr lang="en-US" sz="1800" dirty="0" smtClean="0">
                <a:latin typeface="Courier New" pitchFamily="49" charset="0"/>
                <a:cs typeface="Courier New" pitchFamily="49" charset="0"/>
              </a:rPr>
              <a:t>();</a:t>
            </a:r>
          </a:p>
          <a:p>
            <a:pPr eaLnBrk="1" hangingPunct="1">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threadName</a:t>
            </a:r>
            <a:r>
              <a:rPr lang="en-US" sz="1800" dirty="0" smtClean="0">
                <a:latin typeface="Courier New" pitchFamily="49" charset="0"/>
                <a:cs typeface="Courier New" pitchFamily="49" charset="0"/>
              </a:rPr>
              <a:t> </a:t>
            </a:r>
          </a:p>
          <a:p>
            <a:pPr eaLnBrk="1" hangingPunct="1">
              <a:buNone/>
            </a:pPr>
            <a:r>
              <a:rPr lang="en-US" sz="1800" dirty="0" smtClean="0">
                <a:latin typeface="Courier New" pitchFamily="49" charset="0"/>
                <a:cs typeface="Courier New" pitchFamily="49" charset="0"/>
              </a:rPr>
              <a:t>              + " Current Count: " + </a:t>
            </a:r>
            <a:r>
              <a:rPr lang="en-US" sz="1800" dirty="0" err="1" smtClean="0">
                <a:latin typeface="Courier New" pitchFamily="49" charset="0"/>
                <a:cs typeface="Courier New" pitchFamily="49" charset="0"/>
              </a:rPr>
              <a:t>count.getValue</a:t>
            </a:r>
            <a:r>
              <a:rPr lang="en-US" sz="1800" dirty="0" smtClean="0">
                <a:latin typeface="Courier New" pitchFamily="49" charset="0"/>
                <a:cs typeface="Courier New" pitchFamily="49" charset="0"/>
              </a:rPr>
              <a:t>());</a:t>
            </a:r>
          </a:p>
          <a:p>
            <a:pPr eaLnBrk="1" hangingPunct="1">
              <a:buNone/>
            </a:pPr>
            <a:r>
              <a:rPr lang="en-US" sz="1800" dirty="0" smtClean="0">
                <a:latin typeface="Courier New" pitchFamily="49" charset="0"/>
                <a:cs typeface="Courier New" pitchFamily="49" charset="0"/>
              </a:rPr>
              <a:t>       }</a:t>
            </a:r>
          </a:p>
          <a:p>
            <a:pPr eaLnBrk="1" hangingPunct="1">
              <a:buNone/>
            </a:pPr>
            <a:r>
              <a:rPr lang="en-US" sz="1800" dirty="0" smtClean="0">
                <a:latin typeface="Courier New" pitchFamily="49" charset="0"/>
                <a:cs typeface="Courier New" pitchFamily="49" charset="0"/>
              </a:rPr>
              <a:t>    } }</a:t>
            </a:r>
          </a:p>
        </p:txBody>
      </p:sp>
      <p:sp>
        <p:nvSpPr>
          <p:cNvPr id="26629" name="Rectangle 10"/>
          <p:cNvSpPr>
            <a:spLocks noChangeArrowheads="1"/>
          </p:cNvSpPr>
          <p:nvPr/>
        </p:nvSpPr>
        <p:spPr bwMode="gray">
          <a:xfrm>
            <a:off x="1676400" y="2133600"/>
            <a:ext cx="2971800" cy="304800"/>
          </a:xfrm>
          <a:prstGeom prst="rect">
            <a:avLst/>
          </a:prstGeom>
          <a:noFill/>
          <a:ln w="28575">
            <a:solidFill>
              <a:srgbClr val="FF0000"/>
            </a:solidFill>
            <a:miter lim="800000"/>
            <a:headEnd/>
            <a:tailEnd/>
          </a:ln>
        </p:spPr>
        <p:txBody>
          <a:bodyPr wrap="none" anchor="ctr"/>
          <a:lstStyle/>
          <a:p>
            <a:pPr defTabSz="822325" eaLnBrk="0" hangingPunct="0">
              <a:spcBef>
                <a:spcPct val="50000"/>
              </a:spcBef>
            </a:pPr>
            <a:endParaRPr lang="en-US" b="1">
              <a:solidFill>
                <a:schemeClr val="folHlink"/>
              </a:solidFill>
            </a:endParaRPr>
          </a:p>
        </p:txBody>
      </p:sp>
      <p:sp>
        <p:nvSpPr>
          <p:cNvPr id="6" name="Rectangle 5"/>
          <p:cNvSpPr/>
          <p:nvPr/>
        </p:nvSpPr>
        <p:spPr>
          <a:xfrm>
            <a:off x="214282" y="4429132"/>
            <a:ext cx="8572560" cy="1938992"/>
          </a:xfrm>
          <a:prstGeom prst="rect">
            <a:avLst/>
          </a:prstGeom>
        </p:spPr>
        <p:txBody>
          <a:bodyPr wrap="square">
            <a:spAutoFit/>
          </a:bodyPr>
          <a:lstStyle/>
          <a:p>
            <a:pPr lvl="1" algn="just" eaLnBrk="1" hangingPunct="1"/>
            <a:r>
              <a:rPr lang="en-US" sz="2000" b="1" dirty="0" smtClean="0">
                <a:latin typeface="+mn-lt"/>
              </a:rPr>
              <a:t>Synchronization in multithreaded applications ensures reliable behavior. Because </a:t>
            </a:r>
            <a:r>
              <a:rPr lang="en-US" sz="2000" b="1" dirty="0" smtClean="0">
                <a:latin typeface="+mn-lt"/>
                <a:cs typeface="Courier New" pitchFamily="49" charset="0"/>
              </a:rPr>
              <a:t>synchronized</a:t>
            </a:r>
            <a:r>
              <a:rPr lang="en-US" sz="2000" b="1" dirty="0" smtClean="0">
                <a:latin typeface="+mn-lt"/>
              </a:rPr>
              <a:t> blocks and methods are used to restrict a section of code to a single thread, you are potentially creating performance bottlenecks. </a:t>
            </a:r>
            <a:r>
              <a:rPr lang="en-US" sz="2000" b="1" dirty="0" smtClean="0">
                <a:latin typeface="+mn-lt"/>
                <a:cs typeface="Courier New" pitchFamily="49" charset="0"/>
              </a:rPr>
              <a:t>synchronized</a:t>
            </a:r>
            <a:r>
              <a:rPr lang="en-US" sz="2000" b="1" dirty="0" smtClean="0">
                <a:latin typeface="+mn-lt"/>
              </a:rPr>
              <a:t> blocks can be used in place of </a:t>
            </a:r>
            <a:r>
              <a:rPr lang="en-US" sz="2000" b="1" dirty="0" smtClean="0">
                <a:latin typeface="+mn-lt"/>
                <a:cs typeface="Courier New" pitchFamily="49" charset="0"/>
              </a:rPr>
              <a:t>synchronized</a:t>
            </a:r>
            <a:r>
              <a:rPr lang="en-US" sz="2000" b="1" dirty="0" smtClean="0">
                <a:latin typeface="+mn-lt"/>
              </a:rPr>
              <a:t> methods to reduce the number of lines that are exclusive to a single thread.</a:t>
            </a:r>
          </a:p>
        </p:txBody>
      </p:sp>
    </p:spTree>
    <p:custDataLst>
      <p:tags r:id="rId1"/>
    </p:custData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1414"/>
            <a:ext cx="8229600" cy="511156"/>
          </a:xfrm>
        </p:spPr>
        <p:txBody>
          <a:bodyPr/>
          <a:lstStyle/>
          <a:p>
            <a:pPr eaLnBrk="1" hangingPunct="1"/>
            <a:r>
              <a:rPr lang="en-US" sz="3600" b="1" dirty="0" smtClean="0">
                <a:solidFill>
                  <a:srgbClr val="00B0F0"/>
                </a:solidFill>
              </a:rPr>
              <a:t>Problems with Shared Data</a:t>
            </a:r>
          </a:p>
        </p:txBody>
      </p:sp>
      <p:sp>
        <p:nvSpPr>
          <p:cNvPr id="18435" name="Content Placeholder 2"/>
          <p:cNvSpPr>
            <a:spLocks noGrp="1"/>
          </p:cNvSpPr>
          <p:nvPr>
            <p:ph idx="1"/>
          </p:nvPr>
        </p:nvSpPr>
        <p:spPr>
          <a:xfrm>
            <a:off x="214282" y="642918"/>
            <a:ext cx="8786874" cy="6000792"/>
          </a:xfrm>
        </p:spPr>
        <p:txBody>
          <a:bodyPr/>
          <a:lstStyle/>
          <a:p>
            <a:r>
              <a:rPr lang="en-IN" sz="2800" b="1" dirty="0" smtClean="0"/>
              <a:t>Memory Consistency Errors</a:t>
            </a:r>
          </a:p>
          <a:p>
            <a:pPr lvl="1" algn="just">
              <a:lnSpc>
                <a:spcPct val="150000"/>
              </a:lnSpc>
            </a:pPr>
            <a:r>
              <a:rPr lang="en-IN" sz="2400" dirty="0" smtClean="0"/>
              <a:t>Memory inconsistency errors occur when different threads have </a:t>
            </a:r>
            <a:r>
              <a:rPr lang="en-IN" sz="2400" b="1" dirty="0" smtClean="0"/>
              <a:t>inconsistent views of the same data</a:t>
            </a:r>
            <a:r>
              <a:rPr lang="en-IN" sz="2400" dirty="0" smtClean="0"/>
              <a:t>. This happens when one thread updates some shared data, but this update is not propagated to other threads, and they end up using the old data. </a:t>
            </a:r>
          </a:p>
          <a:p>
            <a:pPr lvl="1" algn="just">
              <a:lnSpc>
                <a:spcPct val="150000"/>
              </a:lnSpc>
            </a:pPr>
            <a:r>
              <a:rPr lang="en-IN" sz="2400" b="1" dirty="0" smtClean="0"/>
              <a:t>Volatile keyword </a:t>
            </a:r>
            <a:r>
              <a:rPr lang="en-IN" sz="2400" dirty="0" smtClean="0"/>
              <a:t>is used to avoid memory consistency errors in multithreaded programs. </a:t>
            </a:r>
          </a:p>
          <a:p>
            <a:pPr lvl="1" algn="just">
              <a:lnSpc>
                <a:spcPct val="150000"/>
              </a:lnSpc>
            </a:pPr>
            <a:r>
              <a:rPr lang="en-IN" sz="2400" dirty="0" smtClean="0"/>
              <a:t>It tells the compiler to avoid doing any optimizations to the variable. If you mark a variable as volatile, the compiler won’t optimize or reorder instructions around that variable.</a:t>
            </a:r>
            <a:endParaRPr lang="en-IN" sz="2400" b="1" dirty="0" smtClean="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smtClean="0">
                <a:solidFill>
                  <a:srgbClr val="00B0F0"/>
                </a:solidFill>
              </a:rPr>
              <a:t>Multitasking: </a:t>
            </a:r>
            <a:r>
              <a:rPr lang="en-US" b="1" dirty="0">
                <a:solidFill>
                  <a:srgbClr val="00B0F0"/>
                </a:solidFill>
              </a:rPr>
              <a:t>Introduction</a:t>
            </a:r>
          </a:p>
        </p:txBody>
      </p:sp>
      <p:sp>
        <p:nvSpPr>
          <p:cNvPr id="4099" name="Content Placeholder 2"/>
          <p:cNvSpPr>
            <a:spLocks noGrp="1"/>
          </p:cNvSpPr>
          <p:nvPr>
            <p:ph idx="1"/>
          </p:nvPr>
        </p:nvSpPr>
        <p:spPr>
          <a:xfrm>
            <a:off x="228600" y="609600"/>
            <a:ext cx="8610600" cy="5518150"/>
          </a:xfrm>
        </p:spPr>
        <p:txBody>
          <a:bodyPr/>
          <a:lstStyle/>
          <a:p>
            <a:pPr algn="just" eaLnBrk="1" hangingPunct="1">
              <a:buFontTx/>
              <a:buChar char="•"/>
            </a:pPr>
            <a:r>
              <a:rPr lang="en-IN" sz="2400" b="1" dirty="0" smtClean="0"/>
              <a:t>Process : </a:t>
            </a:r>
            <a:r>
              <a:rPr lang="en-IN" sz="2400" dirty="0" smtClean="0"/>
              <a:t>In computing, a </a:t>
            </a:r>
            <a:r>
              <a:rPr lang="en-IN" sz="2400" b="1" dirty="0" smtClean="0"/>
              <a:t>process</a:t>
            </a:r>
            <a:r>
              <a:rPr lang="en-IN" sz="2400" dirty="0" smtClean="0"/>
              <a:t> is the instance of a computer program that is being executed. </a:t>
            </a:r>
          </a:p>
          <a:p>
            <a:pPr algn="just" eaLnBrk="1" hangingPunct="1">
              <a:lnSpc>
                <a:spcPct val="150000"/>
              </a:lnSpc>
              <a:buFontTx/>
              <a:buChar char="•"/>
            </a:pPr>
            <a:r>
              <a:rPr lang="en-IN" sz="2400" b="1" dirty="0" smtClean="0"/>
              <a:t>Thread: </a:t>
            </a:r>
            <a:r>
              <a:rPr lang="en-IN" sz="2400" dirty="0" smtClean="0"/>
              <a:t>A </a:t>
            </a:r>
            <a:r>
              <a:rPr lang="en-IN" sz="2400" b="1" dirty="0" smtClean="0"/>
              <a:t>thread</a:t>
            </a:r>
            <a:r>
              <a:rPr lang="en-IN" sz="2400" dirty="0" smtClean="0"/>
              <a:t> is a path of execution within a </a:t>
            </a:r>
            <a:r>
              <a:rPr lang="en-IN" sz="2400" b="1" dirty="0" smtClean="0"/>
              <a:t>process </a:t>
            </a:r>
            <a:r>
              <a:rPr lang="en-IN" sz="2400" dirty="0" smtClean="0"/>
              <a:t>(OR) </a:t>
            </a:r>
            <a:r>
              <a:rPr lang="en-IN" sz="2400" i="1" dirty="0" smtClean="0"/>
              <a:t>A thread is a single sequence stream within in a process</a:t>
            </a:r>
            <a:endParaRPr lang="en-IN" sz="2400" dirty="0" smtClean="0"/>
          </a:p>
          <a:p>
            <a:pPr algn="just" eaLnBrk="1" hangingPunct="1">
              <a:lnSpc>
                <a:spcPct val="150000"/>
              </a:lnSpc>
              <a:buFontTx/>
              <a:buChar char="•"/>
            </a:pPr>
            <a:r>
              <a:rPr lang="en-IN" sz="2400" dirty="0" smtClean="0"/>
              <a:t>A </a:t>
            </a:r>
            <a:r>
              <a:rPr lang="en-IN" sz="2400" b="1" dirty="0" smtClean="0"/>
              <a:t>process</a:t>
            </a:r>
            <a:r>
              <a:rPr lang="en-IN" sz="2400" dirty="0" smtClean="0"/>
              <a:t> can contain multiple </a:t>
            </a:r>
            <a:r>
              <a:rPr lang="en-IN" sz="2400" b="1" dirty="0" smtClean="0"/>
              <a:t>threads</a:t>
            </a:r>
            <a:r>
              <a:rPr lang="en-IN" sz="2400" dirty="0" smtClean="0"/>
              <a:t>. The primary difference is that </a:t>
            </a:r>
            <a:r>
              <a:rPr lang="en-IN" sz="2400" b="1" dirty="0" smtClean="0"/>
              <a:t>threads</a:t>
            </a:r>
            <a:r>
              <a:rPr lang="en-IN" sz="2400" dirty="0" smtClean="0"/>
              <a:t> within the same </a:t>
            </a:r>
            <a:r>
              <a:rPr lang="en-IN" sz="2400" b="1" dirty="0" smtClean="0"/>
              <a:t>process </a:t>
            </a:r>
            <a:r>
              <a:rPr lang="en-IN" sz="2400" dirty="0" smtClean="0"/>
              <a:t>run in a shared memory space, while </a:t>
            </a:r>
            <a:r>
              <a:rPr lang="en-IN" sz="2400" b="1" dirty="0" smtClean="0"/>
              <a:t>processes</a:t>
            </a:r>
            <a:r>
              <a:rPr lang="en-IN" sz="2400" dirty="0" smtClean="0"/>
              <a:t> run in separate memory spaces.</a:t>
            </a:r>
            <a:endParaRPr lang="en-IN" sz="2400" b="1" dirty="0" smtClean="0"/>
          </a:p>
          <a:p>
            <a:pPr algn="just" eaLnBrk="1" hangingPunct="1">
              <a:lnSpc>
                <a:spcPct val="150000"/>
              </a:lnSpc>
              <a:buFontTx/>
              <a:buChar char="•"/>
            </a:pPr>
            <a:r>
              <a:rPr lang="en-IN" sz="2400" b="1" dirty="0" smtClean="0"/>
              <a:t>Multitasking</a:t>
            </a:r>
            <a:r>
              <a:rPr lang="en-IN" sz="2400" dirty="0" smtClean="0"/>
              <a:t> is when one person handles more than one task at the same time. </a:t>
            </a:r>
          </a:p>
          <a:p>
            <a:pPr lvl="1" algn="just" eaLnBrk="1" hangingPunct="1">
              <a:lnSpc>
                <a:spcPct val="150000"/>
              </a:lnSpc>
              <a:buFontTx/>
              <a:buChar char="•"/>
            </a:pPr>
            <a:r>
              <a:rPr lang="en-US" sz="2000" dirty="0" smtClean="0">
                <a:latin typeface="Arial" charset="0"/>
              </a:rPr>
              <a:t>Modern operating systems use preemptive multitasking to allocate CPU time to applications. There are two types of tasks </a:t>
            </a:r>
            <a:r>
              <a:rPr lang="en-US" sz="2000" b="1" dirty="0" smtClean="0">
                <a:latin typeface="Arial" charset="0"/>
              </a:rPr>
              <a:t>(Process and Thread)  </a:t>
            </a:r>
            <a:r>
              <a:rPr lang="en-US" sz="2000" dirty="0" smtClean="0">
                <a:latin typeface="Arial" charset="0"/>
              </a:rPr>
              <a:t>that can be scheduled for execution.</a:t>
            </a:r>
            <a:endParaRPr lang="en-IN" sz="20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3</a:t>
            </a:fld>
            <a:endParaRPr lang="en-US" dirty="0"/>
          </a:p>
        </p:txBody>
      </p:sp>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725470"/>
          </a:xfrm>
        </p:spPr>
        <p:txBody>
          <a:bodyPr/>
          <a:lstStyle/>
          <a:p>
            <a:r>
              <a:rPr lang="en-US" sz="3600" b="1" dirty="0" err="1" smtClean="0">
                <a:solidFill>
                  <a:srgbClr val="00B0F0"/>
                </a:solidFill>
              </a:rPr>
              <a:t>java.util.concurrent</a:t>
            </a:r>
            <a:r>
              <a:rPr lang="en-US" dirty="0" smtClean="0"/>
              <a:t> </a:t>
            </a:r>
            <a:r>
              <a:rPr lang="en-US" sz="3600" b="1" dirty="0" smtClean="0">
                <a:solidFill>
                  <a:srgbClr val="00B0F0"/>
                </a:solidFill>
              </a:rPr>
              <a:t>Classes and Packages</a:t>
            </a:r>
          </a:p>
        </p:txBody>
      </p:sp>
      <p:sp>
        <p:nvSpPr>
          <p:cNvPr id="30723" name="Content Placeholder 3"/>
          <p:cNvSpPr>
            <a:spLocks noGrp="1"/>
          </p:cNvSpPr>
          <p:nvPr>
            <p:ph idx="1"/>
          </p:nvPr>
        </p:nvSpPr>
        <p:spPr>
          <a:xfrm>
            <a:off x="214282" y="1071546"/>
            <a:ext cx="8643998" cy="5572164"/>
          </a:xfrm>
        </p:spPr>
        <p:txBody>
          <a:bodyPr/>
          <a:lstStyle/>
          <a:p>
            <a:pPr algn="just">
              <a:lnSpc>
                <a:spcPct val="150000"/>
              </a:lnSpc>
            </a:pPr>
            <a:r>
              <a:rPr lang="en-US" sz="2600" dirty="0" smtClean="0"/>
              <a:t>The </a:t>
            </a:r>
            <a:r>
              <a:rPr lang="en-US" sz="2600" dirty="0" err="1" smtClean="0">
                <a:cs typeface="Courier New" pitchFamily="49" charset="0"/>
              </a:rPr>
              <a:t>java.util.concurrent</a:t>
            </a:r>
            <a:r>
              <a:rPr lang="en-US" sz="2600" dirty="0" smtClean="0"/>
              <a:t> package contains a number of classes that help with your concurrent applications. Here are just a few examples.</a:t>
            </a:r>
          </a:p>
          <a:p>
            <a:pPr lvl="1" algn="just">
              <a:lnSpc>
                <a:spcPct val="150000"/>
              </a:lnSpc>
            </a:pPr>
            <a:r>
              <a:rPr lang="en-US" sz="2600" b="1" dirty="0" err="1" smtClean="0">
                <a:cs typeface="Courier New" pitchFamily="49" charset="0"/>
              </a:rPr>
              <a:t>java.util.concurrent.atomic</a:t>
            </a:r>
            <a:r>
              <a:rPr lang="en-US" sz="2600" b="1" dirty="0" smtClean="0"/>
              <a:t> package</a:t>
            </a:r>
          </a:p>
          <a:p>
            <a:pPr lvl="2" algn="just">
              <a:lnSpc>
                <a:spcPct val="150000"/>
              </a:lnSpc>
              <a:buFont typeface="Arial" charset="0"/>
              <a:buChar char="•"/>
            </a:pPr>
            <a:r>
              <a:rPr lang="en-US" sz="2600" dirty="0" smtClean="0"/>
              <a:t>Lock free thread-safe variables</a:t>
            </a:r>
          </a:p>
          <a:p>
            <a:pPr lvl="1" algn="just">
              <a:lnSpc>
                <a:spcPct val="150000"/>
              </a:lnSpc>
            </a:pPr>
            <a:r>
              <a:rPr lang="en-US" sz="2600" b="1" dirty="0" err="1" smtClean="0">
                <a:cs typeface="Courier New" pitchFamily="49" charset="0"/>
              </a:rPr>
              <a:t>CyclicBarrier</a:t>
            </a:r>
            <a:endParaRPr lang="en-US" sz="2600" b="1" dirty="0" smtClean="0">
              <a:cs typeface="Courier New" pitchFamily="49" charset="0"/>
            </a:endParaRPr>
          </a:p>
          <a:p>
            <a:pPr lvl="2" algn="just">
              <a:lnSpc>
                <a:spcPct val="150000"/>
              </a:lnSpc>
              <a:buFont typeface="Arial" charset="0"/>
              <a:buChar char="•"/>
            </a:pPr>
            <a:r>
              <a:rPr lang="en-US" sz="2600" dirty="0" smtClean="0"/>
              <a:t>A class that blocks until a specified number of threads are waiting for the thread to complete.</a:t>
            </a:r>
          </a:p>
          <a:p>
            <a:pPr lvl="1" algn="just">
              <a:lnSpc>
                <a:spcPct val="150000"/>
              </a:lnSpc>
            </a:pPr>
            <a:r>
              <a:rPr lang="en-US" sz="2600" b="1" dirty="0" smtClean="0"/>
              <a:t>Concurrency collections</a:t>
            </a:r>
          </a:p>
          <a:p>
            <a:pPr lvl="1"/>
            <a:endParaRPr lang="en-US" dirty="0" smtClean="0"/>
          </a:p>
          <a:p>
            <a:pPr lvl="2">
              <a:buFont typeface="Arial" charset="0"/>
              <a:buChar char="•"/>
            </a:pPr>
            <a:endParaRPr lang="en-US" dirty="0" smtClean="0"/>
          </a:p>
          <a:p>
            <a:pPr lvl="2">
              <a:buFont typeface="Arial" charset="0"/>
              <a:buChar cha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0"/>
            <a:ext cx="8687972" cy="584567"/>
          </a:xfrm>
        </p:spPr>
        <p:txBody>
          <a:bodyPr/>
          <a:lstStyle/>
          <a:p>
            <a:pPr eaLnBrk="1" hangingPunct="1"/>
            <a:r>
              <a:rPr lang="en-US" b="1" dirty="0" smtClean="0">
                <a:solidFill>
                  <a:srgbClr val="00B0F0"/>
                </a:solidFill>
              </a:rPr>
              <a:t>Multithreading: </a:t>
            </a:r>
            <a:r>
              <a:rPr lang="en-US" b="1" dirty="0">
                <a:solidFill>
                  <a:srgbClr val="00B0F0"/>
                </a:solidFill>
              </a:rPr>
              <a:t>Introduction</a:t>
            </a:r>
          </a:p>
        </p:txBody>
      </p:sp>
      <p:sp>
        <p:nvSpPr>
          <p:cNvPr id="4099" name="Content Placeholder 2"/>
          <p:cNvSpPr>
            <a:spLocks noGrp="1"/>
          </p:cNvSpPr>
          <p:nvPr>
            <p:ph idx="1"/>
          </p:nvPr>
        </p:nvSpPr>
        <p:spPr>
          <a:xfrm>
            <a:off x="228600" y="609600"/>
            <a:ext cx="8610600" cy="5518150"/>
          </a:xfrm>
        </p:spPr>
        <p:txBody>
          <a:bodyPr/>
          <a:lstStyle/>
          <a:p>
            <a:pPr algn="just" eaLnBrk="1" hangingPunct="1">
              <a:lnSpc>
                <a:spcPct val="150000"/>
              </a:lnSpc>
              <a:buFontTx/>
              <a:buChar char="•"/>
            </a:pPr>
            <a:r>
              <a:rPr lang="en-IN" sz="2800" b="1" dirty="0"/>
              <a:t>Multithreading</a:t>
            </a:r>
            <a:r>
              <a:rPr lang="en-IN" sz="2800" dirty="0"/>
              <a:t> is a Java feature that allows </a:t>
            </a:r>
            <a:r>
              <a:rPr lang="en-IN" sz="2800" b="1" dirty="0"/>
              <a:t>concurrent execution</a:t>
            </a:r>
            <a:r>
              <a:rPr lang="en-IN" sz="2800" dirty="0"/>
              <a:t> of two or more parts of a program for maximum utilization of CPU</a:t>
            </a:r>
            <a:r>
              <a:rPr lang="en-IN" sz="2800" dirty="0" smtClean="0"/>
              <a:t>. </a:t>
            </a:r>
          </a:p>
          <a:p>
            <a:pPr algn="just" eaLnBrk="1" hangingPunct="1">
              <a:lnSpc>
                <a:spcPct val="150000"/>
              </a:lnSpc>
              <a:buFontTx/>
              <a:buChar char="•"/>
            </a:pPr>
            <a:r>
              <a:rPr lang="en-IN" sz="2800" dirty="0" smtClean="0"/>
              <a:t>Each </a:t>
            </a:r>
            <a:r>
              <a:rPr lang="en-IN" sz="2800" dirty="0"/>
              <a:t>part of such program is called a </a:t>
            </a:r>
            <a:r>
              <a:rPr lang="en-IN" sz="2800" b="1" dirty="0"/>
              <a:t>thread</a:t>
            </a:r>
            <a:r>
              <a:rPr lang="en-IN" sz="2800" dirty="0"/>
              <a:t>. So, threads are light-weight processes within a process.</a:t>
            </a:r>
            <a:endParaRPr lang="en-IN" sz="2800" dirty="0" smtClean="0"/>
          </a:p>
          <a:p>
            <a:pPr algn="just" eaLnBrk="1" hangingPunct="1">
              <a:lnSpc>
                <a:spcPct val="150000"/>
              </a:lnSpc>
              <a:buFontTx/>
              <a:buChar char="•"/>
            </a:pPr>
            <a:r>
              <a:rPr lang="en-IN" sz="2800" dirty="0"/>
              <a:t>A thread is a lightweight sub-process, the smallest unit of processing. </a:t>
            </a:r>
            <a:endParaRPr lang="en-IN" sz="2800" dirty="0" smtClean="0"/>
          </a:p>
          <a:p>
            <a:pPr algn="just" eaLnBrk="1" hangingPunct="1">
              <a:lnSpc>
                <a:spcPct val="150000"/>
              </a:lnSpc>
              <a:buFontTx/>
              <a:buChar char="•"/>
            </a:pPr>
            <a:r>
              <a:rPr lang="en-IN" sz="2800" b="1" dirty="0" smtClean="0"/>
              <a:t>Multiprocessing</a:t>
            </a:r>
            <a:r>
              <a:rPr lang="en-IN" sz="2800" dirty="0" smtClean="0"/>
              <a:t> </a:t>
            </a:r>
            <a:r>
              <a:rPr lang="en-IN" sz="2800" dirty="0"/>
              <a:t>and </a:t>
            </a:r>
            <a:r>
              <a:rPr lang="en-IN" sz="2800" b="1" dirty="0" smtClean="0"/>
              <a:t>Multithreading</a:t>
            </a:r>
            <a:r>
              <a:rPr lang="en-IN" sz="2800" dirty="0"/>
              <a:t>, both are used to achieve </a:t>
            </a:r>
            <a:r>
              <a:rPr lang="en-IN" sz="2800" b="1" dirty="0" smtClean="0"/>
              <a:t>Multitasking</a:t>
            </a:r>
            <a:r>
              <a:rPr lang="en-IN" sz="2800" dirty="0"/>
              <a:t>.</a:t>
            </a:r>
            <a:endParaRPr lang="en-IN" sz="28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4</a:t>
            </a:fld>
            <a:endParaRPr lang="en-US" dirty="0"/>
          </a:p>
        </p:txBody>
      </p:sp>
    </p:spTree>
    <p:extLst>
      <p:ext uri="{BB962C8B-B14F-4D97-AF65-F5344CB8AC3E}">
        <p14:creationId xmlns="" xmlns:p14="http://schemas.microsoft.com/office/powerpoint/2010/main" val="1110784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57200"/>
          </a:xfrm>
        </p:spPr>
        <p:txBody>
          <a:bodyPr/>
          <a:lstStyle/>
          <a:p>
            <a:pPr eaLnBrk="1" hangingPunct="1"/>
            <a:r>
              <a:rPr lang="en-US" b="1" dirty="0" smtClean="0">
                <a:solidFill>
                  <a:srgbClr val="00B0F0"/>
                </a:solidFill>
              </a:rPr>
              <a:t>Multithreading: </a:t>
            </a:r>
            <a:r>
              <a:rPr lang="en-US" b="1" dirty="0">
                <a:solidFill>
                  <a:srgbClr val="00B0F0"/>
                </a:solidFill>
              </a:rPr>
              <a:t>Introduction</a:t>
            </a:r>
          </a:p>
        </p:txBody>
      </p:sp>
      <p:sp>
        <p:nvSpPr>
          <p:cNvPr id="4099" name="Content Placeholder 2"/>
          <p:cNvSpPr>
            <a:spLocks noGrp="1"/>
          </p:cNvSpPr>
          <p:nvPr>
            <p:ph idx="1"/>
          </p:nvPr>
        </p:nvSpPr>
        <p:spPr>
          <a:xfrm>
            <a:off x="76200" y="457200"/>
            <a:ext cx="8991600" cy="5670550"/>
          </a:xfrm>
        </p:spPr>
        <p:txBody>
          <a:bodyPr/>
          <a:lstStyle/>
          <a:p>
            <a:pPr algn="just"/>
            <a:r>
              <a:rPr lang="en-IN" sz="2400" b="1" dirty="0"/>
              <a:t>Multitasking</a:t>
            </a:r>
            <a:r>
              <a:rPr lang="en-IN" sz="2400" dirty="0"/>
              <a:t> is a process of executing multiple tasks simultaneously. We use multitasking to utilize the CPU. Multitasking can be achieved in two ways:</a:t>
            </a:r>
          </a:p>
          <a:p>
            <a:pPr lvl="1" algn="just"/>
            <a:r>
              <a:rPr lang="en-IN" sz="2200" dirty="0"/>
              <a:t>Process-based Multitasking (Multiprocessing)</a:t>
            </a:r>
          </a:p>
          <a:p>
            <a:pPr lvl="1" algn="just"/>
            <a:r>
              <a:rPr lang="en-IN" sz="2200" dirty="0"/>
              <a:t>Thread-based Multitasking (Multithreading)</a:t>
            </a:r>
          </a:p>
          <a:p>
            <a:pPr marL="0" indent="0" algn="just">
              <a:buNone/>
            </a:pPr>
            <a:r>
              <a:rPr lang="en-IN" sz="2600" dirty="0"/>
              <a:t>1) </a:t>
            </a:r>
            <a:r>
              <a:rPr lang="en-IN" sz="2400" b="1" dirty="0"/>
              <a:t>Process-based Multitasking (Multiprocessing)</a:t>
            </a:r>
          </a:p>
          <a:p>
            <a:pPr lvl="1" algn="just"/>
            <a:r>
              <a:rPr lang="en-IN" sz="2200" dirty="0"/>
              <a:t>Each process has an address in memory. In other words, each process allocates a separate memory area.</a:t>
            </a:r>
          </a:p>
          <a:p>
            <a:pPr lvl="1" algn="just"/>
            <a:r>
              <a:rPr lang="en-IN" sz="2200" dirty="0"/>
              <a:t>A process is heavyweight.</a:t>
            </a:r>
          </a:p>
          <a:p>
            <a:pPr lvl="1" algn="just"/>
            <a:r>
              <a:rPr lang="en-IN" sz="2200" dirty="0"/>
              <a:t>Cost of communication between the process is high.</a:t>
            </a:r>
          </a:p>
          <a:p>
            <a:pPr lvl="1" algn="just"/>
            <a:r>
              <a:rPr lang="en-IN" sz="2200" dirty="0"/>
              <a:t>Switching from one process to another requires some time for saving and loading registers, memory maps, updating lists, etc.</a:t>
            </a:r>
          </a:p>
          <a:p>
            <a:pPr marL="0" indent="0" algn="just">
              <a:buNone/>
            </a:pPr>
            <a:r>
              <a:rPr lang="en-IN" sz="2600" b="1" dirty="0"/>
              <a:t>2) </a:t>
            </a:r>
            <a:r>
              <a:rPr lang="en-IN" sz="2400" b="1" dirty="0"/>
              <a:t>Thread-based Multitasking (Multithreading)</a:t>
            </a:r>
          </a:p>
          <a:p>
            <a:pPr lvl="1" algn="just"/>
            <a:r>
              <a:rPr lang="en-IN" sz="2200" dirty="0"/>
              <a:t>Threads share the same address space.</a:t>
            </a:r>
          </a:p>
          <a:p>
            <a:pPr lvl="1" algn="just"/>
            <a:r>
              <a:rPr lang="en-IN" sz="2200" dirty="0"/>
              <a:t>A thread is lightweight.</a:t>
            </a:r>
          </a:p>
          <a:p>
            <a:pPr lvl="1" algn="just"/>
            <a:r>
              <a:rPr lang="en-IN" sz="2200" dirty="0"/>
              <a:t>Cost of communication between the thread is low</a:t>
            </a:r>
            <a:r>
              <a:rPr lang="en-IN" sz="2400" dirty="0"/>
              <a:t>.</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5</a:t>
            </a:fld>
            <a:endParaRPr lang="en-US" dirty="0"/>
          </a:p>
        </p:txBody>
      </p:sp>
    </p:spTree>
    <p:extLst>
      <p:ext uri="{BB962C8B-B14F-4D97-AF65-F5344CB8AC3E}">
        <p14:creationId xmlns="" xmlns:p14="http://schemas.microsoft.com/office/powerpoint/2010/main" val="357612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IN" b="1" dirty="0" smtClean="0">
                <a:solidFill>
                  <a:srgbClr val="00B0F0"/>
                </a:solidFill>
              </a:rPr>
              <a:t>Process Vs. Thread</a:t>
            </a:r>
          </a:p>
        </p:txBody>
      </p:sp>
      <p:pic>
        <p:nvPicPr>
          <p:cNvPr id="5" name="Content Placeholder 4" descr="Threads.jpg"/>
          <p:cNvPicPr>
            <a:picLocks noGrp="1" noChangeAspect="1"/>
          </p:cNvPicPr>
          <p:nvPr>
            <p:ph idx="1"/>
          </p:nvPr>
        </p:nvPicPr>
        <p:blipFill>
          <a:blip r:embed="rId2" cstate="print"/>
          <a:stretch>
            <a:fillRect/>
          </a:stretch>
        </p:blipFill>
        <p:spPr>
          <a:xfrm>
            <a:off x="1115616" y="1628800"/>
            <a:ext cx="7272807" cy="4464496"/>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57200"/>
          </a:xfrm>
        </p:spPr>
        <p:txBody>
          <a:bodyPr/>
          <a:lstStyle/>
          <a:p>
            <a:pPr eaLnBrk="1" hangingPunct="1"/>
            <a:r>
              <a:rPr lang="en-IN" b="1" dirty="0">
                <a:solidFill>
                  <a:srgbClr val="00B0F0"/>
                </a:solidFill>
              </a:rPr>
              <a:t>Life Cycle of a Thread</a:t>
            </a:r>
            <a:endParaRPr lang="en-US" b="1" dirty="0">
              <a:solidFill>
                <a:srgbClr val="00B0F0"/>
              </a:solidFill>
            </a:endParaRPr>
          </a:p>
        </p:txBody>
      </p:sp>
      <p:sp>
        <p:nvSpPr>
          <p:cNvPr id="4099" name="Content Placeholder 2"/>
          <p:cNvSpPr>
            <a:spLocks noGrp="1"/>
          </p:cNvSpPr>
          <p:nvPr>
            <p:ph idx="1"/>
          </p:nvPr>
        </p:nvSpPr>
        <p:spPr>
          <a:xfrm>
            <a:off x="76200" y="457200"/>
            <a:ext cx="8991600" cy="5670550"/>
          </a:xfrm>
        </p:spPr>
        <p:txBody>
          <a:bodyPr/>
          <a:lstStyle/>
          <a:p>
            <a:pPr algn="just"/>
            <a:r>
              <a:rPr lang="en-IN" sz="2400" dirty="0"/>
              <a:t>A thread goes through various stages in its life cycle. </a:t>
            </a:r>
            <a:endParaRPr lang="en-IN" sz="2400" dirty="0" smtClean="0"/>
          </a:p>
          <a:p>
            <a:pPr algn="just"/>
            <a:r>
              <a:rPr lang="en-IN" sz="2400" b="1" dirty="0" smtClean="0"/>
              <a:t>For </a:t>
            </a:r>
            <a:r>
              <a:rPr lang="en-IN" sz="2400" b="1" dirty="0"/>
              <a:t>example</a:t>
            </a:r>
            <a:r>
              <a:rPr lang="en-IN" sz="2400" dirty="0"/>
              <a:t>, a thread is born, started, runs, and then dies. The following diagram shows the complete life cycle of a thread</a:t>
            </a:r>
            <a:r>
              <a:rPr lang="en-IN" sz="2400" dirty="0" smtClean="0"/>
              <a:t>.</a:t>
            </a:r>
          </a:p>
          <a:p>
            <a:pPr algn="just"/>
            <a:endParaRPr lang="en-IN" sz="2400" dirty="0" smtClean="0"/>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7</a:t>
            </a:fld>
            <a:endParaRPr lang="en-US"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6800" y="2376511"/>
            <a:ext cx="6553200" cy="4481513"/>
          </a:xfrm>
          <a:prstGeom prst="rect">
            <a:avLst/>
          </a:prstGeom>
        </p:spPr>
      </p:pic>
    </p:spTree>
    <p:extLst>
      <p:ext uri="{BB962C8B-B14F-4D97-AF65-F5344CB8AC3E}">
        <p14:creationId xmlns="" xmlns:p14="http://schemas.microsoft.com/office/powerpoint/2010/main" val="2911134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1"/>
            <a:ext cx="8687972" cy="457200"/>
          </a:xfrm>
        </p:spPr>
        <p:txBody>
          <a:bodyPr/>
          <a:lstStyle/>
          <a:p>
            <a:pPr eaLnBrk="1" hangingPunct="1"/>
            <a:r>
              <a:rPr lang="en-IN" b="1" dirty="0">
                <a:solidFill>
                  <a:srgbClr val="00B0F0"/>
                </a:solidFill>
              </a:rPr>
              <a:t>Life Cycle of a Thread</a:t>
            </a:r>
            <a:endParaRPr lang="en-US" b="1" dirty="0">
              <a:solidFill>
                <a:srgbClr val="00B0F0"/>
              </a:solidFill>
            </a:endParaRPr>
          </a:p>
        </p:txBody>
      </p:sp>
      <p:sp>
        <p:nvSpPr>
          <p:cNvPr id="4099" name="Content Placeholder 2"/>
          <p:cNvSpPr>
            <a:spLocks noGrp="1"/>
          </p:cNvSpPr>
          <p:nvPr>
            <p:ph idx="1"/>
          </p:nvPr>
        </p:nvSpPr>
        <p:spPr>
          <a:xfrm>
            <a:off x="76200" y="457200"/>
            <a:ext cx="8991600" cy="5670550"/>
          </a:xfrm>
        </p:spPr>
        <p:txBody>
          <a:bodyPr/>
          <a:lstStyle/>
          <a:p>
            <a:pPr algn="just"/>
            <a:r>
              <a:rPr lang="en-IN" sz="2400" b="1" dirty="0"/>
              <a:t>New</a:t>
            </a:r>
            <a:r>
              <a:rPr lang="en-IN" sz="2400" dirty="0"/>
              <a:t> − A new thread begins its life cycle in the new state. It remains in this state until the program starts the thread. It is also referred to as a </a:t>
            </a:r>
            <a:r>
              <a:rPr lang="en-IN" sz="2400" b="1" dirty="0"/>
              <a:t>born thread</a:t>
            </a:r>
            <a:r>
              <a:rPr lang="en-IN" sz="2400" dirty="0"/>
              <a:t>.</a:t>
            </a:r>
          </a:p>
          <a:p>
            <a:pPr algn="just"/>
            <a:r>
              <a:rPr lang="en-IN" sz="2400" b="1" dirty="0"/>
              <a:t>Runnable</a:t>
            </a:r>
            <a:r>
              <a:rPr lang="en-IN" sz="2400" dirty="0"/>
              <a:t> − After a newly born thread is started, the thread becomes runnable. </a:t>
            </a:r>
            <a:r>
              <a:rPr lang="en-IN" sz="2400" dirty="0" smtClean="0"/>
              <a:t>The runnable means that the </a:t>
            </a:r>
            <a:r>
              <a:rPr lang="en-IN" sz="2400" b="1" dirty="0" smtClean="0"/>
              <a:t>thread is ready for execution</a:t>
            </a:r>
            <a:r>
              <a:rPr lang="en-IN" sz="2400" dirty="0" smtClean="0"/>
              <a:t> and is waiting for the availability of the processor.</a:t>
            </a:r>
          </a:p>
          <a:p>
            <a:pPr algn="just"/>
            <a:r>
              <a:rPr lang="en-IN" sz="2400" b="1" dirty="0"/>
              <a:t>Running </a:t>
            </a:r>
            <a:r>
              <a:rPr lang="en-IN" sz="2400" b="1" dirty="0" smtClean="0"/>
              <a:t>– </a:t>
            </a:r>
            <a:r>
              <a:rPr lang="en-IN" sz="2400" dirty="0" smtClean="0"/>
              <a:t>It means that the processor has given its time to the thread for its execution. The thread runs until it </a:t>
            </a:r>
            <a:r>
              <a:rPr lang="en-IN" sz="2400" b="1" dirty="0" smtClean="0"/>
              <a:t>relinquishes control </a:t>
            </a:r>
            <a:r>
              <a:rPr lang="en-IN" sz="2400" dirty="0" smtClean="0"/>
              <a:t>on its own or it is preempted by a higher priority thread.</a:t>
            </a:r>
            <a:endParaRPr lang="en-IN" sz="2400" dirty="0"/>
          </a:p>
          <a:p>
            <a:pPr algn="just"/>
            <a:r>
              <a:rPr lang="en-IN" sz="2400" b="1" dirty="0"/>
              <a:t>Waiting</a:t>
            </a:r>
            <a:r>
              <a:rPr lang="en-IN" sz="2400" dirty="0"/>
              <a:t> − Sometimes, a thread transitions to the waiting state while the thread waits for another thread to perform a task. A thread transitions back to the runnable state only when another thread signals the waiting thread to continue executing.</a:t>
            </a:r>
          </a:p>
          <a:p>
            <a:pPr algn="just"/>
            <a:r>
              <a:rPr lang="en-IN" sz="2400" b="1" dirty="0" smtClean="0"/>
              <a:t>Terminated </a:t>
            </a:r>
            <a:r>
              <a:rPr lang="en-IN" sz="2400" b="1" dirty="0"/>
              <a:t>(Dead)</a:t>
            </a:r>
            <a:r>
              <a:rPr lang="en-IN" sz="2400" dirty="0"/>
              <a:t> − A runnable thread enters the terminated state when it completes its task or otherwise terminates.</a:t>
            </a:r>
          </a:p>
        </p:txBody>
      </p:sp>
      <p:sp>
        <p:nvSpPr>
          <p:cNvPr id="6" name="Slide Number Placeholder 5"/>
          <p:cNvSpPr>
            <a:spLocks noGrp="1"/>
          </p:cNvSpPr>
          <p:nvPr>
            <p:ph type="sldNum" sz="quarter" idx="12"/>
          </p:nvPr>
        </p:nvSpPr>
        <p:spPr/>
        <p:txBody>
          <a:bodyPr/>
          <a:lstStyle/>
          <a:p>
            <a:pPr>
              <a:defRPr/>
            </a:pPr>
            <a:fld id="{A0EFE215-65F3-4E85-B65B-AF3966216C5D}" type="slidenum">
              <a:rPr lang="en-US" smtClean="0"/>
              <a:pPr>
                <a:defRPr/>
              </a:pPr>
              <a:t>8</a:t>
            </a:fld>
            <a:endParaRPr lang="en-US" dirty="0"/>
          </a:p>
        </p:txBody>
      </p:sp>
    </p:spTree>
    <p:extLst>
      <p:ext uri="{BB962C8B-B14F-4D97-AF65-F5344CB8AC3E}">
        <p14:creationId xmlns="" xmlns:p14="http://schemas.microsoft.com/office/powerpoint/2010/main" val="474151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87362"/>
          </a:xfrm>
        </p:spPr>
        <p:txBody>
          <a:bodyPr/>
          <a:lstStyle/>
          <a:p>
            <a:r>
              <a:rPr lang="en-IN" b="1" dirty="0">
                <a:solidFill>
                  <a:srgbClr val="00B0F0"/>
                </a:solidFill>
              </a:rPr>
              <a:t>Life Cycle of a Thread</a:t>
            </a: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046691" y="838200"/>
            <a:ext cx="7050617" cy="5287963"/>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9</a:t>
            </a:fld>
            <a:endParaRPr lang="en-US"/>
          </a:p>
        </p:txBody>
      </p:sp>
    </p:spTree>
    <p:extLst>
      <p:ext uri="{BB962C8B-B14F-4D97-AF65-F5344CB8AC3E}">
        <p14:creationId xmlns="" xmlns:p14="http://schemas.microsoft.com/office/powerpoint/2010/main" val="27286332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11797</TotalTime>
  <Words>2853</Words>
  <Application>Microsoft Office PowerPoint</Application>
  <PresentationFormat>On-screen Show (4:3)</PresentationFormat>
  <Paragraphs>294</Paragraphs>
  <Slides>30</Slides>
  <Notes>12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CSE 3002- programming in java  unit v Concurrency  </vt:lpstr>
      <vt:lpstr>Concurrency : Introduction</vt:lpstr>
      <vt:lpstr>Multitasking: Introduction</vt:lpstr>
      <vt:lpstr>Multithreading: Introduction</vt:lpstr>
      <vt:lpstr>Multithreading: Introduction</vt:lpstr>
      <vt:lpstr>Process Vs. Thread</vt:lpstr>
      <vt:lpstr>Life Cycle of a Thread</vt:lpstr>
      <vt:lpstr>Life Cycle of a Thread</vt:lpstr>
      <vt:lpstr>Life Cycle of a Thread</vt:lpstr>
      <vt:lpstr>Life Cycle of a Thread</vt:lpstr>
      <vt:lpstr>Creating a Threads in Java</vt:lpstr>
      <vt:lpstr>Creating a Threads in Java</vt:lpstr>
      <vt:lpstr>Executor Service</vt:lpstr>
      <vt:lpstr>Executor Service: Creating and managing threads</vt:lpstr>
      <vt:lpstr>Executor Service</vt:lpstr>
      <vt:lpstr>Executor Service</vt:lpstr>
      <vt:lpstr>Executor Service: Shutting down</vt:lpstr>
      <vt:lpstr>Executor Service: Multiple Thread</vt:lpstr>
      <vt:lpstr>java.util.concurrent.Callable</vt:lpstr>
      <vt:lpstr>Example Callable Task</vt:lpstr>
      <vt:lpstr>java.util.concurrent.Future</vt:lpstr>
      <vt:lpstr>Example</vt:lpstr>
      <vt:lpstr>Threading Concerns</vt:lpstr>
      <vt:lpstr>Threading Concerns</vt:lpstr>
      <vt:lpstr>Problems with Shared Data</vt:lpstr>
      <vt:lpstr>Problems with Shared Data</vt:lpstr>
      <vt:lpstr>synchronized Methods</vt:lpstr>
      <vt:lpstr>synchronized Blocks</vt:lpstr>
      <vt:lpstr>Problems with Shared Data</vt:lpstr>
      <vt:lpstr>java.util.concurrent Classes and Packages</vt:lpstr>
    </vt:vector>
  </TitlesOfParts>
  <Company>amrita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prathila</dc:creator>
  <cp:lastModifiedBy>Admin</cp:lastModifiedBy>
  <cp:revision>329</cp:revision>
  <dcterms:created xsi:type="dcterms:W3CDTF">2012-09-17T05:36:38Z</dcterms:created>
  <dcterms:modified xsi:type="dcterms:W3CDTF">2019-10-31T10:52:30Z</dcterms:modified>
</cp:coreProperties>
</file>