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33" r:id="rId2"/>
    <p:sldId id="467" r:id="rId3"/>
    <p:sldId id="468" r:id="rId4"/>
    <p:sldId id="469" r:id="rId5"/>
    <p:sldId id="477" r:id="rId6"/>
    <p:sldId id="470" r:id="rId7"/>
    <p:sldId id="471" r:id="rId8"/>
    <p:sldId id="472" r:id="rId9"/>
    <p:sldId id="473" r:id="rId10"/>
    <p:sldId id="475" r:id="rId11"/>
    <p:sldId id="476" r:id="rId12"/>
    <p:sldId id="480" r:id="rId13"/>
    <p:sldId id="482" r:id="rId14"/>
    <p:sldId id="483" r:id="rId15"/>
    <p:sldId id="484" r:id="rId16"/>
    <p:sldId id="485" r:id="rId17"/>
    <p:sldId id="486" r:id="rId18"/>
    <p:sldId id="491" r:id="rId19"/>
    <p:sldId id="492" r:id="rId20"/>
    <p:sldId id="487" r:id="rId21"/>
    <p:sldId id="490" r:id="rId22"/>
    <p:sldId id="489" r:id="rId23"/>
    <p:sldId id="488" r:id="rId24"/>
    <p:sldId id="497" r:id="rId25"/>
    <p:sldId id="498" r:id="rId26"/>
    <p:sldId id="493" r:id="rId27"/>
    <p:sldId id="495" r:id="rId28"/>
    <p:sldId id="494" r:id="rId29"/>
    <p:sldId id="496" r:id="rId30"/>
    <p:sldId id="500" r:id="rId31"/>
    <p:sldId id="499" r:id="rId32"/>
    <p:sldId id="50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775"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8/8/2019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5" name="Footer Placeholder 4"/>
          <p:cNvSpPr>
            <a:spLocks noGrp="1"/>
          </p:cNvSpPr>
          <p:nvPr>
            <p:ph type="ftr" sz="quarter" idx="4"/>
          </p:nvPr>
        </p:nvSpPr>
        <p:spPr/>
        <p:txBody>
          <a:bodyPr/>
          <a:lstStyle/>
          <a:p>
            <a:pPr>
              <a:defRPr/>
            </a:pPr>
            <a:r>
              <a:rPr lang="en-US" smtClean="0"/>
              <a:t>Java SE 8 Fundamentals   8 - </a:t>
            </a:r>
            <a:fld id="{BB967C30-43A3-43DD-9877-0B07DDCDA453}" type="slidenum">
              <a:rPr lang="en-US" smtClean="0"/>
              <a:pPr>
                <a:defRPr/>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2"/>
          <p:cNvSpPr>
            <a:spLocks noGrp="1"/>
          </p:cNvSpPr>
          <p:nvPr>
            <p:ph type="body" idx="1"/>
          </p:nvPr>
        </p:nvSpPr>
        <p:spPr>
          <a:noFill/>
          <a:ln/>
        </p:spPr>
        <p:txBody>
          <a:bodyPr/>
          <a:lstStyle/>
          <a:p>
            <a:pPr lvl="1"/>
            <a:r>
              <a:rPr lang="en-US" smtClean="0"/>
              <a:t>Think of some properties and behaviors that are in the </a:t>
            </a:r>
            <a:r>
              <a:rPr lang="en-US" smtClean="0">
                <a:latin typeface="Courier New" pitchFamily="49" charset="0"/>
                <a:cs typeface="Courier New" pitchFamily="49" charset="0"/>
              </a:rPr>
              <a:t>Customer</a:t>
            </a:r>
            <a:r>
              <a:rPr lang="en-US" smtClean="0"/>
              <a:t> class of Duke’s Choice. Think about how you would write this information as a Java class.</a:t>
            </a:r>
          </a:p>
        </p:txBody>
      </p:sp>
      <p:sp>
        <p:nvSpPr>
          <p:cNvPr id="75779" name="Slide Image Placeholder 7"/>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p>
            <a:pPr>
              <a:defRPr/>
            </a:pPr>
            <a:r>
              <a:rPr lang="en-US" smtClean="0"/>
              <a:t>Java SE 8 Fundamentals   6 - </a:t>
            </a:r>
            <a:fld id="{13064B1E-F39D-4EF7-8F73-44C4F0A7EF32}" type="slidenum">
              <a:rPr lang="en-US" smtClean="0"/>
              <a:pPr>
                <a:defRPr/>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p:spPr>
        <p:txBody>
          <a:bodyPr/>
          <a:lstStyle/>
          <a:p>
            <a:pPr lvl="1"/>
            <a:r>
              <a:rPr lang="en-US" smtClean="0"/>
              <a:t>In the previous slide, you have identified some properties and behaviors that might be in the </a:t>
            </a:r>
            <a:r>
              <a:rPr lang="en-US" smtClean="0">
                <a:latin typeface="Courier New" pitchFamily="49" charset="0"/>
                <a:cs typeface="Courier New" pitchFamily="49" charset="0"/>
              </a:rPr>
              <a:t>Customer</a:t>
            </a:r>
            <a:r>
              <a:rPr lang="en-US" smtClean="0"/>
              <a:t> class. This code example demonstrates how the properties and methods are created in Java. The basic components of a Java class are:</a:t>
            </a:r>
          </a:p>
          <a:p>
            <a:pPr lvl="2"/>
            <a:r>
              <a:rPr lang="en-US" smtClean="0"/>
              <a:t>The class declaration. Notice that the entire class is surrounded by braces.</a:t>
            </a:r>
          </a:p>
          <a:p>
            <a:pPr lvl="2"/>
            <a:r>
              <a:rPr lang="en-US" smtClean="0"/>
              <a:t>Fields of the class. These represent the properties or attributes of the class.</a:t>
            </a:r>
          </a:p>
          <a:p>
            <a:pPr lvl="2"/>
            <a:r>
              <a:rPr lang="en-US" smtClean="0"/>
              <a:t>Methods of the class. These represent the behaviors or operations. Here you see just one method, </a:t>
            </a:r>
            <a:r>
              <a:rPr lang="en-US" smtClean="0">
                <a:latin typeface="Courier New" pitchFamily="49" charset="0"/>
                <a:cs typeface="Courier New" pitchFamily="49" charset="0"/>
              </a:rPr>
              <a:t>displayCustomer</a:t>
            </a:r>
            <a:r>
              <a:rPr lang="en-US" smtClean="0"/>
              <a:t>. </a:t>
            </a:r>
          </a:p>
          <a:p>
            <a:pPr lvl="2">
              <a:buFont typeface="Times New Roman" pitchFamily="18" charset="0"/>
              <a:buNone/>
            </a:pPr>
            <a:r>
              <a:rPr lang="en-US" b="1" smtClean="0"/>
              <a:t>	Note:</a:t>
            </a:r>
            <a:r>
              <a:rPr lang="en-US" smtClean="0"/>
              <a:t> In the code example above, the word “public” is a modifier, and you learn about modifiers later in the course.</a:t>
            </a:r>
          </a:p>
        </p:txBody>
      </p:sp>
      <p:sp>
        <p:nvSpPr>
          <p:cNvPr id="76803" name="Slide Image Placeholder 7"/>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p>
            <a:pPr>
              <a:defRPr/>
            </a:pPr>
            <a:r>
              <a:rPr lang="en-US" smtClean="0"/>
              <a:t>Java SE 8 Fundamentals   6 - </a:t>
            </a:r>
            <a:fld id="{CA19CA52-6F21-4A90-931B-A85155ACBE07}" type="slidenum">
              <a:rPr lang="en-US" smtClean="0"/>
              <a:pPr>
                <a:defRPr/>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p:spPr>
        <p:txBody>
          <a:bodyPr/>
          <a:lstStyle/>
          <a:p>
            <a:pPr lvl="1"/>
            <a:r>
              <a:rPr lang="en-US" smtClean="0"/>
              <a:t>In the previous slide, you have identified some properties and behaviors that might be in the </a:t>
            </a:r>
            <a:r>
              <a:rPr lang="en-US" smtClean="0">
                <a:latin typeface="Courier New" pitchFamily="49" charset="0"/>
                <a:cs typeface="Courier New" pitchFamily="49" charset="0"/>
              </a:rPr>
              <a:t>Customer</a:t>
            </a:r>
            <a:r>
              <a:rPr lang="en-US" smtClean="0"/>
              <a:t> class. This code example demonstrates how the properties and methods are created in Java. The basic components of a Java class are:</a:t>
            </a:r>
          </a:p>
          <a:p>
            <a:pPr lvl="2"/>
            <a:r>
              <a:rPr lang="en-US" smtClean="0"/>
              <a:t>The class declaration. Notice that the entire class is surrounded by braces.</a:t>
            </a:r>
          </a:p>
          <a:p>
            <a:pPr lvl="2"/>
            <a:r>
              <a:rPr lang="en-US" smtClean="0"/>
              <a:t>Fields of the class. These represent the properties or attributes of the class.</a:t>
            </a:r>
          </a:p>
          <a:p>
            <a:pPr lvl="2"/>
            <a:r>
              <a:rPr lang="en-US" smtClean="0"/>
              <a:t>Methods of the class. These represent the behaviors or operations. Here you see just one method, </a:t>
            </a:r>
            <a:r>
              <a:rPr lang="en-US" smtClean="0">
                <a:latin typeface="Courier New" pitchFamily="49" charset="0"/>
                <a:cs typeface="Courier New" pitchFamily="49" charset="0"/>
              </a:rPr>
              <a:t>displayCustomer</a:t>
            </a:r>
            <a:r>
              <a:rPr lang="en-US" smtClean="0"/>
              <a:t>. </a:t>
            </a:r>
          </a:p>
          <a:p>
            <a:pPr lvl="2">
              <a:buFont typeface="Times New Roman" pitchFamily="18" charset="0"/>
              <a:buNone/>
            </a:pPr>
            <a:r>
              <a:rPr lang="en-US" b="1" smtClean="0"/>
              <a:t>	Note:</a:t>
            </a:r>
            <a:r>
              <a:rPr lang="en-US" smtClean="0"/>
              <a:t> In the code example above, the word “public” is a modifier, and you learn about modifiers later in the course.</a:t>
            </a:r>
          </a:p>
        </p:txBody>
      </p:sp>
      <p:sp>
        <p:nvSpPr>
          <p:cNvPr id="76803" name="Slide Image Placeholder 7"/>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p>
            <a:pPr>
              <a:defRPr/>
            </a:pPr>
            <a:r>
              <a:rPr lang="en-US" smtClean="0"/>
              <a:t>Java SE 8 Fundamentals   6 - </a:t>
            </a:r>
            <a:fld id="{CA19CA52-6F21-4A90-931B-A85155ACBE07}" type="slidenum">
              <a:rPr lang="en-US" smtClean="0"/>
              <a:pPr>
                <a:defRPr/>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lvl="1"/>
            <a:r>
              <a:rPr lang="en-US" smtClean="0"/>
              <a:t>In the example in this slide, </a:t>
            </a:r>
            <a:r>
              <a:rPr lang="en-US" smtClean="0">
                <a:latin typeface="Courier New" pitchFamily="49" charset="0"/>
                <a:cs typeface="Courier New" pitchFamily="49" charset="0"/>
              </a:rPr>
              <a:t>display</a:t>
            </a:r>
            <a:r>
              <a:rPr lang="en-US" smtClean="0"/>
              <a:t> is called by typing the reference variable for the object, the dot operator, followed by the method to be called. The default values, as set in the </a:t>
            </a:r>
            <a:r>
              <a:rPr lang="en-US" smtClean="0">
                <a:latin typeface="Courier New" pitchFamily="49" charset="0"/>
                <a:cs typeface="Courier New" pitchFamily="49" charset="0"/>
              </a:rPr>
              <a:t>Shirt</a:t>
            </a:r>
            <a:r>
              <a:rPr lang="en-US" smtClean="0"/>
              <a:t> constructor, are displayed.</a:t>
            </a:r>
          </a:p>
        </p:txBody>
      </p:sp>
      <p:sp>
        <p:nvSpPr>
          <p:cNvPr id="5" name="Footer Placeholder 4"/>
          <p:cNvSpPr>
            <a:spLocks noGrp="1"/>
          </p:cNvSpPr>
          <p:nvPr>
            <p:ph type="ftr" sz="quarter" idx="4"/>
          </p:nvPr>
        </p:nvSpPr>
        <p:spPr/>
        <p:txBody>
          <a:bodyPr/>
          <a:lstStyle/>
          <a:p>
            <a:pPr>
              <a:defRPr/>
            </a:pPr>
            <a:r>
              <a:rPr lang="en-US" smtClean="0"/>
              <a:t>Java SE 8 Fundamentals   8 - </a:t>
            </a:r>
            <a:fld id="{4DF1A57B-912F-461C-AADA-088C3F1C3B25}"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lvl="1"/>
            <a:r>
              <a:rPr lang="en-US" b="1" smtClean="0"/>
              <a:t>Note:</a:t>
            </a:r>
            <a:r>
              <a:rPr lang="en-US" smtClean="0"/>
              <a:t> A value passed into the method when it is called is called an </a:t>
            </a:r>
            <a:r>
              <a:rPr lang="en-US" i="1" smtClean="0"/>
              <a:t>argument</a:t>
            </a:r>
            <a:r>
              <a:rPr lang="en-US" smtClean="0"/>
              <a:t>, whereas a variable that is defined in the method declaration is called a </a:t>
            </a:r>
            <a:r>
              <a:rPr lang="en-US" i="1" smtClean="0"/>
              <a:t>method parameter</a:t>
            </a:r>
            <a:r>
              <a:rPr lang="en-US" smtClean="0"/>
              <a:t>.</a:t>
            </a:r>
          </a:p>
          <a:p>
            <a:pPr lvl="1"/>
            <a:r>
              <a:rPr lang="en-US" smtClean="0"/>
              <a:t>In this example, 3 and 2.0 are passed to be the values of x and y within the </a:t>
            </a:r>
            <a:r>
              <a:rPr lang="en-US" smtClean="0">
                <a:latin typeface="Courier New" pitchFamily="49" charset="0"/>
                <a:cs typeface="Courier New" pitchFamily="49" charset="0"/>
              </a:rPr>
              <a:t>calculate</a:t>
            </a:r>
            <a:r>
              <a:rPr lang="en-US" smtClean="0"/>
              <a:t> method.</a:t>
            </a:r>
          </a:p>
        </p:txBody>
      </p:sp>
      <p:sp>
        <p:nvSpPr>
          <p:cNvPr id="8" name="Footer Placeholder 7"/>
          <p:cNvSpPr>
            <a:spLocks noGrp="1"/>
          </p:cNvSpPr>
          <p:nvPr>
            <p:ph type="ftr" sz="quarter" idx="4"/>
          </p:nvPr>
        </p:nvSpPr>
        <p:spPr/>
        <p:txBody>
          <a:bodyPr/>
          <a:lstStyle/>
          <a:p>
            <a:pPr>
              <a:defRPr/>
            </a:pPr>
            <a:r>
              <a:rPr lang="en-US" smtClean="0"/>
              <a:t>Java SE 8 Fundamentals   8 - </a:t>
            </a:r>
            <a:fld id="{E4EA376A-3BAE-4971-BDC2-081D8266819A}" type="slidenum">
              <a:rPr lang="en-US" smtClean="0"/>
              <a:pPr>
                <a:defRPr/>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noFill/>
          <a:ln/>
        </p:spPr>
        <p:txBody>
          <a:bodyPr/>
          <a:lstStyle/>
          <a:p>
            <a:pPr lvl="1"/>
            <a:r>
              <a:rPr lang="en-US" smtClean="0"/>
              <a:t>Methods can take any number of parameters and use these values within the method code block.</a:t>
            </a:r>
          </a:p>
        </p:txBody>
      </p:sp>
      <p:sp>
        <p:nvSpPr>
          <p:cNvPr id="72707" name="Slide Image Placeholder 6"/>
          <p:cNvSpPr>
            <a:spLocks noGrp="1" noRot="1" noChangeAspect="1" noTextEdit="1"/>
          </p:cNvSpPr>
          <p:nvPr>
            <p:ph type="sldImg"/>
          </p:nvPr>
        </p:nvSpPr>
        <p:spPr>
          <a:ln/>
        </p:spPr>
      </p:sp>
      <p:sp>
        <p:nvSpPr>
          <p:cNvPr id="8" name="Footer Placeholder 7"/>
          <p:cNvSpPr>
            <a:spLocks noGrp="1"/>
          </p:cNvSpPr>
          <p:nvPr>
            <p:ph type="ftr" sz="quarter" idx="4"/>
          </p:nvPr>
        </p:nvSpPr>
        <p:spPr/>
        <p:txBody>
          <a:bodyPr/>
          <a:lstStyle/>
          <a:p>
            <a:pPr>
              <a:defRPr/>
            </a:pPr>
            <a:r>
              <a:rPr lang="en-US" smtClean="0"/>
              <a:t>Java SE 8 Fundamentals   8 - </a:t>
            </a:r>
            <a:fld id="{2C3F342C-3D47-4D35-8755-B690D147EA9D}" type="slidenum">
              <a:rPr lang="en-US" smtClean="0"/>
              <a:pPr>
                <a:defRPr/>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lvl="1"/>
            <a:r>
              <a:rPr lang="en-US" smtClean="0"/>
              <a:t>Void methods and constructors should not have a </a:t>
            </a:r>
            <a:r>
              <a:rPr lang="en-US" smtClean="0">
                <a:latin typeface="Courier New" pitchFamily="49" charset="0"/>
                <a:cs typeface="Courier New" pitchFamily="49" charset="0"/>
              </a:rPr>
              <a:t>return</a:t>
            </a:r>
            <a:r>
              <a:rPr lang="en-US" smtClean="0"/>
              <a:t> statement. Void methods are incapable of returning a value in Java. The type of value a method returns must match the return type you declare. For instance, a </a:t>
            </a:r>
            <a:r>
              <a:rPr lang="en-US" smtClean="0">
                <a:latin typeface="Courier New" pitchFamily="49" charset="0"/>
                <a:cs typeface="Courier New" pitchFamily="49" charset="0"/>
              </a:rPr>
              <a:t>boolean</a:t>
            </a:r>
            <a:r>
              <a:rPr lang="en-US" smtClean="0"/>
              <a:t> type method must return a </a:t>
            </a:r>
            <a:r>
              <a:rPr lang="en-US" smtClean="0">
                <a:latin typeface="Courier New" pitchFamily="49" charset="0"/>
                <a:cs typeface="Courier New" pitchFamily="49" charset="0"/>
              </a:rPr>
              <a:t>boolean</a:t>
            </a:r>
            <a:r>
              <a:rPr lang="en-US" smtClean="0"/>
              <a:t>. A </a:t>
            </a:r>
            <a:r>
              <a:rPr lang="en-US" smtClean="0">
                <a:latin typeface="Courier New" pitchFamily="49" charset="0"/>
                <a:cs typeface="Courier New" pitchFamily="49" charset="0"/>
              </a:rPr>
              <a:t>String</a:t>
            </a:r>
            <a:r>
              <a:rPr lang="en-US" smtClean="0"/>
              <a:t> type method must return a </a:t>
            </a:r>
            <a:r>
              <a:rPr lang="en-US" smtClean="0">
                <a:latin typeface="Courier New" pitchFamily="49" charset="0"/>
                <a:cs typeface="Courier New" pitchFamily="49" charset="0"/>
              </a:rPr>
              <a:t>String</a:t>
            </a:r>
            <a:r>
              <a:rPr lang="en-US" smtClean="0"/>
              <a:t>.</a:t>
            </a:r>
          </a:p>
          <a:p>
            <a:pPr lvl="1"/>
            <a:endParaRPr lang="en-US" smtClean="0"/>
          </a:p>
        </p:txBody>
      </p:sp>
      <p:sp>
        <p:nvSpPr>
          <p:cNvPr id="5" name="Footer Placeholder 4"/>
          <p:cNvSpPr>
            <a:spLocks noGrp="1"/>
          </p:cNvSpPr>
          <p:nvPr>
            <p:ph type="ftr" sz="quarter" idx="4"/>
          </p:nvPr>
        </p:nvSpPr>
        <p:spPr/>
        <p:txBody>
          <a:bodyPr/>
          <a:lstStyle/>
          <a:p>
            <a:pPr>
              <a:defRPr/>
            </a:pPr>
            <a:r>
              <a:rPr lang="en-US" smtClean="0"/>
              <a:t>Java SE 8 Fundamentals   8 - </a:t>
            </a:r>
            <a:fld id="{358B887F-14BD-4D24-877C-693AEABFE90D}"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B9D5CE-A483-43F8-AE26-9CE19132685D}" type="datetime1">
              <a:rPr lang="en-US" smtClean="0"/>
              <a:pPr>
                <a:defRPr/>
              </a:pPr>
              <a:t>8/8/2019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E149CF-0F68-4726-88EE-47F37844B402}" type="datetime1">
              <a:rPr lang="en-US" smtClean="0"/>
              <a:pPr>
                <a:defRPr/>
              </a:pPr>
              <a:t>8/8/2019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A61EA0-13CA-4FDC-9411-D82C2828C3BA}" type="datetime1">
              <a:rPr lang="en-US" smtClean="0"/>
              <a:pPr>
                <a:defRPr/>
              </a:pPr>
              <a:t>8/8/2019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Pictur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p:cNvSpPr/>
          <p:nvPr/>
        </p:nvSpPr>
        <p:spPr bwMode="hidden">
          <a:xfrm>
            <a:off x="1" y="0"/>
            <a:ext cx="9144000"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Title 8"/>
          <p:cNvSpPr>
            <a:spLocks noGrp="1"/>
          </p:cNvSpPr>
          <p:nvPr>
            <p:ph type="title"/>
          </p:nvPr>
        </p:nvSpPr>
        <p:spPr>
          <a:xfrm>
            <a:off x="398964" y="739777"/>
            <a:ext cx="6859787"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398964" y="3429453"/>
            <a:ext cx="6859787"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6" name="Text Placeholder 10"/>
          <p:cNvSpPr>
            <a:spLocks noGrp="1"/>
          </p:cNvSpPr>
          <p:nvPr>
            <p:ph type="body" sz="quarter" idx="15" hasCustomPrompt="1"/>
          </p:nvPr>
        </p:nvSpPr>
        <p:spPr>
          <a:xfrm>
            <a:off x="398925" y="2286000"/>
            <a:ext cx="7202776"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3" name="TextBox 12"/>
          <p:cNvSpPr txBox="1"/>
          <p:nvPr/>
        </p:nvSpPr>
        <p:spPr>
          <a:xfrm>
            <a:off x="4033554" y="6556248"/>
            <a:ext cx="2400926"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2018</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xmlns="" val="3592632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4F9409-23C3-415D-B887-39AB2516C5A8}" type="datetime1">
              <a:rPr lang="en-US" smtClean="0"/>
              <a:pPr>
                <a:defRPr/>
              </a:pPr>
              <a:t>8/8/2019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918736-9F5D-49CC-ADB8-8A07F1F54F83}" type="datetime1">
              <a:rPr lang="en-US" smtClean="0"/>
              <a:pPr>
                <a:defRPr/>
              </a:pPr>
              <a:t>8/8/2019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0C14505-CE88-4396-90DC-E18C3B58EB08}" type="datetime1">
              <a:rPr lang="en-US" smtClean="0"/>
              <a:pPr>
                <a:defRPr/>
              </a:pPr>
              <a:t>8/8/2019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A514F55-3BDF-45C3-999E-13098D874933}" type="datetime1">
              <a:rPr lang="en-US" smtClean="0"/>
              <a:pPr>
                <a:defRPr/>
              </a:pPr>
              <a:t>8/8/2019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641BEF-EAA5-4594-A9EA-03BC41D2E8EA}" type="datetime1">
              <a:rPr lang="en-US" smtClean="0"/>
              <a:pPr>
                <a:defRPr/>
              </a:pPr>
              <a:t>8/8/2019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4BA679-9224-4B28-B5A5-254217895531}" type="datetime1">
              <a:rPr lang="en-US" smtClean="0"/>
              <a:pPr>
                <a:defRPr/>
              </a:pPr>
              <a:t>8/8/2019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A1D34A-7AE0-4EB9-A1E8-98A42B14C5BE}" type="datetime1">
              <a:rPr lang="en-US" smtClean="0"/>
              <a:pPr>
                <a:defRPr/>
              </a:pPr>
              <a:t>8/8/2019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3A7BD5-4817-4E5B-B492-F08DE935C7F1}" type="datetime1">
              <a:rPr lang="en-US" smtClean="0"/>
              <a:pPr>
                <a:defRPr/>
              </a:pPr>
              <a:t>8/8/2019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B755E64-FCBD-4BCC-BFD5-1D66024AA843}" type="datetime1">
              <a:rPr lang="en-US" smtClean="0"/>
              <a:pPr>
                <a:defRPr/>
              </a:pPr>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762001"/>
            <a:ext cx="8610600" cy="1828800"/>
          </a:xfrm>
        </p:spPr>
        <p:txBody>
          <a:bodyPr/>
          <a:lstStyle/>
          <a:p>
            <a:pPr eaLnBrk="1" hangingPunct="1"/>
            <a:r>
              <a:rPr lang="en-US" sz="4000" b="1" i="1" cap="all" dirty="0">
                <a:solidFill>
                  <a:srgbClr val="0070C0"/>
                </a:solidFill>
                <a:latin typeface="Bookman Old Style" pitchFamily="18" charset="0"/>
              </a:rPr>
              <a:t>CSE </a:t>
            </a:r>
            <a:r>
              <a:rPr lang="en-US" sz="4000" b="1" i="1" cap="all" dirty="0" smtClean="0">
                <a:solidFill>
                  <a:srgbClr val="0070C0"/>
                </a:solidFill>
                <a:latin typeface="Bookman Old Style" pitchFamily="18" charset="0"/>
              </a:rPr>
              <a:t>3002- programming in java</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unit I</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objects and classes</a:t>
            </a:r>
            <a:endParaRPr lang="en-US" sz="4000" b="1" i="1" cap="all" dirty="0">
              <a:solidFill>
                <a:srgbClr val="0070C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a:t>
            </a:r>
            <a:r>
              <a:rPr lang="en-US" sz="2000" b="1" cap="all" dirty="0" err="1">
                <a:solidFill>
                  <a:schemeClr val="tx1">
                    <a:lumMod val="95000"/>
                    <a:lumOff val="5000"/>
                  </a:schemeClr>
                </a:solidFill>
                <a:latin typeface="Bookman Old Style" pitchFamily="18" charset="0"/>
              </a:rPr>
              <a:t>Manikandan</a:t>
            </a:r>
            <a:r>
              <a:rPr lang="en-US" sz="2000" b="1" cap="all" dirty="0">
                <a:solidFill>
                  <a:schemeClr val="tx1">
                    <a:lumMod val="95000"/>
                    <a:lumOff val="5000"/>
                  </a:schemeClr>
                </a:solidFill>
                <a:latin typeface="Bookman Old Style" pitchFamily="18" charset="0"/>
              </a:rPr>
              <a:t>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err="1" smtClean="0">
                <a:solidFill>
                  <a:schemeClr val="tx1">
                    <a:lumMod val="95000"/>
                    <a:lumOff val="5000"/>
                  </a:schemeClr>
                </a:solidFill>
                <a:latin typeface="Bookman Old Style" pitchFamily="18" charset="0"/>
              </a:rPr>
              <a:t>Vit</a:t>
            </a:r>
            <a:r>
              <a:rPr lang="en-US" sz="2000" b="1" cap="all" dirty="0" smtClean="0">
                <a:solidFill>
                  <a:schemeClr val="tx1">
                    <a:lumMod val="95000"/>
                    <a:lumOff val="5000"/>
                  </a:schemeClr>
                </a:solidFill>
                <a:latin typeface="Bookman Old Style" pitchFamily="18" charset="0"/>
              </a:rPr>
              <a:t> </a:t>
            </a:r>
            <a:r>
              <a:rPr lang="en-US" sz="2000" b="1" cap="all" dirty="0" err="1" smtClean="0">
                <a:solidFill>
                  <a:schemeClr val="tx1">
                    <a:lumMod val="95000"/>
                    <a:lumOff val="5000"/>
                  </a:schemeClr>
                </a:solidFill>
                <a:latin typeface="Bookman Old Style" pitchFamily="18" charset="0"/>
              </a:rPr>
              <a:t>bhopal</a:t>
            </a:r>
            <a:r>
              <a:rPr lang="en-US" sz="2000" b="1" cap="all" dirty="0" smtClean="0">
                <a:solidFill>
                  <a:schemeClr val="tx1">
                    <a:lumMod val="95000"/>
                    <a:lumOff val="5000"/>
                  </a:schemeClr>
                </a:solidFill>
                <a:latin typeface="Bookman Old Style" pitchFamily="18" charset="0"/>
              </a:rPr>
              <a:t>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5720" y="714356"/>
            <a:ext cx="7924800" cy="2554545"/>
          </a:xfrm>
          <a:prstGeom prst="rect">
            <a:avLst/>
          </a:prstGeom>
          <a:solidFill>
            <a:schemeClr val="bg1">
              <a:lumMod val="95000"/>
            </a:schemeClr>
          </a:solidFill>
          <a:ln w="28575">
            <a:solidFill>
              <a:schemeClr val="tx1"/>
            </a:solidFill>
          </a:ln>
        </p:spPr>
        <p:txBody>
          <a:bodyPr>
            <a:spAutoFit/>
          </a:bodyPr>
          <a:lstStyle/>
          <a:p>
            <a:pPr>
              <a:defRPr/>
            </a:pPr>
            <a:r>
              <a:rPr lang="en-US" sz="1600" dirty="0">
                <a:solidFill>
                  <a:srgbClr val="000000"/>
                </a:solidFill>
                <a:latin typeface="Courier New"/>
              </a:rPr>
              <a:t> 1 </a:t>
            </a:r>
            <a:r>
              <a:rPr lang="en-US" sz="1600" dirty="0" smtClean="0">
                <a:solidFill>
                  <a:srgbClr val="0000E6"/>
                </a:solidFill>
                <a:latin typeface="Courier New"/>
              </a:rPr>
              <a:t>public</a:t>
            </a:r>
            <a:r>
              <a:rPr lang="en-US" sz="1600" dirty="0" smtClean="0">
                <a:solidFill>
                  <a:srgbClr val="000000"/>
                </a:solidFill>
                <a:latin typeface="Courier New"/>
              </a:rPr>
              <a:t> </a:t>
            </a:r>
            <a:r>
              <a:rPr lang="en-US" sz="1600" dirty="0" smtClean="0">
                <a:solidFill>
                  <a:srgbClr val="0000E6"/>
                </a:solidFill>
                <a:latin typeface="Courier New"/>
              </a:rPr>
              <a:t>class</a:t>
            </a:r>
            <a:r>
              <a:rPr lang="en-US" sz="1600" dirty="0" smtClean="0">
                <a:solidFill>
                  <a:srgbClr val="000000"/>
                </a:solidFill>
                <a:latin typeface="Courier New"/>
              </a:rPr>
              <a:t> </a:t>
            </a:r>
            <a:r>
              <a:rPr lang="en-US" sz="1600" b="1" dirty="0">
                <a:solidFill>
                  <a:srgbClr val="000000"/>
                </a:solidFill>
                <a:latin typeface="Courier New"/>
              </a:rPr>
              <a:t>Customer {</a:t>
            </a:r>
          </a:p>
          <a:p>
            <a:pPr>
              <a:defRPr/>
            </a:pPr>
            <a:r>
              <a:rPr lang="en-US" sz="1600" dirty="0">
                <a:solidFill>
                  <a:srgbClr val="000000"/>
                </a:solidFill>
                <a:latin typeface="Courier New"/>
              </a:rPr>
              <a:t> 2     </a:t>
            </a:r>
            <a:r>
              <a:rPr lang="en-US" sz="1600" dirty="0">
                <a:solidFill>
                  <a:srgbClr val="0000FF"/>
                </a:solidFill>
                <a:latin typeface="Courier New"/>
              </a:rPr>
              <a:t>public</a:t>
            </a:r>
            <a:r>
              <a:rPr lang="en-US" sz="1600" dirty="0">
                <a:solidFill>
                  <a:srgbClr val="000000"/>
                </a:solidFill>
                <a:latin typeface="Courier New"/>
              </a:rPr>
              <a:t> String </a:t>
            </a:r>
            <a:r>
              <a:rPr lang="en-US" sz="1600" dirty="0">
                <a:solidFill>
                  <a:srgbClr val="009900"/>
                </a:solidFill>
                <a:latin typeface="Courier New"/>
              </a:rPr>
              <a:t>name</a:t>
            </a:r>
            <a:r>
              <a:rPr lang="en-US" sz="1600" dirty="0">
                <a:solidFill>
                  <a:srgbClr val="000000"/>
                </a:solidFill>
                <a:latin typeface="Courier New"/>
              </a:rPr>
              <a:t> = </a:t>
            </a:r>
            <a:r>
              <a:rPr lang="en-US" sz="1600" dirty="0">
                <a:solidFill>
                  <a:srgbClr val="CE7B00"/>
                </a:solidFill>
                <a:latin typeface="Courier New"/>
              </a:rPr>
              <a:t>"Junior Duke"</a:t>
            </a:r>
            <a:r>
              <a:rPr lang="en-US" sz="1600" dirty="0">
                <a:solidFill>
                  <a:srgbClr val="000000"/>
                </a:solidFill>
                <a:latin typeface="Courier New"/>
              </a:rPr>
              <a:t>;</a:t>
            </a:r>
          </a:p>
          <a:p>
            <a:pPr>
              <a:defRPr/>
            </a:pPr>
            <a:r>
              <a:rPr lang="en-US" sz="1600" dirty="0">
                <a:solidFill>
                  <a:srgbClr val="000000"/>
                </a:solidFill>
                <a:latin typeface="Courier New"/>
              </a:rPr>
              <a:t> 3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custID</a:t>
            </a:r>
            <a:r>
              <a:rPr lang="en-US" sz="1600" dirty="0">
                <a:solidFill>
                  <a:srgbClr val="000000"/>
                </a:solidFill>
                <a:latin typeface="Courier New"/>
              </a:rPr>
              <a:t> = 1205;</a:t>
            </a:r>
          </a:p>
          <a:p>
            <a:pPr>
              <a:defRPr/>
            </a:pPr>
            <a:r>
              <a:rPr lang="en-US" sz="1600" dirty="0">
                <a:solidFill>
                  <a:srgbClr val="000000"/>
                </a:solidFill>
                <a:latin typeface="Courier New"/>
              </a:rPr>
              <a:t> 4     </a:t>
            </a:r>
            <a:r>
              <a:rPr lang="en-US" sz="1600" dirty="0">
                <a:solidFill>
                  <a:srgbClr val="0000FF"/>
                </a:solidFill>
                <a:latin typeface="Courier New"/>
              </a:rPr>
              <a:t>public</a:t>
            </a:r>
            <a:r>
              <a:rPr lang="en-US" sz="1600" dirty="0">
                <a:solidFill>
                  <a:srgbClr val="000000"/>
                </a:solidFill>
                <a:latin typeface="Courier New"/>
              </a:rPr>
              <a:t> String </a:t>
            </a:r>
            <a:r>
              <a:rPr lang="en-US" sz="1600" dirty="0">
                <a:solidFill>
                  <a:srgbClr val="009900"/>
                </a:solidFill>
                <a:latin typeface="Courier New"/>
              </a:rPr>
              <a:t>address</a:t>
            </a:r>
            <a:r>
              <a:rPr lang="en-US" sz="1600" dirty="0">
                <a:solidFill>
                  <a:srgbClr val="000000"/>
                </a:solidFill>
                <a:latin typeface="Courier New"/>
              </a:rPr>
              <a:t>;</a:t>
            </a:r>
          </a:p>
          <a:p>
            <a:pPr>
              <a:defRPr/>
            </a:pPr>
            <a:r>
              <a:rPr lang="en-US" sz="1600" dirty="0">
                <a:solidFill>
                  <a:srgbClr val="000000"/>
                </a:solidFill>
                <a:latin typeface="Courier New"/>
              </a:rPr>
              <a:t> 5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orderNum</a:t>
            </a:r>
            <a:r>
              <a:rPr lang="en-US" sz="1600" dirty="0">
                <a:solidFill>
                  <a:srgbClr val="000000"/>
                </a:solidFill>
                <a:latin typeface="Courier New"/>
              </a:rPr>
              <a:t>;</a:t>
            </a:r>
          </a:p>
          <a:p>
            <a:pPr>
              <a:defRPr/>
            </a:pPr>
            <a:r>
              <a:rPr lang="en-US" sz="1600" dirty="0">
                <a:solidFill>
                  <a:srgbClr val="000000"/>
                </a:solidFill>
                <a:latin typeface="Courier New"/>
              </a:rPr>
              <a:t> 6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age</a:t>
            </a:r>
            <a:r>
              <a:rPr lang="en-US" sz="1600" dirty="0">
                <a:solidFill>
                  <a:srgbClr val="000000"/>
                </a:solidFill>
                <a:latin typeface="Courier New"/>
              </a:rPr>
              <a:t>;</a:t>
            </a:r>
          </a:p>
          <a:p>
            <a:pPr>
              <a:defRPr/>
            </a:pPr>
            <a:r>
              <a:rPr lang="en-US" sz="1600" dirty="0">
                <a:solidFill>
                  <a:srgbClr val="000000"/>
                </a:solidFill>
                <a:latin typeface="Courier New"/>
              </a:rPr>
              <a:t> 7     </a:t>
            </a:r>
          </a:p>
          <a:p>
            <a:pPr>
              <a:defRPr/>
            </a:pPr>
            <a:r>
              <a:rPr lang="en-US" sz="1600" dirty="0">
                <a:solidFill>
                  <a:srgbClr val="000000"/>
                </a:solidFill>
                <a:latin typeface="Courier New"/>
              </a:rPr>
              <a:t> 8     </a:t>
            </a:r>
            <a:r>
              <a:rPr lang="en-US" sz="1600" dirty="0">
                <a:solidFill>
                  <a:srgbClr val="0000E6"/>
                </a:solidFill>
                <a:latin typeface="Courier New"/>
              </a:rPr>
              <a:t>public</a:t>
            </a:r>
            <a:r>
              <a:rPr lang="en-US" sz="1600" dirty="0">
                <a:solidFill>
                  <a:srgbClr val="000000"/>
                </a:solidFill>
                <a:latin typeface="Courier New"/>
              </a:rPr>
              <a:t> </a:t>
            </a:r>
            <a:r>
              <a:rPr lang="en-US" sz="1600" dirty="0">
                <a:solidFill>
                  <a:srgbClr val="0000E6"/>
                </a:solidFill>
                <a:latin typeface="Courier New"/>
              </a:rPr>
              <a:t>void</a:t>
            </a:r>
            <a:r>
              <a:rPr lang="en-US" sz="1600" dirty="0">
                <a:solidFill>
                  <a:srgbClr val="000000"/>
                </a:solidFill>
                <a:latin typeface="Courier New"/>
              </a:rPr>
              <a:t> </a:t>
            </a:r>
            <a:r>
              <a:rPr lang="en-US" sz="1600" b="1" dirty="0">
                <a:solidFill>
                  <a:srgbClr val="000000"/>
                </a:solidFill>
                <a:latin typeface="Courier New"/>
              </a:rPr>
              <a:t>displayCustomer(){</a:t>
            </a:r>
          </a:p>
          <a:p>
            <a:pPr>
              <a:defRPr/>
            </a:pPr>
            <a:r>
              <a:rPr lang="en-US" sz="1600" dirty="0">
                <a:solidFill>
                  <a:srgbClr val="000000"/>
                </a:solidFill>
                <a:latin typeface="Courier New"/>
              </a:rPr>
              <a:t> 9         System.</a:t>
            </a:r>
            <a:r>
              <a:rPr lang="en-US" sz="1600" i="1" dirty="0">
                <a:solidFill>
                  <a:srgbClr val="009900"/>
                </a:solidFill>
                <a:latin typeface="Courier New"/>
              </a:rPr>
              <a:t>out</a:t>
            </a:r>
            <a:r>
              <a:rPr lang="en-US" sz="1600" i="1" dirty="0">
                <a:solidFill>
                  <a:srgbClr val="000000"/>
                </a:solidFill>
                <a:latin typeface="Courier New"/>
              </a:rPr>
              <a:t>.println(</a:t>
            </a:r>
            <a:r>
              <a:rPr lang="en-US" sz="1600" i="1" dirty="0">
                <a:solidFill>
                  <a:srgbClr val="CE7B00"/>
                </a:solidFill>
                <a:latin typeface="Courier New"/>
              </a:rPr>
              <a:t>"Customer: "</a:t>
            </a:r>
            <a:r>
              <a:rPr lang="en-US" sz="1600" i="1" dirty="0">
                <a:solidFill>
                  <a:srgbClr val="000000"/>
                </a:solidFill>
                <a:latin typeface="Courier New"/>
              </a:rPr>
              <a:t>+</a:t>
            </a:r>
            <a:r>
              <a:rPr lang="en-US" sz="1600" i="1" dirty="0">
                <a:solidFill>
                  <a:srgbClr val="009900"/>
                </a:solidFill>
                <a:latin typeface="Courier New"/>
              </a:rPr>
              <a:t>name</a:t>
            </a:r>
            <a:r>
              <a:rPr lang="en-US" sz="1600" i="1" dirty="0">
                <a:solidFill>
                  <a:srgbClr val="000000"/>
                </a:solidFill>
                <a:latin typeface="Courier New"/>
              </a:rPr>
              <a:t>);</a:t>
            </a:r>
          </a:p>
          <a:p>
            <a:pPr marL="342900" indent="-342900">
              <a:buFontTx/>
              <a:buAutoNum type="arabicPlain" startAt="10"/>
              <a:defRPr/>
            </a:pPr>
            <a:r>
              <a:rPr lang="en-US" sz="1600" dirty="0">
                <a:solidFill>
                  <a:srgbClr val="000000"/>
                </a:solidFill>
                <a:latin typeface="Courier New"/>
              </a:rPr>
              <a:t>    }   </a:t>
            </a:r>
          </a:p>
        </p:txBody>
      </p:sp>
      <p:sp>
        <p:nvSpPr>
          <p:cNvPr id="17413" name="Title 1"/>
          <p:cNvSpPr>
            <a:spLocks noGrp="1"/>
          </p:cNvSpPr>
          <p:nvPr>
            <p:ph type="title"/>
          </p:nvPr>
        </p:nvSpPr>
        <p:spPr>
          <a:xfrm>
            <a:off x="428596" y="0"/>
            <a:ext cx="8229600" cy="357166"/>
          </a:xfrm>
        </p:spPr>
        <p:txBody>
          <a:bodyPr/>
          <a:lstStyle/>
          <a:p>
            <a:r>
              <a:rPr lang="en-IN" sz="3200" b="1" dirty="0" smtClean="0">
                <a:solidFill>
                  <a:srgbClr val="00B0F0"/>
                </a:solidFill>
              </a:rPr>
              <a:t>Object Creation using new keyword</a:t>
            </a:r>
            <a:endParaRPr lang="en-US" sz="3200" b="1" dirty="0" smtClean="0">
              <a:solidFill>
                <a:srgbClr val="00B0F0"/>
              </a:solidFill>
            </a:endParaRPr>
          </a:p>
        </p:txBody>
      </p:sp>
      <p:sp>
        <p:nvSpPr>
          <p:cNvPr id="11" name="Rectangle 10"/>
          <p:cNvSpPr/>
          <p:nvPr/>
        </p:nvSpPr>
        <p:spPr>
          <a:xfrm>
            <a:off x="214282" y="357166"/>
            <a:ext cx="1467068" cy="369332"/>
          </a:xfrm>
          <a:prstGeom prst="rect">
            <a:avLst/>
          </a:prstGeom>
        </p:spPr>
        <p:txBody>
          <a:bodyPr wrap="none">
            <a:spAutoFit/>
          </a:bodyPr>
          <a:lstStyle/>
          <a:p>
            <a:pPr algn="just"/>
            <a:r>
              <a:rPr lang="en-IN" b="1" dirty="0" smtClean="0"/>
              <a:t>Example 2: </a:t>
            </a:r>
          </a:p>
        </p:txBody>
      </p:sp>
      <p:sp>
        <p:nvSpPr>
          <p:cNvPr id="15" name="TextBox 14"/>
          <p:cNvSpPr txBox="1"/>
          <p:nvPr/>
        </p:nvSpPr>
        <p:spPr>
          <a:xfrm>
            <a:off x="285720" y="3643314"/>
            <a:ext cx="7929562" cy="2769989"/>
          </a:xfrm>
          <a:prstGeom prst="rect">
            <a:avLst/>
          </a:prstGeom>
          <a:solidFill>
            <a:schemeClr val="bg1">
              <a:lumMod val="95000"/>
            </a:schemeClr>
          </a:solidFill>
          <a:ln>
            <a:solidFill>
              <a:schemeClr val="tx1"/>
            </a:solidFill>
          </a:ln>
        </p:spPr>
        <p:txBody>
          <a:bodyPr wrap="square">
            <a:spAutoFit/>
          </a:bodyPr>
          <a:lstStyle/>
          <a:p>
            <a:pPr marL="342900" indent="-342900">
              <a:spcBef>
                <a:spcPct val="20000"/>
              </a:spcBef>
              <a:defRPr/>
            </a:pPr>
            <a:r>
              <a:rPr lang="en-US" sz="1400" b="1" dirty="0">
                <a:solidFill>
                  <a:srgbClr val="FF0000"/>
                </a:solidFill>
                <a:latin typeface="Courier New" pitchFamily="49" charset="0"/>
                <a:cs typeface="Courier New" pitchFamily="49" charset="0"/>
              </a:rPr>
              <a:t>public static void main(String[] args){</a:t>
            </a:r>
          </a:p>
          <a:p>
            <a:pPr marL="342900" indent="-342900">
              <a:spcBef>
                <a:spcPct val="20000"/>
              </a:spcBef>
              <a:defRPr/>
            </a:pPr>
            <a:endParaRPr lang="en-US" sz="1400" dirty="0">
              <a:latin typeface="Courier New" pitchFamily="49" charset="0"/>
              <a:cs typeface="Courier New" pitchFamily="49" charset="0"/>
            </a:endParaRPr>
          </a:p>
          <a:p>
            <a:pPr marL="342900" indent="-342900">
              <a:spcBef>
                <a:spcPct val="20000"/>
              </a:spcBef>
              <a:defRPr/>
            </a:pPr>
            <a:r>
              <a:rPr lang="en-US" sz="1400" dirty="0">
                <a:latin typeface="Courier New" pitchFamily="49" charset="0"/>
                <a:cs typeface="Courier New" pitchFamily="49" charset="0"/>
              </a:rPr>
              <a:t>	</a:t>
            </a:r>
            <a:r>
              <a:rPr lang="en-US" sz="1600" dirty="0">
                <a:solidFill>
                  <a:srgbClr val="009900"/>
                </a:solidFill>
                <a:latin typeface="Courier New"/>
              </a:rPr>
              <a:t>Customer customer01 = new Customer();	//Declare and instantiate</a:t>
            </a:r>
          </a:p>
          <a:p>
            <a:pPr marL="342900" indent="-342900">
              <a:spcBef>
                <a:spcPct val="20000"/>
              </a:spcBef>
              <a:defRPr/>
            </a:pPr>
            <a:r>
              <a:rPr lang="en-US" sz="1600" dirty="0">
                <a:solidFill>
                  <a:srgbClr val="009900"/>
                </a:solidFill>
                <a:latin typeface="Courier New"/>
              </a:rPr>
              <a:t>	</a:t>
            </a:r>
          </a:p>
          <a:p>
            <a:pPr marL="342900" indent="-342900">
              <a:spcBef>
                <a:spcPct val="20000"/>
              </a:spcBef>
              <a:defRPr/>
            </a:pPr>
            <a:r>
              <a:rPr lang="en-US" sz="1600" dirty="0">
                <a:solidFill>
                  <a:srgbClr val="009900"/>
                </a:solidFill>
                <a:latin typeface="Courier New"/>
              </a:rPr>
              <a:t>	</a:t>
            </a:r>
            <a:r>
              <a:rPr lang="en-US" sz="1600" b="1" dirty="0">
                <a:solidFill>
                  <a:srgbClr val="0070C0"/>
                </a:solidFill>
                <a:latin typeface="Courier New"/>
              </a:rPr>
              <a:t>Customer customer02;		</a:t>
            </a:r>
            <a:r>
              <a:rPr lang="en-US" sz="1600" b="1" dirty="0" smtClean="0">
                <a:solidFill>
                  <a:srgbClr val="0070C0"/>
                </a:solidFill>
                <a:latin typeface="Courier New"/>
              </a:rPr>
              <a:t>//</a:t>
            </a:r>
            <a:r>
              <a:rPr lang="en-US" sz="1600" b="1" dirty="0">
                <a:solidFill>
                  <a:srgbClr val="0070C0"/>
                </a:solidFill>
                <a:latin typeface="Courier New"/>
              </a:rPr>
              <a:t>Declare the reference</a:t>
            </a:r>
          </a:p>
          <a:p>
            <a:pPr marL="342900" indent="-342900">
              <a:spcBef>
                <a:spcPct val="20000"/>
              </a:spcBef>
              <a:defRPr/>
            </a:pPr>
            <a:r>
              <a:rPr lang="en-US" sz="1600" b="1" dirty="0">
                <a:solidFill>
                  <a:srgbClr val="0070C0"/>
                </a:solidFill>
                <a:latin typeface="Courier New"/>
              </a:rPr>
              <a:t>	customer02 = new Customer();	</a:t>
            </a:r>
            <a:r>
              <a:rPr lang="en-US" sz="1600" b="1" dirty="0" smtClean="0">
                <a:solidFill>
                  <a:srgbClr val="0070C0"/>
                </a:solidFill>
                <a:latin typeface="Courier New"/>
              </a:rPr>
              <a:t>//</a:t>
            </a:r>
            <a:r>
              <a:rPr lang="en-US" sz="1600" b="1" dirty="0">
                <a:solidFill>
                  <a:srgbClr val="0070C0"/>
                </a:solidFill>
                <a:latin typeface="Courier New"/>
              </a:rPr>
              <a:t>Then instantiate</a:t>
            </a:r>
          </a:p>
          <a:p>
            <a:pPr marL="342900" indent="-342900">
              <a:spcBef>
                <a:spcPct val="20000"/>
              </a:spcBef>
              <a:defRPr/>
            </a:pPr>
            <a:endParaRPr lang="en-US" sz="1400" dirty="0">
              <a:latin typeface="Courier New" pitchFamily="49" charset="0"/>
              <a:cs typeface="Courier New" pitchFamily="49" charset="0"/>
            </a:endParaRPr>
          </a:p>
          <a:p>
            <a:pPr marL="342900" indent="-342900">
              <a:spcBef>
                <a:spcPct val="20000"/>
              </a:spcBef>
              <a:defRPr/>
            </a:pPr>
            <a:r>
              <a:rPr lang="en-US" sz="1400" dirty="0">
                <a:solidFill>
                  <a:srgbClr val="FF0000"/>
                </a:solidFill>
                <a:latin typeface="Courier New" pitchFamily="49" charset="0"/>
                <a:cs typeface="Courier New" pitchFamily="49" charset="0"/>
              </a:rPr>
              <a:t>	}</a:t>
            </a:r>
          </a:p>
          <a:p>
            <a:pPr marL="342900" indent="-342900">
              <a:spcBef>
                <a:spcPct val="20000"/>
              </a:spcBef>
              <a:defRPr/>
            </a:pPr>
            <a:r>
              <a:rPr lang="en-US" sz="1400" dirty="0">
                <a:solidFill>
                  <a:srgbClr val="FF0000"/>
                </a:solidFill>
                <a:latin typeface="Courier New" pitchFamily="49" charset="0"/>
                <a:cs typeface="Courier New" pitchFamily="49" charset="0"/>
              </a:rPr>
              <a:t>}</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511156"/>
          </a:xfrm>
        </p:spPr>
        <p:txBody>
          <a:bodyPr/>
          <a:lstStyle/>
          <a:p>
            <a:pPr eaLnBrk="1" hangingPunct="1"/>
            <a:r>
              <a:rPr lang="en-US" sz="3200" b="1" dirty="0" smtClean="0">
                <a:solidFill>
                  <a:srgbClr val="00B0F0"/>
                </a:solidFill>
              </a:rPr>
              <a:t>The Dot (.) Operator</a:t>
            </a:r>
          </a:p>
        </p:txBody>
      </p:sp>
      <p:sp>
        <p:nvSpPr>
          <p:cNvPr id="23555" name="Rectangle 18"/>
          <p:cNvSpPr>
            <a:spLocks noGrp="1" noChangeArrowheads="1"/>
          </p:cNvSpPr>
          <p:nvPr>
            <p:ph idx="1"/>
          </p:nvPr>
        </p:nvSpPr>
        <p:spPr>
          <a:xfrm>
            <a:off x="642910" y="1071546"/>
            <a:ext cx="7918450" cy="703263"/>
          </a:xfrm>
        </p:spPr>
        <p:txBody>
          <a:bodyPr/>
          <a:lstStyle/>
          <a:p>
            <a:pPr algn="just" eaLnBrk="1" hangingPunct="1">
              <a:buFont typeface="Arial" pitchFamily="34" charset="0"/>
              <a:buChar char="•"/>
            </a:pPr>
            <a:r>
              <a:rPr lang="en-US" sz="2400" dirty="0" smtClean="0"/>
              <a:t>Follow the reference variable with a dot operator (.) to access the fields and methods of an object.</a:t>
            </a:r>
          </a:p>
        </p:txBody>
      </p:sp>
      <p:grpSp>
        <p:nvGrpSpPr>
          <p:cNvPr id="2" name="Group 11"/>
          <p:cNvGrpSpPr>
            <a:grpSpLocks/>
          </p:cNvGrpSpPr>
          <p:nvPr/>
        </p:nvGrpSpPr>
        <p:grpSpPr bwMode="auto">
          <a:xfrm>
            <a:off x="533400" y="2895600"/>
            <a:ext cx="2590800" cy="2971800"/>
            <a:chOff x="1600200" y="1905000"/>
            <a:chExt cx="2590800" cy="2971800"/>
          </a:xfrm>
        </p:grpSpPr>
        <p:sp>
          <p:nvSpPr>
            <p:cNvPr id="23558" name="Rounded Rectangle 9"/>
            <p:cNvSpPr>
              <a:spLocks noChangeArrowheads="1"/>
            </p:cNvSpPr>
            <p:nvPr/>
          </p:nvSpPr>
          <p:spPr bwMode="auto">
            <a:xfrm>
              <a:off x="1600200" y="1905000"/>
              <a:ext cx="2590800" cy="2971800"/>
            </a:xfrm>
            <a:prstGeom prst="roundRect">
              <a:avLst>
                <a:gd name="adj" fmla="val 5477"/>
              </a:avLst>
            </a:prstGeom>
            <a:solidFill>
              <a:srgbClr val="FFFFCC"/>
            </a:solidFill>
            <a:ln w="28575" algn="ctr">
              <a:solidFill>
                <a:schemeClr val="tx1"/>
              </a:solidFill>
              <a:round/>
              <a:headEnd type="none" w="sm" len="sm"/>
              <a:tailEnd type="none" w="sm" len="sm"/>
            </a:ln>
          </p:spPr>
          <p:txBody>
            <a:bodyPr/>
            <a:lstStyle/>
            <a:p>
              <a:pPr defTabSz="228600"/>
              <a:r>
                <a:rPr lang="en-US" sz="1400"/>
                <a:t>Customer class</a:t>
              </a:r>
            </a:p>
            <a:p>
              <a:pPr defTabSz="228600"/>
              <a:endParaRPr lang="en-US" sz="1200"/>
            </a:p>
            <a:p>
              <a:pPr defTabSz="228600"/>
              <a:r>
                <a:rPr lang="en-US" sz="1400">
                  <a:latin typeface="Courier New" pitchFamily="49" charset="0"/>
                  <a:cs typeface="Courier New" pitchFamily="49" charset="0"/>
                </a:rPr>
                <a:t>name</a:t>
              </a:r>
            </a:p>
            <a:p>
              <a:pPr defTabSz="228600"/>
              <a:r>
                <a:rPr lang="en-US" sz="1400">
                  <a:latin typeface="Courier New" pitchFamily="49" charset="0"/>
                  <a:cs typeface="Courier New" pitchFamily="49" charset="0"/>
                </a:rPr>
                <a:t>address</a:t>
              </a:r>
            </a:p>
            <a:p>
              <a:pPr defTabSz="228600"/>
              <a:r>
                <a:rPr lang="en-US" sz="1400">
                  <a:latin typeface="Courier New" pitchFamily="49" charset="0"/>
                  <a:cs typeface="Courier New" pitchFamily="49" charset="0"/>
                </a:rPr>
                <a:t>billing info</a:t>
              </a:r>
            </a:p>
            <a:p>
              <a:pPr defTabSz="228600"/>
              <a:r>
                <a:rPr lang="en-US" sz="1400">
                  <a:latin typeface="Courier New" pitchFamily="49" charset="0"/>
                  <a:cs typeface="Courier New" pitchFamily="49" charset="0"/>
                </a:rPr>
                <a:t>age</a:t>
              </a:r>
            </a:p>
            <a:p>
              <a:pPr defTabSz="228600"/>
              <a:r>
                <a:rPr lang="en-US" sz="1400">
                  <a:latin typeface="Courier New" pitchFamily="49" charset="0"/>
                  <a:cs typeface="Courier New" pitchFamily="49" charset="0"/>
                </a:rPr>
                <a:t>customer number</a:t>
              </a:r>
            </a:p>
            <a:p>
              <a:pPr defTabSz="228600"/>
              <a:r>
                <a:rPr lang="en-US" sz="1400">
                  <a:latin typeface="Courier New" pitchFamily="49" charset="0"/>
                  <a:cs typeface="Courier New" pitchFamily="49" charset="0"/>
                </a:rPr>
                <a:t>order number</a:t>
              </a:r>
            </a:p>
            <a:p>
              <a:pPr defTabSz="228600"/>
              <a:endParaRPr lang="en-US" sz="1400">
                <a:latin typeface="Courier New" pitchFamily="49" charset="0"/>
                <a:cs typeface="Courier New" pitchFamily="49" charset="0"/>
              </a:endParaRPr>
            </a:p>
            <a:p>
              <a:pPr defTabSz="228600"/>
              <a:r>
                <a:rPr lang="en-US" sz="1400">
                  <a:latin typeface="Courier New" pitchFamily="49" charset="0"/>
                  <a:cs typeface="Courier New" pitchFamily="49" charset="0"/>
                </a:rPr>
                <a:t>requestDiscount()</a:t>
              </a:r>
            </a:p>
            <a:p>
              <a:pPr defTabSz="228600"/>
              <a:r>
                <a:rPr lang="en-US" sz="1400">
                  <a:latin typeface="Courier New" pitchFamily="49" charset="0"/>
                  <a:cs typeface="Courier New" pitchFamily="49" charset="0"/>
                </a:rPr>
                <a:t>setAddress()</a:t>
              </a:r>
            </a:p>
            <a:p>
              <a:pPr defTabSz="228600"/>
              <a:r>
                <a:rPr lang="en-US" sz="1400">
                  <a:latin typeface="Courier New" pitchFamily="49" charset="0"/>
                  <a:cs typeface="Courier New" pitchFamily="49" charset="0"/>
                </a:rPr>
                <a:t>shop()</a:t>
              </a:r>
            </a:p>
            <a:p>
              <a:pPr defTabSz="228600"/>
              <a:r>
                <a:rPr lang="en-US" sz="1400">
                  <a:latin typeface="Courier New" pitchFamily="49" charset="0"/>
                  <a:cs typeface="Courier New" pitchFamily="49" charset="0"/>
                </a:rPr>
                <a:t>displayCustomer()</a:t>
              </a:r>
            </a:p>
          </p:txBody>
        </p:sp>
        <p:cxnSp>
          <p:nvCxnSpPr>
            <p:cNvPr id="23559" name="Straight Connector 10"/>
            <p:cNvCxnSpPr>
              <a:cxnSpLocks noChangeShapeType="1"/>
            </p:cNvCxnSpPr>
            <p:nvPr/>
          </p:nvCxnSpPr>
          <p:spPr bwMode="auto">
            <a:xfrm>
              <a:off x="1600200" y="3733800"/>
              <a:ext cx="2590800" cy="0"/>
            </a:xfrm>
            <a:prstGeom prst="line">
              <a:avLst/>
            </a:prstGeom>
            <a:noFill/>
            <a:ln w="28575" algn="ctr">
              <a:solidFill>
                <a:schemeClr val="tx1"/>
              </a:solidFill>
              <a:round/>
              <a:headEnd type="none" w="sm" len="sm"/>
              <a:tailEnd type="none" w="sm" len="sm"/>
            </a:ln>
          </p:spPr>
        </p:cxnSp>
        <p:cxnSp>
          <p:nvCxnSpPr>
            <p:cNvPr id="23560" name="Straight Connector 15"/>
            <p:cNvCxnSpPr>
              <a:cxnSpLocks noChangeShapeType="1"/>
            </p:cNvCxnSpPr>
            <p:nvPr/>
          </p:nvCxnSpPr>
          <p:spPr bwMode="auto">
            <a:xfrm rot="10800000" flipH="1">
              <a:off x="1600200" y="2309813"/>
              <a:ext cx="2590800" cy="0"/>
            </a:xfrm>
            <a:prstGeom prst="line">
              <a:avLst/>
            </a:prstGeom>
            <a:noFill/>
            <a:ln w="28575" algn="ctr">
              <a:solidFill>
                <a:schemeClr val="tx1"/>
              </a:solidFill>
              <a:round/>
              <a:headEnd type="none" w="sm" len="sm"/>
              <a:tailEnd type="none" w="sm" len="sm"/>
            </a:ln>
          </p:spPr>
        </p:cxnSp>
      </p:grpSp>
      <p:sp>
        <p:nvSpPr>
          <p:cNvPr id="13" name="TextBox 12"/>
          <p:cNvSpPr txBox="1"/>
          <p:nvPr/>
        </p:nvSpPr>
        <p:spPr>
          <a:xfrm>
            <a:off x="3581400" y="2590800"/>
            <a:ext cx="5257800" cy="3409950"/>
          </a:xfrm>
          <a:prstGeom prst="rect">
            <a:avLst/>
          </a:prstGeom>
          <a:solidFill>
            <a:schemeClr val="bg1">
              <a:lumMod val="95000"/>
            </a:schemeClr>
          </a:solidFill>
          <a:ln>
            <a:solidFill>
              <a:schemeClr val="tx1"/>
            </a:solidFill>
          </a:ln>
        </p:spPr>
        <p:txBody>
          <a:bodyPr>
            <a:spAutoFit/>
          </a:bodyPr>
          <a:lstStyle/>
          <a:p>
            <a:pPr marL="342900" indent="-342900">
              <a:spcBef>
                <a:spcPct val="20000"/>
              </a:spcBef>
              <a:defRPr/>
            </a:pPr>
            <a:r>
              <a:rPr lang="en-US" sz="1400" dirty="0">
                <a:solidFill>
                  <a:schemeClr val="bg1">
                    <a:lumMod val="50000"/>
                  </a:schemeClr>
                </a:solidFill>
                <a:latin typeface="Courier New" pitchFamily="49" charset="0"/>
                <a:cs typeface="Courier New" pitchFamily="49" charset="0"/>
              </a:rPr>
              <a:t>public static void main(String[] args){</a:t>
            </a:r>
          </a:p>
          <a:p>
            <a:pPr marL="342900" indent="-342900">
              <a:spcBef>
                <a:spcPct val="20000"/>
              </a:spcBef>
              <a:defRPr/>
            </a:pPr>
            <a:endParaRPr lang="en-US" sz="1400" dirty="0">
              <a:latin typeface="Courier New" pitchFamily="49" charset="0"/>
              <a:cs typeface="Courier New" pitchFamily="49" charset="0"/>
            </a:endParaRPr>
          </a:p>
          <a:p>
            <a:pPr marL="342900" indent="-342900">
              <a:spcBef>
                <a:spcPct val="20000"/>
              </a:spcBef>
              <a:defRPr/>
            </a:pPr>
            <a:r>
              <a:rPr lang="en-US" sz="1400" dirty="0">
                <a:latin typeface="Courier New" pitchFamily="49" charset="0"/>
                <a:cs typeface="Courier New" pitchFamily="49" charset="0"/>
              </a:rPr>
              <a:t>	Customer </a:t>
            </a:r>
            <a:r>
              <a:rPr lang="en-US" sz="1400" b="1" dirty="0">
                <a:latin typeface="Courier New" pitchFamily="49" charset="0"/>
                <a:cs typeface="Courier New" pitchFamily="49" charset="0"/>
              </a:rPr>
              <a:t>customer01</a:t>
            </a:r>
            <a:r>
              <a:rPr lang="en-US" sz="1400" dirty="0">
                <a:latin typeface="Courier New" pitchFamily="49" charset="0"/>
                <a:cs typeface="Courier New" pitchFamily="49" charset="0"/>
              </a:rPr>
              <a:t> = new Customer();</a:t>
            </a:r>
          </a:p>
          <a:p>
            <a:pPr marL="342900" indent="-342900">
              <a:spcBef>
                <a:spcPct val="20000"/>
              </a:spcBef>
              <a:defRPr/>
            </a:pPr>
            <a:r>
              <a:rPr lang="en-US" sz="1400" dirty="0">
                <a:latin typeface="Courier New" pitchFamily="49" charset="0"/>
                <a:cs typeface="Courier New" pitchFamily="49" charset="0"/>
              </a:rPr>
              <a:t>	</a:t>
            </a:r>
          </a:p>
          <a:p>
            <a:pPr marL="342900" indent="-342900">
              <a:spcBef>
                <a:spcPct val="20000"/>
              </a:spcBef>
              <a:defRPr/>
            </a:pPr>
            <a:r>
              <a:rPr lang="en-US" sz="1400" dirty="0">
                <a:solidFill>
                  <a:schemeClr val="bg1">
                    <a:lumMod val="50000"/>
                  </a:schemeClr>
                </a:solidFill>
                <a:latin typeface="Courier New" pitchFamily="49" charset="0"/>
                <a:cs typeface="Courier New" pitchFamily="49" charset="0"/>
              </a:rPr>
              <a:t>	//Accessing fields</a:t>
            </a:r>
            <a:r>
              <a:rPr lang="en-US" sz="1400" dirty="0">
                <a:latin typeface="Courier New" pitchFamily="49" charset="0"/>
                <a:cs typeface="Courier New" pitchFamily="49" charset="0"/>
              </a:rPr>
              <a:t>	</a:t>
            </a:r>
          </a:p>
          <a:p>
            <a:pPr marL="342900" indent="-342900">
              <a:spcBef>
                <a:spcPct val="20000"/>
              </a:spcBef>
              <a:defRPr/>
            </a:pPr>
            <a:r>
              <a:rPr lang="en-US" sz="1400" dirty="0">
                <a:latin typeface="Courier New" pitchFamily="49" charset="0"/>
                <a:cs typeface="Courier New" pitchFamily="49" charset="0"/>
              </a:rPr>
              <a:t>	System.out.println(</a:t>
            </a:r>
            <a:r>
              <a:rPr lang="en-US" sz="1400" b="1" dirty="0">
                <a:latin typeface="Courier New" pitchFamily="49" charset="0"/>
                <a:cs typeface="Courier New" pitchFamily="49" charset="0"/>
              </a:rPr>
              <a:t>customer01.name</a:t>
            </a:r>
            <a:r>
              <a:rPr lang="en-US" sz="1400" dirty="0">
                <a:latin typeface="Courier New" pitchFamily="49" charset="0"/>
                <a:cs typeface="Courier New" pitchFamily="49" charset="0"/>
              </a:rPr>
              <a:t>);</a:t>
            </a:r>
          </a:p>
          <a:p>
            <a:pPr marL="342900" indent="-342900">
              <a:spcBef>
                <a:spcPct val="20000"/>
              </a:spcBef>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customer01.age</a:t>
            </a:r>
            <a:r>
              <a:rPr lang="en-US" sz="1400" dirty="0">
                <a:latin typeface="Courier New" pitchFamily="49" charset="0"/>
                <a:cs typeface="Courier New" pitchFamily="49" charset="0"/>
              </a:rPr>
              <a:t> = 40;</a:t>
            </a:r>
          </a:p>
          <a:p>
            <a:pPr marL="342900" indent="-342900">
              <a:spcBef>
                <a:spcPct val="20000"/>
              </a:spcBef>
              <a:defRPr/>
            </a:pPr>
            <a:endParaRPr lang="en-US" sz="1400" dirty="0">
              <a:latin typeface="Courier New" pitchFamily="49" charset="0"/>
              <a:cs typeface="Courier New" pitchFamily="49" charset="0"/>
            </a:endParaRPr>
          </a:p>
          <a:p>
            <a:pPr marL="342900" indent="-342900">
              <a:spcBef>
                <a:spcPct val="20000"/>
              </a:spcBef>
              <a:defRPr/>
            </a:pPr>
            <a:r>
              <a:rPr lang="en-US" sz="1400" dirty="0">
                <a:solidFill>
                  <a:schemeClr val="bg1">
                    <a:lumMod val="50000"/>
                  </a:schemeClr>
                </a:solidFill>
                <a:latin typeface="Courier New" pitchFamily="49" charset="0"/>
                <a:cs typeface="Courier New" pitchFamily="49" charset="0"/>
              </a:rPr>
              <a:t>	//Calling methods</a:t>
            </a:r>
          </a:p>
          <a:p>
            <a:pPr marL="342900" indent="-342900">
              <a:spcBef>
                <a:spcPct val="20000"/>
              </a:spcBef>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customer01.requestDiscount()</a:t>
            </a:r>
            <a:r>
              <a:rPr lang="en-US" sz="1400" dirty="0">
                <a:latin typeface="Courier New" pitchFamily="49" charset="0"/>
                <a:cs typeface="Courier New" pitchFamily="49" charset="0"/>
              </a:rPr>
              <a:t>;</a:t>
            </a:r>
          </a:p>
          <a:p>
            <a:pPr marL="342900" indent="-342900">
              <a:spcBef>
                <a:spcPct val="20000"/>
              </a:spcBef>
              <a:defRPr/>
            </a:pP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customer01.displayCustomer()</a:t>
            </a:r>
            <a:r>
              <a:rPr lang="en-US" sz="1400" dirty="0">
                <a:latin typeface="Courier New" pitchFamily="49" charset="0"/>
                <a:cs typeface="Courier New" pitchFamily="49" charset="0"/>
              </a:rPr>
              <a:t>;</a:t>
            </a:r>
          </a:p>
          <a:p>
            <a:pPr marL="342900" indent="-342900">
              <a:spcBef>
                <a:spcPct val="20000"/>
              </a:spcBef>
              <a:defRPr/>
            </a:pPr>
            <a:r>
              <a:rPr lang="en-US" sz="1400" dirty="0">
                <a:latin typeface="Courier New" pitchFamily="49" charset="0"/>
                <a:cs typeface="Courier New" pitchFamily="49" charset="0"/>
              </a:rPr>
              <a:t>	</a:t>
            </a:r>
            <a:r>
              <a:rPr lang="en-US" sz="1400" dirty="0">
                <a:solidFill>
                  <a:schemeClr val="bg1">
                    <a:lumMod val="50000"/>
                  </a:schemeClr>
                </a:solidFill>
                <a:latin typeface="Courier New" pitchFamily="49" charset="0"/>
                <a:cs typeface="Courier New" pitchFamily="49" charset="0"/>
              </a:rPr>
              <a:t>}</a:t>
            </a:r>
          </a:p>
          <a:p>
            <a:pPr marL="342900" indent="-342900">
              <a:spcBef>
                <a:spcPct val="20000"/>
              </a:spcBef>
              <a:defRPr/>
            </a:pPr>
            <a:r>
              <a:rPr lang="en-US" sz="1400" dirty="0">
                <a:solidFill>
                  <a:schemeClr val="bg1">
                    <a:lumMod val="50000"/>
                  </a:schemeClr>
                </a:solidFill>
                <a:latin typeface="Courier New" pitchFamily="49" charset="0"/>
                <a:cs typeface="Courier New" pitchFamily="49" charset="0"/>
              </a:rPr>
              <a:t>}</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pPr eaLnBrk="1" hangingPunct="1"/>
            <a:r>
              <a:rPr lang="en-IN" sz="3200" b="1" dirty="0" smtClean="0">
                <a:solidFill>
                  <a:srgbClr val="00B0F0"/>
                </a:solidFill>
              </a:rPr>
              <a:t>Creating and Using Methods</a:t>
            </a:r>
          </a:p>
        </p:txBody>
      </p:sp>
      <p:sp>
        <p:nvSpPr>
          <p:cNvPr id="3" name="Content Placeholder 2"/>
          <p:cNvSpPr>
            <a:spLocks noGrp="1"/>
          </p:cNvSpPr>
          <p:nvPr>
            <p:ph idx="1"/>
          </p:nvPr>
        </p:nvSpPr>
        <p:spPr>
          <a:xfrm>
            <a:off x="457200" y="785794"/>
            <a:ext cx="8229600" cy="5340369"/>
          </a:xfrm>
        </p:spPr>
        <p:txBody>
          <a:bodyPr/>
          <a:lstStyle/>
          <a:p>
            <a:pPr algn="just"/>
            <a:r>
              <a:rPr lang="en-US" sz="2400" b="1" dirty="0" smtClean="0"/>
              <a:t>Advantages of Using Methods</a:t>
            </a:r>
          </a:p>
          <a:p>
            <a:pPr algn="just" eaLnBrk="1" hangingPunct="1"/>
            <a:r>
              <a:rPr lang="en-US" sz="2400" dirty="0" smtClean="0">
                <a:ea typeface="MS PGothic" pitchFamily="34" charset="-128"/>
              </a:rPr>
              <a:t>Methods:</a:t>
            </a:r>
          </a:p>
          <a:p>
            <a:pPr lvl="1" algn="just" eaLnBrk="1" hangingPunct="1"/>
            <a:r>
              <a:rPr lang="en-US" sz="2400" dirty="0" smtClean="0">
                <a:ea typeface="MS PGothic" pitchFamily="34" charset="-128"/>
              </a:rPr>
              <a:t>Are reusable</a:t>
            </a:r>
          </a:p>
          <a:p>
            <a:pPr lvl="1" algn="just" eaLnBrk="1" hangingPunct="1"/>
            <a:r>
              <a:rPr lang="en-US" sz="2400" dirty="0" smtClean="0">
                <a:ea typeface="MS PGothic" pitchFamily="34" charset="-128"/>
              </a:rPr>
              <a:t>Make programs shorter and more readable</a:t>
            </a:r>
          </a:p>
          <a:p>
            <a:pPr lvl="1" algn="just" eaLnBrk="1" hangingPunct="1"/>
            <a:r>
              <a:rPr lang="en-US" sz="2400" dirty="0" smtClean="0">
                <a:ea typeface="MS PGothic" pitchFamily="34" charset="-128"/>
              </a:rPr>
              <a:t>Make development and maintenance quicker</a:t>
            </a:r>
          </a:p>
          <a:p>
            <a:pPr lvl="1" algn="just" eaLnBrk="1" hangingPunct="1"/>
            <a:r>
              <a:rPr lang="en-US" sz="2400" dirty="0" smtClean="0">
                <a:ea typeface="MS PGothic" pitchFamily="34" charset="-128"/>
              </a:rPr>
              <a:t>Allow separate objects to communicate and to distribute the work performed by the program</a:t>
            </a:r>
          </a:p>
          <a:p>
            <a:endParaRPr lang="en-IN"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12</a:t>
            </a:fld>
            <a:endParaRPr lang="en-US"/>
          </a:p>
        </p:txBody>
      </p:sp>
      <p:sp>
        <p:nvSpPr>
          <p:cNvPr id="5" name="Rectangle 5"/>
          <p:cNvSpPr txBox="1">
            <a:spLocks noChangeArrowheads="1"/>
          </p:cNvSpPr>
          <p:nvPr/>
        </p:nvSpPr>
        <p:spPr bwMode="auto">
          <a:xfrm>
            <a:off x="642910" y="4786322"/>
            <a:ext cx="7918450" cy="1860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1 </a:t>
            </a:r>
            <a:r>
              <a:rPr kumimoji="0" lang="en-US" sz="1600" b="0" i="0" u="none" strike="noStrike" kern="1200" cap="none" spc="0" normalizeH="0" baseline="0" noProof="0" dirty="0" smtClean="0">
                <a:ln>
                  <a:noFill/>
                </a:ln>
                <a:solidFill>
                  <a:srgbClr val="0000E6"/>
                </a:solidFill>
                <a:effectLst/>
                <a:uLnTx/>
                <a:uFillTx/>
                <a:latin typeface="Courier New"/>
                <a:ea typeface="+mn-ea"/>
                <a:cs typeface="+mn-cs"/>
              </a:rPr>
              <a:t>public</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a:t>
            </a:r>
            <a:r>
              <a:rPr kumimoji="0" lang="en-US" sz="1600" b="0" i="0" u="none" strike="noStrike" kern="1200" cap="none" spc="0" normalizeH="0" baseline="0" noProof="0" dirty="0" smtClean="0">
                <a:ln>
                  <a:noFill/>
                </a:ln>
                <a:solidFill>
                  <a:srgbClr val="0000E6"/>
                </a:solidFill>
                <a:effectLst/>
                <a:uLnTx/>
                <a:uFillTx/>
                <a:latin typeface="Courier New"/>
                <a:ea typeface="+mn-ea"/>
                <a:cs typeface="+mn-cs"/>
              </a:rPr>
              <a:t>void</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display ()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2      </a:t>
            </a:r>
            <a:r>
              <a:rPr kumimoji="0" lang="en-US" sz="1600" b="0" i="0" u="none" strike="noStrike" kern="1200" cap="none" spc="0" normalizeH="0" baseline="0" noProof="0" dirty="0" err="1" smtClean="0">
                <a:ln>
                  <a:noFill/>
                </a:ln>
                <a:solidFill>
                  <a:srgbClr val="000000"/>
                </a:solidFill>
                <a:effectLst/>
                <a:uLnTx/>
                <a:uFillTx/>
                <a:latin typeface="Courier New"/>
                <a:ea typeface="+mn-ea"/>
                <a:cs typeface="+mn-cs"/>
              </a:rPr>
              <a:t>System.out.println</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a:t>
            </a:r>
            <a:r>
              <a:rPr kumimoji="0" lang="en-US" sz="1600" b="0" i="0" u="none" strike="noStrike" kern="1200" cap="none" spc="0" normalizeH="0" baseline="0" noProof="0" dirty="0" smtClean="0">
                <a:ln>
                  <a:noFill/>
                </a:ln>
                <a:solidFill>
                  <a:srgbClr val="CE7B00"/>
                </a:solidFill>
                <a:effectLst/>
                <a:uLnTx/>
                <a:uFillTx/>
                <a:latin typeface="Courier New"/>
                <a:ea typeface="+mn-ea"/>
                <a:cs typeface="+mn-cs"/>
              </a:rPr>
              <a:t>"Shirt description:"</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 description);</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3      </a:t>
            </a:r>
            <a:r>
              <a:rPr kumimoji="0" lang="en-US" sz="1600" b="0" i="0" u="none" strike="noStrike" kern="1200" cap="none" spc="0" normalizeH="0" baseline="0" noProof="0" dirty="0" err="1" smtClean="0">
                <a:ln>
                  <a:noFill/>
                </a:ln>
                <a:solidFill>
                  <a:srgbClr val="000000"/>
                </a:solidFill>
                <a:effectLst/>
                <a:uLnTx/>
                <a:uFillTx/>
                <a:latin typeface="Courier New"/>
                <a:ea typeface="+mn-ea"/>
                <a:cs typeface="+mn-cs"/>
              </a:rPr>
              <a:t>System.out.println</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a:t>
            </a:r>
            <a:r>
              <a:rPr kumimoji="0" lang="en-US" sz="1600" b="0" i="0" u="none" strike="noStrike" kern="1200" cap="none" spc="0" normalizeH="0" baseline="0" noProof="0" dirty="0" smtClean="0">
                <a:ln>
                  <a:noFill/>
                </a:ln>
                <a:solidFill>
                  <a:srgbClr val="CE7B00"/>
                </a:solidFill>
                <a:effectLst/>
                <a:uLnTx/>
                <a:uFillTx/>
                <a:latin typeface="Courier New"/>
                <a:ea typeface="+mn-ea"/>
                <a:cs typeface="+mn-cs"/>
              </a:rPr>
              <a:t>"Color Code: "</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 </a:t>
            </a:r>
            <a:r>
              <a:rPr kumimoji="0" lang="en-US" sz="1600" b="0" i="0" u="none" strike="noStrike" kern="1200" cap="none" spc="0" normalizeH="0" baseline="0" noProof="0" dirty="0" err="1" smtClean="0">
                <a:ln>
                  <a:noFill/>
                </a:ln>
                <a:solidFill>
                  <a:srgbClr val="000000"/>
                </a:solidFill>
                <a:effectLst/>
                <a:uLnTx/>
                <a:uFillTx/>
                <a:latin typeface="Courier New"/>
                <a:ea typeface="+mn-ea"/>
                <a:cs typeface="+mn-cs"/>
              </a:rPr>
              <a:t>colorCode</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4      </a:t>
            </a:r>
            <a:r>
              <a:rPr kumimoji="0" lang="en-US" sz="1600" b="0" i="0" u="none" strike="noStrike" kern="1200" cap="none" spc="0" normalizeH="0" baseline="0" noProof="0" dirty="0" err="1" smtClean="0">
                <a:ln>
                  <a:noFill/>
                </a:ln>
                <a:solidFill>
                  <a:srgbClr val="000000"/>
                </a:solidFill>
                <a:effectLst/>
                <a:uLnTx/>
                <a:uFillTx/>
                <a:latin typeface="Courier New"/>
                <a:ea typeface="+mn-ea"/>
                <a:cs typeface="+mn-cs"/>
              </a:rPr>
              <a:t>System.out.println</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a:t>
            </a:r>
            <a:r>
              <a:rPr kumimoji="0" lang="en-US" sz="1600" b="0" i="0" u="none" strike="noStrike" kern="1200" cap="none" spc="0" normalizeH="0" baseline="0" noProof="0" dirty="0" smtClean="0">
                <a:ln>
                  <a:noFill/>
                </a:ln>
                <a:solidFill>
                  <a:srgbClr val="CE7B00"/>
                </a:solidFill>
                <a:effectLst/>
                <a:uLnTx/>
                <a:uFillTx/>
                <a:latin typeface="Courier New"/>
                <a:ea typeface="+mn-ea"/>
                <a:cs typeface="+mn-cs"/>
              </a:rPr>
              <a:t>"Shirt price: "</a:t>
            </a: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 price);</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rgbClr val="000000"/>
                </a:solidFill>
                <a:effectLst/>
                <a:uLnTx/>
                <a:uFillTx/>
                <a:latin typeface="Courier New"/>
                <a:ea typeface="+mn-ea"/>
                <a:cs typeface="+mn-cs"/>
              </a:rPr>
              <a:t> 5 } </a:t>
            </a:r>
            <a:r>
              <a:rPr kumimoji="0" lang="en-US" sz="1600" b="0" i="0" u="none" strike="noStrike" kern="1200" cap="none" spc="0" normalizeH="0" baseline="0" noProof="0" dirty="0" smtClean="0">
                <a:ln>
                  <a:noFill/>
                </a:ln>
                <a:solidFill>
                  <a:srgbClr val="969696"/>
                </a:solidFill>
                <a:effectLst/>
                <a:uLnTx/>
                <a:uFillTx/>
                <a:latin typeface="Courier New"/>
                <a:ea typeface="+mn-ea"/>
                <a:cs typeface="+mn-cs"/>
              </a:rPr>
              <a:t>// end of display method</a:t>
            </a:r>
            <a:endParaRPr kumimoji="0" lang="en-US" sz="1600" b="0" i="0" u="none" strike="noStrike" kern="1200" cap="none" spc="0" normalizeH="0" baseline="0" noProof="0" dirty="0" smtClean="0">
              <a:ln>
                <a:noFill/>
              </a:ln>
              <a:solidFill>
                <a:srgbClr val="000000"/>
              </a:solidFill>
              <a:effectLst/>
              <a:uLnTx/>
              <a:uFillTx/>
              <a:latin typeface="Courier New"/>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9"/>
          <p:cNvSpPr>
            <a:spLocks noChangeArrowheads="1"/>
          </p:cNvSpPr>
          <p:nvPr/>
        </p:nvSpPr>
        <p:spPr bwMode="auto">
          <a:xfrm>
            <a:off x="214282" y="3786190"/>
            <a:ext cx="3657600" cy="646113"/>
          </a:xfrm>
          <a:prstGeom prst="rect">
            <a:avLst/>
          </a:prstGeom>
          <a:noFill/>
          <a:ln w="9525">
            <a:noFill/>
            <a:miter lim="800000"/>
            <a:headEnd/>
            <a:tailEnd/>
          </a:ln>
        </p:spPr>
        <p:txBody>
          <a:bodyPr>
            <a:spAutoFit/>
          </a:bodyPr>
          <a:lstStyle/>
          <a:p>
            <a:pPr eaLnBrk="0" hangingPunct="0"/>
            <a:r>
              <a:rPr lang="en-US" dirty="0">
                <a:solidFill>
                  <a:srgbClr val="0000FF"/>
                </a:solidFill>
                <a:latin typeface="LavosHandy™" pitchFamily="66" charset="0"/>
              </a:rPr>
              <a:t>The </a:t>
            </a:r>
            <a:r>
              <a:rPr lang="en-US" dirty="0">
                <a:solidFill>
                  <a:srgbClr val="0000FF"/>
                </a:solidFill>
                <a:latin typeface="LavosHandy™" pitchFamily="66" charset="0"/>
                <a:cs typeface="Courier New" pitchFamily="49" charset="0"/>
              </a:rPr>
              <a:t>void </a:t>
            </a:r>
            <a:r>
              <a:rPr lang="en-US" dirty="0">
                <a:solidFill>
                  <a:srgbClr val="0000FF"/>
                </a:solidFill>
                <a:latin typeface="LavosHandy™" pitchFamily="66" charset="0"/>
              </a:rPr>
              <a:t>keyword indicates that the method does not return a value.</a:t>
            </a:r>
          </a:p>
        </p:txBody>
      </p:sp>
      <p:cxnSp>
        <p:nvCxnSpPr>
          <p:cNvPr id="7" name="Straight Connector 11"/>
          <p:cNvCxnSpPr>
            <a:cxnSpLocks noChangeShapeType="1"/>
          </p:cNvCxnSpPr>
          <p:nvPr/>
        </p:nvCxnSpPr>
        <p:spPr bwMode="auto">
          <a:xfrm>
            <a:off x="2071670" y="4500570"/>
            <a:ext cx="381000" cy="304800"/>
          </a:xfrm>
          <a:prstGeom prst="line">
            <a:avLst/>
          </a:prstGeom>
          <a:noFill/>
          <a:ln w="28575" algn="ctr">
            <a:solidFill>
              <a:srgbClr val="0000FF"/>
            </a:solidFill>
            <a:round/>
            <a:headEnd type="none" w="sm" len="sm"/>
            <a:tailEnd type="none" w="sm" len="sm"/>
          </a:ln>
        </p:spPr>
      </p:cxnSp>
      <p:sp>
        <p:nvSpPr>
          <p:cNvPr id="8" name="TextBox 12"/>
          <p:cNvSpPr txBox="1">
            <a:spLocks noChangeArrowheads="1"/>
          </p:cNvSpPr>
          <p:nvPr/>
        </p:nvSpPr>
        <p:spPr bwMode="auto">
          <a:xfrm>
            <a:off x="4957794" y="3933835"/>
            <a:ext cx="4114800" cy="923925"/>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Empty parentheses indicate that no arguments are passed to the method.</a:t>
            </a:r>
          </a:p>
          <a:p>
            <a:endParaRPr lang="en-US" dirty="0"/>
          </a:p>
        </p:txBody>
      </p:sp>
      <p:cxnSp>
        <p:nvCxnSpPr>
          <p:cNvPr id="9" name="Straight Connector 14"/>
          <p:cNvCxnSpPr>
            <a:cxnSpLocks noChangeShapeType="1"/>
          </p:cNvCxnSpPr>
          <p:nvPr/>
        </p:nvCxnSpPr>
        <p:spPr bwMode="auto">
          <a:xfrm rot="10800000" flipV="1">
            <a:off x="4286248" y="4714884"/>
            <a:ext cx="752476" cy="204782"/>
          </a:xfrm>
          <a:prstGeom prst="line">
            <a:avLst/>
          </a:prstGeom>
          <a:noFill/>
          <a:ln w="28575" algn="ctr">
            <a:solidFill>
              <a:srgbClr val="0000FF"/>
            </a:solidFill>
            <a:round/>
            <a:headEnd type="none" w="sm" len="sm"/>
            <a:tailEnd type="none" w="sm" len="sm"/>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609600" y="1285860"/>
            <a:ext cx="7924800" cy="22875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7171" name="Rectangle 6"/>
          <p:cNvSpPr>
            <a:spLocks noGrp="1" noChangeArrowheads="1"/>
          </p:cNvSpPr>
          <p:nvPr>
            <p:ph type="title"/>
          </p:nvPr>
        </p:nvSpPr>
        <p:spPr/>
        <p:txBody>
          <a:bodyPr/>
          <a:lstStyle/>
          <a:p>
            <a:pPr eaLnBrk="1" hangingPunct="1"/>
            <a:r>
              <a:rPr lang="en-US" sz="3200" b="1" dirty="0" smtClean="0">
                <a:solidFill>
                  <a:srgbClr val="00B0F0"/>
                </a:solidFill>
              </a:rPr>
              <a:t>Calling a Method from a Different Class</a:t>
            </a:r>
            <a:r>
              <a:rPr lang="en-US" dirty="0" smtClean="0"/>
              <a:t/>
            </a:r>
            <a:br>
              <a:rPr lang="en-US" dirty="0" smtClean="0"/>
            </a:br>
            <a:endParaRPr lang="en-US" dirty="0" smtClean="0"/>
          </a:p>
        </p:txBody>
      </p:sp>
      <p:sp>
        <p:nvSpPr>
          <p:cNvPr id="8196" name="Rectangle 7"/>
          <p:cNvSpPr>
            <a:spLocks noGrp="1" noChangeArrowheads="1"/>
          </p:cNvSpPr>
          <p:nvPr>
            <p:ph type="body" idx="1"/>
          </p:nvPr>
        </p:nvSpPr>
        <p:spPr>
          <a:xfrm>
            <a:off x="609600" y="1285860"/>
            <a:ext cx="7848600" cy="2008188"/>
          </a:xfrm>
        </p:spPr>
        <p:txBody>
          <a:bodyPr lIns="91440"/>
          <a:lstStyle/>
          <a:p>
            <a:pPr eaLnBrk="1" hangingPunct="1">
              <a:defRPr/>
            </a:pPr>
            <a:r>
              <a:rPr lang="en-US" sz="1600" dirty="0" smtClean="0">
                <a:latin typeface="Courier New" pitchFamily="49" charset="0"/>
              </a:rPr>
              <a:t> 1  </a:t>
            </a:r>
            <a:r>
              <a:rPr lang="en-US" sz="1600" dirty="0" smtClean="0">
                <a:solidFill>
                  <a:srgbClr val="0000E6"/>
                </a:solidFill>
                <a:latin typeface="Courier New"/>
              </a:rPr>
              <a:t>public</a:t>
            </a:r>
            <a:r>
              <a:rPr lang="en-US" sz="1600" dirty="0" smtClean="0">
                <a:solidFill>
                  <a:srgbClr val="000000"/>
                </a:solidFill>
                <a:latin typeface="Courier New"/>
              </a:rPr>
              <a:t> </a:t>
            </a:r>
            <a:r>
              <a:rPr lang="en-US" sz="1600" dirty="0" smtClean="0">
                <a:solidFill>
                  <a:srgbClr val="0000E6"/>
                </a:solidFill>
                <a:latin typeface="Courier New"/>
              </a:rPr>
              <a:t>class</a:t>
            </a:r>
            <a:r>
              <a:rPr lang="en-US" sz="1600" dirty="0" smtClean="0">
                <a:solidFill>
                  <a:srgbClr val="000000"/>
                </a:solidFill>
                <a:latin typeface="Courier New"/>
              </a:rPr>
              <a:t> </a:t>
            </a:r>
            <a:r>
              <a:rPr lang="en-US" sz="1600" b="1" dirty="0" smtClean="0">
                <a:solidFill>
                  <a:srgbClr val="000000"/>
                </a:solidFill>
                <a:latin typeface="Courier New"/>
              </a:rPr>
              <a:t>ShoppingCart {</a:t>
            </a:r>
          </a:p>
          <a:p>
            <a:pPr eaLnBrk="1" hangingPunct="1">
              <a:defRPr/>
            </a:pPr>
            <a:r>
              <a:rPr lang="en-US" sz="1600" dirty="0" smtClean="0">
                <a:solidFill>
                  <a:srgbClr val="000000"/>
                </a:solidFill>
                <a:latin typeface="Courier New"/>
              </a:rPr>
              <a:t> 2  		</a:t>
            </a:r>
            <a:r>
              <a:rPr lang="en-US" sz="1600" dirty="0" smtClean="0">
                <a:solidFill>
                  <a:srgbClr val="0000E6"/>
                </a:solidFill>
                <a:latin typeface="Courier New"/>
              </a:rPr>
              <a:t>public</a:t>
            </a:r>
            <a:r>
              <a:rPr lang="en-US" sz="1600" dirty="0" smtClean="0">
                <a:solidFill>
                  <a:srgbClr val="000000"/>
                </a:solidFill>
                <a:latin typeface="Courier New"/>
              </a:rPr>
              <a:t> </a:t>
            </a:r>
            <a:r>
              <a:rPr lang="en-US" sz="1600" dirty="0" smtClean="0">
                <a:solidFill>
                  <a:srgbClr val="0000E6"/>
                </a:solidFill>
                <a:latin typeface="Courier New"/>
              </a:rPr>
              <a:t>static</a:t>
            </a:r>
            <a:r>
              <a:rPr lang="en-US" sz="1600" dirty="0" smtClean="0">
                <a:solidFill>
                  <a:srgbClr val="000000"/>
                </a:solidFill>
                <a:latin typeface="Courier New"/>
              </a:rPr>
              <a:t> </a:t>
            </a:r>
            <a:r>
              <a:rPr lang="en-US" sz="1600" dirty="0" smtClean="0">
                <a:solidFill>
                  <a:srgbClr val="0000E6"/>
                </a:solidFill>
                <a:latin typeface="Courier New"/>
              </a:rPr>
              <a:t>void</a:t>
            </a:r>
            <a:r>
              <a:rPr lang="en-US" sz="1600" dirty="0" smtClean="0">
                <a:solidFill>
                  <a:srgbClr val="000000"/>
                </a:solidFill>
                <a:latin typeface="Courier New"/>
              </a:rPr>
              <a:t> </a:t>
            </a:r>
            <a:r>
              <a:rPr lang="en-US" sz="1600" b="1" i="1" dirty="0" smtClean="0">
                <a:solidFill>
                  <a:srgbClr val="000000"/>
                </a:solidFill>
                <a:latin typeface="Courier New"/>
              </a:rPr>
              <a:t>main </a:t>
            </a:r>
            <a:r>
              <a:rPr lang="en-US" sz="1600" b="1" dirty="0" smtClean="0">
                <a:solidFill>
                  <a:srgbClr val="000000"/>
                </a:solidFill>
                <a:latin typeface="Courier New"/>
              </a:rPr>
              <a:t>(String[] args) {</a:t>
            </a:r>
          </a:p>
          <a:p>
            <a:pPr eaLnBrk="1" hangingPunct="1">
              <a:defRPr/>
            </a:pPr>
            <a:r>
              <a:rPr lang="en-US" sz="1600" dirty="0" smtClean="0">
                <a:solidFill>
                  <a:srgbClr val="000000"/>
                </a:solidFill>
                <a:latin typeface="Courier New"/>
              </a:rPr>
              <a:t> 3     		Shirt myShirt = </a:t>
            </a:r>
            <a:r>
              <a:rPr lang="en-US" sz="1600" dirty="0" smtClean="0">
                <a:solidFill>
                  <a:srgbClr val="0000E6"/>
                </a:solidFill>
                <a:latin typeface="Courier New"/>
              </a:rPr>
              <a:t>new</a:t>
            </a:r>
            <a:r>
              <a:rPr lang="en-US" sz="1600" dirty="0" smtClean="0">
                <a:solidFill>
                  <a:srgbClr val="000000"/>
                </a:solidFill>
                <a:latin typeface="Courier New"/>
              </a:rPr>
              <a:t> Shirt();</a:t>
            </a:r>
          </a:p>
          <a:p>
            <a:pPr eaLnBrk="1" hangingPunct="1">
              <a:defRPr/>
            </a:pPr>
            <a:r>
              <a:rPr lang="en-US" sz="1600" dirty="0" smtClean="0">
                <a:solidFill>
                  <a:srgbClr val="000000"/>
                </a:solidFill>
                <a:latin typeface="Courier New"/>
              </a:rPr>
              <a:t> 4       	myShirt.display();</a:t>
            </a:r>
          </a:p>
          <a:p>
            <a:pPr eaLnBrk="1" hangingPunct="1">
              <a:defRPr/>
            </a:pPr>
            <a:r>
              <a:rPr lang="en-US" sz="1600" dirty="0" smtClean="0">
                <a:solidFill>
                  <a:srgbClr val="000000"/>
                </a:solidFill>
                <a:latin typeface="Courier New"/>
              </a:rPr>
              <a:t> 5    	}</a:t>
            </a:r>
          </a:p>
          <a:p>
            <a:pPr eaLnBrk="1" hangingPunct="1">
              <a:defRPr/>
            </a:pPr>
            <a:r>
              <a:rPr lang="en-US" sz="1600" dirty="0" smtClean="0">
                <a:solidFill>
                  <a:srgbClr val="000000"/>
                </a:solidFill>
                <a:latin typeface="Courier New"/>
              </a:rPr>
              <a:t> 6  }</a:t>
            </a:r>
          </a:p>
          <a:p>
            <a:pPr marL="0" indent="0" eaLnBrk="1" hangingPunct="1">
              <a:defRPr/>
            </a:pPr>
            <a:endParaRPr lang="en-US" sz="1400" dirty="0" smtClean="0">
              <a:latin typeface="Courier New" pitchFamily="49" charset="0"/>
            </a:endParaRPr>
          </a:p>
        </p:txBody>
      </p:sp>
      <p:sp>
        <p:nvSpPr>
          <p:cNvPr id="7173" name="Text Box 9"/>
          <p:cNvSpPr txBox="1">
            <a:spLocks noChangeArrowheads="1"/>
          </p:cNvSpPr>
          <p:nvPr/>
        </p:nvSpPr>
        <p:spPr bwMode="auto">
          <a:xfrm>
            <a:off x="1295400" y="5791200"/>
            <a:ext cx="1981200" cy="366713"/>
          </a:xfrm>
          <a:prstGeom prst="rect">
            <a:avLst/>
          </a:prstGeom>
          <a:noFill/>
          <a:ln w="28575">
            <a:noFill/>
            <a:miter lim="800000"/>
            <a:headEnd type="none" w="sm" len="sm"/>
            <a:tailEnd type="none" w="sm" len="sm"/>
          </a:ln>
        </p:spPr>
        <p:txBody>
          <a:bodyPr>
            <a:spAutoFit/>
          </a:bodyPr>
          <a:lstStyle/>
          <a:p>
            <a:pPr defTabSz="228600">
              <a:spcBef>
                <a:spcPct val="50000"/>
              </a:spcBef>
            </a:pPr>
            <a:endParaRPr lang="en-US"/>
          </a:p>
        </p:txBody>
      </p:sp>
      <p:sp>
        <p:nvSpPr>
          <p:cNvPr id="7177" name="Right Brace 8"/>
          <p:cNvSpPr>
            <a:spLocks/>
          </p:cNvSpPr>
          <p:nvPr/>
        </p:nvSpPr>
        <p:spPr bwMode="auto">
          <a:xfrm rot="5400000">
            <a:off x="2858285" y="2155024"/>
            <a:ext cx="225425" cy="773113"/>
          </a:xfrm>
          <a:prstGeom prst="rightBrace">
            <a:avLst>
              <a:gd name="adj1" fmla="val 8352"/>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7178" name="Right Brace 9"/>
          <p:cNvSpPr>
            <a:spLocks/>
          </p:cNvSpPr>
          <p:nvPr/>
        </p:nvSpPr>
        <p:spPr bwMode="auto">
          <a:xfrm rot="5400000">
            <a:off x="3956843" y="2050250"/>
            <a:ext cx="236538" cy="993775"/>
          </a:xfrm>
          <a:prstGeom prst="rightBrace">
            <a:avLst>
              <a:gd name="adj1" fmla="val 8325"/>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7179" name="TextBox 4"/>
          <p:cNvSpPr txBox="1">
            <a:spLocks noChangeArrowheads="1"/>
          </p:cNvSpPr>
          <p:nvPr/>
        </p:nvSpPr>
        <p:spPr bwMode="auto">
          <a:xfrm>
            <a:off x="2046288" y="3143248"/>
            <a:ext cx="2590800" cy="368300"/>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Reference variable</a:t>
            </a:r>
          </a:p>
        </p:txBody>
      </p:sp>
      <p:sp>
        <p:nvSpPr>
          <p:cNvPr id="7180" name="TextBox 4"/>
          <p:cNvSpPr txBox="1">
            <a:spLocks noChangeArrowheads="1"/>
          </p:cNvSpPr>
          <p:nvPr/>
        </p:nvSpPr>
        <p:spPr bwMode="auto">
          <a:xfrm>
            <a:off x="3695712" y="2714620"/>
            <a:ext cx="2590800"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Method</a:t>
            </a:r>
          </a:p>
        </p:txBody>
      </p:sp>
      <p:sp>
        <p:nvSpPr>
          <p:cNvPr id="7181" name="TextBox 4"/>
          <p:cNvSpPr txBox="1">
            <a:spLocks noChangeArrowheads="1"/>
          </p:cNvSpPr>
          <p:nvPr/>
        </p:nvSpPr>
        <p:spPr bwMode="auto">
          <a:xfrm>
            <a:off x="2981332" y="2928934"/>
            <a:ext cx="2590800"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Dot operator</a:t>
            </a:r>
          </a:p>
        </p:txBody>
      </p:sp>
      <p:cxnSp>
        <p:nvCxnSpPr>
          <p:cNvPr id="7182" name="Straight Connector 14"/>
          <p:cNvCxnSpPr>
            <a:cxnSpLocks noChangeShapeType="1"/>
            <a:stCxn id="7177" idx="1"/>
          </p:cNvCxnSpPr>
          <p:nvPr/>
        </p:nvCxnSpPr>
        <p:spPr bwMode="auto">
          <a:xfrm>
            <a:off x="2971791" y="2654293"/>
            <a:ext cx="4763" cy="522287"/>
          </a:xfrm>
          <a:prstGeom prst="line">
            <a:avLst/>
          </a:prstGeom>
          <a:noFill/>
          <a:ln w="28575" algn="ctr">
            <a:solidFill>
              <a:srgbClr val="0000FF"/>
            </a:solidFill>
            <a:round/>
            <a:headEnd type="none" w="sm" len="sm"/>
            <a:tailEnd type="none" w="sm" len="sm"/>
          </a:ln>
        </p:spPr>
      </p:cxnSp>
      <p:cxnSp>
        <p:nvCxnSpPr>
          <p:cNvPr id="7183" name="Straight Connector 16"/>
          <p:cNvCxnSpPr>
            <a:cxnSpLocks noChangeShapeType="1"/>
          </p:cNvCxnSpPr>
          <p:nvPr/>
        </p:nvCxnSpPr>
        <p:spPr bwMode="auto">
          <a:xfrm>
            <a:off x="3500430" y="2500306"/>
            <a:ext cx="0" cy="511175"/>
          </a:xfrm>
          <a:prstGeom prst="line">
            <a:avLst/>
          </a:prstGeom>
          <a:noFill/>
          <a:ln w="28575" algn="ctr">
            <a:solidFill>
              <a:srgbClr val="0000FF"/>
            </a:solidFill>
            <a:round/>
            <a:headEnd type="none" w="sm" len="sm"/>
            <a:tailEnd type="none" w="sm" len="sm"/>
          </a:ln>
        </p:spPr>
      </p:cxnSp>
      <p:pic>
        <p:nvPicPr>
          <p:cNvPr id="16" name="Picture 6" descr="DukeCaller-Worker.gif"/>
          <p:cNvPicPr>
            <a:picLocks noChangeAspect="1"/>
          </p:cNvPicPr>
          <p:nvPr/>
        </p:nvPicPr>
        <p:blipFill>
          <a:blip r:embed="rId4"/>
          <a:srcRect/>
          <a:stretch>
            <a:fillRect/>
          </a:stretch>
        </p:blipFill>
        <p:spPr bwMode="auto">
          <a:xfrm>
            <a:off x="1142976" y="3657600"/>
            <a:ext cx="6438900" cy="2914672"/>
          </a:xfrm>
          <a:prstGeom prst="rect">
            <a:avLst/>
          </a:prstGeom>
          <a:noFill/>
          <a:ln w="9525">
            <a:noFill/>
            <a:miter lim="800000"/>
            <a:headEnd/>
            <a:tailEnd/>
          </a:ln>
        </p:spPr>
      </p:pic>
      <p:sp>
        <p:nvSpPr>
          <p:cNvPr id="17" name="Text Box 47"/>
          <p:cNvSpPr txBox="1">
            <a:spLocks noChangeArrowheads="1"/>
          </p:cNvSpPr>
          <p:nvPr/>
        </p:nvSpPr>
        <p:spPr bwMode="auto">
          <a:xfrm>
            <a:off x="928662" y="4214818"/>
            <a:ext cx="682625" cy="307975"/>
          </a:xfrm>
          <a:prstGeom prst="rect">
            <a:avLst/>
          </a:prstGeom>
          <a:noFill/>
          <a:ln w="9525">
            <a:noFill/>
            <a:miter lim="800000"/>
            <a:headEnd/>
            <a:tailEnd/>
          </a:ln>
        </p:spPr>
        <p:txBody>
          <a:bodyPr wrap="none">
            <a:spAutoFit/>
          </a:bodyPr>
          <a:lstStyle/>
          <a:p>
            <a:pPr eaLnBrk="0" hangingPunct="0"/>
            <a:r>
              <a:rPr lang="en-US" sz="1400" b="1" dirty="0"/>
              <a:t>Caller</a:t>
            </a:r>
          </a:p>
        </p:txBody>
      </p:sp>
      <p:sp>
        <p:nvSpPr>
          <p:cNvPr id="18" name="Text Box 47"/>
          <p:cNvSpPr txBox="1">
            <a:spLocks noChangeArrowheads="1"/>
          </p:cNvSpPr>
          <p:nvPr/>
        </p:nvSpPr>
        <p:spPr bwMode="auto">
          <a:xfrm>
            <a:off x="6286512" y="5500702"/>
            <a:ext cx="800100" cy="307975"/>
          </a:xfrm>
          <a:prstGeom prst="rect">
            <a:avLst/>
          </a:prstGeom>
          <a:noFill/>
          <a:ln w="9525">
            <a:noFill/>
            <a:miter lim="800000"/>
            <a:headEnd/>
            <a:tailEnd/>
          </a:ln>
        </p:spPr>
        <p:txBody>
          <a:bodyPr wrap="none">
            <a:spAutoFit/>
          </a:bodyPr>
          <a:lstStyle/>
          <a:p>
            <a:pPr eaLnBrk="0" hangingPunct="0"/>
            <a:r>
              <a:rPr lang="en-US" sz="1400" b="1" dirty="0"/>
              <a:t>Worker</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74688" y="4056063"/>
            <a:ext cx="7924800" cy="1489075"/>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32" name="Rectangle 6"/>
          <p:cNvSpPr>
            <a:spLocks noChangeArrowheads="1"/>
          </p:cNvSpPr>
          <p:nvPr/>
        </p:nvSpPr>
        <p:spPr bwMode="auto">
          <a:xfrm>
            <a:off x="676275" y="1778000"/>
            <a:ext cx="7924800" cy="158273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13316" name="Title 1"/>
          <p:cNvSpPr>
            <a:spLocks noGrp="1"/>
          </p:cNvSpPr>
          <p:nvPr>
            <p:ph type="title"/>
          </p:nvPr>
        </p:nvSpPr>
        <p:spPr>
          <a:xfrm>
            <a:off x="457200" y="274638"/>
            <a:ext cx="8229600" cy="654032"/>
          </a:xfrm>
        </p:spPr>
        <p:txBody>
          <a:bodyPr/>
          <a:lstStyle/>
          <a:p>
            <a:r>
              <a:rPr lang="en-US" sz="3200" b="1" dirty="0" smtClean="0">
                <a:solidFill>
                  <a:srgbClr val="00B0F0"/>
                </a:solidFill>
              </a:rPr>
              <a:t>Method Arguments and Parameters </a:t>
            </a:r>
          </a:p>
        </p:txBody>
      </p:sp>
      <p:sp>
        <p:nvSpPr>
          <p:cNvPr id="14339" name="Content Placeholder 2"/>
          <p:cNvSpPr>
            <a:spLocks noGrp="1"/>
          </p:cNvSpPr>
          <p:nvPr>
            <p:ph idx="1"/>
          </p:nvPr>
        </p:nvSpPr>
        <p:spPr>
          <a:xfrm>
            <a:off x="609600" y="1447800"/>
            <a:ext cx="7869238" cy="5356225"/>
          </a:xfrm>
        </p:spPr>
        <p:txBody>
          <a:bodyPr/>
          <a:lstStyle/>
          <a:p>
            <a:pPr lvl="1">
              <a:spcBef>
                <a:spcPts val="280"/>
              </a:spcBef>
              <a:defRPr/>
            </a:pPr>
            <a:r>
              <a:rPr lang="en-US" sz="2000" dirty="0" smtClean="0"/>
              <a:t>An </a:t>
            </a:r>
            <a:r>
              <a:rPr lang="en-US" sz="2000" b="1" dirty="0" smtClean="0"/>
              <a:t>argument</a:t>
            </a:r>
            <a:r>
              <a:rPr lang="en-US" sz="2000" dirty="0" smtClean="0"/>
              <a:t> is a value that is passed during a method call:</a:t>
            </a:r>
          </a:p>
          <a:p>
            <a:pPr lvl="2">
              <a:buFont typeface="Arial" pitchFamily="34" charset="0"/>
              <a:buNone/>
              <a:defRPr/>
            </a:pPr>
            <a:r>
              <a:rPr lang="en-US" sz="1600" dirty="0" smtClean="0">
                <a:latin typeface="Courier New" pitchFamily="49" charset="0"/>
                <a:cs typeface="Courier New" pitchFamily="49" charset="0"/>
              </a:rPr>
              <a:t>Calculator calc = new Calculator();</a:t>
            </a:r>
          </a:p>
          <a:p>
            <a:pPr lvl="2">
              <a:buFont typeface="Arial" pitchFamily="34" charset="0"/>
              <a:buNone/>
              <a:defRPr/>
            </a:pPr>
            <a:r>
              <a:rPr lang="en-US" sz="1600" dirty="0" smtClean="0">
                <a:latin typeface="Courier New" pitchFamily="49" charset="0"/>
                <a:cs typeface="Courier New" pitchFamily="49" charset="0"/>
              </a:rPr>
              <a:t>double denominator = 2.0</a:t>
            </a:r>
          </a:p>
          <a:p>
            <a:pPr lvl="2">
              <a:buFont typeface="Arial" pitchFamily="34" charset="0"/>
              <a:buNone/>
              <a:defRPr/>
            </a:pPr>
            <a:endParaRPr lang="en-US" sz="1600" dirty="0" smtClean="0">
              <a:latin typeface="Courier New" pitchFamily="49" charset="0"/>
              <a:cs typeface="Courier New" pitchFamily="49" charset="0"/>
            </a:endParaRPr>
          </a:p>
          <a:p>
            <a:pPr lvl="2">
              <a:buFont typeface="Arial" pitchFamily="34" charset="0"/>
              <a:buNone/>
              <a:defRPr/>
            </a:pPr>
            <a:r>
              <a:rPr lang="en-US" sz="1600" dirty="0" smtClean="0">
                <a:latin typeface="Courier New" pitchFamily="49" charset="0"/>
                <a:cs typeface="Courier New" pitchFamily="49" charset="0"/>
              </a:rPr>
              <a:t>calc.calculate(3, denominator);       </a:t>
            </a:r>
            <a:r>
              <a:rPr lang="en-US" sz="1600" dirty="0" smtClean="0">
                <a:solidFill>
                  <a:schemeClr val="bg1">
                    <a:lumMod val="50000"/>
                  </a:schemeClr>
                </a:solidFill>
                <a:latin typeface="Courier New" pitchFamily="49" charset="0"/>
                <a:cs typeface="Courier New" pitchFamily="49" charset="0"/>
              </a:rPr>
              <a:t>/should print 1.5</a:t>
            </a:r>
          </a:p>
          <a:p>
            <a:pPr lvl="1">
              <a:defRPr/>
            </a:pPr>
            <a:endParaRPr lang="en-US" sz="2000" dirty="0" smtClean="0"/>
          </a:p>
          <a:p>
            <a:pPr lvl="1">
              <a:defRPr/>
            </a:pPr>
            <a:endParaRPr lang="en-US" sz="2000" dirty="0" smtClean="0"/>
          </a:p>
          <a:p>
            <a:pPr lvl="1">
              <a:defRPr/>
            </a:pPr>
            <a:r>
              <a:rPr lang="en-US" sz="2000" dirty="0" smtClean="0"/>
              <a:t>A </a:t>
            </a:r>
            <a:r>
              <a:rPr lang="en-US" sz="2000" b="1" dirty="0" smtClean="0"/>
              <a:t>parameter</a:t>
            </a:r>
            <a:r>
              <a:rPr lang="en-US" sz="2000" dirty="0" smtClean="0"/>
              <a:t> is a variable defined in the method declaration:</a:t>
            </a:r>
          </a:p>
          <a:p>
            <a:pPr lvl="2">
              <a:buFont typeface="Arial" pitchFamily="34" charset="0"/>
              <a:buNone/>
              <a:defRPr/>
            </a:pPr>
            <a:endParaRPr lang="en-US" sz="1600" dirty="0" smtClean="0">
              <a:latin typeface="Courier New" pitchFamily="49" charset="0"/>
              <a:cs typeface="Courier New" pitchFamily="49" charset="0"/>
            </a:endParaRPr>
          </a:p>
          <a:p>
            <a:pPr lvl="2">
              <a:buFont typeface="Arial" pitchFamily="34" charset="0"/>
              <a:buNone/>
              <a:defRPr/>
            </a:pPr>
            <a:r>
              <a:rPr lang="en-US" sz="1600" dirty="0" smtClean="0">
                <a:latin typeface="Courier New" pitchFamily="49" charset="0"/>
                <a:cs typeface="Courier New" pitchFamily="49" charset="0"/>
              </a:rPr>
              <a:t>public void calculate(int x, double y){</a:t>
            </a:r>
          </a:p>
          <a:p>
            <a:pPr lvl="2">
              <a:buFont typeface="Arial" pitchFamily="34" charset="0"/>
              <a:buNone/>
              <a:defRPr/>
            </a:pPr>
            <a:r>
              <a:rPr lang="en-US" sz="1600" dirty="0" smtClean="0">
                <a:latin typeface="Courier New" pitchFamily="49" charset="0"/>
                <a:cs typeface="Courier New" pitchFamily="49" charset="0"/>
              </a:rPr>
              <a:t>	System.out.println(x/y);</a:t>
            </a:r>
          </a:p>
          <a:p>
            <a:pPr lvl="2">
              <a:buFont typeface="Arial" pitchFamily="34" charset="0"/>
              <a:buNone/>
              <a:defRPr/>
            </a:pPr>
            <a:r>
              <a:rPr lang="en-US" sz="1600" dirty="0" smtClean="0">
                <a:latin typeface="Courier New" pitchFamily="49" charset="0"/>
                <a:cs typeface="Courier New" pitchFamily="49" charset="0"/>
              </a:rPr>
              <a:t>}</a:t>
            </a:r>
          </a:p>
          <a:p>
            <a:pPr lvl="1">
              <a:defRPr/>
            </a:pPr>
            <a:endParaRPr lang="en-US" sz="2000" dirty="0" smtClean="0"/>
          </a:p>
          <a:p>
            <a:pPr lvl="1">
              <a:defRPr/>
            </a:pPr>
            <a:endParaRPr lang="en-US" sz="2000" dirty="0" smtClean="0"/>
          </a:p>
          <a:p>
            <a:pPr lvl="1">
              <a:buFont typeface="Arial" pitchFamily="34" charset="0"/>
              <a:buNone/>
              <a:defRPr/>
            </a:pPr>
            <a:endParaRPr lang="en-US" dirty="0" smtClean="0"/>
          </a:p>
          <a:p>
            <a:pPr lvl="1">
              <a:buFont typeface="Arial" pitchFamily="34" charset="0"/>
              <a:buNone/>
              <a:defRPr/>
            </a:pPr>
            <a:endParaRPr lang="en-US" dirty="0" smtClean="0"/>
          </a:p>
        </p:txBody>
      </p:sp>
      <p:sp>
        <p:nvSpPr>
          <p:cNvPr id="13318" name="Right Brace 33"/>
          <p:cNvSpPr>
            <a:spLocks/>
          </p:cNvSpPr>
          <p:nvPr/>
        </p:nvSpPr>
        <p:spPr bwMode="auto">
          <a:xfrm rot="16200000" flipV="1">
            <a:off x="4305305" y="1770063"/>
            <a:ext cx="209550" cy="1752600"/>
          </a:xfrm>
          <a:prstGeom prst="rightBrace">
            <a:avLst>
              <a:gd name="adj1" fmla="val 8325"/>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3319" name="TextBox 6"/>
          <p:cNvSpPr txBox="1">
            <a:spLocks noChangeArrowheads="1"/>
          </p:cNvSpPr>
          <p:nvPr/>
        </p:nvSpPr>
        <p:spPr bwMode="auto">
          <a:xfrm>
            <a:off x="4057650" y="2281238"/>
            <a:ext cx="3248025" cy="368300"/>
          </a:xfrm>
          <a:prstGeom prst="rect">
            <a:avLst/>
          </a:prstGeom>
          <a:noFill/>
          <a:ln w="9525">
            <a:noFill/>
            <a:miter lim="800000"/>
            <a:headEnd/>
            <a:tailEnd/>
          </a:ln>
        </p:spPr>
        <p:txBody>
          <a:bodyPr>
            <a:spAutoFit/>
          </a:bodyPr>
          <a:lstStyle/>
          <a:p>
            <a:r>
              <a:rPr lang="en-US">
                <a:solidFill>
                  <a:srgbClr val="0000FF"/>
                </a:solidFill>
                <a:latin typeface="LavosHandy™" pitchFamily="66" charset="0"/>
              </a:rPr>
              <a:t>Arguments</a:t>
            </a:r>
          </a:p>
        </p:txBody>
      </p:sp>
      <p:sp>
        <p:nvSpPr>
          <p:cNvPr id="13320" name="Right Brace 35"/>
          <p:cNvSpPr>
            <a:spLocks/>
          </p:cNvSpPr>
          <p:nvPr/>
        </p:nvSpPr>
        <p:spPr bwMode="auto">
          <a:xfrm rot="5400000" flipV="1">
            <a:off x="5019685" y="3459169"/>
            <a:ext cx="225425" cy="1879600"/>
          </a:xfrm>
          <a:prstGeom prst="rightBrace">
            <a:avLst>
              <a:gd name="adj1" fmla="val 8338"/>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3321" name="TextBox 6"/>
          <p:cNvSpPr txBox="1">
            <a:spLocks noChangeArrowheads="1"/>
          </p:cNvSpPr>
          <p:nvPr/>
        </p:nvSpPr>
        <p:spPr bwMode="auto">
          <a:xfrm>
            <a:off x="4875213" y="4643446"/>
            <a:ext cx="3248025"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Parameters</a:t>
            </a:r>
          </a:p>
        </p:txBody>
      </p:sp>
      <p:sp>
        <p:nvSpPr>
          <p:cNvPr id="20" name="TextBox 6"/>
          <p:cNvSpPr txBox="1">
            <a:spLocks noChangeArrowheads="1"/>
          </p:cNvSpPr>
          <p:nvPr/>
        </p:nvSpPr>
        <p:spPr bwMode="auto">
          <a:xfrm>
            <a:off x="4000496" y="4000504"/>
            <a:ext cx="331788" cy="376238"/>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3</a:t>
            </a:r>
          </a:p>
        </p:txBody>
      </p:sp>
      <p:sp>
        <p:nvSpPr>
          <p:cNvPr id="21" name="TextBox 6"/>
          <p:cNvSpPr txBox="1">
            <a:spLocks noChangeArrowheads="1"/>
          </p:cNvSpPr>
          <p:nvPr/>
        </p:nvSpPr>
        <p:spPr bwMode="auto">
          <a:xfrm>
            <a:off x="5826140" y="4000504"/>
            <a:ext cx="889000" cy="368300"/>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rrowheads="1"/>
          </p:cNvSpPr>
          <p:nvPr/>
        </p:nvSpPr>
        <p:spPr bwMode="auto">
          <a:xfrm>
            <a:off x="655638" y="5327650"/>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10" name="Rectangle 6"/>
          <p:cNvSpPr>
            <a:spLocks noChangeArrowheads="1"/>
          </p:cNvSpPr>
          <p:nvPr/>
        </p:nvSpPr>
        <p:spPr bwMode="auto">
          <a:xfrm>
            <a:off x="655638" y="4181475"/>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9" name="Rectangle 6"/>
          <p:cNvSpPr>
            <a:spLocks noChangeArrowheads="1"/>
          </p:cNvSpPr>
          <p:nvPr/>
        </p:nvSpPr>
        <p:spPr bwMode="auto">
          <a:xfrm>
            <a:off x="652463" y="3017838"/>
            <a:ext cx="7924800" cy="930275"/>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4" name="Rectangle 6"/>
          <p:cNvSpPr>
            <a:spLocks noChangeArrowheads="1"/>
          </p:cNvSpPr>
          <p:nvPr/>
        </p:nvSpPr>
        <p:spPr bwMode="auto">
          <a:xfrm>
            <a:off x="650875" y="1828800"/>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14342" name="Title 1"/>
          <p:cNvSpPr>
            <a:spLocks noGrp="1"/>
          </p:cNvSpPr>
          <p:nvPr>
            <p:ph type="title"/>
          </p:nvPr>
        </p:nvSpPr>
        <p:spPr>
          <a:xfrm>
            <a:off x="457200" y="-24"/>
            <a:ext cx="8229600" cy="1143000"/>
          </a:xfrm>
        </p:spPr>
        <p:txBody>
          <a:bodyPr/>
          <a:lstStyle/>
          <a:p>
            <a:r>
              <a:rPr lang="en-US" sz="3200" b="1" dirty="0" smtClean="0">
                <a:solidFill>
                  <a:srgbClr val="00B0F0"/>
                </a:solidFill>
              </a:rPr>
              <a:t>Method Parameter Examples</a:t>
            </a:r>
          </a:p>
        </p:txBody>
      </p:sp>
      <p:sp>
        <p:nvSpPr>
          <p:cNvPr id="14343" name="Content Placeholder 2"/>
          <p:cNvSpPr>
            <a:spLocks noGrp="1"/>
          </p:cNvSpPr>
          <p:nvPr>
            <p:ph idx="1"/>
          </p:nvPr>
        </p:nvSpPr>
        <p:spPr>
          <a:xfrm>
            <a:off x="609600" y="857232"/>
            <a:ext cx="7918450" cy="5681681"/>
          </a:xfrm>
        </p:spPr>
        <p:txBody>
          <a:bodyPr/>
          <a:lstStyle/>
          <a:p>
            <a:pPr lvl="1" algn="just"/>
            <a:r>
              <a:rPr lang="en-US" dirty="0" smtClean="0"/>
              <a:t>Methods may have any number or type of parameters:</a:t>
            </a:r>
          </a:p>
          <a:p>
            <a:pPr lvl="2">
              <a:buFont typeface="Arial" pitchFamily="34" charset="0"/>
              <a:buNone/>
            </a:pPr>
            <a:r>
              <a:rPr lang="en-US" sz="1600" dirty="0" smtClean="0">
                <a:latin typeface="Courier New" pitchFamily="49" charset="0"/>
                <a:cs typeface="Courier New" pitchFamily="49" charset="0"/>
              </a:rPr>
              <a:t>public void calculate0(){</a:t>
            </a:r>
          </a:p>
          <a:p>
            <a:pPr lvl="2">
              <a:buFont typeface="Arial" pitchFamily="34" charse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("No parameters");</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void calculate1(</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x){</a:t>
            </a:r>
          </a:p>
          <a:p>
            <a:pPr lvl="2">
              <a:buFont typeface="Arial" pitchFamily="34" charse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(x/2.0);</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void calculate2(</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x, double y){</a:t>
            </a:r>
          </a:p>
          <a:p>
            <a:pPr lvl="2">
              <a:buFont typeface="Arial" pitchFamily="34" charse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(x/y);</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void calculate3(</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x, double y,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z){</a:t>
            </a:r>
          </a:p>
          <a:p>
            <a:pPr lvl="2">
              <a:buFont typeface="Arial" pitchFamily="34" charse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(x/y +z);</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rrowheads="1"/>
          </p:cNvSpPr>
          <p:nvPr/>
        </p:nvSpPr>
        <p:spPr bwMode="auto">
          <a:xfrm>
            <a:off x="655638" y="5299075"/>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10" name="Rectangle 6"/>
          <p:cNvSpPr>
            <a:spLocks noChangeArrowheads="1"/>
          </p:cNvSpPr>
          <p:nvPr/>
        </p:nvSpPr>
        <p:spPr bwMode="auto">
          <a:xfrm>
            <a:off x="655638" y="4152900"/>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9" name="Rectangle 6"/>
          <p:cNvSpPr>
            <a:spLocks noChangeArrowheads="1"/>
          </p:cNvSpPr>
          <p:nvPr/>
        </p:nvSpPr>
        <p:spPr bwMode="auto">
          <a:xfrm>
            <a:off x="652463" y="2989263"/>
            <a:ext cx="7924800" cy="930275"/>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4" name="Rectangle 6"/>
          <p:cNvSpPr>
            <a:spLocks noChangeArrowheads="1"/>
          </p:cNvSpPr>
          <p:nvPr/>
        </p:nvSpPr>
        <p:spPr bwMode="auto">
          <a:xfrm>
            <a:off x="650875" y="1800225"/>
            <a:ext cx="7924800" cy="928688"/>
          </a:xfrm>
          <a:prstGeom prst="rect">
            <a:avLst/>
          </a:prstGeom>
          <a:solidFill>
            <a:schemeClr val="bg1">
              <a:lumMod val="95000"/>
            </a:schemeClr>
          </a:solidFill>
          <a:ln w="28575">
            <a:solidFill>
              <a:schemeClr val="tx1"/>
            </a:solidFill>
            <a:miter lim="800000"/>
            <a:headEnd type="none" w="sm" len="sm"/>
            <a:tailEnd type="none" w="sm" len="sm"/>
          </a:ln>
        </p:spPr>
        <p:txBody>
          <a:bodyPr wrap="none" anchor="ctr"/>
          <a:lstStyle/>
          <a:p>
            <a:pPr>
              <a:defRPr/>
            </a:pPr>
            <a:endParaRPr lang="en-US" dirty="0"/>
          </a:p>
        </p:txBody>
      </p:sp>
      <p:sp>
        <p:nvSpPr>
          <p:cNvPr id="16390" name="Title 1"/>
          <p:cNvSpPr>
            <a:spLocks noGrp="1"/>
          </p:cNvSpPr>
          <p:nvPr>
            <p:ph type="title"/>
          </p:nvPr>
        </p:nvSpPr>
        <p:spPr>
          <a:xfrm>
            <a:off x="457200" y="-24"/>
            <a:ext cx="8229600" cy="1143000"/>
          </a:xfrm>
        </p:spPr>
        <p:txBody>
          <a:bodyPr/>
          <a:lstStyle/>
          <a:p>
            <a:r>
              <a:rPr lang="en-US" sz="3200" b="1" dirty="0" smtClean="0">
                <a:solidFill>
                  <a:srgbClr val="00B0F0"/>
                </a:solidFill>
              </a:rPr>
              <a:t>Method Return Types Examples</a:t>
            </a:r>
          </a:p>
        </p:txBody>
      </p:sp>
      <p:sp>
        <p:nvSpPr>
          <p:cNvPr id="16391" name="Content Placeholder 2"/>
          <p:cNvSpPr>
            <a:spLocks noGrp="1"/>
          </p:cNvSpPr>
          <p:nvPr>
            <p:ph idx="1"/>
          </p:nvPr>
        </p:nvSpPr>
        <p:spPr>
          <a:xfrm>
            <a:off x="609600" y="928670"/>
            <a:ext cx="7918450" cy="5721368"/>
          </a:xfrm>
        </p:spPr>
        <p:txBody>
          <a:bodyPr/>
          <a:lstStyle/>
          <a:p>
            <a:pPr lvl="1" algn="just"/>
            <a:r>
              <a:rPr lang="en-US" dirty="0" smtClean="0"/>
              <a:t>Methods must </a:t>
            </a:r>
            <a:r>
              <a:rPr lang="en-US" dirty="0" smtClean="0">
                <a:solidFill>
                  <a:srgbClr val="0000FF"/>
                </a:solidFill>
                <a:latin typeface="Courier New" pitchFamily="49" charset="0"/>
                <a:cs typeface="Courier New" pitchFamily="49" charset="0"/>
              </a:rPr>
              <a:t>return</a:t>
            </a:r>
            <a:r>
              <a:rPr lang="en-US" dirty="0" smtClean="0"/>
              <a:t> data that matches their return type:</a:t>
            </a: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a:t>
            </a:r>
            <a:r>
              <a:rPr lang="en-US" sz="1600" dirty="0" smtClean="0">
                <a:solidFill>
                  <a:srgbClr val="0000FF"/>
                </a:solidFill>
                <a:latin typeface="Courier New" pitchFamily="49" charset="0"/>
                <a:cs typeface="Courier New" pitchFamily="49" charset="0"/>
              </a:rPr>
              <a:t>void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printString</a:t>
            </a:r>
            <a:r>
              <a:rPr lang="en-US" sz="1600" dirty="0" smtClean="0">
                <a:latin typeface="Courier New" pitchFamily="49" charset="0"/>
                <a:cs typeface="Courier New" pitchFamily="49" charset="0"/>
              </a:rPr>
              <a:t>(){	</a:t>
            </a:r>
          </a:p>
          <a:p>
            <a:pPr lvl="2">
              <a:buFont typeface="Arial" pitchFamily="34" charse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("Hello");</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String </a:t>
            </a:r>
            <a:r>
              <a:rPr lang="en-US" sz="1600" dirty="0" err="1" smtClean="0">
                <a:latin typeface="Courier New" pitchFamily="49" charset="0"/>
                <a:cs typeface="Courier New" pitchFamily="49" charset="0"/>
              </a:rPr>
              <a:t>returnString</a:t>
            </a:r>
            <a:r>
              <a:rPr lang="en-US" sz="1600" dirty="0" smtClean="0">
                <a:latin typeface="Courier New" pitchFamily="49" charset="0"/>
                <a:cs typeface="Courier New" pitchFamily="49" charset="0"/>
              </a:rPr>
              <a:t>(){</a:t>
            </a:r>
          </a:p>
          <a:p>
            <a:pPr lvl="2">
              <a:buFont typeface="Arial" pitchFamily="34" charset="0"/>
              <a:buNone/>
            </a:pP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("Hello");</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sum(</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x,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y){</a:t>
            </a:r>
          </a:p>
          <a:p>
            <a:pPr lvl="2">
              <a:buFont typeface="Arial" pitchFamily="34" charset="0"/>
              <a:buNone/>
            </a:pP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(x + y);</a:t>
            </a:r>
          </a:p>
          <a:p>
            <a:pPr lvl="2">
              <a:buFont typeface="Arial" pitchFamily="34" charset="0"/>
              <a:buNone/>
            </a:pPr>
            <a:r>
              <a:rPr lang="en-US" sz="1600" dirty="0" smtClean="0">
                <a:latin typeface="Courier New" pitchFamily="49" charset="0"/>
                <a:cs typeface="Courier New" pitchFamily="49" charset="0"/>
              </a:rPr>
              <a:t>}</a:t>
            </a:r>
          </a:p>
          <a:p>
            <a:pPr lvl="2">
              <a:buFont typeface="Arial" pitchFamily="34" charset="0"/>
              <a:buNone/>
            </a:pPr>
            <a:endParaRPr lang="en-US" sz="1600" dirty="0" smtClean="0">
              <a:latin typeface="Courier New" pitchFamily="49" charset="0"/>
              <a:cs typeface="Courier New" pitchFamily="49" charset="0"/>
            </a:endParaRPr>
          </a:p>
          <a:p>
            <a:pPr lvl="2">
              <a:buFont typeface="Arial" pitchFamily="34" charset="0"/>
              <a:buNone/>
            </a:pPr>
            <a:r>
              <a:rPr lang="en-US" sz="1600" dirty="0" smtClean="0">
                <a:latin typeface="Courier New" pitchFamily="49" charset="0"/>
                <a:cs typeface="Courier New" pitchFamily="49" charset="0"/>
              </a:rPr>
              <a:t>public </a:t>
            </a:r>
            <a:r>
              <a:rPr lang="en-US" sz="1600" dirty="0" err="1" smtClean="0">
                <a:solidFill>
                  <a:srgbClr val="0000FF"/>
                </a:solidFill>
                <a:latin typeface="Courier New" pitchFamily="49" charset="0"/>
                <a:cs typeface="Courier New" pitchFamily="49" charset="0"/>
              </a:rPr>
              <a:t>boolean</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isGreater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x,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y){</a:t>
            </a:r>
          </a:p>
          <a:p>
            <a:pPr lvl="2">
              <a:buFont typeface="Arial" pitchFamily="34" charset="0"/>
              <a:buNone/>
            </a:pP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(x &gt; y);</a:t>
            </a:r>
          </a:p>
          <a:p>
            <a:pPr lvl="2">
              <a:buFont typeface="Arial" pitchFamily="34" charset="0"/>
              <a:buNone/>
            </a:pPr>
            <a:r>
              <a:rPr lang="en-US" sz="1600" dirty="0" smtClean="0">
                <a:latin typeface="Courier New" pitchFamily="49" charset="0"/>
                <a:cs typeface="Courier New" pitchFamily="49" charset="0"/>
              </a:rPr>
              <a:t>}</a:t>
            </a:r>
          </a:p>
          <a:p>
            <a:pPr lvl="1">
              <a:buFont typeface="Arial" pitchFamily="34" charset="0"/>
              <a:buNone/>
            </a:pPr>
            <a:endParaRPr lang="en-US" dirty="0" smtClean="0"/>
          </a:p>
        </p:txBody>
      </p:sp>
      <p:sp>
        <p:nvSpPr>
          <p:cNvPr id="16392" name="TextBox 6"/>
          <p:cNvSpPr txBox="1">
            <a:spLocks noChangeArrowheads="1"/>
          </p:cNvSpPr>
          <p:nvPr/>
        </p:nvSpPr>
        <p:spPr bwMode="auto">
          <a:xfrm>
            <a:off x="5732463" y="1939925"/>
            <a:ext cx="3248025" cy="646113"/>
          </a:xfrm>
          <a:prstGeom prst="rect">
            <a:avLst/>
          </a:prstGeom>
          <a:noFill/>
          <a:ln w="9525">
            <a:noFill/>
            <a:miter lim="800000"/>
            <a:headEnd/>
            <a:tailEnd/>
          </a:ln>
        </p:spPr>
        <p:txBody>
          <a:bodyPr>
            <a:spAutoFit/>
          </a:bodyPr>
          <a:lstStyle/>
          <a:p>
            <a:r>
              <a:rPr lang="en-US">
                <a:solidFill>
                  <a:srgbClr val="0000FF"/>
                </a:solidFill>
                <a:latin typeface="LavosHandy™" pitchFamily="66" charset="0"/>
              </a:rPr>
              <a:t>Void methods cannot</a:t>
            </a:r>
          </a:p>
          <a:p>
            <a:r>
              <a:rPr lang="en-US">
                <a:solidFill>
                  <a:srgbClr val="0000FF"/>
                </a:solidFill>
                <a:latin typeface="LavosHandy™" pitchFamily="66" charset="0"/>
              </a:rPr>
              <a:t>return values in Java.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sz="3200" b="1" dirty="0" smtClean="0">
                <a:solidFill>
                  <a:srgbClr val="00B0F0"/>
                </a:solidFill>
              </a:rPr>
              <a:t>Passing Arguments and Returning Values</a:t>
            </a:r>
            <a:r>
              <a:rPr lang="en-US" dirty="0" smtClean="0"/>
              <a:t/>
            </a:r>
            <a:br>
              <a:rPr lang="en-US" dirty="0" smtClean="0"/>
            </a:br>
            <a:endParaRPr lang="en-US" dirty="0" smtClean="0"/>
          </a:p>
        </p:txBody>
      </p:sp>
      <p:sp>
        <p:nvSpPr>
          <p:cNvPr id="18435" name="Oval 3"/>
          <p:cNvSpPr>
            <a:spLocks noChangeArrowheads="1"/>
          </p:cNvSpPr>
          <p:nvPr/>
        </p:nvSpPr>
        <p:spPr bwMode="auto">
          <a:xfrm>
            <a:off x="1993900" y="2403475"/>
            <a:ext cx="2049463" cy="2844800"/>
          </a:xfrm>
          <a:prstGeom prst="ellipse">
            <a:avLst/>
          </a:prstGeom>
          <a:solidFill>
            <a:srgbClr val="99CC99"/>
          </a:solidFill>
          <a:ln w="28575">
            <a:solidFill>
              <a:schemeClr val="tx1"/>
            </a:solidFill>
            <a:round/>
            <a:headEnd type="none" w="sm" len="sm"/>
            <a:tailEnd type="none" w="sm" len="sm"/>
          </a:ln>
        </p:spPr>
        <p:txBody>
          <a:bodyPr/>
          <a:lstStyle/>
          <a:p>
            <a:pPr defTabSz="228600"/>
            <a:endParaRPr lang="en-US"/>
          </a:p>
        </p:txBody>
      </p:sp>
      <p:sp>
        <p:nvSpPr>
          <p:cNvPr id="18436" name="Rectangle 4"/>
          <p:cNvSpPr>
            <a:spLocks noChangeArrowheads="1"/>
          </p:cNvSpPr>
          <p:nvPr/>
        </p:nvSpPr>
        <p:spPr bwMode="auto">
          <a:xfrm>
            <a:off x="2306638" y="3036888"/>
            <a:ext cx="1355725" cy="1477962"/>
          </a:xfrm>
          <a:prstGeom prst="rect">
            <a:avLst/>
          </a:prstGeom>
          <a:solidFill>
            <a:srgbClr val="FFFFCC"/>
          </a:solidFill>
          <a:ln w="28575">
            <a:solidFill>
              <a:schemeClr val="tx1"/>
            </a:solidFill>
            <a:round/>
            <a:headEnd type="none" w="sm" len="sm"/>
            <a:tailEnd type="none" w="sm" len="sm"/>
          </a:ln>
        </p:spPr>
        <p:txBody>
          <a:bodyPr/>
          <a:lstStyle/>
          <a:p>
            <a:pPr defTabSz="228600"/>
            <a:r>
              <a:rPr lang="en-US" sz="1100" b="1"/>
              <a:t>1</a:t>
            </a:r>
          </a:p>
          <a:p>
            <a:pPr defTabSz="228600"/>
            <a:r>
              <a:rPr lang="en-US" sz="1100" b="1"/>
              <a:t>2</a:t>
            </a:r>
          </a:p>
          <a:p>
            <a:pPr defTabSz="228600"/>
            <a:r>
              <a:rPr lang="en-US" sz="1100" b="1"/>
              <a:t>3</a:t>
            </a:r>
          </a:p>
          <a:p>
            <a:pPr defTabSz="228600"/>
            <a:r>
              <a:rPr lang="en-US" sz="1100" b="1"/>
              <a:t>4</a:t>
            </a:r>
          </a:p>
          <a:p>
            <a:pPr defTabSz="228600"/>
            <a:r>
              <a:rPr lang="en-US" sz="1100" b="1"/>
              <a:t>5</a:t>
            </a:r>
          </a:p>
          <a:p>
            <a:pPr defTabSz="228600"/>
            <a:r>
              <a:rPr lang="en-US" sz="1100" b="1"/>
              <a:t>6</a:t>
            </a:r>
          </a:p>
          <a:p>
            <a:pPr defTabSz="228600"/>
            <a:r>
              <a:rPr lang="en-US" sz="1100" b="1"/>
              <a:t>7</a:t>
            </a:r>
          </a:p>
          <a:p>
            <a:pPr defTabSz="228600"/>
            <a:endParaRPr lang="en-US"/>
          </a:p>
        </p:txBody>
      </p:sp>
      <p:sp>
        <p:nvSpPr>
          <p:cNvPr id="18437" name="Freeform 5"/>
          <p:cNvSpPr>
            <a:spLocks/>
          </p:cNvSpPr>
          <p:nvPr/>
        </p:nvSpPr>
        <p:spPr bwMode="auto">
          <a:xfrm>
            <a:off x="2587625" y="3124200"/>
            <a:ext cx="958850" cy="63500"/>
          </a:xfrm>
          <a:custGeom>
            <a:avLst/>
            <a:gdLst>
              <a:gd name="T0" fmla="*/ 0 w 567159"/>
              <a:gd name="T1" fmla="*/ 2147483647 h 56022"/>
              <a:gd name="T2" fmla="*/ 2147483647 w 567159"/>
              <a:gd name="T3" fmla="*/ 2147483647 h 56022"/>
              <a:gd name="T4" fmla="*/ 2147483647 w 567159"/>
              <a:gd name="T5" fmla="*/ 2147483647 h 56022"/>
              <a:gd name="T6" fmla="*/ 2147483647 w 567159"/>
              <a:gd name="T7" fmla="*/ 2147483647 h 56022"/>
              <a:gd name="T8" fmla="*/ 2147483647 w 567159"/>
              <a:gd name="T9" fmla="*/ 2147483647 h 56022"/>
              <a:gd name="T10" fmla="*/ 2147483647 w 567159"/>
              <a:gd name="T11" fmla="*/ 2147483647 h 56022"/>
              <a:gd name="T12" fmla="*/ 2147483647 w 567159"/>
              <a:gd name="T13" fmla="*/ 2147483647 h 56022"/>
              <a:gd name="T14" fmla="*/ 0 60000 65536"/>
              <a:gd name="T15" fmla="*/ 0 60000 65536"/>
              <a:gd name="T16" fmla="*/ 0 60000 65536"/>
              <a:gd name="T17" fmla="*/ 0 60000 65536"/>
              <a:gd name="T18" fmla="*/ 0 60000 65536"/>
              <a:gd name="T19" fmla="*/ 0 60000 65536"/>
              <a:gd name="T20" fmla="*/ 0 60000 65536"/>
              <a:gd name="T21" fmla="*/ 0 w 567159"/>
              <a:gd name="T22" fmla="*/ 0 h 56022"/>
              <a:gd name="T23" fmla="*/ 567159 w 567159"/>
              <a:gd name="T24" fmla="*/ 56022 h 560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159" h="56022">
                <a:moveTo>
                  <a:pt x="0" y="25155"/>
                </a:moveTo>
                <a:cubicBezTo>
                  <a:pt x="81023" y="52163"/>
                  <a:pt x="46299" y="56022"/>
                  <a:pt x="104172" y="36730"/>
                </a:cubicBezTo>
                <a:cubicBezTo>
                  <a:pt x="127321" y="40588"/>
                  <a:pt x="150151" y="48305"/>
                  <a:pt x="173620" y="48305"/>
                </a:cubicBezTo>
                <a:cubicBezTo>
                  <a:pt x="340126" y="48305"/>
                  <a:pt x="345699" y="44704"/>
                  <a:pt x="462987" y="25155"/>
                </a:cubicBezTo>
                <a:cubicBezTo>
                  <a:pt x="474562" y="17439"/>
                  <a:pt x="483989" y="4293"/>
                  <a:pt x="497711" y="2006"/>
                </a:cubicBezTo>
                <a:cubicBezTo>
                  <a:pt x="509746" y="0"/>
                  <a:pt x="520400" y="11575"/>
                  <a:pt x="532435" y="13581"/>
                </a:cubicBezTo>
                <a:cubicBezTo>
                  <a:pt x="543852" y="15484"/>
                  <a:pt x="555584" y="13581"/>
                  <a:pt x="567159" y="13581"/>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38" name="Freeform 6"/>
          <p:cNvSpPr>
            <a:spLocks/>
          </p:cNvSpPr>
          <p:nvPr/>
        </p:nvSpPr>
        <p:spPr bwMode="auto">
          <a:xfrm>
            <a:off x="2603500" y="3319463"/>
            <a:ext cx="931863" cy="46037"/>
          </a:xfrm>
          <a:custGeom>
            <a:avLst/>
            <a:gdLst>
              <a:gd name="T0" fmla="*/ 0 w 532436"/>
              <a:gd name="T1" fmla="*/ 2147483647 h 37854"/>
              <a:gd name="T2" fmla="*/ 2147483647 w 532436"/>
              <a:gd name="T3" fmla="*/ 2147483647 h 37854"/>
              <a:gd name="T4" fmla="*/ 2147483647 w 532436"/>
              <a:gd name="T5" fmla="*/ 2147483647 h 37854"/>
              <a:gd name="T6" fmla="*/ 2147483647 w 532436"/>
              <a:gd name="T7" fmla="*/ 2147483647 h 37854"/>
              <a:gd name="T8" fmla="*/ 2147483647 w 532436"/>
              <a:gd name="T9" fmla="*/ 2147483647 h 37854"/>
              <a:gd name="T10" fmla="*/ 0 60000 65536"/>
              <a:gd name="T11" fmla="*/ 0 60000 65536"/>
              <a:gd name="T12" fmla="*/ 0 60000 65536"/>
              <a:gd name="T13" fmla="*/ 0 60000 65536"/>
              <a:gd name="T14" fmla="*/ 0 60000 65536"/>
              <a:gd name="T15" fmla="*/ 0 w 532436"/>
              <a:gd name="T16" fmla="*/ 0 h 37854"/>
              <a:gd name="T17" fmla="*/ 532436 w 532436"/>
              <a:gd name="T18" fmla="*/ 37854 h 37854"/>
            </a:gdLst>
            <a:ahLst/>
            <a:cxnLst>
              <a:cxn ang="T10">
                <a:pos x="T0" y="T1"/>
              </a:cxn>
              <a:cxn ang="T11">
                <a:pos x="T2" y="T3"/>
              </a:cxn>
              <a:cxn ang="T12">
                <a:pos x="T4" y="T5"/>
              </a:cxn>
              <a:cxn ang="T13">
                <a:pos x="T6" y="T7"/>
              </a:cxn>
              <a:cxn ang="T14">
                <a:pos x="T8" y="T9"/>
              </a:cxn>
            </a:cxnLst>
            <a:rect l="T15" t="T16" r="T17" b="T18"/>
            <a:pathLst>
              <a:path w="532436" h="37854">
                <a:moveTo>
                  <a:pt x="0" y="37854"/>
                </a:moveTo>
                <a:cubicBezTo>
                  <a:pt x="96456" y="33996"/>
                  <a:pt x="193048" y="32700"/>
                  <a:pt x="289367" y="26279"/>
                </a:cubicBezTo>
                <a:cubicBezTo>
                  <a:pt x="308997" y="24970"/>
                  <a:pt x="328155" y="19476"/>
                  <a:pt x="347241" y="14704"/>
                </a:cubicBezTo>
                <a:cubicBezTo>
                  <a:pt x="359078" y="11745"/>
                  <a:pt x="369788" y="3890"/>
                  <a:pt x="381965" y="3129"/>
                </a:cubicBezTo>
                <a:cubicBezTo>
                  <a:pt x="432024" y="0"/>
                  <a:pt x="482279" y="3129"/>
                  <a:pt x="532436" y="312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39" name="Freeform 7"/>
          <p:cNvSpPr>
            <a:spLocks/>
          </p:cNvSpPr>
          <p:nvPr/>
        </p:nvSpPr>
        <p:spPr bwMode="auto">
          <a:xfrm>
            <a:off x="2614613" y="3538538"/>
            <a:ext cx="595312" cy="46037"/>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0" name="Freeform 8"/>
          <p:cNvSpPr>
            <a:spLocks/>
          </p:cNvSpPr>
          <p:nvPr/>
        </p:nvSpPr>
        <p:spPr bwMode="auto">
          <a:xfrm>
            <a:off x="2620963" y="3732213"/>
            <a:ext cx="925512" cy="46037"/>
          </a:xfrm>
          <a:custGeom>
            <a:avLst/>
            <a:gdLst>
              <a:gd name="T0" fmla="*/ 0 w 567159"/>
              <a:gd name="T1" fmla="*/ 2 h 56022"/>
              <a:gd name="T2" fmla="*/ 2147483647 w 567159"/>
              <a:gd name="T3" fmla="*/ 2 h 56022"/>
              <a:gd name="T4" fmla="*/ 2147483647 w 567159"/>
              <a:gd name="T5" fmla="*/ 2 h 56022"/>
              <a:gd name="T6" fmla="*/ 2147483647 w 567159"/>
              <a:gd name="T7" fmla="*/ 2 h 56022"/>
              <a:gd name="T8" fmla="*/ 2147483647 w 567159"/>
              <a:gd name="T9" fmla="*/ 2 h 56022"/>
              <a:gd name="T10" fmla="*/ 2147483647 w 567159"/>
              <a:gd name="T11" fmla="*/ 2 h 56022"/>
              <a:gd name="T12" fmla="*/ 2147483647 w 567159"/>
              <a:gd name="T13" fmla="*/ 2 h 56022"/>
              <a:gd name="T14" fmla="*/ 0 60000 65536"/>
              <a:gd name="T15" fmla="*/ 0 60000 65536"/>
              <a:gd name="T16" fmla="*/ 0 60000 65536"/>
              <a:gd name="T17" fmla="*/ 0 60000 65536"/>
              <a:gd name="T18" fmla="*/ 0 60000 65536"/>
              <a:gd name="T19" fmla="*/ 0 60000 65536"/>
              <a:gd name="T20" fmla="*/ 0 60000 65536"/>
              <a:gd name="T21" fmla="*/ 0 w 567159"/>
              <a:gd name="T22" fmla="*/ 0 h 56022"/>
              <a:gd name="T23" fmla="*/ 567159 w 567159"/>
              <a:gd name="T24" fmla="*/ 56022 h 560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159" h="56022">
                <a:moveTo>
                  <a:pt x="0" y="25155"/>
                </a:moveTo>
                <a:cubicBezTo>
                  <a:pt x="81023" y="52163"/>
                  <a:pt x="46299" y="56022"/>
                  <a:pt x="104172" y="36730"/>
                </a:cubicBezTo>
                <a:cubicBezTo>
                  <a:pt x="127321" y="40588"/>
                  <a:pt x="150151" y="48305"/>
                  <a:pt x="173620" y="48305"/>
                </a:cubicBezTo>
                <a:cubicBezTo>
                  <a:pt x="340126" y="48305"/>
                  <a:pt x="345699" y="44704"/>
                  <a:pt x="462987" y="25155"/>
                </a:cubicBezTo>
                <a:cubicBezTo>
                  <a:pt x="474562" y="17439"/>
                  <a:pt x="483989" y="4293"/>
                  <a:pt x="497711" y="2006"/>
                </a:cubicBezTo>
                <a:cubicBezTo>
                  <a:pt x="509746" y="0"/>
                  <a:pt x="520400" y="11575"/>
                  <a:pt x="532435" y="13581"/>
                </a:cubicBezTo>
                <a:cubicBezTo>
                  <a:pt x="543852" y="15484"/>
                  <a:pt x="555584" y="13581"/>
                  <a:pt x="567159" y="13581"/>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1" name="Freeform 9"/>
          <p:cNvSpPr>
            <a:spLocks/>
          </p:cNvSpPr>
          <p:nvPr/>
        </p:nvSpPr>
        <p:spPr bwMode="auto">
          <a:xfrm>
            <a:off x="2630488" y="3948113"/>
            <a:ext cx="696912" cy="42862"/>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2" name="Freeform 11"/>
          <p:cNvSpPr>
            <a:spLocks/>
          </p:cNvSpPr>
          <p:nvPr/>
        </p:nvSpPr>
        <p:spPr bwMode="auto">
          <a:xfrm>
            <a:off x="2632075" y="4144963"/>
            <a:ext cx="595313" cy="46037"/>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3" name="Freeform 12"/>
          <p:cNvSpPr>
            <a:spLocks/>
          </p:cNvSpPr>
          <p:nvPr/>
        </p:nvSpPr>
        <p:spPr bwMode="auto">
          <a:xfrm>
            <a:off x="2616200" y="4316413"/>
            <a:ext cx="931863" cy="46037"/>
          </a:xfrm>
          <a:custGeom>
            <a:avLst/>
            <a:gdLst>
              <a:gd name="T0" fmla="*/ 0 w 532436"/>
              <a:gd name="T1" fmla="*/ 2147483647 h 37854"/>
              <a:gd name="T2" fmla="*/ 2147483647 w 532436"/>
              <a:gd name="T3" fmla="*/ 2147483647 h 37854"/>
              <a:gd name="T4" fmla="*/ 2147483647 w 532436"/>
              <a:gd name="T5" fmla="*/ 2147483647 h 37854"/>
              <a:gd name="T6" fmla="*/ 2147483647 w 532436"/>
              <a:gd name="T7" fmla="*/ 2147483647 h 37854"/>
              <a:gd name="T8" fmla="*/ 2147483647 w 532436"/>
              <a:gd name="T9" fmla="*/ 2147483647 h 37854"/>
              <a:gd name="T10" fmla="*/ 0 60000 65536"/>
              <a:gd name="T11" fmla="*/ 0 60000 65536"/>
              <a:gd name="T12" fmla="*/ 0 60000 65536"/>
              <a:gd name="T13" fmla="*/ 0 60000 65536"/>
              <a:gd name="T14" fmla="*/ 0 60000 65536"/>
              <a:gd name="T15" fmla="*/ 0 w 532436"/>
              <a:gd name="T16" fmla="*/ 0 h 37854"/>
              <a:gd name="T17" fmla="*/ 532436 w 532436"/>
              <a:gd name="T18" fmla="*/ 37854 h 37854"/>
            </a:gdLst>
            <a:ahLst/>
            <a:cxnLst>
              <a:cxn ang="T10">
                <a:pos x="T0" y="T1"/>
              </a:cxn>
              <a:cxn ang="T11">
                <a:pos x="T2" y="T3"/>
              </a:cxn>
              <a:cxn ang="T12">
                <a:pos x="T4" y="T5"/>
              </a:cxn>
              <a:cxn ang="T13">
                <a:pos x="T6" y="T7"/>
              </a:cxn>
              <a:cxn ang="T14">
                <a:pos x="T8" y="T9"/>
              </a:cxn>
            </a:cxnLst>
            <a:rect l="T15" t="T16" r="T17" b="T18"/>
            <a:pathLst>
              <a:path w="532436" h="37854">
                <a:moveTo>
                  <a:pt x="0" y="37854"/>
                </a:moveTo>
                <a:cubicBezTo>
                  <a:pt x="96456" y="33996"/>
                  <a:pt x="193048" y="32700"/>
                  <a:pt x="289367" y="26279"/>
                </a:cubicBezTo>
                <a:cubicBezTo>
                  <a:pt x="308997" y="24970"/>
                  <a:pt x="328155" y="19476"/>
                  <a:pt x="347241" y="14704"/>
                </a:cubicBezTo>
                <a:cubicBezTo>
                  <a:pt x="359078" y="11745"/>
                  <a:pt x="369788" y="3890"/>
                  <a:pt x="381965" y="3129"/>
                </a:cubicBezTo>
                <a:cubicBezTo>
                  <a:pt x="432024" y="0"/>
                  <a:pt x="482279" y="3129"/>
                  <a:pt x="532436" y="312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4" name="Oval 15"/>
          <p:cNvSpPr>
            <a:spLocks noChangeArrowheads="1"/>
          </p:cNvSpPr>
          <p:nvPr/>
        </p:nvSpPr>
        <p:spPr bwMode="auto">
          <a:xfrm>
            <a:off x="5932488" y="2406650"/>
            <a:ext cx="2049462" cy="2843213"/>
          </a:xfrm>
          <a:prstGeom prst="ellipse">
            <a:avLst/>
          </a:prstGeom>
          <a:solidFill>
            <a:srgbClr val="99CC99"/>
          </a:solidFill>
          <a:ln w="28575">
            <a:solidFill>
              <a:schemeClr val="tx1"/>
            </a:solidFill>
            <a:round/>
            <a:headEnd type="none" w="sm" len="sm"/>
            <a:tailEnd type="none" w="sm" len="sm"/>
          </a:ln>
        </p:spPr>
        <p:txBody>
          <a:bodyPr/>
          <a:lstStyle/>
          <a:p>
            <a:pPr defTabSz="228600"/>
            <a:endParaRPr lang="en-US"/>
          </a:p>
        </p:txBody>
      </p:sp>
      <p:sp>
        <p:nvSpPr>
          <p:cNvPr id="18445" name="Rectangle 16"/>
          <p:cNvSpPr>
            <a:spLocks noChangeArrowheads="1"/>
          </p:cNvSpPr>
          <p:nvPr/>
        </p:nvSpPr>
        <p:spPr bwMode="auto">
          <a:xfrm>
            <a:off x="6184900" y="3378200"/>
            <a:ext cx="1416050" cy="871538"/>
          </a:xfrm>
          <a:prstGeom prst="rect">
            <a:avLst/>
          </a:prstGeom>
          <a:solidFill>
            <a:srgbClr val="FFFFCC"/>
          </a:solidFill>
          <a:ln w="28575">
            <a:solidFill>
              <a:schemeClr val="tx1"/>
            </a:solidFill>
            <a:round/>
            <a:headEnd type="none" w="sm" len="sm"/>
            <a:tailEnd type="none" w="sm" len="sm"/>
          </a:ln>
        </p:spPr>
        <p:txBody>
          <a:bodyPr/>
          <a:lstStyle/>
          <a:p>
            <a:pPr defTabSz="228600"/>
            <a:r>
              <a:rPr lang="en-US" sz="1100" b="1"/>
              <a:t>  1</a:t>
            </a:r>
          </a:p>
          <a:p>
            <a:pPr defTabSz="228600"/>
            <a:r>
              <a:rPr lang="en-US" sz="1100" b="1"/>
              <a:t>  2</a:t>
            </a:r>
          </a:p>
          <a:p>
            <a:pPr defTabSz="228600"/>
            <a:r>
              <a:rPr lang="en-US" sz="1100" b="1"/>
              <a:t>  3</a:t>
            </a:r>
          </a:p>
          <a:p>
            <a:pPr defTabSz="228600"/>
            <a:r>
              <a:rPr lang="en-US" sz="1100" b="1"/>
              <a:t>  4</a:t>
            </a:r>
          </a:p>
          <a:p>
            <a:pPr defTabSz="228600"/>
            <a:endParaRPr lang="en-US"/>
          </a:p>
        </p:txBody>
      </p:sp>
      <p:sp>
        <p:nvSpPr>
          <p:cNvPr id="18446" name="Freeform 19"/>
          <p:cNvSpPr>
            <a:spLocks/>
          </p:cNvSpPr>
          <p:nvPr/>
        </p:nvSpPr>
        <p:spPr bwMode="auto">
          <a:xfrm>
            <a:off x="6551613" y="3487738"/>
            <a:ext cx="596900" cy="46037"/>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7" name="Freeform 20"/>
          <p:cNvSpPr>
            <a:spLocks/>
          </p:cNvSpPr>
          <p:nvPr/>
        </p:nvSpPr>
        <p:spPr bwMode="auto">
          <a:xfrm>
            <a:off x="6557963" y="3681413"/>
            <a:ext cx="925512" cy="46037"/>
          </a:xfrm>
          <a:custGeom>
            <a:avLst/>
            <a:gdLst>
              <a:gd name="T0" fmla="*/ 0 w 567159"/>
              <a:gd name="T1" fmla="*/ 2 h 56022"/>
              <a:gd name="T2" fmla="*/ 2147483647 w 567159"/>
              <a:gd name="T3" fmla="*/ 2 h 56022"/>
              <a:gd name="T4" fmla="*/ 2147483647 w 567159"/>
              <a:gd name="T5" fmla="*/ 2 h 56022"/>
              <a:gd name="T6" fmla="*/ 2147483647 w 567159"/>
              <a:gd name="T7" fmla="*/ 2 h 56022"/>
              <a:gd name="T8" fmla="*/ 2147483647 w 567159"/>
              <a:gd name="T9" fmla="*/ 2 h 56022"/>
              <a:gd name="T10" fmla="*/ 2147483647 w 567159"/>
              <a:gd name="T11" fmla="*/ 2 h 56022"/>
              <a:gd name="T12" fmla="*/ 2147483647 w 567159"/>
              <a:gd name="T13" fmla="*/ 2 h 56022"/>
              <a:gd name="T14" fmla="*/ 0 60000 65536"/>
              <a:gd name="T15" fmla="*/ 0 60000 65536"/>
              <a:gd name="T16" fmla="*/ 0 60000 65536"/>
              <a:gd name="T17" fmla="*/ 0 60000 65536"/>
              <a:gd name="T18" fmla="*/ 0 60000 65536"/>
              <a:gd name="T19" fmla="*/ 0 60000 65536"/>
              <a:gd name="T20" fmla="*/ 0 60000 65536"/>
              <a:gd name="T21" fmla="*/ 0 w 567159"/>
              <a:gd name="T22" fmla="*/ 0 h 56022"/>
              <a:gd name="T23" fmla="*/ 567159 w 567159"/>
              <a:gd name="T24" fmla="*/ 56022 h 560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159" h="56022">
                <a:moveTo>
                  <a:pt x="0" y="25155"/>
                </a:moveTo>
                <a:cubicBezTo>
                  <a:pt x="81023" y="52163"/>
                  <a:pt x="46299" y="56022"/>
                  <a:pt x="104172" y="36730"/>
                </a:cubicBezTo>
                <a:cubicBezTo>
                  <a:pt x="127321" y="40588"/>
                  <a:pt x="150151" y="48305"/>
                  <a:pt x="173620" y="48305"/>
                </a:cubicBezTo>
                <a:cubicBezTo>
                  <a:pt x="340126" y="48305"/>
                  <a:pt x="345699" y="44704"/>
                  <a:pt x="462987" y="25155"/>
                </a:cubicBezTo>
                <a:cubicBezTo>
                  <a:pt x="474562" y="17439"/>
                  <a:pt x="483989" y="4293"/>
                  <a:pt x="497711" y="2006"/>
                </a:cubicBezTo>
                <a:cubicBezTo>
                  <a:pt x="509746" y="0"/>
                  <a:pt x="520400" y="11575"/>
                  <a:pt x="532435" y="13581"/>
                </a:cubicBezTo>
                <a:cubicBezTo>
                  <a:pt x="543852" y="15484"/>
                  <a:pt x="555584" y="13581"/>
                  <a:pt x="567159" y="13581"/>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8" name="Freeform 21"/>
          <p:cNvSpPr>
            <a:spLocks/>
          </p:cNvSpPr>
          <p:nvPr/>
        </p:nvSpPr>
        <p:spPr bwMode="auto">
          <a:xfrm>
            <a:off x="6567488" y="3897313"/>
            <a:ext cx="696912" cy="42862"/>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49" name="Freeform 126"/>
          <p:cNvSpPr>
            <a:spLocks/>
          </p:cNvSpPr>
          <p:nvPr/>
        </p:nvSpPr>
        <p:spPr bwMode="auto">
          <a:xfrm flipH="1" flipV="1">
            <a:off x="2671763" y="3705225"/>
            <a:ext cx="3611562" cy="392113"/>
          </a:xfrm>
          <a:custGeom>
            <a:avLst/>
            <a:gdLst>
              <a:gd name="T0" fmla="*/ 0 w 10000"/>
              <a:gd name="T1" fmla="*/ 2147483647 h 6154"/>
              <a:gd name="T2" fmla="*/ 0 w 10000"/>
              <a:gd name="T3" fmla="*/ 0 h 6154"/>
              <a:gd name="T4" fmla="*/ 2147483647 w 10000"/>
              <a:gd name="T5" fmla="*/ 0 h 6154"/>
              <a:gd name="T6" fmla="*/ 2147483647 w 10000"/>
              <a:gd name="T7" fmla="*/ 2147483647 h 6154"/>
              <a:gd name="T8" fmla="*/ 0 60000 65536"/>
              <a:gd name="T9" fmla="*/ 0 60000 65536"/>
              <a:gd name="T10" fmla="*/ 0 60000 65536"/>
              <a:gd name="T11" fmla="*/ 0 60000 65536"/>
              <a:gd name="T12" fmla="*/ 0 w 10000"/>
              <a:gd name="T13" fmla="*/ 0 h 6154"/>
              <a:gd name="T14" fmla="*/ 10000 w 10000"/>
              <a:gd name="T15" fmla="*/ 6154 h 6154"/>
            </a:gdLst>
            <a:ahLst/>
            <a:cxnLst>
              <a:cxn ang="T8">
                <a:pos x="T0" y="T1"/>
              </a:cxn>
              <a:cxn ang="T9">
                <a:pos x="T2" y="T3"/>
              </a:cxn>
              <a:cxn ang="T10">
                <a:pos x="T4" y="T5"/>
              </a:cxn>
              <a:cxn ang="T11">
                <a:pos x="T6" y="T7"/>
              </a:cxn>
            </a:cxnLst>
            <a:rect l="T12" t="T13" r="T14" b="T15"/>
            <a:pathLst>
              <a:path w="10000" h="6154">
                <a:moveTo>
                  <a:pt x="0" y="121"/>
                </a:moveTo>
                <a:lnTo>
                  <a:pt x="0" y="0"/>
                </a:lnTo>
                <a:lnTo>
                  <a:pt x="10000" y="0"/>
                </a:lnTo>
                <a:lnTo>
                  <a:pt x="10000" y="6154"/>
                </a:lnTo>
              </a:path>
            </a:pathLst>
          </a:custGeom>
          <a:noFill/>
          <a:ln w="28575">
            <a:solidFill>
              <a:schemeClr val="accent2"/>
            </a:solidFill>
            <a:round/>
            <a:headEnd type="none" w="sm" len="sm"/>
            <a:tailEnd type="triangle" w="med" len="med"/>
          </a:ln>
        </p:spPr>
        <p:txBody>
          <a:bodyPr/>
          <a:lstStyle/>
          <a:p>
            <a:endParaRPr lang="en-IN"/>
          </a:p>
        </p:txBody>
      </p:sp>
      <p:sp>
        <p:nvSpPr>
          <p:cNvPr id="18450" name="Freeform 27"/>
          <p:cNvSpPr>
            <a:spLocks/>
          </p:cNvSpPr>
          <p:nvPr/>
        </p:nvSpPr>
        <p:spPr bwMode="auto">
          <a:xfrm>
            <a:off x="6569075" y="4094163"/>
            <a:ext cx="696913" cy="41275"/>
          </a:xfrm>
          <a:custGeom>
            <a:avLst/>
            <a:gdLst>
              <a:gd name="T0" fmla="*/ 0 w 509286"/>
              <a:gd name="T1" fmla="*/ 0 h 30438"/>
              <a:gd name="T2" fmla="*/ 2147483647 w 509286"/>
              <a:gd name="T3" fmla="*/ 2147483647 h 30438"/>
              <a:gd name="T4" fmla="*/ 2147483647 w 509286"/>
              <a:gd name="T5" fmla="*/ 0 h 30438"/>
              <a:gd name="T6" fmla="*/ 2147483647 w 509286"/>
              <a:gd name="T7" fmla="*/ 2147483647 h 30438"/>
              <a:gd name="T8" fmla="*/ 2147483647 w 509286"/>
              <a:gd name="T9" fmla="*/ 2147483647 h 30438"/>
              <a:gd name="T10" fmla="*/ 2147483647 w 509286"/>
              <a:gd name="T11" fmla="*/ 2147483647 h 30438"/>
              <a:gd name="T12" fmla="*/ 0 60000 65536"/>
              <a:gd name="T13" fmla="*/ 0 60000 65536"/>
              <a:gd name="T14" fmla="*/ 0 60000 65536"/>
              <a:gd name="T15" fmla="*/ 0 60000 65536"/>
              <a:gd name="T16" fmla="*/ 0 60000 65536"/>
              <a:gd name="T17" fmla="*/ 0 60000 65536"/>
              <a:gd name="T18" fmla="*/ 0 w 509286"/>
              <a:gd name="T19" fmla="*/ 0 h 30438"/>
              <a:gd name="T20" fmla="*/ 509286 w 509286"/>
              <a:gd name="T21" fmla="*/ 30438 h 30438"/>
            </a:gdLst>
            <a:ahLst/>
            <a:cxnLst>
              <a:cxn ang="T12">
                <a:pos x="T0" y="T1"/>
              </a:cxn>
              <a:cxn ang="T13">
                <a:pos x="T2" y="T3"/>
              </a:cxn>
              <a:cxn ang="T14">
                <a:pos x="T4" y="T5"/>
              </a:cxn>
              <a:cxn ang="T15">
                <a:pos x="T6" y="T7"/>
              </a:cxn>
              <a:cxn ang="T16">
                <a:pos x="T8" y="T9"/>
              </a:cxn>
              <a:cxn ang="T17">
                <a:pos x="T10" y="T11"/>
              </a:cxn>
            </a:cxnLst>
            <a:rect l="T18" t="T19" r="T20" b="T21"/>
            <a:pathLst>
              <a:path w="509286" h="30438">
                <a:moveTo>
                  <a:pt x="0" y="0"/>
                </a:moveTo>
                <a:cubicBezTo>
                  <a:pt x="11575" y="7716"/>
                  <a:pt x="20832" y="22418"/>
                  <a:pt x="34724" y="23149"/>
                </a:cubicBezTo>
                <a:cubicBezTo>
                  <a:pt x="173218" y="30438"/>
                  <a:pt x="172855" y="27261"/>
                  <a:pt x="254643" y="0"/>
                </a:cubicBezTo>
                <a:cubicBezTo>
                  <a:pt x="300942" y="3858"/>
                  <a:pt x="347488" y="5434"/>
                  <a:pt x="393540" y="11574"/>
                </a:cubicBezTo>
                <a:cubicBezTo>
                  <a:pt x="405634" y="13186"/>
                  <a:pt x="416124" y="21935"/>
                  <a:pt x="428264" y="23149"/>
                </a:cubicBezTo>
                <a:cubicBezTo>
                  <a:pt x="455137" y="25836"/>
                  <a:pt x="482279" y="23149"/>
                  <a:pt x="509286" y="23149"/>
                </a:cubicBezTo>
              </a:path>
            </a:pathLst>
          </a:custGeom>
          <a:noFill/>
          <a:ln w="28575">
            <a:solidFill>
              <a:schemeClr val="tx1">
                <a:alpha val="36862"/>
              </a:schemeClr>
            </a:solidFill>
            <a:round/>
            <a:headEnd type="none" w="sm" len="sm"/>
            <a:tailEnd type="none" w="sm" len="sm"/>
          </a:ln>
        </p:spPr>
        <p:txBody>
          <a:bodyPr/>
          <a:lstStyle/>
          <a:p>
            <a:endParaRPr lang="en-IN"/>
          </a:p>
        </p:txBody>
      </p:sp>
      <p:sp>
        <p:nvSpPr>
          <p:cNvPr id="18451" name="AutoShape 50"/>
          <p:cNvSpPr>
            <a:spLocks noChangeArrowheads="1"/>
          </p:cNvSpPr>
          <p:nvPr/>
        </p:nvSpPr>
        <p:spPr bwMode="auto">
          <a:xfrm>
            <a:off x="962025" y="1703388"/>
            <a:ext cx="1724025" cy="738187"/>
          </a:xfrm>
          <a:prstGeom prst="wedgeRectCallout">
            <a:avLst>
              <a:gd name="adj1" fmla="val 49403"/>
              <a:gd name="adj2" fmla="val 182495"/>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r>
              <a:rPr lang="en-US" sz="1400"/>
              <a:t>Value passed from caller method to worker method</a:t>
            </a:r>
          </a:p>
        </p:txBody>
      </p:sp>
      <p:sp>
        <p:nvSpPr>
          <p:cNvPr id="18452" name="Text Box 47"/>
          <p:cNvSpPr txBox="1">
            <a:spLocks noChangeArrowheads="1"/>
          </p:cNvSpPr>
          <p:nvPr/>
        </p:nvSpPr>
        <p:spPr bwMode="auto">
          <a:xfrm>
            <a:off x="2689225" y="2066925"/>
            <a:ext cx="663575" cy="277813"/>
          </a:xfrm>
          <a:prstGeom prst="rect">
            <a:avLst/>
          </a:prstGeom>
          <a:noFill/>
          <a:ln w="9525">
            <a:noFill/>
            <a:miter lim="800000"/>
            <a:headEnd/>
            <a:tailEnd/>
          </a:ln>
        </p:spPr>
        <p:txBody>
          <a:bodyPr wrap="none">
            <a:spAutoFit/>
          </a:bodyPr>
          <a:lstStyle/>
          <a:p>
            <a:pPr eaLnBrk="0" hangingPunct="0"/>
            <a:r>
              <a:rPr lang="en-US" sz="1200" b="1"/>
              <a:t>Object</a:t>
            </a:r>
          </a:p>
        </p:txBody>
      </p:sp>
      <p:sp>
        <p:nvSpPr>
          <p:cNvPr id="18453" name="Text Box 47"/>
          <p:cNvSpPr txBox="1">
            <a:spLocks noChangeArrowheads="1"/>
          </p:cNvSpPr>
          <p:nvPr/>
        </p:nvSpPr>
        <p:spPr bwMode="auto">
          <a:xfrm>
            <a:off x="2644775" y="2725738"/>
            <a:ext cx="741363" cy="277812"/>
          </a:xfrm>
          <a:prstGeom prst="rect">
            <a:avLst/>
          </a:prstGeom>
          <a:noFill/>
          <a:ln w="9525">
            <a:noFill/>
            <a:miter lim="800000"/>
            <a:headEnd/>
            <a:tailEnd/>
          </a:ln>
        </p:spPr>
        <p:txBody>
          <a:bodyPr wrap="none">
            <a:spAutoFit/>
          </a:bodyPr>
          <a:lstStyle/>
          <a:p>
            <a:pPr eaLnBrk="0" hangingPunct="0"/>
            <a:r>
              <a:rPr lang="en-US" sz="1200" b="1"/>
              <a:t>method</a:t>
            </a:r>
          </a:p>
        </p:txBody>
      </p:sp>
      <p:sp>
        <p:nvSpPr>
          <p:cNvPr id="18454" name="AutoShape 50"/>
          <p:cNvSpPr>
            <a:spLocks noChangeArrowheads="1"/>
          </p:cNvSpPr>
          <p:nvPr/>
        </p:nvSpPr>
        <p:spPr bwMode="auto">
          <a:xfrm>
            <a:off x="6880225" y="1779588"/>
            <a:ext cx="1654175" cy="522287"/>
          </a:xfrm>
          <a:prstGeom prst="wedgeRectCallout">
            <a:avLst>
              <a:gd name="adj1" fmla="val -61236"/>
              <a:gd name="adj2" fmla="val 247815"/>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r>
              <a:rPr lang="en-US" sz="1400"/>
              <a:t>Value received by worker method</a:t>
            </a:r>
          </a:p>
        </p:txBody>
      </p:sp>
      <p:sp>
        <p:nvSpPr>
          <p:cNvPr id="18455" name="Rectangle 38"/>
          <p:cNvSpPr>
            <a:spLocks noChangeArrowheads="1"/>
          </p:cNvSpPr>
          <p:nvPr/>
        </p:nvSpPr>
        <p:spPr bwMode="gray">
          <a:xfrm>
            <a:off x="2560638" y="3449638"/>
            <a:ext cx="708025" cy="209550"/>
          </a:xfrm>
          <a:prstGeom prst="rect">
            <a:avLst/>
          </a:prstGeom>
          <a:noFill/>
          <a:ln w="28575">
            <a:solidFill>
              <a:schemeClr val="hlink"/>
            </a:solidFill>
            <a:miter lim="800000"/>
            <a:headEnd/>
            <a:tailEnd/>
          </a:ln>
        </p:spPr>
        <p:txBody>
          <a:bodyPr wrap="none" anchor="ctr"/>
          <a:lstStyle/>
          <a:p>
            <a:endParaRPr lang="en-US"/>
          </a:p>
        </p:txBody>
      </p:sp>
      <p:sp>
        <p:nvSpPr>
          <p:cNvPr id="18456" name="Rectangle 38"/>
          <p:cNvSpPr>
            <a:spLocks noChangeArrowheads="1"/>
          </p:cNvSpPr>
          <p:nvPr/>
        </p:nvSpPr>
        <p:spPr bwMode="gray">
          <a:xfrm>
            <a:off x="6483350" y="3419475"/>
            <a:ext cx="782638" cy="195263"/>
          </a:xfrm>
          <a:prstGeom prst="rect">
            <a:avLst/>
          </a:prstGeom>
          <a:noFill/>
          <a:ln w="28575">
            <a:solidFill>
              <a:schemeClr val="hlink"/>
            </a:solidFill>
            <a:miter lim="800000"/>
            <a:headEnd/>
            <a:tailEnd/>
          </a:ln>
        </p:spPr>
        <p:txBody>
          <a:bodyPr wrap="none" anchor="ctr"/>
          <a:lstStyle/>
          <a:p>
            <a:endParaRPr lang="en-US"/>
          </a:p>
        </p:txBody>
      </p:sp>
      <p:sp>
        <p:nvSpPr>
          <p:cNvPr id="18457" name="Rectangle 38"/>
          <p:cNvSpPr>
            <a:spLocks noChangeArrowheads="1"/>
          </p:cNvSpPr>
          <p:nvPr/>
        </p:nvSpPr>
        <p:spPr bwMode="gray">
          <a:xfrm>
            <a:off x="6477000" y="4010025"/>
            <a:ext cx="939800" cy="195263"/>
          </a:xfrm>
          <a:prstGeom prst="rect">
            <a:avLst/>
          </a:prstGeom>
          <a:noFill/>
          <a:ln w="28575">
            <a:solidFill>
              <a:schemeClr val="hlink"/>
            </a:solidFill>
            <a:miter lim="800000"/>
            <a:headEnd/>
            <a:tailEnd/>
          </a:ln>
        </p:spPr>
        <p:txBody>
          <a:bodyPr wrap="none" anchor="ctr"/>
          <a:lstStyle/>
          <a:p>
            <a:endParaRPr lang="en-US"/>
          </a:p>
        </p:txBody>
      </p:sp>
      <p:sp>
        <p:nvSpPr>
          <p:cNvPr id="18458" name="AutoShape 50"/>
          <p:cNvSpPr>
            <a:spLocks noChangeArrowheads="1"/>
          </p:cNvSpPr>
          <p:nvPr/>
        </p:nvSpPr>
        <p:spPr bwMode="auto">
          <a:xfrm>
            <a:off x="4659313" y="5321300"/>
            <a:ext cx="1549400" cy="522288"/>
          </a:xfrm>
          <a:prstGeom prst="wedgeRectCallout">
            <a:avLst>
              <a:gd name="adj1" fmla="val 68852"/>
              <a:gd name="adj2" fmla="val -266417"/>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r>
              <a:rPr lang="en-US" sz="1400"/>
              <a:t>Value returned to caller method</a:t>
            </a:r>
          </a:p>
        </p:txBody>
      </p:sp>
      <p:sp>
        <p:nvSpPr>
          <p:cNvPr id="18459" name="Oval 31"/>
          <p:cNvSpPr>
            <a:spLocks noChangeArrowheads="1"/>
          </p:cNvSpPr>
          <p:nvPr/>
        </p:nvSpPr>
        <p:spPr bwMode="blackWhite">
          <a:xfrm>
            <a:off x="677863" y="1452563"/>
            <a:ext cx="414337"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pPr>
            <a:r>
              <a:rPr lang="en-US" sz="2000" b="1"/>
              <a:t>1</a:t>
            </a:r>
          </a:p>
        </p:txBody>
      </p:sp>
      <p:sp>
        <p:nvSpPr>
          <p:cNvPr id="18460" name="Oval 32"/>
          <p:cNvSpPr>
            <a:spLocks noChangeArrowheads="1"/>
          </p:cNvSpPr>
          <p:nvPr/>
        </p:nvSpPr>
        <p:spPr bwMode="blackWhite">
          <a:xfrm>
            <a:off x="6624638" y="1423988"/>
            <a:ext cx="414337"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pPr>
            <a:r>
              <a:rPr lang="en-US" sz="2000" b="1"/>
              <a:t>2</a:t>
            </a:r>
          </a:p>
        </p:txBody>
      </p:sp>
      <p:sp>
        <p:nvSpPr>
          <p:cNvPr id="18461" name="Oval 33"/>
          <p:cNvSpPr>
            <a:spLocks noChangeArrowheads="1"/>
          </p:cNvSpPr>
          <p:nvPr/>
        </p:nvSpPr>
        <p:spPr bwMode="blackWhite">
          <a:xfrm>
            <a:off x="4327525" y="5089525"/>
            <a:ext cx="414338" cy="414338"/>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pPr>
            <a:r>
              <a:rPr lang="en-US" sz="2000" b="1"/>
              <a:t>3</a:t>
            </a:r>
          </a:p>
        </p:txBody>
      </p:sp>
      <p:cxnSp>
        <p:nvCxnSpPr>
          <p:cNvPr id="18462" name="Straight Arrow Connector 31"/>
          <p:cNvCxnSpPr>
            <a:cxnSpLocks noChangeShapeType="1"/>
          </p:cNvCxnSpPr>
          <p:nvPr/>
        </p:nvCxnSpPr>
        <p:spPr bwMode="auto">
          <a:xfrm>
            <a:off x="3284538" y="3563938"/>
            <a:ext cx="2933700" cy="1587"/>
          </a:xfrm>
          <a:prstGeom prst="straightConnector1">
            <a:avLst/>
          </a:prstGeom>
          <a:noFill/>
          <a:ln w="28575" algn="ctr">
            <a:solidFill>
              <a:schemeClr val="accent2"/>
            </a:solidFill>
            <a:round/>
            <a:headEnd/>
            <a:tailEnd type="triangle" w="med" len="med"/>
          </a:ln>
        </p:spPr>
      </p:cxn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511156"/>
          </a:xfrm>
        </p:spPr>
        <p:txBody>
          <a:bodyPr/>
          <a:lstStyle/>
          <a:p>
            <a:pPr eaLnBrk="1" hangingPunct="1"/>
            <a:r>
              <a:rPr lang="en-US" sz="3200" b="1" dirty="0" smtClean="0">
                <a:solidFill>
                  <a:srgbClr val="00B0F0"/>
                </a:solidFill>
              </a:rPr>
              <a:t>this keyword  </a:t>
            </a:r>
          </a:p>
        </p:txBody>
      </p:sp>
      <p:sp>
        <p:nvSpPr>
          <p:cNvPr id="23555" name="Rectangle 18"/>
          <p:cNvSpPr>
            <a:spLocks noGrp="1" noChangeArrowheads="1"/>
          </p:cNvSpPr>
          <p:nvPr>
            <p:ph idx="1"/>
          </p:nvPr>
        </p:nvSpPr>
        <p:spPr>
          <a:xfrm>
            <a:off x="642910" y="1071546"/>
            <a:ext cx="7918450" cy="703263"/>
          </a:xfrm>
        </p:spPr>
        <p:txBody>
          <a:bodyPr/>
          <a:lstStyle/>
          <a:p>
            <a:pPr algn="just">
              <a:lnSpc>
                <a:spcPct val="150000"/>
              </a:lnSpc>
            </a:pPr>
            <a:r>
              <a:rPr lang="en-IN" sz="2400" dirty="0" smtClean="0"/>
              <a:t>Keyword this is a reference variable in Java that refers to the current object.</a:t>
            </a:r>
          </a:p>
          <a:p>
            <a:pPr algn="just">
              <a:lnSpc>
                <a:spcPct val="150000"/>
              </a:lnSpc>
              <a:buNone/>
            </a:pPr>
            <a:r>
              <a:rPr lang="en-IN" sz="2400" b="1" dirty="0" smtClean="0"/>
              <a:t>The various usages of 'THIS' keyword in Java are as follows:</a:t>
            </a:r>
          </a:p>
          <a:p>
            <a:pPr algn="just">
              <a:lnSpc>
                <a:spcPct val="150000"/>
              </a:lnSpc>
            </a:pPr>
            <a:r>
              <a:rPr lang="en-IN" sz="2400" dirty="0" smtClean="0"/>
              <a:t>It can be used to refer instance variable of current class</a:t>
            </a:r>
          </a:p>
          <a:p>
            <a:pPr algn="just">
              <a:lnSpc>
                <a:spcPct val="150000"/>
              </a:lnSpc>
            </a:pPr>
            <a:r>
              <a:rPr lang="en-IN" sz="2400" dirty="0" smtClean="0"/>
              <a:t>It can be used to invoke or initiate current class constructor</a:t>
            </a:r>
          </a:p>
          <a:p>
            <a:pPr algn="just">
              <a:lnSpc>
                <a:spcPct val="150000"/>
              </a:lnSpc>
            </a:pPr>
            <a:r>
              <a:rPr lang="en-IN" sz="2400" dirty="0" smtClean="0"/>
              <a:t>It can be passed as an argument in the method call</a:t>
            </a:r>
          </a:p>
          <a:p>
            <a:pPr algn="just">
              <a:lnSpc>
                <a:spcPct val="150000"/>
              </a:lnSpc>
            </a:pPr>
            <a:r>
              <a:rPr lang="en-IN" sz="2400" dirty="0" smtClean="0"/>
              <a:t>It can be passed as argument in the constructor call</a:t>
            </a:r>
          </a:p>
          <a:p>
            <a:pPr algn="just">
              <a:lnSpc>
                <a:spcPct val="150000"/>
              </a:lnSpc>
            </a:pPr>
            <a:r>
              <a:rPr lang="en-IN" sz="2400" dirty="0" smtClean="0"/>
              <a:t>It can be used to return the current class instance</a:t>
            </a:r>
          </a:p>
          <a:p>
            <a:pPr algn="just">
              <a:lnSpc>
                <a:spcPct val="150000"/>
              </a:lnSpc>
              <a:buNone/>
            </a:pPr>
            <a:r>
              <a:rPr lang="en-IN" sz="2400" b="1" dirty="0" smtClean="0"/>
              <a:t>Example:</a:t>
            </a:r>
            <a:r>
              <a:rPr lang="en-IN" sz="2400" dirty="0" smtClean="0"/>
              <a:t> CustomerMain.java</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511156"/>
          </a:xfrm>
        </p:spPr>
        <p:txBody>
          <a:bodyPr/>
          <a:lstStyle/>
          <a:p>
            <a:pPr eaLnBrk="1" hangingPunct="1"/>
            <a:r>
              <a:rPr lang="en-US" sz="3200" b="1" dirty="0" smtClean="0">
                <a:solidFill>
                  <a:srgbClr val="00B0F0"/>
                </a:solidFill>
              </a:rPr>
              <a:t>Exercise</a:t>
            </a:r>
          </a:p>
        </p:txBody>
      </p:sp>
      <p:sp>
        <p:nvSpPr>
          <p:cNvPr id="23555" name="Rectangle 18"/>
          <p:cNvSpPr>
            <a:spLocks noGrp="1" noChangeArrowheads="1"/>
          </p:cNvSpPr>
          <p:nvPr>
            <p:ph idx="1"/>
          </p:nvPr>
        </p:nvSpPr>
        <p:spPr>
          <a:xfrm>
            <a:off x="642910" y="1071546"/>
            <a:ext cx="7918450" cy="703263"/>
          </a:xfrm>
        </p:spPr>
        <p:txBody>
          <a:bodyPr/>
          <a:lstStyle/>
          <a:p>
            <a:pPr algn="just" eaLnBrk="1" hangingPunct="1">
              <a:buFont typeface="Arial" pitchFamily="34" charset="0"/>
              <a:buChar char="•"/>
            </a:pPr>
            <a:r>
              <a:rPr lang="en-IN" sz="2400" dirty="0" smtClean="0"/>
              <a:t>In this exercise, you create the </a:t>
            </a:r>
            <a:r>
              <a:rPr lang="en-IN" sz="2400" b="1" dirty="0" smtClean="0"/>
              <a:t>Item class </a:t>
            </a:r>
            <a:r>
              <a:rPr lang="en-IN" sz="2400" dirty="0" smtClean="0"/>
              <a:t>and declare public fields for ID (</a:t>
            </a:r>
            <a:r>
              <a:rPr lang="en-IN" sz="2400" dirty="0" err="1" smtClean="0"/>
              <a:t>int</a:t>
            </a:r>
            <a:r>
              <a:rPr lang="en-IN" sz="2400" dirty="0" smtClean="0"/>
              <a:t>), </a:t>
            </a:r>
            <a:r>
              <a:rPr lang="en-IN" sz="2400" dirty="0" err="1" smtClean="0"/>
              <a:t>descr</a:t>
            </a:r>
            <a:r>
              <a:rPr lang="en-IN" sz="2400" dirty="0" smtClean="0"/>
              <a:t> (String), quantity (</a:t>
            </a:r>
            <a:r>
              <a:rPr lang="en-IN" sz="2400" dirty="0" err="1" smtClean="0"/>
              <a:t>int</a:t>
            </a:r>
            <a:r>
              <a:rPr lang="en-IN" sz="2400" dirty="0" smtClean="0"/>
              <a:t>), and price (double) and introduce the two member function as like below:</a:t>
            </a:r>
          </a:p>
          <a:p>
            <a:pPr lvl="1" algn="just" eaLnBrk="1" hangingPunct="1">
              <a:buFont typeface="Arial" pitchFamily="34" charset="0"/>
              <a:buChar char="•"/>
            </a:pPr>
            <a:r>
              <a:rPr lang="en-IN" sz="2000" dirty="0" smtClean="0"/>
              <a:t>void insertRecord(</a:t>
            </a:r>
            <a:r>
              <a:rPr lang="en-IN" sz="2000" dirty="0" err="1" smtClean="0"/>
              <a:t>int</a:t>
            </a:r>
            <a:r>
              <a:rPr lang="en-IN" sz="2000" dirty="0" smtClean="0"/>
              <a:t>, String, </a:t>
            </a:r>
            <a:r>
              <a:rPr lang="en-IN" sz="2000" dirty="0" err="1" smtClean="0"/>
              <a:t>int</a:t>
            </a:r>
            <a:r>
              <a:rPr lang="en-IN" sz="2000" dirty="0" smtClean="0"/>
              <a:t>, double) </a:t>
            </a:r>
          </a:p>
          <a:p>
            <a:pPr lvl="1" algn="just" eaLnBrk="1" hangingPunct="1">
              <a:buFont typeface="Arial" pitchFamily="34" charset="0"/>
              <a:buChar char="•"/>
            </a:pPr>
            <a:r>
              <a:rPr lang="en-IN" sz="2000" dirty="0" smtClean="0"/>
              <a:t>void display()</a:t>
            </a:r>
          </a:p>
          <a:p>
            <a:pPr algn="just" eaLnBrk="1" hangingPunct="1">
              <a:buFont typeface="Arial" pitchFamily="34" charset="0"/>
              <a:buChar char="•"/>
            </a:pPr>
            <a:r>
              <a:rPr lang="en-IN" sz="2400" dirty="0" smtClean="0"/>
              <a:t>You create the </a:t>
            </a:r>
            <a:r>
              <a:rPr lang="en-IN" sz="2400" b="1" dirty="0" smtClean="0"/>
              <a:t>ShoppingCart class </a:t>
            </a:r>
            <a:r>
              <a:rPr lang="en-IN" sz="2400" dirty="0" smtClean="0"/>
              <a:t>as a main class and create two objects of Item class and try to access attributes and member function of Item class in the following environment:</a:t>
            </a:r>
          </a:p>
          <a:p>
            <a:pPr lvl="1" algn="just" eaLnBrk="1" hangingPunct="1">
              <a:buFont typeface="Arial" pitchFamily="34" charset="0"/>
              <a:buChar char="•"/>
            </a:pPr>
            <a:r>
              <a:rPr lang="en-IN" sz="2000" dirty="0" smtClean="0"/>
              <a:t>Both Item and ShoppingCart as a same file i.e. </a:t>
            </a:r>
            <a:r>
              <a:rPr lang="en-IN" sz="2000" b="1" dirty="0" smtClean="0"/>
              <a:t>ShoppingCart.java</a:t>
            </a:r>
          </a:p>
          <a:p>
            <a:pPr lvl="1" algn="just" eaLnBrk="1" hangingPunct="1">
              <a:buFont typeface="Arial" pitchFamily="34" charset="0"/>
              <a:buChar char="•"/>
            </a:pPr>
            <a:r>
              <a:rPr lang="en-IN" sz="2000" dirty="0" smtClean="0"/>
              <a:t>Both Item and ShoppingCart as a separate file i.e. </a:t>
            </a:r>
            <a:r>
              <a:rPr lang="en-IN" sz="2000" b="1" dirty="0" smtClean="0"/>
              <a:t>Item.java and ShoppingCart.java</a:t>
            </a:r>
            <a:r>
              <a:rPr lang="en-IN" sz="2000" dirty="0" smtClean="0"/>
              <a:t> resides in same directory </a:t>
            </a:r>
          </a:p>
          <a:p>
            <a:pPr lvl="1" algn="just" eaLnBrk="1" hangingPunct="1">
              <a:buFont typeface="Arial" pitchFamily="34" charset="0"/>
              <a:buChar char="•"/>
            </a:pPr>
            <a:r>
              <a:rPr lang="en-IN" sz="2000" dirty="0" smtClean="0"/>
              <a:t>Both Item and ShoppingCart as a separate file i.e. </a:t>
            </a:r>
            <a:r>
              <a:rPr lang="en-IN" sz="2000" b="1" dirty="0" smtClean="0"/>
              <a:t>Item.java and ShoppingCart.java </a:t>
            </a:r>
            <a:r>
              <a:rPr lang="en-IN" sz="2000" dirty="0" smtClean="0"/>
              <a:t>resides in different directory </a:t>
            </a:r>
          </a:p>
          <a:p>
            <a:pPr lvl="1" algn="just" eaLnBrk="1" hangingPunct="1">
              <a:buFont typeface="Arial" pitchFamily="34" charset="0"/>
              <a:buChar char="•"/>
            </a:pPr>
            <a:endParaRPr lang="en-IN" sz="2000"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buNone/>
            </a:pPr>
            <a:r>
              <a:rPr lang="en-IN" sz="2400" b="1" dirty="0" smtClean="0"/>
              <a:t>Object :</a:t>
            </a:r>
            <a:endParaRPr lang="en-IN" sz="2400" dirty="0" smtClean="0"/>
          </a:p>
          <a:p>
            <a:pPr algn="just"/>
            <a:r>
              <a:rPr lang="en-IN" sz="2400" b="1" dirty="0" smtClean="0"/>
              <a:t>An object is </a:t>
            </a:r>
            <a:r>
              <a:rPr lang="en-IN" sz="2400" b="1" i="1" dirty="0" smtClean="0"/>
              <a:t>a real-world / runtime entity</a:t>
            </a:r>
            <a:endParaRPr lang="en-IN" sz="2400" b="1" dirty="0" smtClean="0"/>
          </a:p>
          <a:p>
            <a:pPr lvl="1" algn="just"/>
            <a:r>
              <a:rPr lang="en-IN" sz="2000" dirty="0" smtClean="0"/>
              <a:t>An entity that has </a:t>
            </a:r>
            <a:r>
              <a:rPr lang="en-IN" sz="2000" b="1" dirty="0" smtClean="0"/>
              <a:t>state and behaviour </a:t>
            </a:r>
            <a:r>
              <a:rPr lang="en-IN" sz="2000" dirty="0" smtClean="0"/>
              <a:t>is known as an object e.g. chair, bike, marker, pen, table, car etc. It can be </a:t>
            </a:r>
            <a:r>
              <a:rPr lang="en-IN" sz="2000" b="1" dirty="0" smtClean="0"/>
              <a:t>physical or logical </a:t>
            </a:r>
            <a:r>
              <a:rPr lang="en-IN" sz="2000" dirty="0" smtClean="0"/>
              <a:t>(tangible and intangible). The example of an intangible object is the banking system.</a:t>
            </a:r>
            <a:endParaRPr lang="en-IN" sz="2400" dirty="0"/>
          </a:p>
          <a:p>
            <a:pPr lvl="1" algn="just">
              <a:buNone/>
            </a:pPr>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Basics of JAVA: Objects and Classes</a:t>
            </a:r>
          </a:p>
        </p:txBody>
      </p:sp>
      <p:pic>
        <p:nvPicPr>
          <p:cNvPr id="5" name="Picture 4" descr="objects.jpg"/>
          <p:cNvPicPr>
            <a:picLocks noChangeAspect="1"/>
          </p:cNvPicPr>
          <p:nvPr/>
        </p:nvPicPr>
        <p:blipFill>
          <a:blip r:embed="rId2"/>
          <a:stretch>
            <a:fillRect/>
          </a:stretch>
        </p:blipFill>
        <p:spPr>
          <a:xfrm>
            <a:off x="142844" y="2638425"/>
            <a:ext cx="3867150" cy="4219575"/>
          </a:xfrm>
          <a:prstGeom prst="rect">
            <a:avLst/>
          </a:prstGeom>
        </p:spPr>
      </p:pic>
      <p:pic>
        <p:nvPicPr>
          <p:cNvPr id="6" name="Picture 5" descr="characteristics-of-object.jpg"/>
          <p:cNvPicPr>
            <a:picLocks noChangeAspect="1"/>
          </p:cNvPicPr>
          <p:nvPr/>
        </p:nvPicPr>
        <p:blipFill>
          <a:blip r:embed="rId3"/>
          <a:stretch>
            <a:fillRect/>
          </a:stretch>
        </p:blipFill>
        <p:spPr>
          <a:xfrm>
            <a:off x="4143372" y="2428868"/>
            <a:ext cx="4919654" cy="442913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Method Overloading</a:t>
            </a:r>
          </a:p>
        </p:txBody>
      </p:sp>
      <p:sp>
        <p:nvSpPr>
          <p:cNvPr id="23555" name="Rectangle 18"/>
          <p:cNvSpPr>
            <a:spLocks noGrp="1" noChangeArrowheads="1"/>
          </p:cNvSpPr>
          <p:nvPr>
            <p:ph idx="1"/>
          </p:nvPr>
        </p:nvSpPr>
        <p:spPr>
          <a:xfrm>
            <a:off x="142844" y="357166"/>
            <a:ext cx="8858312" cy="6357982"/>
          </a:xfrm>
        </p:spPr>
        <p:txBody>
          <a:bodyPr/>
          <a:lstStyle/>
          <a:p>
            <a:pPr algn="just" eaLnBrk="1" hangingPunct="1">
              <a:buNone/>
            </a:pPr>
            <a:r>
              <a:rPr lang="en-IN" sz="2400" dirty="0" smtClean="0"/>
              <a:t>Overloaded methods:</a:t>
            </a:r>
          </a:p>
          <a:p>
            <a:pPr algn="just" eaLnBrk="1" hangingPunct="1"/>
            <a:r>
              <a:rPr lang="en-IN" sz="2400" dirty="0" smtClean="0"/>
              <a:t>Have the same name</a:t>
            </a:r>
          </a:p>
          <a:p>
            <a:pPr algn="just" eaLnBrk="1" hangingPunct="1"/>
            <a:r>
              <a:rPr lang="en-IN" sz="2400" dirty="0" smtClean="0"/>
              <a:t>Have different signatures</a:t>
            </a:r>
          </a:p>
          <a:p>
            <a:pPr lvl="1" algn="just" eaLnBrk="1" hangingPunct="1"/>
            <a:r>
              <a:rPr lang="en-IN" sz="2000" dirty="0" smtClean="0"/>
              <a:t>The number of parameters, The types of parameters and The order of parameters</a:t>
            </a:r>
          </a:p>
          <a:p>
            <a:pPr algn="just" eaLnBrk="1" hangingPunct="1"/>
            <a:r>
              <a:rPr lang="en-IN" sz="2400" dirty="0" smtClean="0"/>
              <a:t>May have different functionality or similar functionality</a:t>
            </a:r>
          </a:p>
          <a:p>
            <a:pPr algn="just" eaLnBrk="1" hangingPunct="1"/>
            <a:r>
              <a:rPr lang="en-IN" sz="2400" dirty="0" smtClean="0"/>
              <a:t>Are widely used in the foundation classes</a:t>
            </a:r>
          </a:p>
          <a:p>
            <a:pPr algn="just" eaLnBrk="1" hangingPunct="1"/>
            <a:endParaRPr lang="en-IN" sz="2400" b="1" dirty="0" smtClean="0"/>
          </a:p>
          <a:p>
            <a:pPr algn="just" eaLnBrk="1" hangingPunct="1"/>
            <a:endParaRPr lang="en-IN" sz="2400" b="1" dirty="0" smtClean="0"/>
          </a:p>
          <a:p>
            <a:pPr algn="just" eaLnBrk="1" hangingPunct="1"/>
            <a:endParaRPr lang="en-IN" sz="2400" b="1" dirty="0" smtClean="0"/>
          </a:p>
          <a:p>
            <a:pPr algn="just" eaLnBrk="1" hangingPunct="1"/>
            <a:endParaRPr lang="en-IN" sz="2400" b="1" dirty="0" smtClean="0"/>
          </a:p>
          <a:p>
            <a:pPr algn="just" eaLnBrk="1" hangingPunct="1"/>
            <a:endParaRPr lang="en-IN" sz="2400" b="1" dirty="0" smtClean="0"/>
          </a:p>
          <a:p>
            <a:pPr algn="just" eaLnBrk="1" hangingPunct="1"/>
            <a:endParaRPr lang="en-IN" sz="2400" b="1" dirty="0" smtClean="0"/>
          </a:p>
          <a:p>
            <a:pPr algn="just" eaLnBrk="1" hangingPunct="1"/>
            <a:r>
              <a:rPr lang="en-IN" sz="2400" b="1" dirty="0" smtClean="0"/>
              <a:t>Example</a:t>
            </a:r>
            <a:r>
              <a:rPr lang="en-IN" sz="2400" dirty="0" smtClean="0"/>
              <a:t>: TestOverloading1.java, TestOverloading2.java, TestOverloading3.java,</a:t>
            </a:r>
          </a:p>
          <a:p>
            <a:pPr algn="just" eaLnBrk="1" hangingPunct="1"/>
            <a:endParaRPr lang="en-US" sz="2400" dirty="0" smtClean="0">
              <a:latin typeface="Courier New" pitchFamily="49" charset="0"/>
            </a:endParaRPr>
          </a:p>
        </p:txBody>
      </p:sp>
      <p:graphicFrame>
        <p:nvGraphicFramePr>
          <p:cNvPr id="4" name="Table 3"/>
          <p:cNvGraphicFramePr>
            <a:graphicFrameLocks noGrp="1"/>
          </p:cNvGraphicFramePr>
          <p:nvPr/>
        </p:nvGraphicFramePr>
        <p:xfrm>
          <a:off x="142844" y="3192146"/>
          <a:ext cx="8858312" cy="2594308"/>
        </p:xfrm>
        <a:graphic>
          <a:graphicData uri="http://schemas.openxmlformats.org/drawingml/2006/table">
            <a:tbl>
              <a:tblPr firstRow="1" bandRow="1">
                <a:tableStyleId>{5C22544A-7EE6-4342-B048-85BDC9FD1C3A}</a:tableStyleId>
              </a:tblPr>
              <a:tblGrid>
                <a:gridCol w="2491386"/>
                <a:gridCol w="6366926"/>
              </a:tblGrid>
              <a:tr h="30662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smtClean="0">
                          <a:ln>
                            <a:noFill/>
                          </a:ln>
                          <a:solidFill>
                            <a:schemeClr val="bg1"/>
                          </a:solidFill>
                          <a:effectLst/>
                          <a:latin typeface="Arial" charset="0"/>
                          <a:ea typeface="ＭＳ Ｐゴシック" charset="-128"/>
                        </a:rPr>
                        <a:t>Method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smtClean="0">
                          <a:ln>
                            <a:noFill/>
                          </a:ln>
                          <a:solidFill>
                            <a:schemeClr val="bg1"/>
                          </a:solidFill>
                          <a:effectLst/>
                          <a:latin typeface="Arial" charset="0"/>
                          <a:ea typeface="ＭＳ Ｐゴシック" charset="-128"/>
                        </a:rPr>
                        <a:t>Use</a:t>
                      </a:r>
                    </a:p>
                  </a:txBody>
                  <a:tcPr marL="73152" marR="73152" marT="73152" marB="73152" horzOverflow="overflow"/>
                </a:tc>
              </a:tr>
              <a:tr h="5510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void println()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Terminates the current line by writing the line separator string</a:t>
                      </a:r>
                    </a:p>
                  </a:txBody>
                  <a:tcPr marL="73152" marR="73152" marT="73152" marB="73152" horzOverflow="overflow"/>
                </a:tc>
              </a:tr>
              <a:tr h="5510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void println(boolean x)</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Prints a boolean value and then terminates the line</a:t>
                      </a:r>
                    </a:p>
                  </a:txBody>
                  <a:tcPr marL="73152" marR="73152" marT="73152" marB="73152" horzOverflow="overflow"/>
                </a:tc>
              </a:tr>
              <a:tr h="5510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void println(char x)</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Prints a character and then terminates the line</a:t>
                      </a:r>
                    </a:p>
                  </a:txBody>
                  <a:tcPr marL="73152" marR="73152" marT="73152" marB="73152" horzOverflow="overflow"/>
                </a:tc>
              </a:tr>
              <a:tr h="5510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void println(char[] x)</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mn-lt"/>
                          <a:ea typeface="ＭＳ Ｐゴシック" charset="-128"/>
                        </a:rPr>
                        <a:t>Prints an array of characters and then terminates the line</a:t>
                      </a:r>
                    </a:p>
                  </a:txBody>
                  <a:tcPr marL="73152" marR="73152" marT="73152" marB="73152" horzOverflow="overflow"/>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lstStyle/>
          <a:p>
            <a:r>
              <a:rPr lang="en-US" b="1" dirty="0" smtClean="0">
                <a:solidFill>
                  <a:srgbClr val="00B0F0"/>
                </a:solidFill>
              </a:rPr>
              <a:t>Method Overloading</a:t>
            </a:r>
            <a:endParaRPr lang="en-IN" dirty="0"/>
          </a:p>
        </p:txBody>
      </p:sp>
      <p:sp>
        <p:nvSpPr>
          <p:cNvPr id="3" name="Content Placeholder 2"/>
          <p:cNvSpPr>
            <a:spLocks noGrp="1"/>
          </p:cNvSpPr>
          <p:nvPr>
            <p:ph idx="1"/>
          </p:nvPr>
        </p:nvSpPr>
        <p:spPr>
          <a:xfrm>
            <a:off x="142844" y="642918"/>
            <a:ext cx="8715436" cy="428628"/>
          </a:xfrm>
        </p:spPr>
        <p:txBody>
          <a:bodyPr/>
          <a:lstStyle/>
          <a:p>
            <a:r>
              <a:rPr lang="en-IN" sz="2400" dirty="0" smtClean="0"/>
              <a:t>Can we overload java main() method?</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21</a:t>
            </a:fld>
            <a:endParaRPr lang="en-US"/>
          </a:p>
        </p:txBody>
      </p:sp>
      <p:sp>
        <p:nvSpPr>
          <p:cNvPr id="6" name="TextBox 5"/>
          <p:cNvSpPr txBox="1"/>
          <p:nvPr/>
        </p:nvSpPr>
        <p:spPr>
          <a:xfrm>
            <a:off x="0" y="3357562"/>
            <a:ext cx="9144000" cy="3693319"/>
          </a:xfrm>
          <a:prstGeom prst="rect">
            <a:avLst/>
          </a:prstGeom>
          <a:noFill/>
        </p:spPr>
        <p:txBody>
          <a:bodyPr wrap="square" rtlCol="0">
            <a:spAutoFit/>
          </a:bodyPr>
          <a:lstStyle/>
          <a:p>
            <a:pPr lvl="1">
              <a:buNone/>
            </a:pPr>
            <a:r>
              <a:rPr lang="en-IN" sz="2400" dirty="0" smtClean="0">
                <a:latin typeface="+mn-lt"/>
              </a:rPr>
              <a:t>class Adder{  </a:t>
            </a:r>
          </a:p>
          <a:p>
            <a:pPr lvl="1">
              <a:buNone/>
            </a:pPr>
            <a:r>
              <a:rPr lang="en-IN" sz="2400" dirty="0" smtClean="0">
                <a:latin typeface="+mn-lt"/>
              </a:rPr>
              <a:t>static </a:t>
            </a:r>
            <a:r>
              <a:rPr lang="en-IN" sz="2400" dirty="0" err="1" smtClean="0">
                <a:latin typeface="+mn-lt"/>
              </a:rPr>
              <a:t>int</a:t>
            </a:r>
            <a:r>
              <a:rPr lang="en-IN" sz="2400" dirty="0" smtClean="0">
                <a:latin typeface="+mn-lt"/>
              </a:rPr>
              <a:t> add(</a:t>
            </a:r>
            <a:r>
              <a:rPr lang="en-IN" sz="2400" dirty="0" err="1" smtClean="0">
                <a:latin typeface="+mn-lt"/>
              </a:rPr>
              <a:t>int</a:t>
            </a:r>
            <a:r>
              <a:rPr lang="en-IN" sz="2400" dirty="0" smtClean="0">
                <a:latin typeface="+mn-lt"/>
              </a:rPr>
              <a:t> </a:t>
            </a:r>
            <a:r>
              <a:rPr lang="en-IN" sz="2400" dirty="0" err="1" smtClean="0">
                <a:latin typeface="+mn-lt"/>
              </a:rPr>
              <a:t>a,int</a:t>
            </a:r>
            <a:r>
              <a:rPr lang="en-IN" sz="2400" dirty="0" smtClean="0">
                <a:latin typeface="+mn-lt"/>
              </a:rPr>
              <a:t> b){return </a:t>
            </a:r>
            <a:r>
              <a:rPr lang="en-IN" sz="2400" dirty="0" err="1" smtClean="0">
                <a:latin typeface="+mn-lt"/>
              </a:rPr>
              <a:t>a+b</a:t>
            </a:r>
            <a:r>
              <a:rPr lang="en-IN" sz="2400" dirty="0" smtClean="0">
                <a:latin typeface="+mn-lt"/>
              </a:rPr>
              <a:t>;}  </a:t>
            </a:r>
          </a:p>
          <a:p>
            <a:pPr lvl="1">
              <a:buNone/>
            </a:pPr>
            <a:r>
              <a:rPr lang="en-IN" sz="2400" dirty="0" smtClean="0">
                <a:latin typeface="+mn-lt"/>
              </a:rPr>
              <a:t>static double add(</a:t>
            </a:r>
            <a:r>
              <a:rPr lang="en-IN" sz="2400" dirty="0" err="1" smtClean="0">
                <a:latin typeface="+mn-lt"/>
              </a:rPr>
              <a:t>int</a:t>
            </a:r>
            <a:r>
              <a:rPr lang="en-IN" sz="2400" dirty="0" smtClean="0">
                <a:latin typeface="+mn-lt"/>
              </a:rPr>
              <a:t> </a:t>
            </a:r>
            <a:r>
              <a:rPr lang="en-IN" sz="2400" dirty="0" err="1" smtClean="0">
                <a:latin typeface="+mn-lt"/>
              </a:rPr>
              <a:t>a,int</a:t>
            </a:r>
            <a:r>
              <a:rPr lang="en-IN" sz="2400" dirty="0" smtClean="0">
                <a:latin typeface="+mn-lt"/>
              </a:rPr>
              <a:t> b){return </a:t>
            </a:r>
            <a:r>
              <a:rPr lang="en-IN" sz="2400" dirty="0" err="1" smtClean="0">
                <a:latin typeface="+mn-lt"/>
              </a:rPr>
              <a:t>a+b</a:t>
            </a:r>
            <a:r>
              <a:rPr lang="en-IN" sz="2400" dirty="0" smtClean="0">
                <a:latin typeface="+mn-lt"/>
              </a:rPr>
              <a:t>;}  </a:t>
            </a:r>
          </a:p>
          <a:p>
            <a:pPr lvl="1">
              <a:buNone/>
            </a:pPr>
            <a:r>
              <a:rPr lang="en-IN" sz="2400" dirty="0" smtClean="0">
                <a:latin typeface="+mn-lt"/>
              </a:rPr>
              <a:t>}  </a:t>
            </a:r>
          </a:p>
          <a:p>
            <a:pPr lvl="1">
              <a:buNone/>
            </a:pPr>
            <a:r>
              <a:rPr lang="en-IN" sz="2400" dirty="0" smtClean="0">
                <a:latin typeface="+mn-lt"/>
              </a:rPr>
              <a:t>class TestOverloading3{  </a:t>
            </a:r>
          </a:p>
          <a:p>
            <a:pPr lvl="1">
              <a:buNone/>
            </a:pPr>
            <a:r>
              <a:rPr lang="en-IN" sz="2400" dirty="0" smtClean="0">
                <a:latin typeface="+mn-lt"/>
              </a:rPr>
              <a:t>public static void main(String[] </a:t>
            </a:r>
            <a:r>
              <a:rPr lang="en-IN" sz="2400" dirty="0" err="1" smtClean="0">
                <a:latin typeface="+mn-lt"/>
              </a:rPr>
              <a:t>args</a:t>
            </a:r>
            <a:r>
              <a:rPr lang="en-IN" sz="2400" dirty="0" smtClean="0">
                <a:latin typeface="+mn-lt"/>
              </a:rPr>
              <a:t>){  </a:t>
            </a:r>
          </a:p>
          <a:p>
            <a:pPr lvl="1">
              <a:buNone/>
            </a:pPr>
            <a:r>
              <a:rPr lang="en-IN" sz="2400" dirty="0" err="1" smtClean="0">
                <a:latin typeface="+mn-lt"/>
              </a:rPr>
              <a:t>System.out.println</a:t>
            </a:r>
            <a:r>
              <a:rPr lang="en-IN" sz="2400" dirty="0" smtClean="0">
                <a:latin typeface="+mn-lt"/>
              </a:rPr>
              <a:t>(</a:t>
            </a:r>
            <a:r>
              <a:rPr lang="en-IN" sz="2400" dirty="0" err="1" smtClean="0">
                <a:latin typeface="+mn-lt"/>
              </a:rPr>
              <a:t>Adder.add</a:t>
            </a:r>
            <a:r>
              <a:rPr lang="en-IN" sz="2400" dirty="0" smtClean="0">
                <a:latin typeface="+mn-lt"/>
              </a:rPr>
              <a:t>(11,11));//ambiguity  </a:t>
            </a:r>
          </a:p>
          <a:p>
            <a:pPr lvl="1">
              <a:buNone/>
            </a:pPr>
            <a:r>
              <a:rPr lang="en-IN" sz="2400" dirty="0" smtClean="0">
                <a:latin typeface="+mn-lt"/>
              </a:rPr>
              <a:t>}</a:t>
            </a:r>
          </a:p>
          <a:p>
            <a:pPr lvl="1">
              <a:buNone/>
            </a:pPr>
            <a:r>
              <a:rPr lang="en-IN" sz="2400" dirty="0" smtClean="0">
                <a:latin typeface="+mn-lt"/>
              </a:rPr>
              <a:t>}  </a:t>
            </a:r>
          </a:p>
          <a:p>
            <a:endParaRPr lang="en-IN" dirty="0"/>
          </a:p>
        </p:txBody>
      </p:sp>
      <p:sp>
        <p:nvSpPr>
          <p:cNvPr id="7" name="Content Placeholder 2"/>
          <p:cNvSpPr txBox="1">
            <a:spLocks/>
          </p:cNvSpPr>
          <p:nvPr/>
        </p:nvSpPr>
        <p:spPr bwMode="auto">
          <a:xfrm>
            <a:off x="428564" y="1214422"/>
            <a:ext cx="871543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Yes. </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Example</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MainOverload.java</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bwMode="auto">
          <a:xfrm>
            <a:off x="428564" y="1714488"/>
            <a:ext cx="871543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Why Method Overloading is not possible by changing the return type of method only?</a:t>
            </a:r>
          </a:p>
        </p:txBody>
      </p:sp>
      <p:sp>
        <p:nvSpPr>
          <p:cNvPr id="9" name="Content Placeholder 2"/>
          <p:cNvSpPr txBox="1">
            <a:spLocks/>
          </p:cNvSpPr>
          <p:nvPr/>
        </p:nvSpPr>
        <p:spPr bwMode="auto">
          <a:xfrm>
            <a:off x="428564" y="2571744"/>
            <a:ext cx="871543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Because of ambiguity</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Constructors</a:t>
            </a:r>
          </a:p>
        </p:txBody>
      </p:sp>
      <p:sp>
        <p:nvSpPr>
          <p:cNvPr id="23555" name="Rectangle 18"/>
          <p:cNvSpPr>
            <a:spLocks noGrp="1" noChangeArrowheads="1"/>
          </p:cNvSpPr>
          <p:nvPr>
            <p:ph idx="1"/>
          </p:nvPr>
        </p:nvSpPr>
        <p:spPr>
          <a:xfrm>
            <a:off x="142844" y="357166"/>
            <a:ext cx="8858312" cy="6357982"/>
          </a:xfrm>
        </p:spPr>
        <p:txBody>
          <a:bodyPr/>
          <a:lstStyle/>
          <a:p>
            <a:pPr algn="just" eaLnBrk="1" hangingPunct="1"/>
            <a:r>
              <a:rPr lang="en-IN" sz="2200" dirty="0" smtClean="0"/>
              <a:t>A constructor in Java is a </a:t>
            </a:r>
            <a:r>
              <a:rPr lang="en-IN" sz="2200" b="1" dirty="0" smtClean="0"/>
              <a:t>special method</a:t>
            </a:r>
            <a:r>
              <a:rPr lang="en-IN" sz="2200" dirty="0" smtClean="0"/>
              <a:t> that is used to initialize objects. </a:t>
            </a:r>
          </a:p>
          <a:p>
            <a:pPr algn="just" eaLnBrk="1" hangingPunct="1"/>
            <a:r>
              <a:rPr lang="en-IN" sz="2200" dirty="0" smtClean="0"/>
              <a:t>The constructor is called when an object of a class is created. It can be used to set initial values for object attributes</a:t>
            </a:r>
          </a:p>
          <a:p>
            <a:pPr algn="just" eaLnBrk="1" hangingPunct="1"/>
            <a:r>
              <a:rPr lang="en-IN" sz="2200" dirty="0" smtClean="0"/>
              <a:t> Every time an object is created using new() keyword, at least one constructor is called.</a:t>
            </a:r>
          </a:p>
          <a:p>
            <a:pPr algn="just" eaLnBrk="1" hangingPunct="1">
              <a:buNone/>
            </a:pPr>
            <a:r>
              <a:rPr lang="en-IN" sz="2400" b="1" dirty="0" smtClean="0"/>
              <a:t>Types</a:t>
            </a:r>
          </a:p>
          <a:p>
            <a:pPr algn="just" eaLnBrk="1" hangingPunct="1"/>
            <a:r>
              <a:rPr lang="en-IN" sz="2400" dirty="0" smtClean="0"/>
              <a:t>Default Constructor</a:t>
            </a:r>
          </a:p>
          <a:p>
            <a:pPr lvl="1" algn="just" eaLnBrk="1" hangingPunct="1"/>
            <a:r>
              <a:rPr lang="en-IN" sz="2000" dirty="0" smtClean="0"/>
              <a:t>Compiler defined or User defined</a:t>
            </a:r>
          </a:p>
          <a:p>
            <a:pPr lvl="1" algn="just" eaLnBrk="1" hangingPunct="1"/>
            <a:r>
              <a:rPr lang="en-IN" sz="2000" dirty="0" smtClean="0"/>
              <a:t>A constructor that has no parameter is known as default constructor. If user don’t define a constructor in a class, then compiler creates </a:t>
            </a:r>
            <a:r>
              <a:rPr lang="en-IN" sz="2000" b="1" dirty="0" smtClean="0"/>
              <a:t>default constructor(with no arguments)</a:t>
            </a:r>
            <a:r>
              <a:rPr lang="en-IN" sz="2000" dirty="0" smtClean="0"/>
              <a:t> for the class</a:t>
            </a:r>
          </a:p>
          <a:p>
            <a:pPr algn="just" eaLnBrk="1" hangingPunct="1"/>
            <a:r>
              <a:rPr lang="en-IN" sz="2400" dirty="0" smtClean="0"/>
              <a:t>Parameterized Constructor </a:t>
            </a:r>
          </a:p>
          <a:p>
            <a:pPr lvl="1" algn="just" eaLnBrk="1" hangingPunct="1"/>
            <a:r>
              <a:rPr lang="en-IN" sz="2000" dirty="0" smtClean="0"/>
              <a:t>A constructor that has parameters is known as parameterized constructor. If we want to initialize fields of the class with your own values, then use parameterized constructor. </a:t>
            </a:r>
          </a:p>
          <a:p>
            <a:pPr algn="just" eaLnBrk="1" hangingPunct="1"/>
            <a:r>
              <a:rPr lang="en-IN" sz="2400" b="1" dirty="0" smtClean="0"/>
              <a:t>Example</a:t>
            </a:r>
            <a:r>
              <a:rPr lang="en-IN" sz="2400" dirty="0" smtClean="0"/>
              <a:t>: DefaultCons.java, ParametrizedCons.java, ConstructorOverload.java</a:t>
            </a:r>
          </a:p>
          <a:p>
            <a:pPr algn="just" eaLnBrk="1" hangingPunct="1"/>
            <a:endParaRPr lang="en-US" sz="2400" dirty="0" smtClean="0">
              <a:latin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24"/>
            <a:ext cx="8229600" cy="511156"/>
          </a:xfrm>
        </p:spPr>
        <p:txBody>
          <a:bodyPr/>
          <a:lstStyle/>
          <a:p>
            <a:pPr eaLnBrk="1" hangingPunct="1"/>
            <a:r>
              <a:rPr lang="en-US" sz="3200" b="1" dirty="0" smtClean="0">
                <a:solidFill>
                  <a:srgbClr val="00B0F0"/>
                </a:solidFill>
              </a:rPr>
              <a:t>Constructors</a:t>
            </a:r>
          </a:p>
        </p:txBody>
      </p:sp>
      <p:sp>
        <p:nvSpPr>
          <p:cNvPr id="23555" name="Rectangle 18"/>
          <p:cNvSpPr>
            <a:spLocks noGrp="1" noChangeArrowheads="1"/>
          </p:cNvSpPr>
          <p:nvPr>
            <p:ph idx="1"/>
          </p:nvPr>
        </p:nvSpPr>
        <p:spPr>
          <a:xfrm>
            <a:off x="285720" y="500042"/>
            <a:ext cx="8715436" cy="6215106"/>
          </a:xfrm>
        </p:spPr>
        <p:txBody>
          <a:bodyPr/>
          <a:lstStyle/>
          <a:p>
            <a:pPr lvl="1" algn="just" eaLnBrk="1" hangingPunct="1">
              <a:buNone/>
            </a:pPr>
            <a:r>
              <a:rPr lang="en-IN" sz="2400" b="1" dirty="0" smtClean="0"/>
              <a:t>Rules for creating Java constructor</a:t>
            </a:r>
            <a:endParaRPr lang="en-IN" sz="2400" dirty="0" smtClean="0"/>
          </a:p>
          <a:p>
            <a:pPr lvl="1" algn="just"/>
            <a:r>
              <a:rPr lang="en-IN" sz="2000" dirty="0" smtClean="0"/>
              <a:t>Constructor name must be the same as its class name</a:t>
            </a:r>
          </a:p>
          <a:p>
            <a:pPr lvl="1" algn="just"/>
            <a:r>
              <a:rPr lang="en-IN" sz="2000" dirty="0" smtClean="0"/>
              <a:t>A Constructor must have no explicit return type</a:t>
            </a:r>
          </a:p>
          <a:p>
            <a:pPr lvl="1" algn="just"/>
            <a:r>
              <a:rPr lang="en-IN" sz="2000" dirty="0" smtClean="0"/>
              <a:t>A Java constructor cannot be abstract, static, final, and synchronized</a:t>
            </a:r>
          </a:p>
          <a:p>
            <a:pPr algn="just" eaLnBrk="1" hangingPunct="1"/>
            <a:endParaRPr lang="en-US" sz="2400" dirty="0" smtClean="0">
              <a:latin typeface="Courier New" pitchFamily="49" charset="0"/>
            </a:endParaRPr>
          </a:p>
        </p:txBody>
      </p:sp>
      <p:pic>
        <p:nvPicPr>
          <p:cNvPr id="4" name="Picture 3" descr="constructor-vs-method-in-java.jpg"/>
          <p:cNvPicPr>
            <a:picLocks noChangeAspect="1"/>
          </p:cNvPicPr>
          <p:nvPr/>
        </p:nvPicPr>
        <p:blipFill>
          <a:blip r:embed="rId4"/>
          <a:stretch>
            <a:fillRect/>
          </a:stretch>
        </p:blipFill>
        <p:spPr>
          <a:xfrm>
            <a:off x="714348" y="2000240"/>
            <a:ext cx="8001056" cy="4714908"/>
          </a:xfrm>
          <a:prstGeom prst="rect">
            <a:avLst/>
          </a:prstGeom>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
            </a:r>
            <a:br>
              <a:rPr lang="en-US" sz="3200" b="1" dirty="0" smtClean="0">
                <a:solidFill>
                  <a:srgbClr val="00B0F0"/>
                </a:solidFill>
              </a:rPr>
            </a:br>
            <a:r>
              <a:rPr lang="en-US" sz="3200" b="1" dirty="0" smtClean="0">
                <a:solidFill>
                  <a:srgbClr val="00B0F0"/>
                </a:solidFill>
              </a:rPr>
              <a:t>Anonymous object</a:t>
            </a:r>
            <a:br>
              <a:rPr lang="en-US" sz="3200" b="1" dirty="0" smtClean="0">
                <a:solidFill>
                  <a:srgbClr val="00B0F0"/>
                </a:solidFill>
              </a:rPr>
            </a:br>
            <a:endParaRPr lang="en-US" sz="3200" b="1" dirty="0" smtClean="0">
              <a:solidFill>
                <a:srgbClr val="00B0F0"/>
              </a:solidFill>
            </a:endParaRPr>
          </a:p>
        </p:txBody>
      </p:sp>
      <p:sp>
        <p:nvSpPr>
          <p:cNvPr id="23555" name="Rectangle 18"/>
          <p:cNvSpPr>
            <a:spLocks noGrp="1" noChangeArrowheads="1"/>
          </p:cNvSpPr>
          <p:nvPr>
            <p:ph idx="1"/>
          </p:nvPr>
        </p:nvSpPr>
        <p:spPr>
          <a:xfrm>
            <a:off x="142844" y="357166"/>
            <a:ext cx="8858312" cy="6357982"/>
          </a:xfrm>
        </p:spPr>
        <p:txBody>
          <a:bodyPr/>
          <a:lstStyle/>
          <a:p>
            <a:pPr algn="just"/>
            <a:r>
              <a:rPr lang="en-IN" sz="2400" dirty="0" smtClean="0"/>
              <a:t>Anonymous simply means nameless. An object which has no reference is known as an anonymous object. It can be used at the time of object creation only.</a:t>
            </a:r>
          </a:p>
          <a:p>
            <a:pPr algn="just"/>
            <a:r>
              <a:rPr lang="en-IN" sz="2400" dirty="0" smtClean="0"/>
              <a:t>If you have to use an object only once, an anonymous object is a good approach. </a:t>
            </a:r>
          </a:p>
          <a:p>
            <a:pPr algn="just">
              <a:buNone/>
            </a:pPr>
            <a:r>
              <a:rPr lang="en-IN" sz="2400" b="1" dirty="0" smtClean="0"/>
              <a:t>Syntax:</a:t>
            </a:r>
          </a:p>
          <a:p>
            <a:pPr lvl="1" algn="just"/>
            <a:r>
              <a:rPr lang="en-IN" sz="2000" b="1" dirty="0" smtClean="0"/>
              <a:t>new</a:t>
            </a:r>
            <a:r>
              <a:rPr lang="en-IN" sz="2000" dirty="0" smtClean="0"/>
              <a:t> Calculation();//anonymous object  </a:t>
            </a:r>
          </a:p>
          <a:p>
            <a:pPr algn="just"/>
            <a:r>
              <a:rPr lang="en-IN" sz="2400" dirty="0" smtClean="0"/>
              <a:t>Calling method through a reference:</a:t>
            </a:r>
          </a:p>
          <a:p>
            <a:pPr lvl="1" algn="just"/>
            <a:r>
              <a:rPr lang="en-IN" sz="2000" dirty="0" smtClean="0"/>
              <a:t>Calculation c=</a:t>
            </a:r>
            <a:r>
              <a:rPr lang="en-IN" sz="2000" b="1" dirty="0" smtClean="0"/>
              <a:t>new</a:t>
            </a:r>
            <a:r>
              <a:rPr lang="en-IN" sz="2000" dirty="0" smtClean="0"/>
              <a:t> Calculation();  </a:t>
            </a:r>
          </a:p>
          <a:p>
            <a:pPr lvl="1" algn="just"/>
            <a:r>
              <a:rPr lang="en-IN" sz="2000" dirty="0" err="1" smtClean="0"/>
              <a:t>c.fact</a:t>
            </a:r>
            <a:r>
              <a:rPr lang="en-IN" sz="2000" dirty="0" smtClean="0"/>
              <a:t>(5);  </a:t>
            </a:r>
          </a:p>
          <a:p>
            <a:pPr algn="just"/>
            <a:r>
              <a:rPr lang="en-IN" sz="2400" dirty="0" smtClean="0"/>
              <a:t>Calling method through an anonymous object</a:t>
            </a:r>
          </a:p>
          <a:p>
            <a:pPr lvl="1" algn="just"/>
            <a:r>
              <a:rPr lang="en-IN" sz="2000" b="1" dirty="0" smtClean="0"/>
              <a:t>new</a:t>
            </a:r>
            <a:r>
              <a:rPr lang="en-IN" sz="2000" dirty="0" smtClean="0"/>
              <a:t> Calculation().fact(5);  </a:t>
            </a:r>
          </a:p>
          <a:p>
            <a:pPr algn="just">
              <a:buNone/>
            </a:pPr>
            <a:r>
              <a:rPr lang="en-IN" sz="2400" b="1" dirty="0" smtClean="0"/>
              <a:t>Example: </a:t>
            </a:r>
            <a:r>
              <a:rPr lang="en-IN" sz="2400" dirty="0" smtClean="0"/>
              <a:t>Calculation.java</a:t>
            </a:r>
          </a:p>
          <a:p>
            <a:pPr algn="just">
              <a:buNone/>
            </a:pPr>
            <a:endParaRPr lang="en-IN" sz="2400" b="1" dirty="0" smtClean="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
            </a:r>
            <a:br>
              <a:rPr lang="en-US" sz="3200" b="1" dirty="0" smtClean="0">
                <a:solidFill>
                  <a:srgbClr val="00B0F0"/>
                </a:solidFill>
              </a:rPr>
            </a:br>
            <a:r>
              <a:rPr lang="en-US" sz="3200" b="1" dirty="0" smtClean="0">
                <a:solidFill>
                  <a:srgbClr val="00B0F0"/>
                </a:solidFill>
              </a:rPr>
              <a:t>Multiple object</a:t>
            </a:r>
            <a:br>
              <a:rPr lang="en-US" sz="3200" b="1" dirty="0" smtClean="0">
                <a:solidFill>
                  <a:srgbClr val="00B0F0"/>
                </a:solidFill>
              </a:rPr>
            </a:br>
            <a:endParaRPr lang="en-US" sz="3200" b="1" dirty="0" smtClean="0">
              <a:solidFill>
                <a:srgbClr val="00B0F0"/>
              </a:solidFill>
            </a:endParaRPr>
          </a:p>
        </p:txBody>
      </p:sp>
      <p:sp>
        <p:nvSpPr>
          <p:cNvPr id="23555" name="Rectangle 18"/>
          <p:cNvSpPr>
            <a:spLocks noGrp="1" noChangeArrowheads="1"/>
          </p:cNvSpPr>
          <p:nvPr>
            <p:ph idx="1"/>
          </p:nvPr>
        </p:nvSpPr>
        <p:spPr>
          <a:xfrm>
            <a:off x="142844" y="357166"/>
            <a:ext cx="8858312" cy="6357982"/>
          </a:xfrm>
        </p:spPr>
        <p:txBody>
          <a:bodyPr/>
          <a:lstStyle/>
          <a:p>
            <a:pPr algn="just">
              <a:lnSpc>
                <a:spcPct val="150000"/>
              </a:lnSpc>
            </a:pPr>
            <a:r>
              <a:rPr lang="en-IN" sz="2400" b="1" dirty="0" smtClean="0"/>
              <a:t>Create two objects of same class</a:t>
            </a:r>
          </a:p>
          <a:p>
            <a:pPr lvl="1" algn="just">
              <a:lnSpc>
                <a:spcPct val="150000"/>
              </a:lnSpc>
            </a:pPr>
            <a:r>
              <a:rPr lang="en-IN" sz="2400" dirty="0" smtClean="0"/>
              <a:t>Rectangle r1=</a:t>
            </a:r>
            <a:r>
              <a:rPr lang="en-IN" sz="2400" b="1" dirty="0" smtClean="0"/>
              <a:t>new</a:t>
            </a:r>
            <a:r>
              <a:rPr lang="en-IN" sz="2400" dirty="0" smtClean="0"/>
              <a:t> Rectangle(), r2=</a:t>
            </a:r>
            <a:r>
              <a:rPr lang="en-IN" sz="2400" b="1" dirty="0" smtClean="0"/>
              <a:t>new</a:t>
            </a:r>
            <a:r>
              <a:rPr lang="en-IN" sz="2400" dirty="0" smtClean="0"/>
              <a:t> Rectangle();//creating two objects of class Rectangle</a:t>
            </a:r>
          </a:p>
          <a:p>
            <a:pPr algn="just">
              <a:lnSpc>
                <a:spcPct val="150000"/>
              </a:lnSpc>
            </a:pPr>
            <a:r>
              <a:rPr lang="en-IN" sz="2400" b="1" dirty="0" smtClean="0"/>
              <a:t>Array of objects </a:t>
            </a:r>
          </a:p>
          <a:p>
            <a:pPr lvl="1" algn="just">
              <a:lnSpc>
                <a:spcPct val="150000"/>
              </a:lnSpc>
            </a:pPr>
            <a:r>
              <a:rPr lang="en-IN" sz="2400" dirty="0" smtClean="0"/>
              <a:t>Unlike traditional array which store values like string, integer, Boolean, etc. array of objects stores objects. The array elements store the location of reference variables of the object</a:t>
            </a:r>
          </a:p>
          <a:p>
            <a:pPr lvl="1" algn="just">
              <a:lnSpc>
                <a:spcPct val="150000"/>
              </a:lnSpc>
            </a:pPr>
            <a:r>
              <a:rPr lang="en-IN" sz="2400" b="1" dirty="0" smtClean="0"/>
              <a:t>Syntax:</a:t>
            </a:r>
          </a:p>
          <a:p>
            <a:pPr lvl="1" algn="just">
              <a:lnSpc>
                <a:spcPct val="150000"/>
              </a:lnSpc>
            </a:pPr>
            <a:r>
              <a:rPr lang="en-IN" sz="2400" dirty="0" smtClean="0"/>
              <a:t>Class </a:t>
            </a:r>
            <a:r>
              <a:rPr lang="en-IN" sz="2400" dirty="0" err="1" smtClean="0"/>
              <a:t>obj</a:t>
            </a:r>
            <a:r>
              <a:rPr lang="en-IN" sz="2400" dirty="0" smtClean="0"/>
              <a:t>[]= new Class[</a:t>
            </a:r>
            <a:r>
              <a:rPr lang="en-IN" sz="2400" dirty="0" err="1" smtClean="0"/>
              <a:t>array_length</a:t>
            </a:r>
            <a:r>
              <a:rPr lang="en-IN" sz="2400" dirty="0" smtClean="0"/>
              <a:t>]</a:t>
            </a:r>
          </a:p>
          <a:p>
            <a:pPr lvl="1" algn="just">
              <a:lnSpc>
                <a:spcPct val="150000"/>
              </a:lnSpc>
            </a:pPr>
            <a:r>
              <a:rPr lang="en-IN" sz="2400" b="1" dirty="0" smtClean="0"/>
              <a:t>Example</a:t>
            </a:r>
            <a:r>
              <a:rPr lang="en-IN" sz="2400" dirty="0" smtClean="0"/>
              <a:t>: ObjectArray.java</a:t>
            </a:r>
          </a:p>
          <a:p>
            <a:pPr algn="just">
              <a:buNone/>
            </a:pPr>
            <a:endParaRPr lang="en-IN" sz="2400" b="1" dirty="0" smtClean="0"/>
          </a:p>
          <a:p>
            <a:pPr algn="just">
              <a:buNone/>
            </a:pPr>
            <a:endParaRPr lang="en-IN" sz="2400" b="1"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Encapsulation</a:t>
            </a:r>
          </a:p>
        </p:txBody>
      </p:sp>
      <p:sp>
        <p:nvSpPr>
          <p:cNvPr id="23555" name="Rectangle 18"/>
          <p:cNvSpPr>
            <a:spLocks noGrp="1" noChangeArrowheads="1"/>
          </p:cNvSpPr>
          <p:nvPr>
            <p:ph idx="1"/>
          </p:nvPr>
        </p:nvSpPr>
        <p:spPr>
          <a:xfrm>
            <a:off x="142844" y="357166"/>
            <a:ext cx="8858312" cy="6357982"/>
          </a:xfrm>
        </p:spPr>
        <p:txBody>
          <a:bodyPr/>
          <a:lstStyle/>
          <a:p>
            <a:pPr algn="just" eaLnBrk="1" hangingPunct="1"/>
            <a:r>
              <a:rPr lang="en-IN" sz="2400" b="1" dirty="0" smtClean="0"/>
              <a:t>Encapsulation in Java</a:t>
            </a:r>
            <a:r>
              <a:rPr lang="en-IN" sz="2400" dirty="0" smtClean="0"/>
              <a:t> is a </a:t>
            </a:r>
            <a:r>
              <a:rPr lang="en-IN" sz="2400" i="1" dirty="0" smtClean="0"/>
              <a:t>process of wrapping code and data together into a single unit</a:t>
            </a:r>
            <a:r>
              <a:rPr lang="en-IN" sz="2400" dirty="0" smtClean="0"/>
              <a:t>, for example, a capsule which is mixed of several medicines.</a:t>
            </a:r>
          </a:p>
          <a:p>
            <a:pPr algn="just" eaLnBrk="1" hangingPunct="1"/>
            <a:r>
              <a:rPr lang="en-IN" sz="2400" dirty="0" smtClean="0"/>
              <a:t>In encapsulation, the variables of a class will be hidden from other classes, and can be accessed only through the methods of their current class. Therefore, it is also known as </a:t>
            </a:r>
            <a:r>
              <a:rPr lang="en-IN" sz="2400" b="1" dirty="0" smtClean="0"/>
              <a:t>data hiding</a:t>
            </a:r>
            <a:r>
              <a:rPr lang="en-IN" sz="2400" dirty="0" smtClean="0"/>
              <a:t>.</a:t>
            </a:r>
          </a:p>
          <a:p>
            <a:pPr>
              <a:buNone/>
            </a:pPr>
            <a:r>
              <a:rPr lang="en-IN" sz="2400" b="1" dirty="0" smtClean="0"/>
              <a:t>To achieve encapsulation in Java :</a:t>
            </a:r>
          </a:p>
          <a:p>
            <a:pPr lvl="1"/>
            <a:r>
              <a:rPr lang="en-IN" sz="2000" dirty="0" smtClean="0"/>
              <a:t>Declare the variables of a class as private.</a:t>
            </a:r>
          </a:p>
          <a:p>
            <a:pPr lvl="1"/>
            <a:r>
              <a:rPr lang="en-IN" sz="2000" dirty="0" smtClean="0"/>
              <a:t>Provide public setter and getter methods to modify and view the variables values.</a:t>
            </a:r>
          </a:p>
          <a:p>
            <a:pPr>
              <a:buNone/>
            </a:pPr>
            <a:r>
              <a:rPr lang="en-IN" sz="2400" b="1" dirty="0" smtClean="0"/>
              <a:t>Syntax for setter methods:</a:t>
            </a:r>
            <a:endParaRPr lang="en-IN" sz="2400" dirty="0" smtClean="0"/>
          </a:p>
          <a:p>
            <a:pPr lvl="1"/>
            <a:r>
              <a:rPr lang="en-IN" sz="2000" dirty="0" smtClean="0"/>
              <a:t>It should be public in nature.</a:t>
            </a:r>
          </a:p>
          <a:p>
            <a:pPr lvl="1"/>
            <a:r>
              <a:rPr lang="en-IN" sz="2000" dirty="0" smtClean="0"/>
              <a:t>The return-type should be void.</a:t>
            </a:r>
          </a:p>
          <a:p>
            <a:pPr lvl="1"/>
            <a:r>
              <a:rPr lang="en-IN" sz="2000" dirty="0" smtClean="0"/>
              <a:t>The setter method should be prefixed with set.</a:t>
            </a:r>
          </a:p>
          <a:p>
            <a:pPr lvl="1"/>
            <a:r>
              <a:rPr lang="en-IN" sz="2000" dirty="0" smtClean="0"/>
              <a:t>It should take some argument i.e. it should not be no-</a:t>
            </a:r>
            <a:r>
              <a:rPr lang="en-IN" sz="2000" dirty="0" err="1" smtClean="0"/>
              <a:t>arg</a:t>
            </a:r>
            <a:r>
              <a:rPr lang="en-IN" sz="2000" dirty="0" smtClean="0"/>
              <a:t> method.</a:t>
            </a:r>
          </a:p>
          <a:p>
            <a:endParaRPr lang="en-IN" sz="2400" dirty="0" smtClean="0"/>
          </a:p>
          <a:p>
            <a:pPr algn="just" eaLnBrk="1" hangingPunct="1"/>
            <a:endParaRPr lang="en-US" sz="2400" dirty="0" smtClean="0">
              <a:latin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Encapsulation</a:t>
            </a:r>
          </a:p>
        </p:txBody>
      </p:sp>
      <p:sp>
        <p:nvSpPr>
          <p:cNvPr id="23555" name="Rectangle 18"/>
          <p:cNvSpPr>
            <a:spLocks noGrp="1" noChangeArrowheads="1"/>
          </p:cNvSpPr>
          <p:nvPr>
            <p:ph idx="1"/>
          </p:nvPr>
        </p:nvSpPr>
        <p:spPr>
          <a:xfrm>
            <a:off x="142844" y="357166"/>
            <a:ext cx="8858312" cy="6357982"/>
          </a:xfrm>
        </p:spPr>
        <p:txBody>
          <a:bodyPr/>
          <a:lstStyle/>
          <a:p>
            <a:pPr>
              <a:buNone/>
            </a:pPr>
            <a:r>
              <a:rPr lang="en-IN" sz="2400" b="1" dirty="0" smtClean="0"/>
              <a:t>Syntax for getter methods:</a:t>
            </a:r>
          </a:p>
          <a:p>
            <a:pPr lvl="1"/>
            <a:r>
              <a:rPr lang="en-IN" sz="2000" dirty="0" smtClean="0"/>
              <a:t>It should be public in nature.</a:t>
            </a:r>
          </a:p>
          <a:p>
            <a:pPr lvl="1"/>
            <a:r>
              <a:rPr lang="en-IN" sz="2000" dirty="0" smtClean="0"/>
              <a:t>The return-type should not be void i.e. according to our requirement we have to give return-type.</a:t>
            </a:r>
          </a:p>
          <a:p>
            <a:pPr lvl="1"/>
            <a:r>
              <a:rPr lang="en-IN" sz="2000" dirty="0" smtClean="0"/>
              <a:t>The getter method should be prefixed with get.</a:t>
            </a:r>
          </a:p>
          <a:p>
            <a:pPr lvl="1"/>
            <a:r>
              <a:rPr lang="en-IN" sz="2000" dirty="0" smtClean="0"/>
              <a:t>It should not take any argument.</a:t>
            </a:r>
          </a:p>
          <a:p>
            <a:pPr>
              <a:buNone/>
            </a:pPr>
            <a:r>
              <a:rPr lang="en-IN" sz="2400" b="1" dirty="0" smtClean="0"/>
              <a:t>Advantage of Encapsulation</a:t>
            </a:r>
          </a:p>
          <a:p>
            <a:pPr algn="just"/>
            <a:r>
              <a:rPr lang="en-IN" sz="2000" dirty="0" smtClean="0"/>
              <a:t>By providing only a setter or getter method, you can make the class </a:t>
            </a:r>
            <a:r>
              <a:rPr lang="en-IN" sz="2000" b="1" dirty="0" smtClean="0"/>
              <a:t>read-only or write-only.</a:t>
            </a:r>
            <a:endParaRPr lang="en-IN" sz="2000" dirty="0" smtClean="0"/>
          </a:p>
          <a:p>
            <a:pPr algn="just"/>
            <a:r>
              <a:rPr lang="en-IN" sz="2000" dirty="0" smtClean="0"/>
              <a:t>It provides you the </a:t>
            </a:r>
            <a:r>
              <a:rPr lang="en-IN" sz="2000" b="1" dirty="0" smtClean="0"/>
              <a:t>control over the data</a:t>
            </a:r>
            <a:r>
              <a:rPr lang="en-IN" sz="2000" dirty="0" smtClean="0"/>
              <a:t>. Suppose you want to set the value of id which should be greater than 100 only, you can write the logic inside the setter method. </a:t>
            </a:r>
          </a:p>
          <a:p>
            <a:pPr algn="just"/>
            <a:r>
              <a:rPr lang="en-IN" sz="2000" dirty="0" smtClean="0"/>
              <a:t>It is a way to achieve </a:t>
            </a:r>
            <a:r>
              <a:rPr lang="en-IN" sz="2000" b="1" dirty="0" smtClean="0"/>
              <a:t>data hiding</a:t>
            </a:r>
            <a:r>
              <a:rPr lang="en-IN" sz="2000" dirty="0" smtClean="0"/>
              <a:t> in Java because other class will not be able to access the data through the private data members.</a:t>
            </a:r>
          </a:p>
          <a:p>
            <a:pPr algn="just"/>
            <a:r>
              <a:rPr lang="en-IN" sz="2000" dirty="0" smtClean="0"/>
              <a:t>The encapsulate class is </a:t>
            </a:r>
            <a:r>
              <a:rPr lang="en-IN" sz="2000" b="1" dirty="0" smtClean="0"/>
              <a:t>easy to test</a:t>
            </a:r>
            <a:r>
              <a:rPr lang="en-IN" sz="2000" dirty="0" smtClean="0"/>
              <a:t>. So, it is better for unit testing.</a:t>
            </a:r>
          </a:p>
          <a:p>
            <a:pPr algn="just"/>
            <a:r>
              <a:rPr lang="en-IN" sz="2000" dirty="0" smtClean="0"/>
              <a:t>The standard IDE's are providing the facility to generate the getters and setters. So, it is </a:t>
            </a:r>
            <a:r>
              <a:rPr lang="en-IN" sz="2000" b="1" dirty="0" smtClean="0"/>
              <a:t>easy and fast to create an encapsulated class</a:t>
            </a:r>
            <a:r>
              <a:rPr lang="en-IN" sz="2000" dirty="0" smtClean="0"/>
              <a:t> in Java.</a:t>
            </a:r>
          </a:p>
          <a:p>
            <a:pPr algn="just">
              <a:buNone/>
            </a:pPr>
            <a:r>
              <a:rPr lang="en-IN" sz="2000" b="1" dirty="0" smtClean="0"/>
              <a:t>Example</a:t>
            </a:r>
            <a:r>
              <a:rPr lang="en-IN" sz="2000" b="1" smtClean="0"/>
              <a:t>: TestEncapsulation.java</a:t>
            </a:r>
            <a:endParaRPr lang="en-IN" sz="2000" b="1" dirty="0" smtClean="0"/>
          </a:p>
          <a:p>
            <a:endParaRPr lang="en-IN" sz="2400" dirty="0" smtClean="0"/>
          </a:p>
          <a:p>
            <a:endParaRPr lang="en-IN" sz="2400" dirty="0" smtClean="0"/>
          </a:p>
          <a:p>
            <a:endParaRPr lang="en-IN" sz="2400" dirty="0" smtClean="0"/>
          </a:p>
          <a:p>
            <a:pPr algn="just" eaLnBrk="1" hangingPunct="1"/>
            <a:endParaRPr lang="en-US" sz="2400" dirty="0" smtClean="0">
              <a:latin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Static Keyword </a:t>
            </a:r>
          </a:p>
        </p:txBody>
      </p:sp>
      <p:sp>
        <p:nvSpPr>
          <p:cNvPr id="23555" name="Rectangle 18"/>
          <p:cNvSpPr>
            <a:spLocks noGrp="1" noChangeArrowheads="1"/>
          </p:cNvSpPr>
          <p:nvPr>
            <p:ph idx="1"/>
          </p:nvPr>
        </p:nvSpPr>
        <p:spPr>
          <a:xfrm>
            <a:off x="142844" y="357166"/>
            <a:ext cx="8858312" cy="6357982"/>
          </a:xfrm>
        </p:spPr>
        <p:txBody>
          <a:bodyPr/>
          <a:lstStyle/>
          <a:p>
            <a:pPr algn="just" eaLnBrk="1" hangingPunct="1"/>
            <a:r>
              <a:rPr lang="en-IN" sz="2300" dirty="0" smtClean="0"/>
              <a:t>To create a static member(block, variable, method, nested class), precede its declaration with the keyword </a:t>
            </a:r>
            <a:r>
              <a:rPr lang="en-IN" sz="2300" i="1" dirty="0" smtClean="0"/>
              <a:t>static</a:t>
            </a:r>
            <a:r>
              <a:rPr lang="en-IN" sz="2300" dirty="0" smtClean="0"/>
              <a:t>. When a member is declared static, it can be accessed before any objects of its class are created, and without reference to any object. </a:t>
            </a:r>
          </a:p>
          <a:p>
            <a:pPr algn="just" eaLnBrk="1" hangingPunct="1"/>
            <a:r>
              <a:rPr lang="en-IN" sz="2300" dirty="0" smtClean="0"/>
              <a:t>The </a:t>
            </a:r>
            <a:r>
              <a:rPr lang="en-IN" sz="2300" b="1" dirty="0" smtClean="0"/>
              <a:t>static keyword</a:t>
            </a:r>
            <a:r>
              <a:rPr lang="en-IN" sz="2300" dirty="0" smtClean="0"/>
              <a:t> in Java is used for memory management mainly. It belongs to the class than an instance of the class.</a:t>
            </a:r>
          </a:p>
          <a:p>
            <a:pPr algn="just" eaLnBrk="1" hangingPunct="1"/>
            <a:r>
              <a:rPr lang="en-IN" sz="2300" b="1" dirty="0" smtClean="0"/>
              <a:t>Static Block</a:t>
            </a:r>
          </a:p>
          <a:p>
            <a:pPr lvl="1" algn="just" eaLnBrk="1" hangingPunct="1"/>
            <a:r>
              <a:rPr lang="en-IN" sz="2000" dirty="0" smtClean="0"/>
              <a:t>Static block is used for initializing the static variables. This block gets executed when the class is loaded in the memory. A class can have multiple Static blocks, which will execute in the same sequence in which they have been written into the program. </a:t>
            </a:r>
            <a:r>
              <a:rPr lang="en-IN" sz="2000" b="1" dirty="0" smtClean="0"/>
              <a:t>Example: </a:t>
            </a:r>
            <a:r>
              <a:rPr lang="en-IN" sz="2000" dirty="0" smtClean="0"/>
              <a:t>StaticBlock.java</a:t>
            </a:r>
          </a:p>
          <a:p>
            <a:pPr algn="just" eaLnBrk="1" hangingPunct="1"/>
            <a:r>
              <a:rPr lang="en-US" sz="2300" b="1" dirty="0" smtClean="0"/>
              <a:t>Static Variables</a:t>
            </a:r>
          </a:p>
          <a:p>
            <a:pPr lvl="1" algn="just" eaLnBrk="1" hangingPunct="1"/>
            <a:r>
              <a:rPr lang="en-IN" sz="2000" dirty="0" smtClean="0"/>
              <a:t>A static variable is common to all the instances (or objects) of the class because it is a class level variable. In other words you can say that only a single copy of static variable is created and shared among all the instances of the class. Memory allocation for such variables only happens once when the class is loaded in the memory. </a:t>
            </a:r>
            <a:r>
              <a:rPr lang="en-IN" sz="2000" b="1" dirty="0" smtClean="0"/>
              <a:t>Example: </a:t>
            </a:r>
            <a:r>
              <a:rPr lang="en-IN" sz="2000" dirty="0" smtClean="0"/>
              <a:t>StaticVariable1.java, StaticVariable2.java</a:t>
            </a:r>
            <a:endParaRPr lang="en-US" sz="2000" b="1" dirty="0" smtClean="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Static Keyword </a:t>
            </a:r>
          </a:p>
        </p:txBody>
      </p:sp>
      <p:sp>
        <p:nvSpPr>
          <p:cNvPr id="23555" name="Rectangle 18"/>
          <p:cNvSpPr>
            <a:spLocks noGrp="1" noChangeArrowheads="1"/>
          </p:cNvSpPr>
          <p:nvPr>
            <p:ph idx="1"/>
          </p:nvPr>
        </p:nvSpPr>
        <p:spPr>
          <a:xfrm>
            <a:off x="142844" y="357166"/>
            <a:ext cx="8858312" cy="6357982"/>
          </a:xfrm>
        </p:spPr>
        <p:txBody>
          <a:bodyPr/>
          <a:lstStyle/>
          <a:p>
            <a:r>
              <a:rPr lang="en-IN" sz="2400" b="1" dirty="0" smtClean="0"/>
              <a:t>Java Static Methods</a:t>
            </a:r>
          </a:p>
          <a:p>
            <a:pPr lvl="1"/>
            <a:r>
              <a:rPr lang="en-IN" sz="2000" dirty="0" smtClean="0"/>
              <a:t>Static Methods can access class variables(static variables) without using object(instance) of the class, however non-static methods and non-static variables can only be accessed using objects.</a:t>
            </a:r>
          </a:p>
          <a:p>
            <a:pPr lvl="1">
              <a:buNone/>
            </a:pPr>
            <a:r>
              <a:rPr lang="en-IN" sz="2000" b="1" dirty="0" smtClean="0"/>
              <a:t>Restrictions:</a:t>
            </a:r>
          </a:p>
          <a:p>
            <a:pPr lvl="1"/>
            <a:r>
              <a:rPr lang="en-IN" sz="2000" dirty="0" smtClean="0"/>
              <a:t>They can only call other static methods</a:t>
            </a:r>
          </a:p>
          <a:p>
            <a:pPr lvl="1"/>
            <a:r>
              <a:rPr lang="en-IN" sz="2000" dirty="0" smtClean="0"/>
              <a:t>They can only access static data</a:t>
            </a:r>
          </a:p>
          <a:p>
            <a:pPr lvl="1"/>
            <a:r>
              <a:rPr lang="en-IN" sz="2000" dirty="0" smtClean="0"/>
              <a:t>They cannot refer to </a:t>
            </a:r>
            <a:r>
              <a:rPr lang="en-IN" sz="2000" b="1" dirty="0" smtClean="0"/>
              <a:t>this</a:t>
            </a:r>
            <a:r>
              <a:rPr lang="en-IN" sz="2000" dirty="0" smtClean="0"/>
              <a:t> or </a:t>
            </a:r>
            <a:r>
              <a:rPr lang="en-IN" sz="2000" b="1" dirty="0" smtClean="0"/>
              <a:t>super</a:t>
            </a:r>
            <a:r>
              <a:rPr lang="en-IN" sz="2000" dirty="0" smtClean="0"/>
              <a:t> in any way.</a:t>
            </a:r>
          </a:p>
          <a:p>
            <a:pPr lvl="1"/>
            <a:r>
              <a:rPr lang="en-IN" sz="2000" b="1" dirty="0" smtClean="0"/>
              <a:t>Example: </a:t>
            </a:r>
            <a:r>
              <a:rPr lang="en-IN" sz="2000" dirty="0" smtClean="0"/>
              <a:t>StaticMethod.java</a:t>
            </a:r>
          </a:p>
          <a:p>
            <a:r>
              <a:rPr lang="en-IN" sz="2400" b="1" dirty="0" smtClean="0"/>
              <a:t>Static Class</a:t>
            </a:r>
          </a:p>
          <a:p>
            <a:r>
              <a:rPr lang="en-IN" sz="2400" dirty="0" smtClean="0"/>
              <a:t>A class can be made </a:t>
            </a:r>
            <a:r>
              <a:rPr lang="en-IN" sz="2400" b="1" dirty="0" smtClean="0"/>
              <a:t>static</a:t>
            </a:r>
            <a:r>
              <a:rPr lang="en-IN" sz="2400" dirty="0" smtClean="0"/>
              <a:t> only if it is a nested class.</a:t>
            </a:r>
          </a:p>
          <a:p>
            <a:pPr lvl="1"/>
            <a:r>
              <a:rPr lang="en-IN" sz="2000" dirty="0" smtClean="0"/>
              <a:t>Nested static class doesn’t need reference of Outer class</a:t>
            </a:r>
          </a:p>
          <a:p>
            <a:pPr lvl="1"/>
            <a:r>
              <a:rPr lang="en-IN" sz="2000" dirty="0" smtClean="0"/>
              <a:t>A static class cannot access non-static members of the Outer class</a:t>
            </a:r>
          </a:p>
          <a:p>
            <a:endParaRPr lang="en-IN" sz="2400"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buNone/>
            </a:pPr>
            <a:r>
              <a:rPr lang="en-IN" sz="2400" b="1" dirty="0" smtClean="0"/>
              <a:t>Class:</a:t>
            </a:r>
            <a:endParaRPr lang="en-IN" sz="2400" dirty="0" smtClean="0"/>
          </a:p>
          <a:p>
            <a:pPr algn="just"/>
            <a:r>
              <a:rPr lang="en-IN" sz="2400" dirty="0" smtClean="0"/>
              <a:t>A class is a </a:t>
            </a:r>
            <a:r>
              <a:rPr lang="en-IN" sz="2400" b="1" dirty="0" smtClean="0"/>
              <a:t>group of objects </a:t>
            </a:r>
            <a:r>
              <a:rPr lang="en-IN" sz="2400" dirty="0" smtClean="0"/>
              <a:t>which have common properties. It is a </a:t>
            </a:r>
            <a:r>
              <a:rPr lang="en-IN" sz="2400" b="1" dirty="0" smtClean="0"/>
              <a:t>template or blueprint </a:t>
            </a:r>
            <a:r>
              <a:rPr lang="en-IN" sz="2400" dirty="0" smtClean="0"/>
              <a:t>from which objects are created. It is a </a:t>
            </a:r>
            <a:r>
              <a:rPr lang="en-IN" sz="2400" b="1" dirty="0" smtClean="0"/>
              <a:t>logical entity</a:t>
            </a:r>
            <a:r>
              <a:rPr lang="en-IN" sz="2400" dirty="0" smtClean="0"/>
              <a:t>. It can't be physical.</a:t>
            </a:r>
          </a:p>
          <a:p>
            <a:pPr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Basics of JAVA: Objects and Classes</a:t>
            </a:r>
          </a:p>
        </p:txBody>
      </p:sp>
      <p:pic>
        <p:nvPicPr>
          <p:cNvPr id="26" name="Picture 25" descr="object &amp; class.jpg"/>
          <p:cNvPicPr>
            <a:picLocks noChangeAspect="1"/>
          </p:cNvPicPr>
          <p:nvPr/>
        </p:nvPicPr>
        <p:blipFill>
          <a:blip r:embed="rId2"/>
          <a:stretch>
            <a:fillRect/>
          </a:stretch>
        </p:blipFill>
        <p:spPr>
          <a:xfrm>
            <a:off x="714348" y="2143116"/>
            <a:ext cx="7572427" cy="464347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pPr eaLnBrk="1" hangingPunct="1"/>
            <a:r>
              <a:rPr lang="en-IN" sz="3200" b="1" dirty="0" smtClean="0">
                <a:solidFill>
                  <a:srgbClr val="00B0F0"/>
                </a:solidFill>
              </a:rPr>
              <a:t>Static Vs Non-static</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30</a:t>
            </a:fld>
            <a:endParaRPr lang="en-US"/>
          </a:p>
        </p:txBody>
      </p:sp>
      <p:pic>
        <p:nvPicPr>
          <p:cNvPr id="7" name="Content Placeholder 6" descr="static variable.jpg"/>
          <p:cNvPicPr>
            <a:picLocks noGrp="1" noChangeAspect="1"/>
          </p:cNvPicPr>
          <p:nvPr>
            <p:ph idx="1"/>
          </p:nvPr>
        </p:nvPicPr>
        <p:blipFill>
          <a:blip r:embed="rId2"/>
          <a:stretch>
            <a:fillRect/>
          </a:stretch>
        </p:blipFill>
        <p:spPr>
          <a:xfrm>
            <a:off x="-32" y="1689898"/>
            <a:ext cx="5214974" cy="4167994"/>
          </a:xfrm>
        </p:spPr>
      </p:pic>
      <p:pic>
        <p:nvPicPr>
          <p:cNvPr id="8" name="Picture 7" descr="static-keyword.jpg"/>
          <p:cNvPicPr>
            <a:picLocks noChangeAspect="1"/>
          </p:cNvPicPr>
          <p:nvPr/>
        </p:nvPicPr>
        <p:blipFill>
          <a:blip r:embed="rId3"/>
          <a:stretch>
            <a:fillRect/>
          </a:stretch>
        </p:blipFill>
        <p:spPr>
          <a:xfrm>
            <a:off x="5214942" y="1643050"/>
            <a:ext cx="3929058" cy="40719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Nested Classes</a:t>
            </a:r>
          </a:p>
        </p:txBody>
      </p:sp>
      <p:sp>
        <p:nvSpPr>
          <p:cNvPr id="23555" name="Rectangle 18"/>
          <p:cNvSpPr>
            <a:spLocks noGrp="1" noChangeArrowheads="1"/>
          </p:cNvSpPr>
          <p:nvPr>
            <p:ph idx="1"/>
          </p:nvPr>
        </p:nvSpPr>
        <p:spPr>
          <a:xfrm>
            <a:off x="142844" y="357166"/>
            <a:ext cx="8858312" cy="6357982"/>
          </a:xfrm>
        </p:spPr>
        <p:txBody>
          <a:bodyPr/>
          <a:lstStyle/>
          <a:p>
            <a:pPr algn="just"/>
            <a:r>
              <a:rPr lang="en-IN" sz="2400" dirty="0" smtClean="0"/>
              <a:t>To define a </a:t>
            </a:r>
            <a:r>
              <a:rPr lang="en-IN" sz="2400" b="1" dirty="0" smtClean="0"/>
              <a:t>class within another class</a:t>
            </a:r>
            <a:r>
              <a:rPr lang="en-IN" sz="2400" dirty="0" smtClean="0"/>
              <a:t>, such classes are known as nested classes. They enable you to logically group classes that are only used in one place, thus this increases the use of encapsulation, and create more readable and maintainable code.</a:t>
            </a:r>
          </a:p>
          <a:p>
            <a:pPr lvl="1" algn="just"/>
            <a:r>
              <a:rPr lang="en-IN" sz="2000" dirty="0" smtClean="0"/>
              <a:t>The scope of a nested class is bounded by the scope of its enclosing class. </a:t>
            </a:r>
          </a:p>
          <a:p>
            <a:pPr lvl="1" algn="just"/>
            <a:r>
              <a:rPr lang="en-IN" sz="2000" dirty="0" smtClean="0"/>
              <a:t>A nested class has access to the members, including private members, of the class in which it is nested. However, reverse is not true i.e. the enclosing class does not have access to the members of the nested class.</a:t>
            </a:r>
          </a:p>
          <a:p>
            <a:pPr lvl="1" algn="just"/>
            <a:r>
              <a:rPr lang="en-IN" sz="2000" dirty="0" smtClean="0"/>
              <a:t>A nested class is also a member of its enclosing class.</a:t>
            </a:r>
          </a:p>
          <a:p>
            <a:pPr algn="just"/>
            <a:r>
              <a:rPr lang="en-IN" sz="2400" b="1" dirty="0" smtClean="0"/>
              <a:t>Syntax:</a:t>
            </a:r>
          </a:p>
          <a:p>
            <a:pPr algn="just">
              <a:buNone/>
            </a:pPr>
            <a:r>
              <a:rPr lang="en-IN" sz="2000" dirty="0" smtClean="0"/>
              <a:t>class </a:t>
            </a:r>
            <a:r>
              <a:rPr lang="en-IN" sz="2000" dirty="0" err="1" smtClean="0"/>
              <a:t>OuterClass</a:t>
            </a:r>
            <a:endParaRPr lang="en-IN" sz="2000" dirty="0" smtClean="0"/>
          </a:p>
          <a:p>
            <a:pPr algn="just">
              <a:buNone/>
            </a:pPr>
            <a:r>
              <a:rPr lang="en-IN" sz="2000" dirty="0" smtClean="0"/>
              <a:t>{ ... </a:t>
            </a:r>
          </a:p>
          <a:p>
            <a:pPr algn="just">
              <a:buNone/>
            </a:pPr>
            <a:r>
              <a:rPr lang="en-IN" sz="2000" dirty="0" smtClean="0"/>
              <a:t>	class </a:t>
            </a:r>
            <a:r>
              <a:rPr lang="en-IN" sz="2000" dirty="0" err="1" smtClean="0"/>
              <a:t>NestedClass</a:t>
            </a:r>
            <a:r>
              <a:rPr lang="en-IN" sz="2000" dirty="0" smtClean="0"/>
              <a:t> </a:t>
            </a:r>
          </a:p>
          <a:p>
            <a:pPr algn="just">
              <a:buNone/>
            </a:pPr>
            <a:r>
              <a:rPr lang="en-IN" sz="2000" dirty="0" smtClean="0"/>
              <a:t>	{ ...</a:t>
            </a:r>
          </a:p>
          <a:p>
            <a:pPr algn="just">
              <a:buNone/>
            </a:pPr>
            <a:r>
              <a:rPr lang="en-IN" sz="2000" dirty="0" smtClean="0"/>
              <a:t>	 }</a:t>
            </a:r>
          </a:p>
          <a:p>
            <a:pPr algn="just">
              <a:buNone/>
            </a:pPr>
            <a:r>
              <a:rPr lang="en-IN" sz="2000" dirty="0" smtClean="0"/>
              <a:t> }</a:t>
            </a:r>
          </a:p>
          <a:p>
            <a:pPr algn="just"/>
            <a:endParaRPr lang="en-IN" sz="2000" dirty="0" smtClean="0"/>
          </a:p>
          <a:p>
            <a:endParaRPr lang="en-IN" sz="2400" dirty="0"/>
          </a:p>
        </p:txBody>
      </p:sp>
      <p:pic>
        <p:nvPicPr>
          <p:cNvPr id="4" name="Picture 3" descr="Nested class.jpeg"/>
          <p:cNvPicPr>
            <a:picLocks noChangeAspect="1"/>
          </p:cNvPicPr>
          <p:nvPr/>
        </p:nvPicPr>
        <p:blipFill>
          <a:blip r:embed="rId4"/>
          <a:stretch>
            <a:fillRect/>
          </a:stretch>
        </p:blipFill>
        <p:spPr>
          <a:xfrm>
            <a:off x="4643438" y="3929066"/>
            <a:ext cx="3726180" cy="2797486"/>
          </a:xfrm>
          <a:prstGeom prst="rect">
            <a:avLst/>
          </a:prstGeom>
        </p:spPr>
      </p:pic>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142900"/>
            <a:ext cx="8229600" cy="511156"/>
          </a:xfrm>
        </p:spPr>
        <p:txBody>
          <a:bodyPr/>
          <a:lstStyle/>
          <a:p>
            <a:pPr eaLnBrk="1" hangingPunct="1"/>
            <a:r>
              <a:rPr lang="en-US" sz="3200" b="1" dirty="0" smtClean="0">
                <a:solidFill>
                  <a:srgbClr val="00B0F0"/>
                </a:solidFill>
              </a:rPr>
              <a:t>Nested Classes: Inner class</a:t>
            </a:r>
          </a:p>
        </p:txBody>
      </p:sp>
      <p:sp>
        <p:nvSpPr>
          <p:cNvPr id="23555" name="Rectangle 18"/>
          <p:cNvSpPr>
            <a:spLocks noGrp="1" noChangeArrowheads="1"/>
          </p:cNvSpPr>
          <p:nvPr>
            <p:ph idx="1"/>
          </p:nvPr>
        </p:nvSpPr>
        <p:spPr>
          <a:xfrm>
            <a:off x="142844" y="285728"/>
            <a:ext cx="8858312" cy="6357982"/>
          </a:xfrm>
        </p:spPr>
        <p:txBody>
          <a:bodyPr/>
          <a:lstStyle/>
          <a:p>
            <a:pPr algn="just"/>
            <a:r>
              <a:rPr lang="en-IN" sz="2400" dirty="0" smtClean="0"/>
              <a:t>To instantiate an inner class, you must first instantiate the outer class. </a:t>
            </a:r>
          </a:p>
          <a:p>
            <a:pPr algn="just"/>
            <a:r>
              <a:rPr lang="en-IN" sz="2400" dirty="0" smtClean="0"/>
              <a:t>Then, create the inner object within the outer object with this syntax:  - </a:t>
            </a:r>
            <a:r>
              <a:rPr lang="en-IN" sz="2000" dirty="0" err="1" smtClean="0"/>
              <a:t>OuterClass.InnerClass</a:t>
            </a:r>
            <a:r>
              <a:rPr lang="en-IN" sz="2000" dirty="0" smtClean="0"/>
              <a:t> </a:t>
            </a:r>
            <a:r>
              <a:rPr lang="en-IN" sz="2000" dirty="0" err="1" smtClean="0"/>
              <a:t>innerObject</a:t>
            </a:r>
            <a:r>
              <a:rPr lang="en-IN" sz="2000" dirty="0" smtClean="0"/>
              <a:t> = </a:t>
            </a:r>
            <a:r>
              <a:rPr lang="en-IN" sz="2000" dirty="0" err="1" smtClean="0"/>
              <a:t>outerObject.new</a:t>
            </a:r>
            <a:r>
              <a:rPr lang="en-IN" sz="2000" dirty="0" smtClean="0"/>
              <a:t> </a:t>
            </a:r>
            <a:r>
              <a:rPr lang="en-IN" sz="2000" dirty="0" err="1" smtClean="0"/>
              <a:t>InnerClass</a:t>
            </a:r>
            <a:r>
              <a:rPr lang="en-IN" sz="2000" dirty="0" smtClean="0"/>
              <a:t>();</a:t>
            </a:r>
            <a:endParaRPr lang="en-IN" sz="1600" dirty="0" smtClean="0"/>
          </a:p>
          <a:p>
            <a:r>
              <a:rPr lang="en-IN" sz="2400" b="1" dirty="0" smtClean="0"/>
              <a:t>Example</a:t>
            </a:r>
            <a:r>
              <a:rPr lang="en-IN" sz="2400" dirty="0" smtClean="0"/>
              <a:t>: InnerClassDemo.java</a:t>
            </a:r>
          </a:p>
          <a:p>
            <a:pPr>
              <a:buNone/>
            </a:pPr>
            <a:r>
              <a:rPr lang="en-IN" sz="2400" b="1" dirty="0" smtClean="0"/>
              <a:t>Static nested class</a:t>
            </a:r>
          </a:p>
          <a:p>
            <a:r>
              <a:rPr lang="en-IN" sz="2400" dirty="0" smtClean="0"/>
              <a:t>A static class i.e. created inside a class is called static nested class in java. It cannot access non-static data members and methods. It can be accessed by outer class name.</a:t>
            </a:r>
          </a:p>
          <a:p>
            <a:pPr lvl="1"/>
            <a:r>
              <a:rPr lang="en-IN" sz="2000" dirty="0" smtClean="0"/>
              <a:t>It can access static data members of outer class including private.</a:t>
            </a:r>
          </a:p>
          <a:p>
            <a:pPr lvl="1"/>
            <a:r>
              <a:rPr lang="en-IN" sz="2000" dirty="0" smtClean="0"/>
              <a:t>Static nested class cannot access non-static (instance) data member or method.</a:t>
            </a:r>
          </a:p>
          <a:p>
            <a:r>
              <a:rPr lang="en-IN" sz="2400" dirty="0" smtClean="0"/>
              <a:t>For example, to create an object for the static nested class, use this syntax:</a:t>
            </a:r>
          </a:p>
          <a:p>
            <a:pPr lvl="1"/>
            <a:r>
              <a:rPr lang="en-IN" sz="2000" dirty="0" err="1" smtClean="0"/>
              <a:t>OuterClass.StaticNestedClass</a:t>
            </a:r>
            <a:r>
              <a:rPr lang="en-IN" sz="2000" dirty="0" smtClean="0"/>
              <a:t> </a:t>
            </a:r>
            <a:r>
              <a:rPr lang="en-IN" sz="2000" dirty="0" err="1" smtClean="0"/>
              <a:t>nestedObject</a:t>
            </a:r>
            <a:r>
              <a:rPr lang="en-IN" sz="2000" dirty="0" smtClean="0"/>
              <a:t> = new </a:t>
            </a:r>
            <a:r>
              <a:rPr lang="en-IN" sz="2000" dirty="0" err="1" smtClean="0"/>
              <a:t>OuterClass.StaticNestedClass</a:t>
            </a:r>
            <a:r>
              <a:rPr lang="en-IN" sz="2000" dirty="0" smtClean="0"/>
              <a:t>();</a:t>
            </a:r>
          </a:p>
          <a:p>
            <a:r>
              <a:rPr lang="en-IN" sz="2400" b="1" dirty="0" smtClean="0"/>
              <a:t>Example</a:t>
            </a:r>
            <a:r>
              <a:rPr lang="en-IN" sz="2400" dirty="0" smtClean="0"/>
              <a:t>: StaticNestedClassDemo.java</a:t>
            </a:r>
          </a:p>
          <a:p>
            <a:endParaRPr lang="en-IN" sz="24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5572164" cy="4668839"/>
          </a:xfrm>
        </p:spPr>
        <p:txBody>
          <a:bodyPr/>
          <a:lstStyle/>
          <a:p>
            <a:pPr>
              <a:buNone/>
            </a:pPr>
            <a:r>
              <a:rPr lang="en-IN" sz="2400" b="1" dirty="0" smtClean="0"/>
              <a:t>Class:</a:t>
            </a:r>
            <a:endParaRPr lang="en-IN" sz="2400" dirty="0" smtClean="0"/>
          </a:p>
          <a:p>
            <a:pPr>
              <a:buNone/>
            </a:pPr>
            <a:r>
              <a:rPr lang="en-IN" sz="2400" b="1" dirty="0" smtClean="0"/>
              <a:t>Syntax:</a:t>
            </a:r>
          </a:p>
          <a:p>
            <a:pPr>
              <a:buNone/>
            </a:pPr>
            <a:r>
              <a:rPr lang="en-IN" sz="2400" b="1" dirty="0" smtClean="0"/>
              <a:t>Access Modifiers class</a:t>
            </a:r>
            <a:r>
              <a:rPr lang="en-IN" sz="2400" dirty="0" smtClean="0"/>
              <a:t> &lt;</a:t>
            </a:r>
            <a:r>
              <a:rPr lang="en-IN" sz="2400" dirty="0" err="1" smtClean="0"/>
              <a:t>class_name</a:t>
            </a:r>
            <a:r>
              <a:rPr lang="en-IN" sz="2400" dirty="0" smtClean="0"/>
              <a:t>&gt;{  </a:t>
            </a:r>
          </a:p>
          <a:p>
            <a:pPr>
              <a:buNone/>
            </a:pPr>
            <a:r>
              <a:rPr lang="en-IN" sz="2400" dirty="0" smtClean="0"/>
              <a:t>    field;  </a:t>
            </a:r>
          </a:p>
          <a:p>
            <a:pPr>
              <a:buNone/>
            </a:pPr>
            <a:r>
              <a:rPr lang="en-IN" sz="2400" dirty="0" smtClean="0"/>
              <a:t>    method;  </a:t>
            </a:r>
          </a:p>
          <a:p>
            <a:pPr>
              <a:buNone/>
            </a:pPr>
            <a:r>
              <a:rPr lang="en-IN" sz="2400" dirty="0" smtClean="0"/>
              <a:t>} </a:t>
            </a:r>
          </a:p>
          <a:p>
            <a:r>
              <a:rPr lang="en-IN" sz="2400" b="1" dirty="0" smtClean="0"/>
              <a:t>Instance variable </a:t>
            </a:r>
          </a:p>
          <a:p>
            <a:pPr lvl="1" algn="just"/>
            <a:r>
              <a:rPr lang="en-IN" sz="2000" dirty="0" smtClean="0"/>
              <a:t>A variable which is created inside the class but outside the method is known as an instance variable. </a:t>
            </a:r>
          </a:p>
          <a:p>
            <a:pPr lvl="1" algn="just"/>
            <a:r>
              <a:rPr lang="en-IN" sz="2000" dirty="0" smtClean="0"/>
              <a:t>Instance variable doesn't get memory at compile time. </a:t>
            </a:r>
          </a:p>
          <a:p>
            <a:pPr lvl="1" algn="just"/>
            <a:r>
              <a:rPr lang="en-IN" sz="2000" dirty="0" smtClean="0"/>
              <a:t>It gets </a:t>
            </a:r>
            <a:r>
              <a:rPr lang="en-IN" sz="2000" b="1" dirty="0" smtClean="0"/>
              <a:t>memory</a:t>
            </a:r>
            <a:r>
              <a:rPr lang="en-IN" sz="2000" dirty="0" smtClean="0"/>
              <a:t> at </a:t>
            </a:r>
            <a:r>
              <a:rPr lang="en-IN" sz="2000" b="1" dirty="0" smtClean="0"/>
              <a:t>runtime</a:t>
            </a:r>
            <a:r>
              <a:rPr lang="en-IN" sz="2000" dirty="0" smtClean="0"/>
              <a:t> when an object or instance is created. That is why it is known as an </a:t>
            </a:r>
            <a:r>
              <a:rPr lang="en-IN" sz="2000" b="1" dirty="0" smtClean="0"/>
              <a:t>instance variable</a:t>
            </a:r>
            <a:r>
              <a:rPr lang="en-IN" sz="2000" dirty="0" smtClean="0"/>
              <a:t>.</a:t>
            </a:r>
          </a:p>
          <a:p>
            <a:endParaRPr lang="en-IN" sz="2400" dirty="0" smtClean="0"/>
          </a:p>
          <a:p>
            <a:pPr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Basics of JAVA: Objects and Classes</a:t>
            </a:r>
          </a:p>
        </p:txBody>
      </p:sp>
      <p:pic>
        <p:nvPicPr>
          <p:cNvPr id="6" name="Picture 5" descr="class-in-java.png"/>
          <p:cNvPicPr>
            <a:picLocks noChangeAspect="1"/>
          </p:cNvPicPr>
          <p:nvPr/>
        </p:nvPicPr>
        <p:blipFill>
          <a:blip r:embed="rId2"/>
          <a:stretch>
            <a:fillRect/>
          </a:stretch>
        </p:blipFill>
        <p:spPr>
          <a:xfrm>
            <a:off x="6072198" y="928670"/>
            <a:ext cx="3000364" cy="42862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4"/>
            <a:ext cx="8229600" cy="511156"/>
          </a:xfrm>
        </p:spPr>
        <p:txBody>
          <a:bodyPr/>
          <a:lstStyle/>
          <a:p>
            <a:pPr eaLnBrk="1" hangingPunct="1"/>
            <a:r>
              <a:rPr lang="en-US" sz="3200" b="1" dirty="0" smtClean="0">
                <a:solidFill>
                  <a:srgbClr val="00B0F0"/>
                </a:solidFill>
              </a:rPr>
              <a:t/>
            </a:r>
            <a:br>
              <a:rPr lang="en-US" sz="3200" b="1" dirty="0" smtClean="0">
                <a:solidFill>
                  <a:srgbClr val="00B0F0"/>
                </a:solidFill>
              </a:rPr>
            </a:br>
            <a:r>
              <a:rPr lang="en-US" sz="3200" b="1" dirty="0" smtClean="0">
                <a:solidFill>
                  <a:srgbClr val="00B0F0"/>
                </a:solidFill>
              </a:rPr>
              <a:t>Access Modifiers</a:t>
            </a:r>
            <a:br>
              <a:rPr lang="en-US" sz="3200" b="1" dirty="0" smtClean="0">
                <a:solidFill>
                  <a:srgbClr val="00B0F0"/>
                </a:solidFill>
              </a:rPr>
            </a:br>
            <a:endParaRPr lang="en-US" sz="3200" b="1" dirty="0" smtClean="0">
              <a:solidFill>
                <a:srgbClr val="00B0F0"/>
              </a:solidFill>
            </a:endParaRPr>
          </a:p>
        </p:txBody>
      </p:sp>
      <p:sp>
        <p:nvSpPr>
          <p:cNvPr id="23555" name="Rectangle 18"/>
          <p:cNvSpPr>
            <a:spLocks noGrp="1" noChangeArrowheads="1"/>
          </p:cNvSpPr>
          <p:nvPr>
            <p:ph idx="1"/>
          </p:nvPr>
        </p:nvSpPr>
        <p:spPr>
          <a:xfrm>
            <a:off x="214282" y="500042"/>
            <a:ext cx="8715436" cy="6072230"/>
          </a:xfrm>
        </p:spPr>
        <p:txBody>
          <a:bodyPr/>
          <a:lstStyle/>
          <a:p>
            <a:pPr algn="just"/>
            <a:r>
              <a:rPr lang="en-IN" sz="2400" dirty="0" smtClean="0"/>
              <a:t>Access modifiers in Java helps to restrict the scope of a class, constructor , variable , method or data member. There are four types of access modifiers available in java:</a:t>
            </a:r>
          </a:p>
          <a:p>
            <a:pPr lvl="1"/>
            <a:r>
              <a:rPr lang="en-IN" sz="2000" dirty="0" smtClean="0"/>
              <a:t>Default – No keyword required</a:t>
            </a:r>
          </a:p>
          <a:p>
            <a:pPr lvl="1"/>
            <a:r>
              <a:rPr lang="en-IN" sz="2000" dirty="0" smtClean="0"/>
              <a:t>Private, Protected, Public</a:t>
            </a:r>
          </a:p>
          <a:p>
            <a:r>
              <a:rPr lang="en-IN" sz="2400" dirty="0" smtClean="0"/>
              <a:t>For </a:t>
            </a:r>
            <a:r>
              <a:rPr lang="en-IN" sz="2400" b="1" dirty="0" smtClean="0"/>
              <a:t>classes and interface</a:t>
            </a:r>
            <a:r>
              <a:rPr lang="en-IN" sz="2400" dirty="0" smtClean="0"/>
              <a:t>, you can use either public or </a:t>
            </a:r>
            <a:r>
              <a:rPr lang="en-IN" sz="2400" i="1" dirty="0" smtClean="0"/>
              <a:t>default</a:t>
            </a:r>
          </a:p>
          <a:p>
            <a:pPr marL="342900" lvl="1" indent="-342900">
              <a:buFont typeface="Arial" charset="0"/>
              <a:buChar char="•"/>
            </a:pPr>
            <a:r>
              <a:rPr lang="en-IN" sz="2400" dirty="0" smtClean="0"/>
              <a:t>For </a:t>
            </a:r>
            <a:r>
              <a:rPr lang="en-IN" sz="2400" b="1" dirty="0" smtClean="0"/>
              <a:t>attributes, methods and constructors</a:t>
            </a:r>
            <a:r>
              <a:rPr lang="en-IN" sz="2400" dirty="0" smtClean="0"/>
              <a:t>, you can use the one of the following: </a:t>
            </a:r>
            <a:r>
              <a:rPr lang="en-IN" sz="2000" dirty="0" smtClean="0"/>
              <a:t>Private, Protected, default, Public</a:t>
            </a:r>
          </a:p>
          <a:p>
            <a:endParaRPr lang="en-IN" sz="2400" dirty="0" smtClean="0"/>
          </a:p>
          <a:p>
            <a:pPr algn="just" eaLnBrk="1" hangingPunct="1">
              <a:buFont typeface="Arial" pitchFamily="34" charset="0"/>
              <a:buChar char="•"/>
            </a:pPr>
            <a:endParaRPr lang="en-IN" sz="2400" dirty="0" smtClean="0"/>
          </a:p>
        </p:txBody>
      </p:sp>
      <p:pic>
        <p:nvPicPr>
          <p:cNvPr id="10" name="Picture 9" descr="Access-Modifiers-in-Java.png"/>
          <p:cNvPicPr>
            <a:picLocks noChangeAspect="1"/>
          </p:cNvPicPr>
          <p:nvPr/>
        </p:nvPicPr>
        <p:blipFill>
          <a:blip r:embed="rId4"/>
          <a:stretch>
            <a:fillRect/>
          </a:stretch>
        </p:blipFill>
        <p:spPr>
          <a:xfrm>
            <a:off x="-32" y="3663585"/>
            <a:ext cx="9144000" cy="3123001"/>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1414"/>
            <a:ext cx="8229600" cy="1143000"/>
          </a:xfrm>
        </p:spPr>
        <p:txBody>
          <a:bodyPr/>
          <a:lstStyle/>
          <a:p>
            <a:r>
              <a:rPr lang="en-US" sz="3200" b="1" dirty="0" smtClean="0">
                <a:solidFill>
                  <a:srgbClr val="00B0F0"/>
                </a:solidFill>
              </a:rPr>
              <a:t>Properties and Behaviors of Customer Class </a:t>
            </a:r>
          </a:p>
        </p:txBody>
      </p:sp>
      <p:sp>
        <p:nvSpPr>
          <p:cNvPr id="14" name="Content Placeholder 23"/>
          <p:cNvSpPr>
            <a:spLocks noGrp="1"/>
          </p:cNvSpPr>
          <p:nvPr>
            <p:ph idx="1"/>
          </p:nvPr>
        </p:nvSpPr>
        <p:spPr>
          <a:xfrm>
            <a:off x="428596" y="4214818"/>
            <a:ext cx="7918450" cy="2395537"/>
          </a:xfrm>
        </p:spPr>
        <p:txBody>
          <a:bodyPr/>
          <a:lstStyle/>
          <a:p>
            <a:pPr>
              <a:buFont typeface="Arial" pitchFamily="34" charset="0"/>
              <a:buNone/>
            </a:pPr>
            <a:r>
              <a:rPr lang="en-US" sz="2400" dirty="0" smtClean="0"/>
              <a:t>Properties:</a:t>
            </a:r>
          </a:p>
          <a:p>
            <a:pPr lvl="1"/>
            <a:r>
              <a:rPr lang="en-US" sz="2400" dirty="0" smtClean="0"/>
              <a:t>Name</a:t>
            </a:r>
          </a:p>
          <a:p>
            <a:pPr lvl="1"/>
            <a:r>
              <a:rPr lang="en-US" sz="2400" dirty="0" smtClean="0"/>
              <a:t>Address</a:t>
            </a:r>
          </a:p>
          <a:p>
            <a:pPr lvl="1"/>
            <a:r>
              <a:rPr lang="en-US" sz="2400" dirty="0" smtClean="0"/>
              <a:t>Age</a:t>
            </a:r>
          </a:p>
          <a:p>
            <a:pPr lvl="1"/>
            <a:r>
              <a:rPr lang="en-US" sz="2400" dirty="0" smtClean="0"/>
              <a:t>Order number</a:t>
            </a:r>
          </a:p>
          <a:p>
            <a:pPr lvl="1"/>
            <a:r>
              <a:rPr lang="en-US" sz="2400" dirty="0" smtClean="0"/>
              <a:t>Customer number</a:t>
            </a:r>
          </a:p>
        </p:txBody>
      </p:sp>
      <p:sp>
        <p:nvSpPr>
          <p:cNvPr id="6" name="Content Placeholder 23"/>
          <p:cNvSpPr txBox="1">
            <a:spLocks/>
          </p:cNvSpPr>
          <p:nvPr/>
        </p:nvSpPr>
        <p:spPr bwMode="gray">
          <a:xfrm>
            <a:off x="4286248" y="3992562"/>
            <a:ext cx="3657600" cy="2865438"/>
          </a:xfrm>
          <a:prstGeom prst="rect">
            <a:avLst/>
          </a:prstGeom>
          <a:noFill/>
          <a:ln w="9525">
            <a:noFill/>
            <a:miter lim="800000"/>
            <a:headEnd/>
            <a:tailEnd/>
          </a:ln>
        </p:spPr>
        <p:txBody>
          <a:bodyPr lIns="12700" tIns="12700" rIns="12700" bIns="12700">
            <a:normAutofit lnSpcReduction="10000"/>
          </a:bodyPr>
          <a:lstStyle/>
          <a:p>
            <a:pPr marL="7938" indent="7938" defTabSz="228600" eaLnBrk="0" hangingPunct="0">
              <a:spcBef>
                <a:spcPct val="20000"/>
              </a:spcBef>
              <a:buClr>
                <a:srgbClr val="000000"/>
              </a:buClr>
              <a:buFont typeface="Arial" pitchFamily="34" charset="0"/>
              <a:buNone/>
              <a:defRPr/>
            </a:pPr>
            <a:endParaRPr lang="en-US" sz="2400" kern="0" dirty="0" smtClean="0">
              <a:solidFill>
                <a:schemeClr val="tx2">
                  <a:lumMod val="90000"/>
                </a:schemeClr>
              </a:solidFill>
              <a:latin typeface="+mn-lt"/>
              <a:cs typeface="+mn-cs"/>
            </a:endParaRPr>
          </a:p>
          <a:p>
            <a:pPr marL="7938" indent="7938" defTabSz="228600" eaLnBrk="0" hangingPunct="0">
              <a:spcBef>
                <a:spcPct val="20000"/>
              </a:spcBef>
              <a:buClr>
                <a:srgbClr val="000000"/>
              </a:buClr>
              <a:buFont typeface="Arial" pitchFamily="34" charset="0"/>
              <a:buNone/>
              <a:defRPr/>
            </a:pPr>
            <a:r>
              <a:rPr lang="en-US" sz="2400" kern="0" dirty="0" smtClean="0">
                <a:solidFill>
                  <a:schemeClr val="tx2">
                    <a:lumMod val="90000"/>
                  </a:schemeClr>
                </a:solidFill>
                <a:latin typeface="+mn-lt"/>
                <a:cs typeface="+mn-cs"/>
              </a:rPr>
              <a:t>Behaviors</a:t>
            </a:r>
            <a:r>
              <a:rPr lang="en-US" sz="2400" kern="0" dirty="0">
                <a:solidFill>
                  <a:schemeClr val="tx2">
                    <a:lumMod val="90000"/>
                  </a:schemeClr>
                </a:solidFill>
                <a:latin typeface="+mn-lt"/>
                <a:cs typeface="+mn-cs"/>
              </a:rPr>
              <a:t>:</a:t>
            </a:r>
          </a:p>
          <a:p>
            <a:pPr marL="574675" lvl="1" indent="-460375" defTabSz="228600" eaLnBrk="0" hangingPunct="0">
              <a:spcBef>
                <a:spcPct val="20000"/>
              </a:spcBef>
              <a:buClr>
                <a:srgbClr val="FF0000"/>
              </a:buClr>
              <a:buFont typeface="Arial" pitchFamily="34" charset="0"/>
              <a:buChar char="•"/>
              <a:defRPr/>
            </a:pPr>
            <a:r>
              <a:rPr lang="en-US" sz="2400" kern="0" dirty="0">
                <a:solidFill>
                  <a:schemeClr val="tx2">
                    <a:lumMod val="90000"/>
                  </a:schemeClr>
                </a:solidFill>
                <a:latin typeface="+mn-lt"/>
              </a:rPr>
              <a:t>Shop</a:t>
            </a:r>
          </a:p>
          <a:p>
            <a:pPr marL="574675" lvl="1" indent="-460375" defTabSz="228600" eaLnBrk="0" hangingPunct="0">
              <a:spcBef>
                <a:spcPct val="20000"/>
              </a:spcBef>
              <a:buClr>
                <a:srgbClr val="FF0000"/>
              </a:buClr>
              <a:buFont typeface="Arial" pitchFamily="34" charset="0"/>
              <a:buChar char="•"/>
              <a:defRPr/>
            </a:pPr>
            <a:r>
              <a:rPr lang="en-US" sz="2400" kern="0" dirty="0">
                <a:solidFill>
                  <a:schemeClr val="tx2">
                    <a:lumMod val="90000"/>
                  </a:schemeClr>
                </a:solidFill>
                <a:latin typeface="+mn-lt"/>
              </a:rPr>
              <a:t>Set Address</a:t>
            </a:r>
          </a:p>
          <a:p>
            <a:pPr marL="574675" lvl="1" indent="-460375" defTabSz="228600" eaLnBrk="0" hangingPunct="0">
              <a:spcBef>
                <a:spcPct val="20000"/>
              </a:spcBef>
              <a:buClr>
                <a:srgbClr val="FF0000"/>
              </a:buClr>
              <a:buFont typeface="Arial" pitchFamily="34" charset="0"/>
              <a:buChar char="•"/>
              <a:defRPr/>
            </a:pPr>
            <a:r>
              <a:rPr lang="en-US" sz="2400" kern="0" dirty="0">
                <a:solidFill>
                  <a:schemeClr val="tx2">
                    <a:lumMod val="90000"/>
                  </a:schemeClr>
                </a:solidFill>
                <a:latin typeface="+mn-lt"/>
              </a:rPr>
              <a:t>Add item to cart</a:t>
            </a:r>
          </a:p>
          <a:p>
            <a:pPr marL="574675" lvl="1" indent="-460375" defTabSz="228600" eaLnBrk="0" hangingPunct="0">
              <a:spcBef>
                <a:spcPct val="20000"/>
              </a:spcBef>
              <a:buClr>
                <a:srgbClr val="FF0000"/>
              </a:buClr>
              <a:buFont typeface="Arial" pitchFamily="34" charset="0"/>
              <a:buChar char="•"/>
              <a:defRPr/>
            </a:pPr>
            <a:r>
              <a:rPr lang="en-US" sz="2400" kern="0" dirty="0">
                <a:solidFill>
                  <a:schemeClr val="tx2">
                    <a:lumMod val="90000"/>
                  </a:schemeClr>
                </a:solidFill>
                <a:latin typeface="+mn-lt"/>
              </a:rPr>
              <a:t>Ask for a discount</a:t>
            </a:r>
          </a:p>
          <a:p>
            <a:pPr marL="574675" lvl="1" indent="-460375" defTabSz="228600" eaLnBrk="0" hangingPunct="0">
              <a:spcBef>
                <a:spcPct val="20000"/>
              </a:spcBef>
              <a:buClr>
                <a:srgbClr val="FF0000"/>
              </a:buClr>
              <a:buFont typeface="Arial" pitchFamily="34" charset="0"/>
              <a:buChar char="•"/>
              <a:defRPr/>
            </a:pPr>
            <a:r>
              <a:rPr lang="en-US" sz="2400" kern="0" dirty="0">
                <a:solidFill>
                  <a:schemeClr val="tx2">
                    <a:lumMod val="90000"/>
                  </a:schemeClr>
                </a:solidFill>
                <a:latin typeface="+mn-lt"/>
              </a:rPr>
              <a:t>Display customer details</a:t>
            </a:r>
            <a:endParaRPr lang="en-US" sz="2400" kern="0" dirty="0">
              <a:solidFill>
                <a:schemeClr val="tx2">
                  <a:lumMod val="90000"/>
                </a:schemeClr>
              </a:solidFill>
              <a:latin typeface="+mn-lt"/>
              <a:cs typeface="+mn-cs"/>
            </a:endParaRPr>
          </a:p>
        </p:txBody>
      </p:sp>
      <p:sp>
        <p:nvSpPr>
          <p:cNvPr id="7" name="Rounded Rectangle 9"/>
          <p:cNvSpPr>
            <a:spLocks noChangeArrowheads="1"/>
          </p:cNvSpPr>
          <p:nvPr/>
        </p:nvSpPr>
        <p:spPr bwMode="auto">
          <a:xfrm>
            <a:off x="2428860" y="928670"/>
            <a:ext cx="2590800" cy="2971800"/>
          </a:xfrm>
          <a:prstGeom prst="roundRect">
            <a:avLst>
              <a:gd name="adj" fmla="val 5477"/>
            </a:avLst>
          </a:prstGeom>
          <a:solidFill>
            <a:srgbClr val="FFFFCC"/>
          </a:solidFill>
          <a:ln w="28575" algn="ctr">
            <a:solidFill>
              <a:schemeClr val="tx1"/>
            </a:solidFill>
            <a:round/>
            <a:headEnd type="none" w="sm" len="sm"/>
            <a:tailEnd type="none" w="sm" len="sm"/>
          </a:ln>
        </p:spPr>
        <p:txBody>
          <a:bodyPr/>
          <a:lstStyle/>
          <a:p>
            <a:pPr defTabSz="228600"/>
            <a:r>
              <a:rPr lang="en-US" sz="1400" dirty="0"/>
              <a:t>Customer class</a:t>
            </a:r>
          </a:p>
          <a:p>
            <a:pPr defTabSz="228600"/>
            <a:endParaRPr lang="en-US" sz="1200" dirty="0"/>
          </a:p>
          <a:p>
            <a:pPr defTabSz="228600"/>
            <a:r>
              <a:rPr lang="en-US" sz="1400" dirty="0">
                <a:latin typeface="Courier New" pitchFamily="49" charset="0"/>
                <a:cs typeface="Courier New" pitchFamily="49" charset="0"/>
              </a:rPr>
              <a:t>name</a:t>
            </a:r>
          </a:p>
          <a:p>
            <a:pPr defTabSz="228600"/>
            <a:r>
              <a:rPr lang="en-US" sz="1400" dirty="0">
                <a:latin typeface="Courier New" pitchFamily="49" charset="0"/>
                <a:cs typeface="Courier New" pitchFamily="49" charset="0"/>
              </a:rPr>
              <a:t>address</a:t>
            </a:r>
          </a:p>
          <a:p>
            <a:pPr defTabSz="228600"/>
            <a:r>
              <a:rPr lang="en-US" sz="1400" dirty="0">
                <a:latin typeface="Courier New" pitchFamily="49" charset="0"/>
                <a:cs typeface="Courier New" pitchFamily="49" charset="0"/>
              </a:rPr>
              <a:t>billing info</a:t>
            </a:r>
          </a:p>
          <a:p>
            <a:pPr defTabSz="228600"/>
            <a:r>
              <a:rPr lang="en-US" sz="1400" dirty="0">
                <a:latin typeface="Courier New" pitchFamily="49" charset="0"/>
                <a:cs typeface="Courier New" pitchFamily="49" charset="0"/>
              </a:rPr>
              <a:t>age</a:t>
            </a:r>
          </a:p>
          <a:p>
            <a:pPr defTabSz="228600"/>
            <a:r>
              <a:rPr lang="en-US" sz="1400" dirty="0">
                <a:latin typeface="Courier New" pitchFamily="49" charset="0"/>
                <a:cs typeface="Courier New" pitchFamily="49" charset="0"/>
              </a:rPr>
              <a:t>customer number</a:t>
            </a:r>
          </a:p>
          <a:p>
            <a:pPr defTabSz="228600"/>
            <a:r>
              <a:rPr lang="en-US" sz="1400" dirty="0">
                <a:latin typeface="Courier New" pitchFamily="49" charset="0"/>
                <a:cs typeface="Courier New" pitchFamily="49" charset="0"/>
              </a:rPr>
              <a:t>order number</a:t>
            </a:r>
          </a:p>
          <a:p>
            <a:pPr defTabSz="228600"/>
            <a:endParaRPr lang="en-US" sz="1400" dirty="0">
              <a:latin typeface="Courier New" pitchFamily="49" charset="0"/>
              <a:cs typeface="Courier New" pitchFamily="49" charset="0"/>
            </a:endParaRPr>
          </a:p>
          <a:p>
            <a:pPr defTabSz="228600"/>
            <a:r>
              <a:rPr lang="en-US" sz="1400" dirty="0" err="1">
                <a:latin typeface="Courier New" pitchFamily="49" charset="0"/>
                <a:cs typeface="Courier New" pitchFamily="49" charset="0"/>
              </a:rPr>
              <a:t>requestDiscount</a:t>
            </a:r>
            <a:r>
              <a:rPr lang="en-US" sz="1400" dirty="0">
                <a:latin typeface="Courier New" pitchFamily="49" charset="0"/>
                <a:cs typeface="Courier New" pitchFamily="49" charset="0"/>
              </a:rPr>
              <a:t>()</a:t>
            </a:r>
          </a:p>
          <a:p>
            <a:pPr defTabSz="228600"/>
            <a:r>
              <a:rPr lang="en-US" sz="1400" dirty="0" err="1">
                <a:latin typeface="Courier New" pitchFamily="49" charset="0"/>
                <a:cs typeface="Courier New" pitchFamily="49" charset="0"/>
              </a:rPr>
              <a:t>setAddress</a:t>
            </a:r>
            <a:r>
              <a:rPr lang="en-US" sz="1400" dirty="0">
                <a:latin typeface="Courier New" pitchFamily="49" charset="0"/>
                <a:cs typeface="Courier New" pitchFamily="49" charset="0"/>
              </a:rPr>
              <a:t>()</a:t>
            </a:r>
          </a:p>
          <a:p>
            <a:pPr defTabSz="228600"/>
            <a:r>
              <a:rPr lang="en-US" sz="1400" dirty="0">
                <a:latin typeface="Courier New" pitchFamily="49" charset="0"/>
                <a:cs typeface="Courier New" pitchFamily="49" charset="0"/>
              </a:rPr>
              <a:t>shop()</a:t>
            </a:r>
          </a:p>
          <a:p>
            <a:pPr defTabSz="228600"/>
            <a:r>
              <a:rPr lang="en-US" sz="1400" dirty="0" err="1">
                <a:latin typeface="Courier New" pitchFamily="49" charset="0"/>
                <a:cs typeface="Courier New" pitchFamily="49" charset="0"/>
              </a:rPr>
              <a:t>displayCustomer</a:t>
            </a:r>
            <a:r>
              <a:rPr lang="en-US" sz="1400" dirty="0">
                <a:latin typeface="Courier New" pitchFamily="49" charset="0"/>
                <a:cs typeface="Courier New" pitchFamily="49" charset="0"/>
              </a:rPr>
              <a:t>()</a:t>
            </a:r>
          </a:p>
        </p:txBody>
      </p:sp>
      <p:sp>
        <p:nvSpPr>
          <p:cNvPr id="8" name="TextBox 6"/>
          <p:cNvSpPr txBox="1">
            <a:spLocks noChangeArrowheads="1"/>
          </p:cNvSpPr>
          <p:nvPr/>
        </p:nvSpPr>
        <p:spPr bwMode="auto">
          <a:xfrm>
            <a:off x="5429256" y="1071546"/>
            <a:ext cx="1981200" cy="369888"/>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Class name</a:t>
            </a:r>
          </a:p>
        </p:txBody>
      </p:sp>
      <p:cxnSp>
        <p:nvCxnSpPr>
          <p:cNvPr id="9" name="Straight Connector 8"/>
          <p:cNvCxnSpPr>
            <a:cxnSpLocks noChangeShapeType="1"/>
          </p:cNvCxnSpPr>
          <p:nvPr/>
        </p:nvCxnSpPr>
        <p:spPr bwMode="auto">
          <a:xfrm flipH="1">
            <a:off x="4286248" y="1214422"/>
            <a:ext cx="1066800" cy="0"/>
          </a:xfrm>
          <a:prstGeom prst="line">
            <a:avLst/>
          </a:prstGeom>
          <a:noFill/>
          <a:ln w="28575" algn="ctr">
            <a:solidFill>
              <a:srgbClr val="0000FF"/>
            </a:solidFill>
            <a:round/>
            <a:headEnd type="none" w="sm" len="sm"/>
            <a:tailEnd type="none" w="sm" len="sm"/>
          </a:ln>
        </p:spPr>
      </p:cxnSp>
      <p:cxnSp>
        <p:nvCxnSpPr>
          <p:cNvPr id="10" name="Straight Connector 15"/>
          <p:cNvCxnSpPr>
            <a:cxnSpLocks noChangeShapeType="1"/>
          </p:cNvCxnSpPr>
          <p:nvPr/>
        </p:nvCxnSpPr>
        <p:spPr bwMode="auto">
          <a:xfrm rot="10800000" flipH="1">
            <a:off x="2428860" y="1428736"/>
            <a:ext cx="2590800" cy="0"/>
          </a:xfrm>
          <a:prstGeom prst="line">
            <a:avLst/>
          </a:prstGeom>
          <a:noFill/>
          <a:ln w="28575" algn="ctr">
            <a:solidFill>
              <a:schemeClr val="tx1"/>
            </a:solidFill>
            <a:round/>
            <a:headEnd type="none" w="sm" len="sm"/>
            <a:tailEnd type="none" w="sm" len="sm"/>
          </a:ln>
        </p:spPr>
      </p:cxnSp>
      <p:cxnSp>
        <p:nvCxnSpPr>
          <p:cNvPr id="11" name="Straight Connector 15"/>
          <p:cNvCxnSpPr>
            <a:cxnSpLocks noChangeShapeType="1"/>
          </p:cNvCxnSpPr>
          <p:nvPr/>
        </p:nvCxnSpPr>
        <p:spPr bwMode="auto">
          <a:xfrm rot="10800000" flipH="1">
            <a:off x="2428860" y="2857496"/>
            <a:ext cx="2590800" cy="0"/>
          </a:xfrm>
          <a:prstGeom prst="line">
            <a:avLst/>
          </a:prstGeom>
          <a:noFill/>
          <a:ln w="28575" algn="ctr">
            <a:solidFill>
              <a:schemeClr val="tx1"/>
            </a:solidFill>
            <a:round/>
            <a:headEnd type="none" w="sm" len="sm"/>
            <a:tailEnd type="none" w="sm" len="sm"/>
          </a:ln>
        </p:spPr>
      </p:cxnSp>
      <p:sp>
        <p:nvSpPr>
          <p:cNvPr id="12" name="Right Brace 9"/>
          <p:cNvSpPr>
            <a:spLocks/>
          </p:cNvSpPr>
          <p:nvPr/>
        </p:nvSpPr>
        <p:spPr bwMode="auto">
          <a:xfrm>
            <a:off x="5214942" y="1571612"/>
            <a:ext cx="457200" cy="1143000"/>
          </a:xfrm>
          <a:prstGeom prst="rightBrace">
            <a:avLst>
              <a:gd name="adj1" fmla="val 8333"/>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3" name="TextBox 10"/>
          <p:cNvSpPr txBox="1">
            <a:spLocks noChangeArrowheads="1"/>
          </p:cNvSpPr>
          <p:nvPr/>
        </p:nvSpPr>
        <p:spPr bwMode="auto">
          <a:xfrm>
            <a:off x="5715008" y="1857364"/>
            <a:ext cx="2590800"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Fields</a:t>
            </a:r>
          </a:p>
        </p:txBody>
      </p:sp>
      <p:sp>
        <p:nvSpPr>
          <p:cNvPr id="15" name="Right Brace 11"/>
          <p:cNvSpPr>
            <a:spLocks/>
          </p:cNvSpPr>
          <p:nvPr/>
        </p:nvSpPr>
        <p:spPr bwMode="auto">
          <a:xfrm>
            <a:off x="5214942" y="2857496"/>
            <a:ext cx="457200" cy="1066800"/>
          </a:xfrm>
          <a:prstGeom prst="rightBrace">
            <a:avLst>
              <a:gd name="adj1" fmla="val 8340"/>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6" name="TextBox 12"/>
          <p:cNvSpPr txBox="1">
            <a:spLocks noChangeArrowheads="1"/>
          </p:cNvSpPr>
          <p:nvPr/>
        </p:nvSpPr>
        <p:spPr bwMode="auto">
          <a:xfrm>
            <a:off x="5786446" y="3214686"/>
            <a:ext cx="2590800"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Methods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2000"/>
                                        <p:tgtEl>
                                          <p:spTgt spid="1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2000"/>
                                        <p:tgtEl>
                                          <p:spTgt spid="1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animEffect transition="in" filter="fade">
                                      <p:cBhvr>
                                        <p:cTn id="13" dur="2000"/>
                                        <p:tgtEl>
                                          <p:spTgt spid="1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fade">
                                      <p:cBhvr>
                                        <p:cTn id="16" dur="2000"/>
                                        <p:tgtEl>
                                          <p:spTgt spid="1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Effect transition="in" filter="fade">
                                      <p:cBhvr>
                                        <p:cTn id="19" dur="2000"/>
                                        <p:tgtEl>
                                          <p:spTgt spid="1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20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2000"/>
                                        <p:tgtEl>
                                          <p:spTgt spid="6">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2000"/>
                                        <p:tgtEl>
                                          <p:spTgt spid="6">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3400" y="2152650"/>
            <a:ext cx="7924800" cy="2800350"/>
          </a:xfrm>
          <a:prstGeom prst="rect">
            <a:avLst/>
          </a:prstGeom>
          <a:solidFill>
            <a:schemeClr val="bg1">
              <a:lumMod val="95000"/>
            </a:schemeClr>
          </a:solidFill>
          <a:ln w="28575">
            <a:solidFill>
              <a:schemeClr val="tx1"/>
            </a:solidFill>
          </a:ln>
        </p:spPr>
        <p:txBody>
          <a:bodyPr>
            <a:spAutoFit/>
          </a:bodyPr>
          <a:lstStyle/>
          <a:p>
            <a:pPr>
              <a:defRPr/>
            </a:pPr>
            <a:r>
              <a:rPr lang="en-US" sz="1600" dirty="0">
                <a:solidFill>
                  <a:srgbClr val="000000"/>
                </a:solidFill>
                <a:latin typeface="Courier New"/>
              </a:rPr>
              <a:t> 1 </a:t>
            </a:r>
            <a:r>
              <a:rPr lang="en-US" sz="1600" dirty="0">
                <a:solidFill>
                  <a:srgbClr val="0000E6"/>
                </a:solidFill>
                <a:latin typeface="Courier New"/>
              </a:rPr>
              <a:t>public</a:t>
            </a:r>
            <a:r>
              <a:rPr lang="en-US" sz="1600" dirty="0">
                <a:solidFill>
                  <a:srgbClr val="000000"/>
                </a:solidFill>
                <a:latin typeface="Courier New"/>
              </a:rPr>
              <a:t> </a:t>
            </a:r>
            <a:r>
              <a:rPr lang="en-US" sz="1600" dirty="0">
                <a:solidFill>
                  <a:srgbClr val="0000E6"/>
                </a:solidFill>
                <a:latin typeface="Courier New"/>
              </a:rPr>
              <a:t>class</a:t>
            </a:r>
            <a:r>
              <a:rPr lang="en-US" sz="1600" dirty="0">
                <a:solidFill>
                  <a:srgbClr val="000000"/>
                </a:solidFill>
                <a:latin typeface="Courier New"/>
              </a:rPr>
              <a:t> </a:t>
            </a:r>
            <a:r>
              <a:rPr lang="en-US" sz="1600" b="1" dirty="0">
                <a:solidFill>
                  <a:srgbClr val="000000"/>
                </a:solidFill>
                <a:latin typeface="Courier New"/>
              </a:rPr>
              <a:t>Customer {</a:t>
            </a:r>
          </a:p>
          <a:p>
            <a:pPr>
              <a:defRPr/>
            </a:pPr>
            <a:r>
              <a:rPr lang="en-US" sz="1600" dirty="0">
                <a:solidFill>
                  <a:srgbClr val="000000"/>
                </a:solidFill>
                <a:latin typeface="Courier New"/>
              </a:rPr>
              <a:t> 2     </a:t>
            </a:r>
            <a:r>
              <a:rPr lang="en-US" sz="1600" dirty="0">
                <a:solidFill>
                  <a:srgbClr val="0000FF"/>
                </a:solidFill>
                <a:latin typeface="Courier New"/>
              </a:rPr>
              <a:t>public</a:t>
            </a:r>
            <a:r>
              <a:rPr lang="en-US" sz="1600" dirty="0">
                <a:solidFill>
                  <a:srgbClr val="000000"/>
                </a:solidFill>
                <a:latin typeface="Courier New"/>
              </a:rPr>
              <a:t> String </a:t>
            </a:r>
            <a:r>
              <a:rPr lang="en-US" sz="1600" dirty="0">
                <a:solidFill>
                  <a:srgbClr val="009900"/>
                </a:solidFill>
                <a:latin typeface="Courier New"/>
              </a:rPr>
              <a:t>name</a:t>
            </a:r>
            <a:r>
              <a:rPr lang="en-US" sz="1600" dirty="0">
                <a:solidFill>
                  <a:srgbClr val="000000"/>
                </a:solidFill>
                <a:latin typeface="Courier New"/>
              </a:rPr>
              <a:t> = </a:t>
            </a:r>
            <a:r>
              <a:rPr lang="en-US" sz="1600" dirty="0">
                <a:solidFill>
                  <a:srgbClr val="CE7B00"/>
                </a:solidFill>
                <a:latin typeface="Courier New"/>
              </a:rPr>
              <a:t>"Junior Duke"</a:t>
            </a:r>
            <a:r>
              <a:rPr lang="en-US" sz="1600" dirty="0">
                <a:solidFill>
                  <a:srgbClr val="000000"/>
                </a:solidFill>
                <a:latin typeface="Courier New"/>
              </a:rPr>
              <a:t>;</a:t>
            </a:r>
          </a:p>
          <a:p>
            <a:pPr>
              <a:defRPr/>
            </a:pPr>
            <a:r>
              <a:rPr lang="en-US" sz="1600" dirty="0">
                <a:solidFill>
                  <a:srgbClr val="000000"/>
                </a:solidFill>
                <a:latin typeface="Courier New"/>
              </a:rPr>
              <a:t> 3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custID</a:t>
            </a:r>
            <a:r>
              <a:rPr lang="en-US" sz="1600" dirty="0">
                <a:solidFill>
                  <a:srgbClr val="000000"/>
                </a:solidFill>
                <a:latin typeface="Courier New"/>
              </a:rPr>
              <a:t> = 1205;</a:t>
            </a:r>
          </a:p>
          <a:p>
            <a:pPr>
              <a:defRPr/>
            </a:pPr>
            <a:r>
              <a:rPr lang="en-US" sz="1600" dirty="0">
                <a:solidFill>
                  <a:srgbClr val="000000"/>
                </a:solidFill>
                <a:latin typeface="Courier New"/>
              </a:rPr>
              <a:t> 4     </a:t>
            </a:r>
            <a:r>
              <a:rPr lang="en-US" sz="1600" dirty="0">
                <a:solidFill>
                  <a:srgbClr val="0000FF"/>
                </a:solidFill>
                <a:latin typeface="Courier New"/>
              </a:rPr>
              <a:t>public</a:t>
            </a:r>
            <a:r>
              <a:rPr lang="en-US" sz="1600" dirty="0">
                <a:solidFill>
                  <a:srgbClr val="000000"/>
                </a:solidFill>
                <a:latin typeface="Courier New"/>
              </a:rPr>
              <a:t> String </a:t>
            </a:r>
            <a:r>
              <a:rPr lang="en-US" sz="1600" dirty="0">
                <a:solidFill>
                  <a:srgbClr val="009900"/>
                </a:solidFill>
                <a:latin typeface="Courier New"/>
              </a:rPr>
              <a:t>address</a:t>
            </a:r>
            <a:r>
              <a:rPr lang="en-US" sz="1600" dirty="0">
                <a:solidFill>
                  <a:srgbClr val="000000"/>
                </a:solidFill>
                <a:latin typeface="Courier New"/>
              </a:rPr>
              <a:t>;</a:t>
            </a:r>
          </a:p>
          <a:p>
            <a:pPr>
              <a:defRPr/>
            </a:pPr>
            <a:r>
              <a:rPr lang="en-US" sz="1600" dirty="0">
                <a:solidFill>
                  <a:srgbClr val="000000"/>
                </a:solidFill>
                <a:latin typeface="Courier New"/>
              </a:rPr>
              <a:t> 5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orderNum</a:t>
            </a:r>
            <a:r>
              <a:rPr lang="en-US" sz="1600" dirty="0">
                <a:solidFill>
                  <a:srgbClr val="000000"/>
                </a:solidFill>
                <a:latin typeface="Courier New"/>
              </a:rPr>
              <a:t>;</a:t>
            </a:r>
          </a:p>
          <a:p>
            <a:pPr>
              <a:defRPr/>
            </a:pPr>
            <a:r>
              <a:rPr lang="en-US" sz="1600" dirty="0">
                <a:solidFill>
                  <a:srgbClr val="000000"/>
                </a:solidFill>
                <a:latin typeface="Courier New"/>
              </a:rPr>
              <a:t> 6     </a:t>
            </a:r>
            <a:r>
              <a:rPr lang="en-US" sz="1600" dirty="0">
                <a:solidFill>
                  <a:srgbClr val="0000FF"/>
                </a:solidFill>
                <a:latin typeface="Courier New"/>
              </a:rPr>
              <a:t>public</a:t>
            </a:r>
            <a:r>
              <a:rPr lang="en-US" sz="1600" dirty="0">
                <a:solidFill>
                  <a:srgbClr val="000000"/>
                </a:solidFill>
                <a:latin typeface="Courier New"/>
              </a:rPr>
              <a:t> </a:t>
            </a:r>
            <a:r>
              <a:rPr lang="en-US" sz="1600" dirty="0">
                <a:solidFill>
                  <a:srgbClr val="0000E6"/>
                </a:solidFill>
                <a:latin typeface="Courier New"/>
              </a:rPr>
              <a:t>int</a:t>
            </a:r>
            <a:r>
              <a:rPr lang="en-US" sz="1600" dirty="0">
                <a:solidFill>
                  <a:srgbClr val="000000"/>
                </a:solidFill>
                <a:latin typeface="Courier New"/>
              </a:rPr>
              <a:t>    </a:t>
            </a:r>
            <a:r>
              <a:rPr lang="en-US" sz="1600" dirty="0">
                <a:solidFill>
                  <a:srgbClr val="009900"/>
                </a:solidFill>
                <a:latin typeface="Courier New"/>
              </a:rPr>
              <a:t>age</a:t>
            </a:r>
            <a:r>
              <a:rPr lang="en-US" sz="1600" dirty="0">
                <a:solidFill>
                  <a:srgbClr val="000000"/>
                </a:solidFill>
                <a:latin typeface="Courier New"/>
              </a:rPr>
              <a:t>;</a:t>
            </a:r>
          </a:p>
          <a:p>
            <a:pPr>
              <a:defRPr/>
            </a:pPr>
            <a:r>
              <a:rPr lang="en-US" sz="1600" dirty="0">
                <a:solidFill>
                  <a:srgbClr val="000000"/>
                </a:solidFill>
                <a:latin typeface="Courier New"/>
              </a:rPr>
              <a:t> 7     </a:t>
            </a:r>
          </a:p>
          <a:p>
            <a:pPr>
              <a:defRPr/>
            </a:pPr>
            <a:r>
              <a:rPr lang="en-US" sz="1600" dirty="0">
                <a:solidFill>
                  <a:srgbClr val="000000"/>
                </a:solidFill>
                <a:latin typeface="Courier New"/>
              </a:rPr>
              <a:t> 8     </a:t>
            </a:r>
            <a:r>
              <a:rPr lang="en-US" sz="1600" dirty="0">
                <a:solidFill>
                  <a:srgbClr val="0000E6"/>
                </a:solidFill>
                <a:latin typeface="Courier New"/>
              </a:rPr>
              <a:t>public</a:t>
            </a:r>
            <a:r>
              <a:rPr lang="en-US" sz="1600" dirty="0">
                <a:solidFill>
                  <a:srgbClr val="000000"/>
                </a:solidFill>
                <a:latin typeface="Courier New"/>
              </a:rPr>
              <a:t> </a:t>
            </a:r>
            <a:r>
              <a:rPr lang="en-US" sz="1600" dirty="0">
                <a:solidFill>
                  <a:srgbClr val="0000E6"/>
                </a:solidFill>
                <a:latin typeface="Courier New"/>
              </a:rPr>
              <a:t>void</a:t>
            </a:r>
            <a:r>
              <a:rPr lang="en-US" sz="1600" dirty="0">
                <a:solidFill>
                  <a:srgbClr val="000000"/>
                </a:solidFill>
                <a:latin typeface="Courier New"/>
              </a:rPr>
              <a:t> </a:t>
            </a:r>
            <a:r>
              <a:rPr lang="en-US" sz="1600" b="1" dirty="0">
                <a:solidFill>
                  <a:srgbClr val="000000"/>
                </a:solidFill>
                <a:latin typeface="Courier New"/>
              </a:rPr>
              <a:t>displayCustomer(){</a:t>
            </a:r>
          </a:p>
          <a:p>
            <a:pPr>
              <a:defRPr/>
            </a:pPr>
            <a:r>
              <a:rPr lang="en-US" sz="1600" dirty="0">
                <a:solidFill>
                  <a:srgbClr val="000000"/>
                </a:solidFill>
                <a:latin typeface="Courier New"/>
              </a:rPr>
              <a:t> 9         System.</a:t>
            </a:r>
            <a:r>
              <a:rPr lang="en-US" sz="1600" i="1" dirty="0">
                <a:solidFill>
                  <a:srgbClr val="009900"/>
                </a:solidFill>
                <a:latin typeface="Courier New"/>
              </a:rPr>
              <a:t>out</a:t>
            </a:r>
            <a:r>
              <a:rPr lang="en-US" sz="1600" i="1" dirty="0">
                <a:solidFill>
                  <a:srgbClr val="000000"/>
                </a:solidFill>
                <a:latin typeface="Courier New"/>
              </a:rPr>
              <a:t>.println(</a:t>
            </a:r>
            <a:r>
              <a:rPr lang="en-US" sz="1600" i="1" dirty="0">
                <a:solidFill>
                  <a:srgbClr val="CE7B00"/>
                </a:solidFill>
                <a:latin typeface="Courier New"/>
              </a:rPr>
              <a:t>"Customer: "</a:t>
            </a:r>
            <a:r>
              <a:rPr lang="en-US" sz="1600" i="1" dirty="0">
                <a:solidFill>
                  <a:srgbClr val="000000"/>
                </a:solidFill>
                <a:latin typeface="Courier New"/>
              </a:rPr>
              <a:t>+</a:t>
            </a:r>
            <a:r>
              <a:rPr lang="en-US" sz="1600" i="1" dirty="0">
                <a:solidFill>
                  <a:srgbClr val="009900"/>
                </a:solidFill>
                <a:latin typeface="Courier New"/>
              </a:rPr>
              <a:t>name</a:t>
            </a:r>
            <a:r>
              <a:rPr lang="en-US" sz="1600" i="1" dirty="0">
                <a:solidFill>
                  <a:srgbClr val="000000"/>
                </a:solidFill>
                <a:latin typeface="Courier New"/>
              </a:rPr>
              <a:t>);</a:t>
            </a:r>
          </a:p>
          <a:p>
            <a:pPr marL="342900" indent="-342900">
              <a:buFontTx/>
              <a:buAutoNum type="arabicPlain" startAt="10"/>
              <a:defRPr/>
            </a:pPr>
            <a:r>
              <a:rPr lang="en-US" sz="1600" dirty="0">
                <a:solidFill>
                  <a:srgbClr val="000000"/>
                </a:solidFill>
                <a:latin typeface="Courier New"/>
              </a:rPr>
              <a:t>    }   </a:t>
            </a:r>
          </a:p>
          <a:p>
            <a:pPr>
              <a:defRPr/>
            </a:pPr>
            <a:r>
              <a:rPr lang="en-US" sz="1600" dirty="0">
                <a:solidFill>
                  <a:srgbClr val="000000"/>
                </a:solidFill>
                <a:latin typeface="Courier New"/>
              </a:rPr>
              <a:t>11 }</a:t>
            </a:r>
          </a:p>
        </p:txBody>
      </p:sp>
      <p:sp>
        <p:nvSpPr>
          <p:cNvPr id="8" name="TextBox 7"/>
          <p:cNvSpPr txBox="1">
            <a:spLocks noChangeArrowheads="1"/>
          </p:cNvSpPr>
          <p:nvPr/>
        </p:nvSpPr>
        <p:spPr bwMode="auto">
          <a:xfrm>
            <a:off x="7239000" y="2492375"/>
            <a:ext cx="1295400" cy="1016000"/>
          </a:xfrm>
          <a:prstGeom prst="rect">
            <a:avLst/>
          </a:prstGeom>
          <a:noFill/>
          <a:ln w="9525">
            <a:noFill/>
            <a:miter lim="800000"/>
            <a:headEnd/>
            <a:tailEnd/>
          </a:ln>
        </p:spPr>
        <p:txBody>
          <a:bodyPr>
            <a:spAutoFit/>
          </a:bodyPr>
          <a:lstStyle/>
          <a:p>
            <a:r>
              <a:rPr lang="en-US">
                <a:solidFill>
                  <a:srgbClr val="0000CC"/>
                </a:solidFill>
                <a:latin typeface="LavosHandy™" pitchFamily="66" charset="0"/>
              </a:rPr>
              <a:t>Fields</a:t>
            </a:r>
          </a:p>
          <a:p>
            <a:r>
              <a:rPr lang="en-US" sz="1400">
                <a:solidFill>
                  <a:srgbClr val="0000CC"/>
                </a:solidFill>
                <a:latin typeface="LavosHandy™" pitchFamily="66" charset="0"/>
              </a:rPr>
              <a:t> (Properties)</a:t>
            </a:r>
          </a:p>
          <a:p>
            <a:r>
              <a:rPr lang="en-US" sz="1400">
                <a:solidFill>
                  <a:srgbClr val="0000CC"/>
                </a:solidFill>
                <a:latin typeface="LavosHandy™" pitchFamily="66" charset="0"/>
              </a:rPr>
              <a:t> (Attributes)</a:t>
            </a:r>
          </a:p>
          <a:p>
            <a:endParaRPr lang="en-US" sz="1400">
              <a:solidFill>
                <a:srgbClr val="0000CC"/>
              </a:solidFill>
              <a:latin typeface="LavosHandy™" pitchFamily="66" charset="0"/>
            </a:endParaRPr>
          </a:p>
        </p:txBody>
      </p:sp>
      <p:sp>
        <p:nvSpPr>
          <p:cNvPr id="14" name="Right Brace 13"/>
          <p:cNvSpPr/>
          <p:nvPr/>
        </p:nvSpPr>
        <p:spPr>
          <a:xfrm>
            <a:off x="6705600" y="2392363"/>
            <a:ext cx="457200" cy="1143000"/>
          </a:xfrm>
          <a:prstGeom prst="rightBrace">
            <a:avLst>
              <a:gd name="adj1" fmla="val 27083"/>
              <a:gd name="adj2" fmla="val 50000"/>
            </a:avLst>
          </a:prstGeom>
          <a:ln>
            <a:solidFill>
              <a:srgbClr val="0000CC"/>
            </a:solidFill>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dirty="0"/>
          </a:p>
        </p:txBody>
      </p:sp>
      <p:sp>
        <p:nvSpPr>
          <p:cNvPr id="17413" name="Title 1"/>
          <p:cNvSpPr>
            <a:spLocks noGrp="1"/>
          </p:cNvSpPr>
          <p:nvPr>
            <p:ph type="title"/>
          </p:nvPr>
        </p:nvSpPr>
        <p:spPr>
          <a:xfrm>
            <a:off x="428596" y="0"/>
            <a:ext cx="8229600" cy="1143000"/>
          </a:xfrm>
        </p:spPr>
        <p:txBody>
          <a:bodyPr/>
          <a:lstStyle/>
          <a:p>
            <a:r>
              <a:rPr lang="en-US" sz="3200" b="1" dirty="0" smtClean="0">
                <a:solidFill>
                  <a:srgbClr val="00B0F0"/>
                </a:solidFill>
              </a:rPr>
              <a:t>The Components of a Class</a:t>
            </a:r>
          </a:p>
        </p:txBody>
      </p:sp>
      <p:sp>
        <p:nvSpPr>
          <p:cNvPr id="6" name="TextBox 5"/>
          <p:cNvSpPr txBox="1">
            <a:spLocks noChangeArrowheads="1"/>
          </p:cNvSpPr>
          <p:nvPr/>
        </p:nvSpPr>
        <p:spPr bwMode="auto">
          <a:xfrm>
            <a:off x="7239000" y="3863975"/>
            <a:ext cx="1295400" cy="584200"/>
          </a:xfrm>
          <a:prstGeom prst="rect">
            <a:avLst/>
          </a:prstGeom>
          <a:noFill/>
          <a:ln w="9525">
            <a:noFill/>
            <a:miter lim="800000"/>
            <a:headEnd/>
            <a:tailEnd/>
          </a:ln>
        </p:spPr>
        <p:txBody>
          <a:bodyPr>
            <a:spAutoFit/>
          </a:bodyPr>
          <a:lstStyle/>
          <a:p>
            <a:r>
              <a:rPr lang="en-US">
                <a:solidFill>
                  <a:srgbClr val="0000CC"/>
                </a:solidFill>
                <a:latin typeface="LavosHandy™" pitchFamily="66" charset="0"/>
              </a:rPr>
              <a:t>Methods</a:t>
            </a:r>
          </a:p>
          <a:p>
            <a:r>
              <a:rPr lang="en-US" sz="1400">
                <a:solidFill>
                  <a:srgbClr val="0000CC"/>
                </a:solidFill>
                <a:latin typeface="LavosHandy™" pitchFamily="66" charset="0"/>
              </a:rPr>
              <a:t> (Behaviors)</a:t>
            </a:r>
          </a:p>
        </p:txBody>
      </p:sp>
      <p:sp>
        <p:nvSpPr>
          <p:cNvPr id="7" name="Right Brace 6"/>
          <p:cNvSpPr/>
          <p:nvPr/>
        </p:nvSpPr>
        <p:spPr>
          <a:xfrm>
            <a:off x="6705600" y="3840163"/>
            <a:ext cx="457200" cy="762000"/>
          </a:xfrm>
          <a:prstGeom prst="rightBrace">
            <a:avLst>
              <a:gd name="adj1" fmla="val 27083"/>
              <a:gd name="adj2" fmla="val 50000"/>
            </a:avLst>
          </a:prstGeom>
          <a:ln>
            <a:solidFill>
              <a:srgbClr val="0000CC"/>
            </a:solidFill>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dirty="0"/>
          </a:p>
        </p:txBody>
      </p:sp>
      <p:grpSp>
        <p:nvGrpSpPr>
          <p:cNvPr id="16" name="Group 15"/>
          <p:cNvGrpSpPr/>
          <p:nvPr/>
        </p:nvGrpSpPr>
        <p:grpSpPr>
          <a:xfrm>
            <a:off x="990600" y="915972"/>
            <a:ext cx="3695688" cy="1293828"/>
            <a:chOff x="990600" y="915972"/>
            <a:chExt cx="3695688" cy="1293828"/>
          </a:xfrm>
        </p:grpSpPr>
        <p:sp>
          <p:nvSpPr>
            <p:cNvPr id="9" name="TextBox 8"/>
            <p:cNvSpPr txBox="1">
              <a:spLocks noChangeArrowheads="1"/>
            </p:cNvSpPr>
            <p:nvPr/>
          </p:nvSpPr>
          <p:spPr bwMode="auto">
            <a:xfrm>
              <a:off x="2857488" y="915972"/>
              <a:ext cx="1828800" cy="369888"/>
            </a:xfrm>
            <a:prstGeom prst="rect">
              <a:avLst/>
            </a:prstGeom>
            <a:noFill/>
            <a:ln w="9525">
              <a:noFill/>
              <a:miter lim="800000"/>
              <a:headEnd/>
              <a:tailEnd/>
            </a:ln>
          </p:spPr>
          <p:txBody>
            <a:bodyPr>
              <a:spAutoFit/>
            </a:bodyPr>
            <a:lstStyle/>
            <a:p>
              <a:r>
                <a:rPr lang="en-US" dirty="0">
                  <a:solidFill>
                    <a:srgbClr val="0000CC"/>
                  </a:solidFill>
                  <a:latin typeface="LavosHandy™" pitchFamily="66" charset="0"/>
                </a:rPr>
                <a:t>Class declaration</a:t>
              </a:r>
              <a:endParaRPr lang="en-US" sz="1400" dirty="0">
                <a:solidFill>
                  <a:srgbClr val="0000CC"/>
                </a:solidFill>
                <a:latin typeface="LavosHandy™" pitchFamily="66" charset="0"/>
              </a:endParaRPr>
            </a:p>
          </p:txBody>
        </p:sp>
        <p:sp>
          <p:nvSpPr>
            <p:cNvPr id="13" name="Right Brace 12"/>
            <p:cNvSpPr/>
            <p:nvPr/>
          </p:nvSpPr>
          <p:spPr>
            <a:xfrm rot="16200000">
              <a:off x="2057400" y="685800"/>
              <a:ext cx="457200" cy="2590800"/>
            </a:xfrm>
            <a:prstGeom prst="rightBrace">
              <a:avLst>
                <a:gd name="adj1" fmla="val 27083"/>
                <a:gd name="adj2" fmla="val 47792"/>
              </a:avLst>
            </a:prstGeom>
            <a:ln>
              <a:solidFill>
                <a:srgbClr val="0000CC"/>
              </a:solidFill>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dirty="0"/>
            </a:p>
          </p:txBody>
        </p:sp>
        <p:cxnSp>
          <p:nvCxnSpPr>
            <p:cNvPr id="17418" name="Elbow Connector 14"/>
            <p:cNvCxnSpPr>
              <a:cxnSpLocks noChangeShapeType="1"/>
            </p:cNvCxnSpPr>
            <p:nvPr/>
          </p:nvCxnSpPr>
          <p:spPr bwMode="auto">
            <a:xfrm rot="5400000">
              <a:off x="3313898" y="1556528"/>
              <a:ext cx="468312" cy="381000"/>
            </a:xfrm>
            <a:prstGeom prst="bentConnector3">
              <a:avLst>
                <a:gd name="adj1" fmla="val 50000"/>
              </a:avLst>
            </a:prstGeom>
            <a:noFill/>
            <a:ln w="28575" algn="ctr">
              <a:solidFill>
                <a:schemeClr val="tx1"/>
              </a:solidFill>
              <a:round/>
              <a:headEnd/>
              <a:tailEnd type="triangle" w="med" len="med"/>
            </a:ln>
          </p:spPr>
        </p:cxnSp>
      </p:grpSp>
      <p:sp>
        <p:nvSpPr>
          <p:cNvPr id="11" name="Rectangle 10"/>
          <p:cNvSpPr/>
          <p:nvPr/>
        </p:nvSpPr>
        <p:spPr>
          <a:xfrm>
            <a:off x="428596" y="5214950"/>
            <a:ext cx="7643866" cy="369332"/>
          </a:xfrm>
          <a:prstGeom prst="rect">
            <a:avLst/>
          </a:prstGeom>
        </p:spPr>
        <p:txBody>
          <a:bodyPr wrap="square">
            <a:spAutoFit/>
          </a:bodyPr>
          <a:lstStyle/>
          <a:p>
            <a:r>
              <a:rPr lang="en-IN" b="1" dirty="0" smtClean="0">
                <a:solidFill>
                  <a:srgbClr val="FF0000"/>
                </a:solidFill>
              </a:rPr>
              <a:t>Is possible to define two public classes in one file in java?</a:t>
            </a:r>
            <a:endParaRPr lang="en-IN" b="1" dirty="0">
              <a:solidFill>
                <a:srgbClr val="FF0000"/>
              </a:solidFill>
            </a:endParaRPr>
          </a:p>
        </p:txBody>
      </p:sp>
      <p:sp>
        <p:nvSpPr>
          <p:cNvPr id="15" name="Rectangle 14"/>
          <p:cNvSpPr/>
          <p:nvPr/>
        </p:nvSpPr>
        <p:spPr>
          <a:xfrm>
            <a:off x="428596" y="5715016"/>
            <a:ext cx="8215370" cy="1200329"/>
          </a:xfrm>
          <a:prstGeom prst="rect">
            <a:avLst/>
          </a:prstGeom>
        </p:spPr>
        <p:txBody>
          <a:bodyPr wrap="square">
            <a:spAutoFit/>
          </a:bodyPr>
          <a:lstStyle/>
          <a:p>
            <a:pPr algn="just"/>
            <a:r>
              <a:rPr lang="en-IN" b="1" dirty="0" smtClean="0"/>
              <a:t>No. </a:t>
            </a:r>
            <a:r>
              <a:rPr lang="en-IN" dirty="0" smtClean="0"/>
              <a:t>As per java language specification, there can be only </a:t>
            </a:r>
            <a:r>
              <a:rPr lang="en-IN" b="1" dirty="0" smtClean="0"/>
              <a:t>one public class </a:t>
            </a:r>
            <a:r>
              <a:rPr lang="en-IN" dirty="0" smtClean="0"/>
              <a:t>in a file (.java) and file name should be same as public class name. If you want class B accessible in other places, you may create a separate B.java file and move your Class B code to that file.</a:t>
            </a:r>
            <a:endParaRPr lang="en-IN"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6" grpId="0"/>
      <p:bldP spid="7" grpId="0" animBg="1"/>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When an object of a class is created, the class is said to be </a:t>
            </a:r>
            <a:r>
              <a:rPr lang="en-IN" sz="2400" b="1" dirty="0" smtClean="0"/>
              <a:t>instantiated</a:t>
            </a:r>
            <a:r>
              <a:rPr lang="en-IN" sz="2400" dirty="0" smtClean="0"/>
              <a:t>. All the instances share the attributes and the behaviour of the class. But the values of those attributes, i.e. the state are unique for each object. A single class may have any number of instances.</a:t>
            </a:r>
          </a:p>
          <a:p>
            <a:pPr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Basics of JAVA: Object Creation</a:t>
            </a:r>
          </a:p>
        </p:txBody>
      </p:sp>
      <p:pic>
        <p:nvPicPr>
          <p:cNvPr id="6" name="Picture 5" descr="different-ways-to-create-object-in-java.jpg"/>
          <p:cNvPicPr>
            <a:picLocks noChangeAspect="1"/>
          </p:cNvPicPr>
          <p:nvPr/>
        </p:nvPicPr>
        <p:blipFill>
          <a:blip r:embed="rId2"/>
          <a:stretch>
            <a:fillRect/>
          </a:stretch>
        </p:blipFill>
        <p:spPr>
          <a:xfrm>
            <a:off x="2000232" y="2571744"/>
            <a:ext cx="5200650" cy="421484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046441"/>
            <a:ext cx="8515352" cy="4668839"/>
          </a:xfrm>
        </p:spPr>
        <p:txBody>
          <a:bodyPr/>
          <a:lstStyle/>
          <a:p>
            <a:pPr algn="just">
              <a:buNone/>
            </a:pPr>
            <a:r>
              <a:rPr lang="en-IN" sz="2400" b="1" dirty="0" smtClean="0"/>
              <a:t>Example 1: </a:t>
            </a:r>
          </a:p>
          <a:p>
            <a:pPr algn="just">
              <a:buNone/>
            </a:pPr>
            <a:r>
              <a:rPr lang="en-IN" sz="2400" dirty="0" smtClean="0"/>
              <a:t>class Box </a:t>
            </a:r>
          </a:p>
          <a:p>
            <a:pPr algn="just">
              <a:buNone/>
            </a:pPr>
            <a:r>
              <a:rPr lang="en-IN" sz="2400" dirty="0" smtClean="0"/>
              <a:t>{ </a:t>
            </a:r>
          </a:p>
          <a:p>
            <a:pPr algn="just">
              <a:buNone/>
            </a:pPr>
            <a:r>
              <a:rPr lang="en-IN" sz="2400" dirty="0" smtClean="0"/>
              <a:t>	double width, height, depth; </a:t>
            </a:r>
          </a:p>
          <a:p>
            <a:pPr algn="just">
              <a:buNone/>
            </a:pPr>
            <a:r>
              <a:rPr lang="en-IN" sz="2400" dirty="0" smtClean="0"/>
              <a:t>}</a:t>
            </a:r>
          </a:p>
          <a:p>
            <a:pPr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Object Creation using new keyword</a:t>
            </a:r>
          </a:p>
        </p:txBody>
      </p:sp>
      <p:pic>
        <p:nvPicPr>
          <p:cNvPr id="8" name="Picture 7" descr="declarationinstantiationinitialization-1.jpeg"/>
          <p:cNvPicPr>
            <a:picLocks noChangeAspect="1"/>
          </p:cNvPicPr>
          <p:nvPr/>
        </p:nvPicPr>
        <p:blipFill>
          <a:blip r:embed="rId2"/>
          <a:stretch>
            <a:fillRect/>
          </a:stretch>
        </p:blipFill>
        <p:spPr>
          <a:xfrm>
            <a:off x="4286248" y="2586052"/>
            <a:ext cx="4786314" cy="2914650"/>
          </a:xfrm>
          <a:prstGeom prst="rect">
            <a:avLst/>
          </a:prstGeom>
        </p:spPr>
      </p:pic>
      <p:sp>
        <p:nvSpPr>
          <p:cNvPr id="9" name="TextBox 12"/>
          <p:cNvSpPr txBox="1">
            <a:spLocks noChangeArrowheads="1"/>
          </p:cNvSpPr>
          <p:nvPr/>
        </p:nvSpPr>
        <p:spPr bwMode="auto">
          <a:xfrm>
            <a:off x="500034" y="1285860"/>
            <a:ext cx="7696200" cy="1200150"/>
          </a:xfrm>
          <a:prstGeom prst="rect">
            <a:avLst/>
          </a:prstGeom>
          <a:noFill/>
          <a:ln w="9525">
            <a:noFill/>
            <a:miter lim="800000"/>
            <a:headEnd/>
            <a:tailEnd/>
          </a:ln>
        </p:spPr>
        <p:txBody>
          <a:bodyPr>
            <a:spAutoFit/>
          </a:bodyPr>
          <a:lstStyle/>
          <a:p>
            <a:pPr>
              <a:defRPr/>
            </a:pPr>
            <a:r>
              <a:rPr lang="en-US" b="1" dirty="0">
                <a:latin typeface="+mn-lt"/>
                <a:cs typeface="Courier New" pitchFamily="49" charset="0"/>
              </a:rPr>
              <a:t>The syntax is:</a:t>
            </a:r>
          </a:p>
          <a:p>
            <a:pPr>
              <a:defRPr/>
            </a:pPr>
            <a:r>
              <a:rPr lang="en-US" dirty="0">
                <a:latin typeface="Courier New" pitchFamily="49" charset="0"/>
                <a:cs typeface="Courier New" pitchFamily="49" charset="0"/>
              </a:rPr>
              <a:t>&lt;class name&gt; variable = new &lt;class name&gt;()</a:t>
            </a:r>
          </a:p>
          <a:p>
            <a:pPr>
              <a:defRPr/>
            </a:pPr>
            <a:endParaRPr lang="en-US" dirty="0"/>
          </a:p>
          <a:p>
            <a:pPr>
              <a:defRPr/>
            </a:pPr>
            <a:endParaRPr lang="en-US" dirty="0"/>
          </a:p>
        </p:txBody>
      </p:sp>
      <p:sp>
        <p:nvSpPr>
          <p:cNvPr id="10" name="TextBox 14"/>
          <p:cNvSpPr txBox="1">
            <a:spLocks noChangeArrowheads="1"/>
          </p:cNvSpPr>
          <p:nvPr/>
        </p:nvSpPr>
        <p:spPr bwMode="auto">
          <a:xfrm>
            <a:off x="1500166" y="500042"/>
            <a:ext cx="3581400" cy="646113"/>
          </a:xfrm>
          <a:prstGeom prst="rect">
            <a:avLst/>
          </a:prstGeom>
          <a:noFill/>
          <a:ln w="9525">
            <a:noFill/>
            <a:miter lim="800000"/>
            <a:headEnd/>
            <a:tailEnd/>
          </a:ln>
        </p:spPr>
        <p:txBody>
          <a:bodyPr>
            <a:spAutoFit/>
          </a:bodyPr>
          <a:lstStyle/>
          <a:p>
            <a:r>
              <a:rPr lang="en-US" dirty="0">
                <a:solidFill>
                  <a:srgbClr val="0000CC"/>
                </a:solidFill>
                <a:latin typeface="Courier New" pitchFamily="49" charset="0"/>
                <a:cs typeface="Courier New" pitchFamily="49" charset="0"/>
              </a:rPr>
              <a:t>variable</a:t>
            </a:r>
            <a:r>
              <a:rPr lang="en-US" dirty="0">
                <a:solidFill>
                  <a:srgbClr val="0000CC"/>
                </a:solidFill>
                <a:latin typeface="LavosHandy™" pitchFamily="66" charset="0"/>
              </a:rPr>
              <a:t> becomes a </a:t>
            </a:r>
            <a:r>
              <a:rPr lang="en-US" b="1" dirty="0">
                <a:solidFill>
                  <a:srgbClr val="0000CC"/>
                </a:solidFill>
                <a:latin typeface="LavosHandy™" pitchFamily="66" charset="0"/>
              </a:rPr>
              <a:t>reference</a:t>
            </a:r>
            <a:r>
              <a:rPr lang="en-US" dirty="0">
                <a:solidFill>
                  <a:srgbClr val="0000CC"/>
                </a:solidFill>
                <a:latin typeface="LavosHandy™" pitchFamily="66" charset="0"/>
              </a:rPr>
              <a:t> to that object.</a:t>
            </a:r>
          </a:p>
        </p:txBody>
      </p:sp>
      <p:cxnSp>
        <p:nvCxnSpPr>
          <p:cNvPr id="11" name="Straight Connector 12"/>
          <p:cNvCxnSpPr>
            <a:cxnSpLocks noChangeShapeType="1"/>
          </p:cNvCxnSpPr>
          <p:nvPr/>
        </p:nvCxnSpPr>
        <p:spPr bwMode="auto">
          <a:xfrm flipV="1">
            <a:off x="2952736" y="1109642"/>
            <a:ext cx="0" cy="609600"/>
          </a:xfrm>
          <a:prstGeom prst="line">
            <a:avLst/>
          </a:prstGeom>
          <a:noFill/>
          <a:ln w="28575" algn="ctr">
            <a:solidFill>
              <a:srgbClr val="0000FF"/>
            </a:solidFill>
            <a:round/>
            <a:headEnd type="none" w="sm" len="sm"/>
            <a:tailEnd type="none" w="sm" len="sm"/>
          </a:ln>
        </p:spPr>
      </p:cxnSp>
      <p:sp>
        <p:nvSpPr>
          <p:cNvPr id="12" name="TextBox 8"/>
          <p:cNvSpPr txBox="1">
            <a:spLocks noChangeArrowheads="1"/>
          </p:cNvSpPr>
          <p:nvPr/>
        </p:nvSpPr>
        <p:spPr bwMode="auto">
          <a:xfrm>
            <a:off x="4614858" y="785794"/>
            <a:ext cx="3140075" cy="646113"/>
          </a:xfrm>
          <a:prstGeom prst="rect">
            <a:avLst/>
          </a:prstGeom>
          <a:noFill/>
          <a:ln w="9525">
            <a:noFill/>
            <a:miter lim="800000"/>
            <a:headEnd/>
            <a:tailEnd/>
          </a:ln>
        </p:spPr>
        <p:txBody>
          <a:bodyPr>
            <a:spAutoFit/>
          </a:bodyPr>
          <a:lstStyle/>
          <a:p>
            <a:pPr>
              <a:defRPr/>
            </a:pPr>
            <a:r>
              <a:rPr lang="en-US" dirty="0">
                <a:solidFill>
                  <a:srgbClr val="0000FF"/>
                </a:solidFill>
                <a:latin typeface="+mn-lt"/>
              </a:rPr>
              <a:t>The </a:t>
            </a:r>
            <a:r>
              <a:rPr lang="en-US" dirty="0">
                <a:solidFill>
                  <a:srgbClr val="0000FF"/>
                </a:solidFill>
                <a:latin typeface="Courier New" pitchFamily="49" charset="0"/>
              </a:rPr>
              <a:t>new</a:t>
            </a:r>
            <a:r>
              <a:rPr lang="en-US" dirty="0">
                <a:solidFill>
                  <a:srgbClr val="0000FF"/>
                </a:solidFill>
              </a:rPr>
              <a:t> </a:t>
            </a:r>
            <a:r>
              <a:rPr lang="en-US" dirty="0">
                <a:solidFill>
                  <a:srgbClr val="0000FF"/>
                </a:solidFill>
                <a:latin typeface="LavosHandy™" pitchFamily="66" charset="0"/>
              </a:rPr>
              <a:t>keyword creates (instantiates) a new </a:t>
            </a:r>
            <a:r>
              <a:rPr lang="en-US" b="1" dirty="0">
                <a:solidFill>
                  <a:srgbClr val="0000FF"/>
                </a:solidFill>
                <a:latin typeface="LavosHandy™" pitchFamily="66" charset="0"/>
              </a:rPr>
              <a:t>instance</a:t>
            </a:r>
            <a:r>
              <a:rPr lang="en-US" dirty="0">
                <a:solidFill>
                  <a:srgbClr val="0000FF"/>
                </a:solidFill>
                <a:latin typeface="LavosHandy™" pitchFamily="66" charset="0"/>
              </a:rPr>
              <a:t>.</a:t>
            </a:r>
          </a:p>
        </p:txBody>
      </p:sp>
      <p:sp>
        <p:nvSpPr>
          <p:cNvPr id="13" name="Left Brace 20"/>
          <p:cNvSpPr>
            <a:spLocks/>
          </p:cNvSpPr>
          <p:nvPr/>
        </p:nvSpPr>
        <p:spPr bwMode="auto">
          <a:xfrm rot="5400000">
            <a:off x="5033958" y="214294"/>
            <a:ext cx="228600" cy="2438400"/>
          </a:xfrm>
          <a:prstGeom prst="leftBrace">
            <a:avLst>
              <a:gd name="adj1" fmla="val 8346"/>
              <a:gd name="adj2" fmla="val 50000"/>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14399</TotalTime>
  <Words>2088</Words>
  <Application>Microsoft Office PowerPoint</Application>
  <PresentationFormat>On-screen Show (4:3)</PresentationFormat>
  <Paragraphs>447</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CSE 3002- programming in java  unit I objects and classes</vt:lpstr>
      <vt:lpstr>Basics of JAVA: Objects and Classes</vt:lpstr>
      <vt:lpstr>Basics of JAVA: Objects and Classes</vt:lpstr>
      <vt:lpstr>Basics of JAVA: Objects and Classes</vt:lpstr>
      <vt:lpstr> Access Modifiers </vt:lpstr>
      <vt:lpstr>Properties and Behaviors of Customer Class </vt:lpstr>
      <vt:lpstr>The Components of a Class</vt:lpstr>
      <vt:lpstr>Basics of JAVA: Object Creation</vt:lpstr>
      <vt:lpstr>Object Creation using new keyword</vt:lpstr>
      <vt:lpstr>Object Creation using new keyword</vt:lpstr>
      <vt:lpstr>The Dot (.) Operator</vt:lpstr>
      <vt:lpstr>Creating and Using Methods</vt:lpstr>
      <vt:lpstr>Calling a Method from a Different Class </vt:lpstr>
      <vt:lpstr>Method Arguments and Parameters </vt:lpstr>
      <vt:lpstr>Method Parameter Examples</vt:lpstr>
      <vt:lpstr>Method Return Types Examples</vt:lpstr>
      <vt:lpstr>Passing Arguments and Returning Values </vt:lpstr>
      <vt:lpstr>this keyword  </vt:lpstr>
      <vt:lpstr>Exercise</vt:lpstr>
      <vt:lpstr>Method Overloading</vt:lpstr>
      <vt:lpstr>Method Overloading</vt:lpstr>
      <vt:lpstr>Constructors</vt:lpstr>
      <vt:lpstr>Constructors</vt:lpstr>
      <vt:lpstr> Anonymous object </vt:lpstr>
      <vt:lpstr> Multiple object </vt:lpstr>
      <vt:lpstr>Encapsulation</vt:lpstr>
      <vt:lpstr>Encapsulation</vt:lpstr>
      <vt:lpstr>Static Keyword </vt:lpstr>
      <vt:lpstr>Static Keyword </vt:lpstr>
      <vt:lpstr>Static Vs Non-static</vt:lpstr>
      <vt:lpstr>Nested Classes</vt:lpstr>
      <vt:lpstr>Nested Classes: Inner class</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Windows User</cp:lastModifiedBy>
  <cp:revision>663</cp:revision>
  <dcterms:created xsi:type="dcterms:W3CDTF">2012-09-17T05:36:38Z</dcterms:created>
  <dcterms:modified xsi:type="dcterms:W3CDTF">2019-08-08T04:16:29Z</dcterms:modified>
</cp:coreProperties>
</file>