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433" r:id="rId2"/>
    <p:sldId id="467" r:id="rId3"/>
    <p:sldId id="500" r:id="rId4"/>
    <p:sldId id="502" r:id="rId5"/>
    <p:sldId id="501" r:id="rId6"/>
    <p:sldId id="555" r:id="rId7"/>
    <p:sldId id="549" r:id="rId8"/>
    <p:sldId id="468" r:id="rId9"/>
    <p:sldId id="510" r:id="rId10"/>
    <p:sldId id="503" r:id="rId11"/>
    <p:sldId id="552" r:id="rId12"/>
    <p:sldId id="553" r:id="rId13"/>
    <p:sldId id="554" r:id="rId14"/>
    <p:sldId id="504" r:id="rId15"/>
    <p:sldId id="513" r:id="rId16"/>
    <p:sldId id="505" r:id="rId17"/>
    <p:sldId id="506" r:id="rId18"/>
    <p:sldId id="511" r:id="rId19"/>
    <p:sldId id="512" r:id="rId20"/>
    <p:sldId id="514" r:id="rId21"/>
    <p:sldId id="515" r:id="rId22"/>
    <p:sldId id="516" r:id="rId23"/>
    <p:sldId id="517" r:id="rId24"/>
    <p:sldId id="519" r:id="rId25"/>
    <p:sldId id="520" r:id="rId26"/>
    <p:sldId id="521" r:id="rId27"/>
    <p:sldId id="522" r:id="rId28"/>
    <p:sldId id="524" r:id="rId29"/>
    <p:sldId id="523" r:id="rId30"/>
    <p:sldId id="525" r:id="rId31"/>
    <p:sldId id="526" r:id="rId32"/>
    <p:sldId id="527" r:id="rId33"/>
    <p:sldId id="528" r:id="rId34"/>
    <p:sldId id="529" r:id="rId35"/>
    <p:sldId id="531" r:id="rId36"/>
    <p:sldId id="530" r:id="rId37"/>
    <p:sldId id="532" r:id="rId38"/>
    <p:sldId id="533" r:id="rId39"/>
    <p:sldId id="534" r:id="rId40"/>
    <p:sldId id="535" r:id="rId41"/>
    <p:sldId id="536" r:id="rId42"/>
    <p:sldId id="537" r:id="rId43"/>
    <p:sldId id="543" r:id="rId44"/>
    <p:sldId id="544" r:id="rId45"/>
    <p:sldId id="545" r:id="rId46"/>
    <p:sldId id="546" r:id="rId47"/>
    <p:sldId id="547" r:id="rId48"/>
    <p:sldId id="548" r:id="rId49"/>
    <p:sldId id="538" r:id="rId50"/>
    <p:sldId id="539" r:id="rId51"/>
    <p:sldId id="540" r:id="rId52"/>
    <p:sldId id="541" r:id="rId53"/>
    <p:sldId id="542" r:id="rId5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775" autoAdjust="0"/>
  </p:normalViewPr>
  <p:slideViewPr>
    <p:cSldViewPr>
      <p:cViewPr>
        <p:scale>
          <a:sx n="75" d="100"/>
          <a:sy n="75" d="100"/>
        </p:scale>
        <p:origin x="-678"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A92AB63-F69F-4689-8459-6EF736881473}" type="datetimeFigureOut">
              <a:rPr lang="en-US"/>
              <a:pPr>
                <a:defRPr/>
              </a:pPr>
              <a:t>9/3/2019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C14ACB9-A145-4310-867B-FBDB17032773}" type="slidenum">
              <a:rPr lang="en-US"/>
              <a:pPr>
                <a:defRPr/>
              </a:pPr>
              <a:t>‹#›</a:t>
            </a:fld>
            <a:endParaRPr lang="en-US"/>
          </a:p>
        </p:txBody>
      </p:sp>
    </p:spTree>
    <p:extLst>
      <p:ext uri="{BB962C8B-B14F-4D97-AF65-F5344CB8AC3E}">
        <p14:creationId xmlns="" xmlns:p14="http://schemas.microsoft.com/office/powerpoint/2010/main" val="27864120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lvl="1"/>
            <a:r>
              <a:rPr lang="en-US" smtClean="0">
                <a:latin typeface="Arial" charset="0"/>
              </a:rPr>
              <a:t>The table in the slide shows a set of behaviors for some classes belonging to the Duke’s Choice shopping cart application, the </a:t>
            </a:r>
            <a:r>
              <a:rPr lang="en-US" smtClean="0">
                <a:latin typeface="Courier New" pitchFamily="49" charset="0"/>
                <a:cs typeface="Courier New" pitchFamily="49" charset="0"/>
              </a:rPr>
              <a:t>Shirt</a:t>
            </a:r>
            <a:r>
              <a:rPr lang="en-US" smtClean="0">
                <a:latin typeface="Arial" charset="0"/>
              </a:rPr>
              <a:t> class and the </a:t>
            </a:r>
            <a:r>
              <a:rPr lang="en-US" smtClean="0">
                <a:latin typeface="Courier New" pitchFamily="49" charset="0"/>
                <a:cs typeface="Courier New" pitchFamily="49" charset="0"/>
              </a:rPr>
              <a:t>Trousers</a:t>
            </a:r>
            <a:r>
              <a:rPr lang="en-US" smtClean="0">
                <a:latin typeface="Arial" charset="0"/>
              </a:rPr>
              <a:t> class. The classes are shown fully encapsulated so that all field values are accessible only through setter and getter methods. Notice how both classes use many of the same methods; this may result in code duplication, making maintenance and further expansion more difficult and error-prone.</a:t>
            </a:r>
          </a:p>
        </p:txBody>
      </p:sp>
      <p:sp>
        <p:nvSpPr>
          <p:cNvPr id="5" name="Footer Placeholder 4"/>
          <p:cNvSpPr>
            <a:spLocks noGrp="1"/>
          </p:cNvSpPr>
          <p:nvPr>
            <p:ph type="ftr" sz="quarter" idx="4"/>
          </p:nvPr>
        </p:nvSpPr>
        <p:spPr/>
        <p:txBody>
          <a:bodyPr/>
          <a:lstStyle/>
          <a:p>
            <a:pPr>
              <a:defRPr/>
            </a:pPr>
            <a:r>
              <a:rPr lang="en-US" smtClean="0"/>
              <a:t>Java SE 8 Fundamentals   12 - </a:t>
            </a:r>
            <a:fld id="{A05DC2C8-704D-42CA-BFE7-1BD44ED79CD8}" type="slidenum">
              <a:rPr lang="en-US" smtClean="0"/>
              <a:pPr>
                <a:defRPr/>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pPr lvl="1"/>
            <a:r>
              <a:rPr lang="en-US" smtClean="0">
                <a:latin typeface="Arial" charset="0"/>
              </a:rPr>
              <a:t>If Duke's Choice decides to add a third item, socks, as well as trousers and shirts, you may find even greater code duplication. The diagram in the slide shows only the getter methods for accessing the properties of the new objects.</a:t>
            </a:r>
          </a:p>
        </p:txBody>
      </p:sp>
      <p:sp>
        <p:nvSpPr>
          <p:cNvPr id="5" name="Footer Placeholder 4"/>
          <p:cNvSpPr>
            <a:spLocks noGrp="1"/>
          </p:cNvSpPr>
          <p:nvPr>
            <p:ph type="ftr" sz="quarter" idx="4"/>
          </p:nvPr>
        </p:nvSpPr>
        <p:spPr/>
        <p:txBody>
          <a:bodyPr/>
          <a:lstStyle/>
          <a:p>
            <a:pPr>
              <a:defRPr/>
            </a:pPr>
            <a:r>
              <a:rPr lang="en-US" smtClean="0"/>
              <a:t>Java SE 8 Fundamentals   12 - </a:t>
            </a:r>
            <a:fld id="{A029CC1B-0E54-4821-B41B-C089C1BA6196}" type="slidenum">
              <a:rPr lang="en-US" smtClean="0"/>
              <a:pPr>
                <a:defRPr/>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lvl="1"/>
            <a:r>
              <a:rPr lang="en-US" smtClean="0">
                <a:latin typeface="Arial" charset="0"/>
              </a:rPr>
              <a:t>You can eliminate code duplication in the classes by implementing inheritance. Inheritance enables programmers to put common members (fields and methods) in one class (the superclass) and have other classes (the subclasses) inherit these common members from this new class. </a:t>
            </a:r>
          </a:p>
          <a:p>
            <a:pPr lvl="1"/>
            <a:r>
              <a:rPr lang="en-US" smtClean="0">
                <a:latin typeface="Arial" charset="0"/>
              </a:rPr>
              <a:t>An object instantiated from a subclass behaves as if the fields and methods of the subclass were in the object. For example, </a:t>
            </a:r>
          </a:p>
          <a:p>
            <a:pPr lvl="2"/>
            <a:r>
              <a:rPr lang="en-US" smtClean="0">
                <a:latin typeface="Arial" charset="0"/>
                <a:cs typeface="Arial" charset="0"/>
              </a:rPr>
              <a:t>The </a:t>
            </a:r>
            <a:r>
              <a:rPr lang="en-US" smtClean="0">
                <a:latin typeface="Courier New" pitchFamily="49" charset="0"/>
                <a:cs typeface="Courier New" pitchFamily="49" charset="0"/>
              </a:rPr>
              <a:t>Clothing</a:t>
            </a:r>
            <a:r>
              <a:rPr lang="en-US" smtClean="0">
                <a:latin typeface="Arial" charset="0"/>
              </a:rPr>
              <a:t> class can be instantiated and have the </a:t>
            </a:r>
            <a:r>
              <a:rPr lang="en-US" smtClean="0">
                <a:latin typeface="Courier New" pitchFamily="49" charset="0"/>
                <a:cs typeface="Courier New" pitchFamily="49" charset="0"/>
              </a:rPr>
              <a:t>getId </a:t>
            </a:r>
            <a:r>
              <a:rPr lang="en-US" smtClean="0">
                <a:latin typeface="Arial" charset="0"/>
              </a:rPr>
              <a:t>method called, even though the </a:t>
            </a:r>
            <a:r>
              <a:rPr lang="en-US" smtClean="0">
                <a:latin typeface="Courier New" pitchFamily="49" charset="0"/>
                <a:cs typeface="Courier New" pitchFamily="49" charset="0"/>
              </a:rPr>
              <a:t>Clothing</a:t>
            </a:r>
            <a:r>
              <a:rPr lang="en-US" smtClean="0">
                <a:latin typeface="Arial" charset="0"/>
              </a:rPr>
              <a:t> class does not contain </a:t>
            </a:r>
            <a:r>
              <a:rPr lang="en-US" smtClean="0">
                <a:latin typeface="Courier New" pitchFamily="49" charset="0"/>
                <a:cs typeface="Courier New" pitchFamily="49" charset="0"/>
              </a:rPr>
              <a:t>getId</a:t>
            </a:r>
            <a:r>
              <a:rPr lang="en-US" smtClean="0">
                <a:latin typeface="Arial" charset="0"/>
              </a:rPr>
              <a:t>. It is inherited from the </a:t>
            </a:r>
            <a:r>
              <a:rPr lang="en-US" smtClean="0">
                <a:latin typeface="Courier New" pitchFamily="49" charset="0"/>
                <a:cs typeface="Courier New" pitchFamily="49" charset="0"/>
              </a:rPr>
              <a:t>Item</a:t>
            </a:r>
            <a:r>
              <a:rPr lang="en-US" smtClean="0">
                <a:latin typeface="Arial" charset="0"/>
              </a:rPr>
              <a:t> class.</a:t>
            </a:r>
          </a:p>
          <a:p>
            <a:pPr lvl="2"/>
            <a:r>
              <a:rPr lang="en-US" smtClean="0">
                <a:latin typeface="Arial" charset="0"/>
                <a:cs typeface="Arial" charset="0"/>
              </a:rPr>
              <a:t>The </a:t>
            </a:r>
            <a:r>
              <a:rPr lang="en-US" smtClean="0">
                <a:latin typeface="Courier New" pitchFamily="49" charset="0"/>
                <a:cs typeface="Courier New" pitchFamily="49" charset="0"/>
              </a:rPr>
              <a:t>Trousers</a:t>
            </a:r>
            <a:r>
              <a:rPr lang="en-US" smtClean="0">
                <a:latin typeface="Arial" charset="0"/>
              </a:rPr>
              <a:t> class can be instantiated and have the </a:t>
            </a:r>
            <a:r>
              <a:rPr lang="en-US" smtClean="0">
                <a:latin typeface="Courier New" pitchFamily="49" charset="0"/>
                <a:cs typeface="Courier New" pitchFamily="49" charset="0"/>
              </a:rPr>
              <a:t>display</a:t>
            </a:r>
            <a:r>
              <a:rPr lang="en-US" smtClean="0">
                <a:latin typeface="Arial" charset="0"/>
              </a:rPr>
              <a:t> method called even though the </a:t>
            </a:r>
            <a:r>
              <a:rPr lang="en-US" smtClean="0">
                <a:latin typeface="Courier New" pitchFamily="49" charset="0"/>
                <a:cs typeface="Courier New" pitchFamily="49" charset="0"/>
              </a:rPr>
              <a:t>Trousers</a:t>
            </a:r>
            <a:r>
              <a:rPr lang="en-US" smtClean="0">
                <a:latin typeface="Arial" charset="0"/>
              </a:rPr>
              <a:t> class does not contain a </a:t>
            </a:r>
            <a:r>
              <a:rPr lang="en-US" smtClean="0">
                <a:latin typeface="Courier New" pitchFamily="49" charset="0"/>
                <a:cs typeface="Courier New" pitchFamily="49" charset="0"/>
              </a:rPr>
              <a:t>display</a:t>
            </a:r>
            <a:r>
              <a:rPr lang="en-US" smtClean="0">
                <a:latin typeface="Arial" charset="0"/>
              </a:rPr>
              <a:t> method; it is inherited from the </a:t>
            </a:r>
            <a:r>
              <a:rPr lang="en-US" smtClean="0">
                <a:latin typeface="Courier New" pitchFamily="49" charset="0"/>
                <a:cs typeface="Courier New" pitchFamily="49" charset="0"/>
              </a:rPr>
              <a:t>Clothing</a:t>
            </a:r>
            <a:r>
              <a:rPr lang="en-US" smtClean="0">
                <a:latin typeface="Arial" charset="0"/>
              </a:rPr>
              <a:t> class.</a:t>
            </a:r>
          </a:p>
          <a:p>
            <a:pPr lvl="2"/>
            <a:r>
              <a:rPr lang="en-US" smtClean="0">
                <a:latin typeface="Arial" charset="0"/>
                <a:cs typeface="Arial" charset="0"/>
              </a:rPr>
              <a:t>The </a:t>
            </a:r>
            <a:r>
              <a:rPr lang="en-US" smtClean="0">
                <a:latin typeface="Courier New" pitchFamily="49" charset="0"/>
                <a:cs typeface="Courier New" pitchFamily="49" charset="0"/>
              </a:rPr>
              <a:t>Shirt</a:t>
            </a:r>
            <a:r>
              <a:rPr lang="en-US" smtClean="0">
                <a:latin typeface="Arial" charset="0"/>
              </a:rPr>
              <a:t> class can be instantiated and have the </a:t>
            </a:r>
            <a:r>
              <a:rPr lang="en-US" smtClean="0">
                <a:latin typeface="Courier New" pitchFamily="49" charset="0"/>
                <a:cs typeface="Courier New" pitchFamily="49" charset="0"/>
              </a:rPr>
              <a:t>getPrice</a:t>
            </a:r>
            <a:r>
              <a:rPr lang="en-US" smtClean="0">
                <a:latin typeface="Arial" charset="0"/>
              </a:rPr>
              <a:t> method called, even though the </a:t>
            </a:r>
            <a:r>
              <a:rPr lang="en-US" smtClean="0">
                <a:latin typeface="Courier New" pitchFamily="49" charset="0"/>
                <a:cs typeface="Courier New" pitchFamily="49" charset="0"/>
              </a:rPr>
              <a:t>Shirt</a:t>
            </a:r>
            <a:r>
              <a:rPr lang="en-US" smtClean="0">
                <a:latin typeface="Arial" charset="0"/>
              </a:rPr>
              <a:t> class does not contain a </a:t>
            </a:r>
            <a:r>
              <a:rPr lang="en-US" smtClean="0">
                <a:latin typeface="Courier New" pitchFamily="49" charset="0"/>
                <a:cs typeface="Courier New" pitchFamily="49" charset="0"/>
              </a:rPr>
              <a:t>getPrice </a:t>
            </a:r>
            <a:r>
              <a:rPr lang="en-US" smtClean="0">
                <a:latin typeface="Arial" charset="0"/>
              </a:rPr>
              <a:t>method; it is inherited from the </a:t>
            </a:r>
            <a:r>
              <a:rPr lang="en-US" smtClean="0">
                <a:latin typeface="Courier New" pitchFamily="49" charset="0"/>
                <a:cs typeface="Courier New" pitchFamily="49" charset="0"/>
              </a:rPr>
              <a:t>Clothing</a:t>
            </a:r>
            <a:r>
              <a:rPr lang="en-US" smtClean="0">
                <a:latin typeface="Arial" charset="0"/>
              </a:rPr>
              <a:t> class.</a:t>
            </a:r>
          </a:p>
        </p:txBody>
      </p:sp>
      <p:sp>
        <p:nvSpPr>
          <p:cNvPr id="5" name="Footer Placeholder 4"/>
          <p:cNvSpPr>
            <a:spLocks noGrp="1"/>
          </p:cNvSpPr>
          <p:nvPr>
            <p:ph type="ftr" sz="quarter" idx="4"/>
          </p:nvPr>
        </p:nvSpPr>
        <p:spPr/>
        <p:txBody>
          <a:bodyPr/>
          <a:lstStyle/>
          <a:p>
            <a:pPr>
              <a:defRPr/>
            </a:pPr>
            <a:r>
              <a:rPr lang="en-US" smtClean="0"/>
              <a:t>Java SE 8 Fundamentals   12 - </a:t>
            </a:r>
            <a:fld id="{91196EB8-7A7A-46C8-B0A4-4985C5EEC5D4}" type="slidenum">
              <a:rPr lang="en-US" smtClean="0"/>
              <a:pPr>
                <a:defRPr/>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pPr lvl="1"/>
            <a:r>
              <a:rPr lang="en-US" smtClean="0"/>
              <a:t>An abstract class cannot be instantiated. In fact, in many cases it would not make sense to instantiate them (Would you ever want to instantiate a </a:t>
            </a:r>
            <a:r>
              <a:rPr lang="en-US" smtClean="0">
                <a:latin typeface="Courier New" pitchFamily="49" charset="0"/>
              </a:rPr>
              <a:t>Clothing</a:t>
            </a:r>
            <a:r>
              <a:rPr lang="en-US" smtClean="0"/>
              <a:t>?). However these classes can add a helpful layer of abstraction to a class hierarchy. The abstract class imposes a requirement on any subclasses to implement all of its abstract methods. Think of this as a contract between the abstract class and its subclasses.</a:t>
            </a:r>
          </a:p>
          <a:p>
            <a:pPr lvl="2"/>
            <a:r>
              <a:rPr lang="en-US" smtClean="0"/>
              <a:t>The example above has a concrete method, </a:t>
            </a:r>
            <a:r>
              <a:rPr lang="en-US" smtClean="0">
                <a:latin typeface="Courier New" pitchFamily="49" charset="0"/>
              </a:rPr>
              <a:t>getId</a:t>
            </a:r>
            <a:r>
              <a:rPr lang="en-US" smtClean="0"/>
              <a:t>. This method can be called from the subclass or can be overridden by the subclass.</a:t>
            </a:r>
          </a:p>
          <a:p>
            <a:pPr lvl="2"/>
            <a:r>
              <a:rPr lang="en-US" smtClean="0"/>
              <a:t>It also contains two abstract methods: </a:t>
            </a:r>
            <a:r>
              <a:rPr lang="en-US" smtClean="0">
                <a:latin typeface="Courier New" pitchFamily="49" charset="0"/>
              </a:rPr>
              <a:t>getPrice </a:t>
            </a:r>
            <a:r>
              <a:rPr lang="en-US" smtClean="0"/>
              <a:t>and </a:t>
            </a:r>
            <a:r>
              <a:rPr lang="en-US" smtClean="0">
                <a:latin typeface="Courier New" pitchFamily="49" charset="0"/>
              </a:rPr>
              <a:t>display</a:t>
            </a:r>
            <a:r>
              <a:rPr lang="en-US" smtClean="0"/>
              <a:t>. Any subclasses of </a:t>
            </a:r>
            <a:r>
              <a:rPr lang="en-US" smtClean="0">
                <a:latin typeface="Courier New" pitchFamily="49" charset="0"/>
              </a:rPr>
              <a:t>Clothing</a:t>
            </a:r>
            <a:r>
              <a:rPr lang="en-US" smtClean="0"/>
              <a:t> must implement these two methods. </a:t>
            </a:r>
          </a:p>
        </p:txBody>
      </p:sp>
      <p:sp>
        <p:nvSpPr>
          <p:cNvPr id="5" name="Footer Placeholder 4"/>
          <p:cNvSpPr>
            <a:spLocks noGrp="1"/>
          </p:cNvSpPr>
          <p:nvPr>
            <p:ph type="ftr" sz="quarter" idx="4"/>
          </p:nvPr>
        </p:nvSpPr>
        <p:spPr/>
        <p:txBody>
          <a:bodyPr/>
          <a:lstStyle/>
          <a:p>
            <a:pPr>
              <a:defRPr/>
            </a:pPr>
            <a:r>
              <a:rPr lang="en-US" smtClean="0"/>
              <a:t>Java SE 8 Fundamentals   12 - </a:t>
            </a:r>
            <a:fld id="{24C95621-DB9C-4908-A1B3-C2B32F8B530D}" type="slidenum">
              <a:rPr lang="en-US" smtClean="0"/>
              <a:pPr>
                <a:defRPr/>
              </a:pPr>
              <a:t>25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5"/>
          <p:cNvSpPr>
            <a:spLocks noGrp="1" noRot="1" noChangeAspect="1" noTextEdit="1"/>
          </p:cNvSpPr>
          <p:nvPr>
            <p:ph type="sldImg"/>
          </p:nvPr>
        </p:nvSpPr>
        <p:spPr>
          <a:ln/>
        </p:spPr>
      </p:sp>
      <p:sp>
        <p:nvSpPr>
          <p:cNvPr id="82947" name="Notes Placeholder 6"/>
          <p:cNvSpPr>
            <a:spLocks noGrp="1"/>
          </p:cNvSpPr>
          <p:nvPr>
            <p:ph type="body" idx="1"/>
          </p:nvPr>
        </p:nvSpPr>
        <p:spPr>
          <a:noFill/>
          <a:ln/>
        </p:spPr>
        <p:txBody>
          <a:bodyPr/>
          <a:lstStyle/>
          <a:p>
            <a:endParaRPr lang="en-US" smtClean="0"/>
          </a:p>
        </p:txBody>
      </p:sp>
      <p:sp>
        <p:nvSpPr>
          <p:cNvPr id="8" name="Footer Placeholder 7"/>
          <p:cNvSpPr>
            <a:spLocks noGrp="1"/>
          </p:cNvSpPr>
          <p:nvPr>
            <p:ph type="ftr" sz="quarter" idx="4"/>
          </p:nvPr>
        </p:nvSpPr>
        <p:spPr/>
        <p:txBody>
          <a:bodyPr/>
          <a:lstStyle/>
          <a:p>
            <a:pPr>
              <a:defRPr/>
            </a:pPr>
            <a:r>
              <a:rPr lang="en-US" smtClean="0"/>
              <a:t>Java SE 8 Fundamentals   6 - </a:t>
            </a:r>
            <a:fld id="{B75A1330-281A-4EF7-B180-71AFAD1F446E}" type="slidenum">
              <a:rPr lang="en-US" smtClean="0"/>
              <a:pPr>
                <a:defRPr/>
              </a:pPr>
              <a:t>43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5"/>
          <p:cNvSpPr>
            <a:spLocks noGrp="1" noRot="1" noChangeAspect="1" noTextEdit="1"/>
          </p:cNvSpPr>
          <p:nvPr>
            <p:ph type="sldImg"/>
          </p:nvPr>
        </p:nvSpPr>
        <p:spPr>
          <a:ln/>
        </p:spPr>
      </p:sp>
      <p:sp>
        <p:nvSpPr>
          <p:cNvPr id="82947" name="Notes Placeholder 6"/>
          <p:cNvSpPr>
            <a:spLocks noGrp="1"/>
          </p:cNvSpPr>
          <p:nvPr>
            <p:ph type="body" idx="1"/>
          </p:nvPr>
        </p:nvSpPr>
        <p:spPr>
          <a:noFill/>
          <a:ln/>
        </p:spPr>
        <p:txBody>
          <a:bodyPr/>
          <a:lstStyle/>
          <a:p>
            <a:endParaRPr lang="en-US" smtClean="0"/>
          </a:p>
        </p:txBody>
      </p:sp>
      <p:sp>
        <p:nvSpPr>
          <p:cNvPr id="8" name="Footer Placeholder 7"/>
          <p:cNvSpPr>
            <a:spLocks noGrp="1"/>
          </p:cNvSpPr>
          <p:nvPr>
            <p:ph type="ftr" sz="quarter" idx="4"/>
          </p:nvPr>
        </p:nvSpPr>
        <p:spPr/>
        <p:txBody>
          <a:bodyPr/>
          <a:lstStyle/>
          <a:p>
            <a:pPr>
              <a:defRPr/>
            </a:pPr>
            <a:r>
              <a:rPr lang="en-US" smtClean="0"/>
              <a:t>Java SE 8 Fundamentals   6 - </a:t>
            </a:r>
            <a:fld id="{B75A1330-281A-4EF7-B180-71AFAD1F446E}" type="slidenum">
              <a:rPr lang="en-US" smtClean="0"/>
              <a:pPr>
                <a:defRPr/>
              </a:pPr>
              <a:t>44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5"/>
          <p:cNvSpPr>
            <a:spLocks noGrp="1" noRot="1" noChangeAspect="1" noTextEdit="1"/>
          </p:cNvSpPr>
          <p:nvPr>
            <p:ph type="sldImg"/>
          </p:nvPr>
        </p:nvSpPr>
        <p:spPr>
          <a:ln/>
        </p:spPr>
      </p:sp>
      <p:sp>
        <p:nvSpPr>
          <p:cNvPr id="82947" name="Notes Placeholder 6"/>
          <p:cNvSpPr>
            <a:spLocks noGrp="1"/>
          </p:cNvSpPr>
          <p:nvPr>
            <p:ph type="body" idx="1"/>
          </p:nvPr>
        </p:nvSpPr>
        <p:spPr>
          <a:noFill/>
          <a:ln/>
        </p:spPr>
        <p:txBody>
          <a:bodyPr/>
          <a:lstStyle/>
          <a:p>
            <a:endParaRPr lang="en-US" smtClean="0"/>
          </a:p>
        </p:txBody>
      </p:sp>
      <p:sp>
        <p:nvSpPr>
          <p:cNvPr id="8" name="Footer Placeholder 7"/>
          <p:cNvSpPr>
            <a:spLocks noGrp="1"/>
          </p:cNvSpPr>
          <p:nvPr>
            <p:ph type="ftr" sz="quarter" idx="4"/>
          </p:nvPr>
        </p:nvSpPr>
        <p:spPr/>
        <p:txBody>
          <a:bodyPr/>
          <a:lstStyle/>
          <a:p>
            <a:pPr>
              <a:defRPr/>
            </a:pPr>
            <a:r>
              <a:rPr lang="en-US" smtClean="0"/>
              <a:t>Java SE 8 Fundamentals   6 - </a:t>
            </a:r>
            <a:fld id="{B75A1330-281A-4EF7-B180-71AFAD1F446E}" type="slidenum">
              <a:rPr lang="en-US" smtClean="0"/>
              <a:pPr>
                <a:defRPr/>
              </a:pPr>
              <a:t>46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5"/>
          <p:cNvSpPr>
            <a:spLocks noGrp="1" noRot="1" noChangeAspect="1" noTextEdit="1"/>
          </p:cNvSpPr>
          <p:nvPr>
            <p:ph type="sldImg"/>
          </p:nvPr>
        </p:nvSpPr>
        <p:spPr>
          <a:ln/>
        </p:spPr>
      </p:sp>
      <p:sp>
        <p:nvSpPr>
          <p:cNvPr id="82947" name="Notes Placeholder 6"/>
          <p:cNvSpPr>
            <a:spLocks noGrp="1"/>
          </p:cNvSpPr>
          <p:nvPr>
            <p:ph type="body" idx="1"/>
          </p:nvPr>
        </p:nvSpPr>
        <p:spPr>
          <a:noFill/>
          <a:ln/>
        </p:spPr>
        <p:txBody>
          <a:bodyPr/>
          <a:lstStyle/>
          <a:p>
            <a:endParaRPr lang="en-US" smtClean="0"/>
          </a:p>
        </p:txBody>
      </p:sp>
      <p:sp>
        <p:nvSpPr>
          <p:cNvPr id="8" name="Footer Placeholder 7"/>
          <p:cNvSpPr>
            <a:spLocks noGrp="1"/>
          </p:cNvSpPr>
          <p:nvPr>
            <p:ph type="ftr" sz="quarter" idx="4"/>
          </p:nvPr>
        </p:nvSpPr>
        <p:spPr/>
        <p:txBody>
          <a:bodyPr/>
          <a:lstStyle/>
          <a:p>
            <a:pPr>
              <a:defRPr/>
            </a:pPr>
            <a:r>
              <a:rPr lang="en-US" smtClean="0"/>
              <a:t>Java SE 8 Fundamentals   6 - </a:t>
            </a:r>
            <a:fld id="{B75A1330-281A-4EF7-B180-71AFAD1F446E}" type="slidenum">
              <a:rPr lang="en-US" smtClean="0"/>
              <a:pPr>
                <a:defRPr/>
              </a:pPr>
              <a:t>47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5"/>
          <p:cNvSpPr>
            <a:spLocks noGrp="1" noRot="1" noChangeAspect="1" noTextEdit="1"/>
          </p:cNvSpPr>
          <p:nvPr>
            <p:ph type="sldImg"/>
          </p:nvPr>
        </p:nvSpPr>
        <p:spPr>
          <a:ln/>
        </p:spPr>
      </p:sp>
      <p:sp>
        <p:nvSpPr>
          <p:cNvPr id="82947" name="Notes Placeholder 6"/>
          <p:cNvSpPr>
            <a:spLocks noGrp="1"/>
          </p:cNvSpPr>
          <p:nvPr>
            <p:ph type="body" idx="1"/>
          </p:nvPr>
        </p:nvSpPr>
        <p:spPr>
          <a:noFill/>
          <a:ln/>
        </p:spPr>
        <p:txBody>
          <a:bodyPr/>
          <a:lstStyle/>
          <a:p>
            <a:endParaRPr lang="en-US" smtClean="0"/>
          </a:p>
        </p:txBody>
      </p:sp>
      <p:sp>
        <p:nvSpPr>
          <p:cNvPr id="8" name="Footer Placeholder 7"/>
          <p:cNvSpPr>
            <a:spLocks noGrp="1"/>
          </p:cNvSpPr>
          <p:nvPr>
            <p:ph type="ftr" sz="quarter" idx="4"/>
          </p:nvPr>
        </p:nvSpPr>
        <p:spPr/>
        <p:txBody>
          <a:bodyPr/>
          <a:lstStyle/>
          <a:p>
            <a:pPr>
              <a:defRPr/>
            </a:pPr>
            <a:r>
              <a:rPr lang="en-US" smtClean="0"/>
              <a:t>Java SE 8 Fundamentals   6 - </a:t>
            </a:r>
            <a:fld id="{B75A1330-281A-4EF7-B180-71AFAD1F446E}" type="slidenum">
              <a:rPr lang="en-US" smtClean="0"/>
              <a:pPr>
                <a:defRPr/>
              </a:pPr>
              <a:t>48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9B9D5CE-A483-43F8-AE26-9CE19132685D}" type="datetime1">
              <a:rPr lang="en-US" smtClean="0"/>
              <a:pPr>
                <a:defRPr/>
              </a:pPr>
              <a:t>9/3/2019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IN" smtClean="0"/>
              <a:t>Object Oriented Programming using JAVA</a:t>
            </a:r>
            <a:endParaRPr lang="en-US"/>
          </a:p>
        </p:txBody>
      </p:sp>
      <p:sp>
        <p:nvSpPr>
          <p:cNvPr id="6" name="Slide Number Placeholder 5"/>
          <p:cNvSpPr>
            <a:spLocks noGrp="1"/>
          </p:cNvSpPr>
          <p:nvPr>
            <p:ph type="sldNum" sz="quarter" idx="12"/>
          </p:nvPr>
        </p:nvSpPr>
        <p:spPr/>
        <p:txBody>
          <a:bodyPr/>
          <a:lstStyle>
            <a:lvl1pPr>
              <a:defRPr/>
            </a:lvl1pPr>
          </a:lstStyle>
          <a:p>
            <a:pPr>
              <a:defRPr/>
            </a:pPr>
            <a:fld id="{E73C46D7-74D1-4B60-BBAD-7922F9D9D22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BE149CF-0F68-4726-88EE-47F37844B402}" type="datetime1">
              <a:rPr lang="en-US" smtClean="0"/>
              <a:pPr>
                <a:defRPr/>
              </a:pPr>
              <a:t>9/3/2019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IN" smtClean="0"/>
              <a:t>Object Oriented Programming using JAVA</a:t>
            </a:r>
            <a:endParaRPr lang="en-US"/>
          </a:p>
        </p:txBody>
      </p:sp>
      <p:sp>
        <p:nvSpPr>
          <p:cNvPr id="6" name="Slide Number Placeholder 5"/>
          <p:cNvSpPr>
            <a:spLocks noGrp="1"/>
          </p:cNvSpPr>
          <p:nvPr>
            <p:ph type="sldNum" sz="quarter" idx="12"/>
          </p:nvPr>
        </p:nvSpPr>
        <p:spPr/>
        <p:txBody>
          <a:bodyPr/>
          <a:lstStyle>
            <a:lvl1pPr>
              <a:defRPr/>
            </a:lvl1pPr>
          </a:lstStyle>
          <a:p>
            <a:pPr>
              <a:defRPr/>
            </a:pPr>
            <a:fld id="{9CA0999F-357E-4302-9C59-9052DA2BD0A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7A61EA0-13CA-4FDC-9411-D82C2828C3BA}" type="datetime1">
              <a:rPr lang="en-US" smtClean="0"/>
              <a:pPr>
                <a:defRPr/>
              </a:pPr>
              <a:t>9/3/2019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IN" smtClean="0"/>
              <a:t>Object Oriented Programming using JAVA</a:t>
            </a:r>
            <a:endParaRPr lang="en-US"/>
          </a:p>
        </p:txBody>
      </p:sp>
      <p:sp>
        <p:nvSpPr>
          <p:cNvPr id="6" name="Slide Number Placeholder 5"/>
          <p:cNvSpPr>
            <a:spLocks noGrp="1"/>
          </p:cNvSpPr>
          <p:nvPr>
            <p:ph type="sldNum" sz="quarter" idx="12"/>
          </p:nvPr>
        </p:nvSpPr>
        <p:spPr/>
        <p:txBody>
          <a:bodyPr/>
          <a:lstStyle>
            <a:lvl1pPr>
              <a:defRPr/>
            </a:lvl1pPr>
          </a:lstStyle>
          <a:p>
            <a:pPr>
              <a:defRPr/>
            </a:pPr>
            <a:fld id="{F631A37D-438A-4358-A50E-BD82319B7FD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with Picture 2">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 name="Rectangle 13" descr="Full slide 4-color photo can be inserted here"/>
          <p:cNvSpPr/>
          <p:nvPr/>
        </p:nvSpPr>
        <p:spPr bwMode="hidden">
          <a:xfrm>
            <a:off x="1" y="0"/>
            <a:ext cx="9144000"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Title 8"/>
          <p:cNvSpPr>
            <a:spLocks noGrp="1"/>
          </p:cNvSpPr>
          <p:nvPr>
            <p:ph type="title"/>
          </p:nvPr>
        </p:nvSpPr>
        <p:spPr>
          <a:xfrm>
            <a:off x="398964" y="739777"/>
            <a:ext cx="6859787" cy="1470025"/>
          </a:xfrm>
        </p:spPr>
        <p:txBody>
          <a:bodyPr/>
          <a:lstStyle>
            <a:lvl1pPr>
              <a:defRPr sz="4800"/>
            </a:lvl1pPr>
          </a:lstStyle>
          <a:p>
            <a:r>
              <a:rPr lang="en-US"/>
              <a:t>Click to edit Master title style</a:t>
            </a:r>
            <a:endParaRPr/>
          </a:p>
        </p:txBody>
      </p:sp>
      <p:sp>
        <p:nvSpPr>
          <p:cNvPr id="12" name="Text Placeholder 10"/>
          <p:cNvSpPr>
            <a:spLocks noGrp="1"/>
          </p:cNvSpPr>
          <p:nvPr>
            <p:ph type="body" sz="quarter" idx="14" hasCustomPrompt="1"/>
          </p:nvPr>
        </p:nvSpPr>
        <p:spPr>
          <a:xfrm>
            <a:off x="398964" y="3429453"/>
            <a:ext cx="6859787"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6" name="Text Placeholder 10"/>
          <p:cNvSpPr>
            <a:spLocks noGrp="1"/>
          </p:cNvSpPr>
          <p:nvPr>
            <p:ph type="body" sz="quarter" idx="15" hasCustomPrompt="1"/>
          </p:nvPr>
        </p:nvSpPr>
        <p:spPr>
          <a:xfrm>
            <a:off x="398925" y="2286000"/>
            <a:ext cx="7202776"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3" name="TextBox 12"/>
          <p:cNvSpPr txBox="1"/>
          <p:nvPr/>
        </p:nvSpPr>
        <p:spPr>
          <a:xfrm>
            <a:off x="4033554" y="6556248"/>
            <a:ext cx="2400926"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is-IS" sz="850" dirty="0">
                <a:solidFill>
                  <a:schemeClr val="tx1"/>
                </a:solidFill>
              </a:rPr>
              <a:t>2018</a:t>
            </a:r>
            <a:r>
              <a:rPr lang="en-US" sz="850" dirty="0">
                <a:solidFill>
                  <a:schemeClr val="tx1"/>
                </a:solidFill>
              </a:rPr>
              <a:t>, Oracle and/or its affiliates. All rights reserved.  |</a:t>
            </a:r>
          </a:p>
        </p:txBody>
      </p:sp>
    </p:spTree>
    <p:extLst>
      <p:ext uri="{BB962C8B-B14F-4D97-AF65-F5344CB8AC3E}">
        <p14:creationId xmlns:p14="http://schemas.microsoft.com/office/powerpoint/2010/main" xmlns="" val="35926327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94F9409-23C3-415D-B887-39AB2516C5A8}" type="datetime1">
              <a:rPr lang="en-US" smtClean="0"/>
              <a:pPr>
                <a:defRPr/>
              </a:pPr>
              <a:t>9/3/2019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IN" smtClean="0"/>
              <a:t>Object Oriented Programming using JAVA</a:t>
            </a:r>
            <a:endParaRPr lang="en-US"/>
          </a:p>
        </p:txBody>
      </p:sp>
      <p:sp>
        <p:nvSpPr>
          <p:cNvPr id="6" name="Slide Number Placeholder 5"/>
          <p:cNvSpPr>
            <a:spLocks noGrp="1"/>
          </p:cNvSpPr>
          <p:nvPr>
            <p:ph type="sldNum" sz="quarter" idx="12"/>
          </p:nvPr>
        </p:nvSpPr>
        <p:spPr/>
        <p:txBody>
          <a:bodyPr/>
          <a:lstStyle>
            <a:lvl1pPr>
              <a:defRPr/>
            </a:lvl1pPr>
          </a:lstStyle>
          <a:p>
            <a:pPr>
              <a:defRPr/>
            </a:pPr>
            <a:fld id="{A0EFE215-65F3-4E85-B65B-AF3966216C5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B918736-9F5D-49CC-ADB8-8A07F1F54F83}" type="datetime1">
              <a:rPr lang="en-US" smtClean="0"/>
              <a:pPr>
                <a:defRPr/>
              </a:pPr>
              <a:t>9/3/2019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IN" smtClean="0"/>
              <a:t>Object Oriented Programming using JAVA</a:t>
            </a:r>
            <a:endParaRPr lang="en-US"/>
          </a:p>
        </p:txBody>
      </p:sp>
      <p:sp>
        <p:nvSpPr>
          <p:cNvPr id="6" name="Slide Number Placeholder 5"/>
          <p:cNvSpPr>
            <a:spLocks noGrp="1"/>
          </p:cNvSpPr>
          <p:nvPr>
            <p:ph type="sldNum" sz="quarter" idx="12"/>
          </p:nvPr>
        </p:nvSpPr>
        <p:spPr/>
        <p:txBody>
          <a:bodyPr/>
          <a:lstStyle>
            <a:lvl1pPr>
              <a:defRPr/>
            </a:lvl1pPr>
          </a:lstStyle>
          <a:p>
            <a:pPr>
              <a:defRPr/>
            </a:pPr>
            <a:fld id="{38C81AA5-6096-40AA-A36A-F85FE360684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0C14505-CE88-4396-90DC-E18C3B58EB08}" type="datetime1">
              <a:rPr lang="en-US" smtClean="0"/>
              <a:pPr>
                <a:defRPr/>
              </a:pPr>
              <a:t>9/3/2019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IN" smtClean="0"/>
              <a:t>Object Oriented Programming using JAVA</a:t>
            </a:r>
            <a:endParaRPr lang="en-US"/>
          </a:p>
        </p:txBody>
      </p:sp>
      <p:sp>
        <p:nvSpPr>
          <p:cNvPr id="7" name="Slide Number Placeholder 5"/>
          <p:cNvSpPr>
            <a:spLocks noGrp="1"/>
          </p:cNvSpPr>
          <p:nvPr>
            <p:ph type="sldNum" sz="quarter" idx="12"/>
          </p:nvPr>
        </p:nvSpPr>
        <p:spPr/>
        <p:txBody>
          <a:bodyPr/>
          <a:lstStyle>
            <a:lvl1pPr>
              <a:defRPr/>
            </a:lvl1pPr>
          </a:lstStyle>
          <a:p>
            <a:pPr>
              <a:defRPr/>
            </a:pPr>
            <a:fld id="{553A6DA5-AA27-4663-ADC9-A6997D649F1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A514F55-3BDF-45C3-999E-13098D874933}" type="datetime1">
              <a:rPr lang="en-US" smtClean="0"/>
              <a:pPr>
                <a:defRPr/>
              </a:pPr>
              <a:t>9/3/2019</a:t>
            </a:fld>
            <a:endParaRPr lang="en-US"/>
          </a:p>
        </p:txBody>
      </p:sp>
      <p:sp>
        <p:nvSpPr>
          <p:cNvPr id="8" name="Footer Placeholder 4"/>
          <p:cNvSpPr>
            <a:spLocks noGrp="1"/>
          </p:cNvSpPr>
          <p:nvPr>
            <p:ph type="ftr" sz="quarter" idx="11"/>
          </p:nvPr>
        </p:nvSpPr>
        <p:spPr/>
        <p:txBody>
          <a:bodyPr/>
          <a:lstStyle>
            <a:lvl1pPr>
              <a:defRPr/>
            </a:lvl1pPr>
          </a:lstStyle>
          <a:p>
            <a:pPr>
              <a:defRPr/>
            </a:pPr>
            <a:r>
              <a:rPr lang="en-IN" smtClean="0"/>
              <a:t>Object Oriented Programming using JAVA</a:t>
            </a:r>
            <a:endParaRPr lang="en-US"/>
          </a:p>
        </p:txBody>
      </p:sp>
      <p:sp>
        <p:nvSpPr>
          <p:cNvPr id="9" name="Slide Number Placeholder 5"/>
          <p:cNvSpPr>
            <a:spLocks noGrp="1"/>
          </p:cNvSpPr>
          <p:nvPr>
            <p:ph type="sldNum" sz="quarter" idx="12"/>
          </p:nvPr>
        </p:nvSpPr>
        <p:spPr/>
        <p:txBody>
          <a:bodyPr/>
          <a:lstStyle>
            <a:lvl1pPr>
              <a:defRPr/>
            </a:lvl1pPr>
          </a:lstStyle>
          <a:p>
            <a:pPr>
              <a:defRPr/>
            </a:pPr>
            <a:fld id="{E6E360E6-1F78-42A8-808F-5C1F378AB4F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1641BEF-EAA5-4594-A9EA-03BC41D2E8EA}" type="datetime1">
              <a:rPr lang="en-US" smtClean="0"/>
              <a:pPr>
                <a:defRPr/>
              </a:pPr>
              <a:t>9/3/2019</a:t>
            </a:fld>
            <a:endParaRPr lang="en-US"/>
          </a:p>
        </p:txBody>
      </p:sp>
      <p:sp>
        <p:nvSpPr>
          <p:cNvPr id="4" name="Footer Placeholder 4"/>
          <p:cNvSpPr>
            <a:spLocks noGrp="1"/>
          </p:cNvSpPr>
          <p:nvPr>
            <p:ph type="ftr" sz="quarter" idx="11"/>
          </p:nvPr>
        </p:nvSpPr>
        <p:spPr/>
        <p:txBody>
          <a:bodyPr/>
          <a:lstStyle>
            <a:lvl1pPr>
              <a:defRPr/>
            </a:lvl1pPr>
          </a:lstStyle>
          <a:p>
            <a:pPr>
              <a:defRPr/>
            </a:pPr>
            <a:r>
              <a:rPr lang="en-IN" smtClean="0"/>
              <a:t>Object Oriented Programming using JAVA</a:t>
            </a:r>
            <a:endParaRPr lang="en-US"/>
          </a:p>
        </p:txBody>
      </p:sp>
      <p:sp>
        <p:nvSpPr>
          <p:cNvPr id="5" name="Slide Number Placeholder 5"/>
          <p:cNvSpPr>
            <a:spLocks noGrp="1"/>
          </p:cNvSpPr>
          <p:nvPr>
            <p:ph type="sldNum" sz="quarter" idx="12"/>
          </p:nvPr>
        </p:nvSpPr>
        <p:spPr/>
        <p:txBody>
          <a:bodyPr/>
          <a:lstStyle>
            <a:lvl1pPr>
              <a:defRPr/>
            </a:lvl1pPr>
          </a:lstStyle>
          <a:p>
            <a:pPr>
              <a:defRPr/>
            </a:pPr>
            <a:fld id="{F79C856A-F3FA-436F-A6CB-6F115BFFC0F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84BA679-9224-4B28-B5A5-254217895531}" type="datetime1">
              <a:rPr lang="en-US" smtClean="0"/>
              <a:pPr>
                <a:defRPr/>
              </a:pPr>
              <a:t>9/3/2019</a:t>
            </a:fld>
            <a:endParaRPr lang="en-US"/>
          </a:p>
        </p:txBody>
      </p:sp>
      <p:sp>
        <p:nvSpPr>
          <p:cNvPr id="3" name="Footer Placeholder 4"/>
          <p:cNvSpPr>
            <a:spLocks noGrp="1"/>
          </p:cNvSpPr>
          <p:nvPr>
            <p:ph type="ftr" sz="quarter" idx="11"/>
          </p:nvPr>
        </p:nvSpPr>
        <p:spPr/>
        <p:txBody>
          <a:bodyPr/>
          <a:lstStyle>
            <a:lvl1pPr>
              <a:defRPr/>
            </a:lvl1pPr>
          </a:lstStyle>
          <a:p>
            <a:pPr>
              <a:defRPr/>
            </a:pPr>
            <a:r>
              <a:rPr lang="en-IN" smtClean="0"/>
              <a:t>Object Oriented Programming using JAVA</a:t>
            </a:r>
            <a:endParaRPr lang="en-US"/>
          </a:p>
        </p:txBody>
      </p:sp>
      <p:sp>
        <p:nvSpPr>
          <p:cNvPr id="4" name="Slide Number Placeholder 5"/>
          <p:cNvSpPr>
            <a:spLocks noGrp="1"/>
          </p:cNvSpPr>
          <p:nvPr>
            <p:ph type="sldNum" sz="quarter" idx="12"/>
          </p:nvPr>
        </p:nvSpPr>
        <p:spPr/>
        <p:txBody>
          <a:bodyPr/>
          <a:lstStyle>
            <a:lvl1pPr>
              <a:defRPr/>
            </a:lvl1pPr>
          </a:lstStyle>
          <a:p>
            <a:pPr>
              <a:defRPr/>
            </a:pPr>
            <a:fld id="{BFE46534-2D45-4930-8A1F-3094C853E77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1A1D34A-7AE0-4EB9-A1E8-98A42B14C5BE}" type="datetime1">
              <a:rPr lang="en-US" smtClean="0"/>
              <a:pPr>
                <a:defRPr/>
              </a:pPr>
              <a:t>9/3/2019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IN" smtClean="0"/>
              <a:t>Object Oriented Programming using JAVA</a:t>
            </a:r>
            <a:endParaRPr lang="en-US"/>
          </a:p>
        </p:txBody>
      </p:sp>
      <p:sp>
        <p:nvSpPr>
          <p:cNvPr id="7" name="Slide Number Placeholder 5"/>
          <p:cNvSpPr>
            <a:spLocks noGrp="1"/>
          </p:cNvSpPr>
          <p:nvPr>
            <p:ph type="sldNum" sz="quarter" idx="12"/>
          </p:nvPr>
        </p:nvSpPr>
        <p:spPr/>
        <p:txBody>
          <a:bodyPr/>
          <a:lstStyle>
            <a:lvl1pPr>
              <a:defRPr/>
            </a:lvl1pPr>
          </a:lstStyle>
          <a:p>
            <a:pPr>
              <a:defRPr/>
            </a:pPr>
            <a:fld id="{9C42FD9A-F028-48EE-B10F-96CF5360082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A3A7BD5-4817-4E5B-B492-F08DE935C7F1}" type="datetime1">
              <a:rPr lang="en-US" smtClean="0"/>
              <a:pPr>
                <a:defRPr/>
              </a:pPr>
              <a:t>9/3/2019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IN" smtClean="0"/>
              <a:t>Object Oriented Programming using JAVA</a:t>
            </a:r>
            <a:endParaRPr lang="en-US"/>
          </a:p>
        </p:txBody>
      </p:sp>
      <p:sp>
        <p:nvSpPr>
          <p:cNvPr id="7" name="Slide Number Placeholder 5"/>
          <p:cNvSpPr>
            <a:spLocks noGrp="1"/>
          </p:cNvSpPr>
          <p:nvPr>
            <p:ph type="sldNum" sz="quarter" idx="12"/>
          </p:nvPr>
        </p:nvSpPr>
        <p:spPr/>
        <p:txBody>
          <a:bodyPr/>
          <a:lstStyle>
            <a:lvl1pPr>
              <a:defRPr/>
            </a:lvl1pPr>
          </a:lstStyle>
          <a:p>
            <a:pPr>
              <a:defRPr/>
            </a:pPr>
            <a:fld id="{74DDE81E-4DCA-4C1C-A12A-D3D57A38B9B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FB755E64-FCBD-4BCC-BFD5-1D66024AA843}" type="datetime1">
              <a:rPr lang="en-US" smtClean="0"/>
              <a:pPr>
                <a:defRPr/>
              </a:pPr>
              <a:t>9/3/2019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IN" smtClean="0"/>
              <a:t>Object Oriented Programming using JAVA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0BD2184-C528-45F4-A137-77A7A8FCD48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1.jpe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304800" y="762001"/>
            <a:ext cx="8610600" cy="1828800"/>
          </a:xfrm>
        </p:spPr>
        <p:txBody>
          <a:bodyPr/>
          <a:lstStyle/>
          <a:p>
            <a:pPr eaLnBrk="1" hangingPunct="1"/>
            <a:r>
              <a:rPr lang="en-US" sz="4000" b="1" i="1" cap="all" dirty="0">
                <a:solidFill>
                  <a:srgbClr val="0070C0"/>
                </a:solidFill>
                <a:latin typeface="Bookman Old Style" pitchFamily="18" charset="0"/>
              </a:rPr>
              <a:t>CSE </a:t>
            </a:r>
            <a:r>
              <a:rPr lang="en-US" sz="4000" b="1" i="1" cap="all" dirty="0" smtClean="0">
                <a:solidFill>
                  <a:srgbClr val="0070C0"/>
                </a:solidFill>
                <a:latin typeface="Bookman Old Style" pitchFamily="18" charset="0"/>
              </a:rPr>
              <a:t>3002- programming in java</a:t>
            </a:r>
            <a:br>
              <a:rPr lang="en-US" sz="4000" b="1" i="1" cap="all" dirty="0" smtClean="0">
                <a:solidFill>
                  <a:srgbClr val="0070C0"/>
                </a:solidFill>
                <a:latin typeface="Bookman Old Style" pitchFamily="18" charset="0"/>
              </a:rPr>
            </a:br>
            <a:r>
              <a:rPr lang="en-US" sz="4000" b="1" i="1" cap="all" dirty="0" smtClean="0">
                <a:solidFill>
                  <a:srgbClr val="0070C0"/>
                </a:solidFill>
                <a:latin typeface="Bookman Old Style" pitchFamily="18" charset="0"/>
              </a:rPr>
              <a:t/>
            </a:r>
            <a:br>
              <a:rPr lang="en-US" sz="4000" b="1" i="1" cap="all" dirty="0" smtClean="0">
                <a:solidFill>
                  <a:srgbClr val="0070C0"/>
                </a:solidFill>
                <a:latin typeface="Bookman Old Style" pitchFamily="18" charset="0"/>
              </a:rPr>
            </a:br>
            <a:r>
              <a:rPr lang="en-US" sz="4000" b="1" i="1" cap="all" dirty="0" smtClean="0">
                <a:solidFill>
                  <a:srgbClr val="FF0000"/>
                </a:solidFill>
                <a:latin typeface="Bookman Old Style" pitchFamily="18" charset="0"/>
              </a:rPr>
              <a:t>unit II</a:t>
            </a:r>
            <a:br>
              <a:rPr lang="en-US" sz="4000" b="1" i="1" cap="all" dirty="0" smtClean="0">
                <a:solidFill>
                  <a:srgbClr val="FF0000"/>
                </a:solidFill>
                <a:latin typeface="Bookman Old Style" pitchFamily="18" charset="0"/>
              </a:rPr>
            </a:br>
            <a:r>
              <a:rPr lang="en-US" sz="4000" b="1" i="1" cap="all" dirty="0" smtClean="0">
                <a:solidFill>
                  <a:srgbClr val="FF0000"/>
                </a:solidFill>
                <a:latin typeface="Bookman Old Style" pitchFamily="18" charset="0"/>
              </a:rPr>
              <a:t>inheritance </a:t>
            </a:r>
            <a:endParaRPr lang="en-US" sz="4000" b="1" i="1" cap="all" dirty="0">
              <a:solidFill>
                <a:srgbClr val="FF0000"/>
              </a:solidFill>
              <a:latin typeface="Bookman Old Style" pitchFamily="18" charset="0"/>
            </a:endParaRPr>
          </a:p>
        </p:txBody>
      </p:sp>
      <p:sp>
        <p:nvSpPr>
          <p:cNvPr id="4" name="Slide Number Placeholder 3"/>
          <p:cNvSpPr>
            <a:spLocks noGrp="1"/>
          </p:cNvSpPr>
          <p:nvPr>
            <p:ph type="sldNum" sz="quarter" idx="12"/>
          </p:nvPr>
        </p:nvSpPr>
        <p:spPr/>
        <p:txBody>
          <a:bodyPr/>
          <a:lstStyle/>
          <a:p>
            <a:pPr>
              <a:defRPr/>
            </a:pPr>
            <a:fld id="{E73C46D7-74D1-4B60-BBAD-7922F9D9D226}" type="slidenum">
              <a:rPr lang="en-US" smtClean="0"/>
              <a:pPr>
                <a:defRPr/>
              </a:pPr>
              <a:t>1</a:t>
            </a:fld>
            <a:endParaRPr lang="en-US"/>
          </a:p>
        </p:txBody>
      </p:sp>
      <p:sp>
        <p:nvSpPr>
          <p:cNvPr id="5" name="Title 1"/>
          <p:cNvSpPr txBox="1">
            <a:spLocks/>
          </p:cNvSpPr>
          <p:nvPr/>
        </p:nvSpPr>
        <p:spPr bwMode="auto">
          <a:xfrm>
            <a:off x="304800" y="4191000"/>
            <a:ext cx="8610600" cy="1828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sz="2000" b="1" cap="all" dirty="0">
                <a:solidFill>
                  <a:schemeClr val="tx1">
                    <a:lumMod val="95000"/>
                    <a:lumOff val="5000"/>
                  </a:schemeClr>
                </a:solidFill>
                <a:latin typeface="Bookman Old Style" pitchFamily="18" charset="0"/>
              </a:rPr>
              <a:t>Dr. R. </a:t>
            </a:r>
            <a:r>
              <a:rPr lang="en-US" sz="2000" b="1" cap="all" dirty="0" err="1">
                <a:solidFill>
                  <a:schemeClr val="tx1">
                    <a:lumMod val="95000"/>
                    <a:lumOff val="5000"/>
                  </a:schemeClr>
                </a:solidFill>
                <a:latin typeface="Bookman Old Style" pitchFamily="18" charset="0"/>
              </a:rPr>
              <a:t>Manikandan</a:t>
            </a:r>
            <a:r>
              <a:rPr lang="en-US" sz="2000" b="1" cap="all" dirty="0">
                <a:solidFill>
                  <a:schemeClr val="tx1">
                    <a:lumMod val="95000"/>
                    <a:lumOff val="5000"/>
                  </a:schemeClr>
                </a:solidFill>
                <a:latin typeface="Bookman Old Style" pitchFamily="18" charset="0"/>
              </a:rPr>
              <a:t> </a:t>
            </a:r>
          </a:p>
          <a:p>
            <a:pPr eaLnBrk="1" hangingPunct="1"/>
            <a:r>
              <a:rPr lang="en-US" sz="2000" b="1" cap="all" dirty="0" smtClean="0">
                <a:solidFill>
                  <a:schemeClr val="tx1">
                    <a:lumMod val="95000"/>
                    <a:lumOff val="5000"/>
                  </a:schemeClr>
                </a:solidFill>
                <a:latin typeface="Bookman Old Style" pitchFamily="18" charset="0"/>
              </a:rPr>
              <a:t>Assistant professor (senior grade)</a:t>
            </a:r>
          </a:p>
          <a:p>
            <a:pPr eaLnBrk="1" hangingPunct="1"/>
            <a:r>
              <a:rPr lang="en-US" sz="2000" b="1" cap="all" dirty="0" err="1" smtClean="0">
                <a:solidFill>
                  <a:schemeClr val="tx1">
                    <a:lumMod val="95000"/>
                    <a:lumOff val="5000"/>
                  </a:schemeClr>
                </a:solidFill>
                <a:latin typeface="Bookman Old Style" pitchFamily="18" charset="0"/>
              </a:rPr>
              <a:t>Vit</a:t>
            </a:r>
            <a:r>
              <a:rPr lang="en-US" sz="2000" b="1" cap="all" dirty="0" smtClean="0">
                <a:solidFill>
                  <a:schemeClr val="tx1">
                    <a:lumMod val="95000"/>
                    <a:lumOff val="5000"/>
                  </a:schemeClr>
                </a:solidFill>
                <a:latin typeface="Bookman Old Style" pitchFamily="18" charset="0"/>
              </a:rPr>
              <a:t> </a:t>
            </a:r>
            <a:r>
              <a:rPr lang="en-US" sz="2000" b="1" cap="all" dirty="0" err="1" smtClean="0">
                <a:solidFill>
                  <a:schemeClr val="tx1">
                    <a:lumMod val="95000"/>
                    <a:lumOff val="5000"/>
                  </a:schemeClr>
                </a:solidFill>
                <a:latin typeface="Bookman Old Style" pitchFamily="18" charset="0"/>
              </a:rPr>
              <a:t>bhopal</a:t>
            </a:r>
            <a:r>
              <a:rPr lang="en-US" sz="2000" b="1" cap="all" dirty="0" smtClean="0">
                <a:solidFill>
                  <a:schemeClr val="tx1">
                    <a:lumMod val="95000"/>
                    <a:lumOff val="5000"/>
                  </a:schemeClr>
                </a:solidFill>
                <a:latin typeface="Bookman Old Style" pitchFamily="18" charset="0"/>
              </a:rPr>
              <a:t> university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571481"/>
            <a:ext cx="8515352" cy="642942"/>
          </a:xfrm>
        </p:spPr>
        <p:txBody>
          <a:bodyPr/>
          <a:lstStyle/>
          <a:p>
            <a:r>
              <a:rPr lang="en-IN" sz="2400" b="1" dirty="0" smtClean="0">
                <a:solidFill>
                  <a:srgbClr val="FF0000"/>
                </a:solidFill>
              </a:rPr>
              <a:t>Why multiple inheritance is not supported in java?</a:t>
            </a: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10</a:t>
            </a:fld>
            <a:endParaRPr lang="en-US"/>
          </a:p>
        </p:txBody>
      </p:sp>
      <p:sp>
        <p:nvSpPr>
          <p:cNvPr id="7" name="Title 1"/>
          <p:cNvSpPr>
            <a:spLocks noGrp="1"/>
          </p:cNvSpPr>
          <p:nvPr>
            <p:ph type="title"/>
          </p:nvPr>
        </p:nvSpPr>
        <p:spPr>
          <a:xfrm>
            <a:off x="457200" y="-71462"/>
            <a:ext cx="8229600" cy="725470"/>
          </a:xfrm>
        </p:spPr>
        <p:txBody>
          <a:bodyPr/>
          <a:lstStyle/>
          <a:p>
            <a:r>
              <a:rPr lang="en-IN" sz="3200" b="1" dirty="0" smtClean="0">
                <a:solidFill>
                  <a:srgbClr val="00B0F0"/>
                </a:solidFill>
              </a:rPr>
              <a:t>Types of Inheritance</a:t>
            </a:r>
          </a:p>
        </p:txBody>
      </p:sp>
      <p:sp>
        <p:nvSpPr>
          <p:cNvPr id="8" name="Content Placeholder 2"/>
          <p:cNvSpPr txBox="1">
            <a:spLocks/>
          </p:cNvSpPr>
          <p:nvPr/>
        </p:nvSpPr>
        <p:spPr bwMode="auto">
          <a:xfrm>
            <a:off x="285720" y="1142984"/>
            <a:ext cx="8515352" cy="32861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a:lnSpc>
                <a:spcPct val="150000"/>
              </a:lnSpc>
              <a:buFont typeface="Arial" pitchFamily="34" charset="0"/>
              <a:buChar char="•"/>
            </a:pPr>
            <a:r>
              <a:rPr lang="en-IN" sz="2400" dirty="0" smtClean="0">
                <a:latin typeface="+mn-lt"/>
              </a:rPr>
              <a:t>   To reduce the complexity and simplify the language, multiple inheritance is not supported in java.</a:t>
            </a:r>
          </a:p>
          <a:p>
            <a:pPr algn="just">
              <a:lnSpc>
                <a:spcPct val="150000"/>
              </a:lnSpc>
              <a:buFont typeface="Arial" pitchFamily="34" charset="0"/>
              <a:buChar char="•"/>
            </a:pPr>
            <a:r>
              <a:rPr lang="en-IN" sz="2400" dirty="0" smtClean="0">
                <a:latin typeface="+mn-lt"/>
              </a:rPr>
              <a:t>   Consider a scenario where A, B, and C are three classes. The C class inherits A and B classes. If A and B classes have the same method and you call it from child class object, there will be ambiguity to call the method of A or B class.</a:t>
            </a:r>
          </a:p>
          <a:p>
            <a:pPr algn="just">
              <a:lnSpc>
                <a:spcPct val="150000"/>
              </a:lnSpc>
              <a:buFont typeface="Arial" pitchFamily="34" charset="0"/>
              <a:buChar char="•"/>
            </a:pPr>
            <a:r>
              <a:rPr lang="en-IN" sz="2400" dirty="0" smtClean="0">
                <a:latin typeface="+mn-lt"/>
              </a:rPr>
              <a:t>   Since compile-time errors are better than runtime errors, Java renders compile-time error if you inherit 2 classes. So whether you have same method or different, there will be </a:t>
            </a:r>
            <a:r>
              <a:rPr lang="en-IN" sz="2400" b="1" dirty="0" smtClean="0">
                <a:latin typeface="+mn-lt"/>
              </a:rPr>
              <a:t>compile time error.</a:t>
            </a:r>
          </a:p>
          <a:p>
            <a:pPr algn="just">
              <a:lnSpc>
                <a:spcPct val="150000"/>
              </a:lnSpc>
              <a:buFont typeface="Arial" pitchFamily="34" charset="0"/>
              <a:buChar char="•"/>
            </a:pPr>
            <a:r>
              <a:rPr lang="en-IN" sz="2400" b="1" dirty="0" smtClean="0">
                <a:latin typeface="+mn-lt"/>
              </a:rPr>
              <a:t>  Example: C</a:t>
            </a:r>
            <a:r>
              <a:rPr lang="en-IN" sz="2400" dirty="0" smtClean="0">
                <a:latin typeface="+mn-lt"/>
              </a:rPr>
              <a:t>.java</a:t>
            </a:r>
          </a:p>
          <a:p>
            <a:pPr algn="just"/>
            <a:endParaRPr lang="en-IN" sz="2400" b="1" dirty="0" smtClean="0">
              <a:latin typeface="+mn-lt"/>
            </a:endParaRPr>
          </a:p>
          <a:p>
            <a:pPr marL="342900" marR="0" lvl="0" indent="-342900" algn="l" defTabSz="914400" rtl="0" eaLnBrk="0" fontAlgn="base" latinLnBrk="0" hangingPunct="0">
              <a:lnSpc>
                <a:spcPct val="100000"/>
              </a:lnSpc>
              <a:spcBef>
                <a:spcPct val="20000"/>
              </a:spcBef>
              <a:spcAft>
                <a:spcPct val="0"/>
              </a:spcAft>
              <a:buClrTx/>
              <a:buSzTx/>
              <a:tabLst/>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ox(in)">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checkerboard(across)">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428604"/>
            <a:ext cx="8858312" cy="4811715"/>
          </a:xfrm>
        </p:spPr>
        <p:txBody>
          <a:bodyPr/>
          <a:lstStyle/>
          <a:p>
            <a:pPr algn="just">
              <a:buNone/>
            </a:pPr>
            <a:r>
              <a:rPr lang="en-IN" sz="2400" b="1" dirty="0" smtClean="0"/>
              <a:t>Association</a:t>
            </a:r>
          </a:p>
          <a:p>
            <a:pPr lvl="1" algn="just"/>
            <a:r>
              <a:rPr lang="en-IN" sz="2000" dirty="0" smtClean="0"/>
              <a:t>Association refers to the relationship between multiple objects. It refers to how objects are related to each other and how they are using each other's functionality. </a:t>
            </a:r>
          </a:p>
          <a:p>
            <a:pPr lvl="1" algn="just"/>
            <a:r>
              <a:rPr lang="en-IN" sz="2000" dirty="0" smtClean="0"/>
              <a:t>Composition and aggregation are two types of association.</a:t>
            </a:r>
          </a:p>
          <a:p>
            <a:pPr lvl="1" algn="just"/>
            <a:r>
              <a:rPr lang="en-IN" sz="2000" dirty="0" smtClean="0"/>
              <a:t>Association can be one-to-one, one-to-many, many-to-one, many-to-many.</a:t>
            </a:r>
          </a:p>
          <a:p>
            <a:pPr lvl="1" algn="just"/>
            <a:r>
              <a:rPr lang="en-IN" sz="2000" b="1" dirty="0" smtClean="0"/>
              <a:t>Example:</a:t>
            </a:r>
          </a:p>
          <a:p>
            <a:pPr lvl="1" algn="just"/>
            <a:r>
              <a:rPr lang="en-IN" sz="2000" dirty="0" smtClean="0"/>
              <a:t>Two separate classes Bank and Employee are associated through their Objects. Bank can have many employees, So it is a one-to-many relationship.</a:t>
            </a:r>
          </a:p>
          <a:p>
            <a:pPr lvl="1" algn="just">
              <a:buNone/>
            </a:pPr>
            <a:endParaRPr lang="en-IN" sz="2000" dirty="0" smtClean="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11</a:t>
            </a:fld>
            <a:endParaRPr lang="en-US"/>
          </a:p>
        </p:txBody>
      </p:sp>
      <p:sp>
        <p:nvSpPr>
          <p:cNvPr id="7" name="Title 1"/>
          <p:cNvSpPr>
            <a:spLocks noGrp="1"/>
          </p:cNvSpPr>
          <p:nvPr>
            <p:ph type="title"/>
          </p:nvPr>
        </p:nvSpPr>
        <p:spPr>
          <a:xfrm>
            <a:off x="457200" y="-71462"/>
            <a:ext cx="8229600" cy="500066"/>
          </a:xfrm>
        </p:spPr>
        <p:txBody>
          <a:bodyPr/>
          <a:lstStyle/>
          <a:p>
            <a:r>
              <a:rPr lang="en-IN" sz="3200" b="1" dirty="0" smtClean="0">
                <a:solidFill>
                  <a:srgbClr val="00B0F0"/>
                </a:solidFill>
              </a:rPr>
              <a:t>Association Vs Composition Vs Aggregation</a:t>
            </a:r>
          </a:p>
        </p:txBody>
      </p:sp>
      <p:pic>
        <p:nvPicPr>
          <p:cNvPr id="5" name="Picture 4" descr="Association.png"/>
          <p:cNvPicPr>
            <a:picLocks noChangeAspect="1"/>
          </p:cNvPicPr>
          <p:nvPr/>
        </p:nvPicPr>
        <p:blipFill>
          <a:blip r:embed="rId2" cstate="print">
            <a:grayscl/>
          </a:blip>
          <a:stretch>
            <a:fillRect/>
          </a:stretch>
        </p:blipFill>
        <p:spPr>
          <a:xfrm>
            <a:off x="2428860" y="3929066"/>
            <a:ext cx="3877216" cy="214342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428604"/>
            <a:ext cx="8858312" cy="4811715"/>
          </a:xfrm>
        </p:spPr>
        <p:txBody>
          <a:bodyPr/>
          <a:lstStyle/>
          <a:p>
            <a:pPr algn="just">
              <a:buNone/>
            </a:pPr>
            <a:r>
              <a:rPr lang="en-IN" sz="2400" b="1" dirty="0" smtClean="0"/>
              <a:t>Composition (Part of)</a:t>
            </a:r>
          </a:p>
          <a:p>
            <a:pPr lvl="1" algn="just"/>
            <a:r>
              <a:rPr lang="en-IN" sz="2000" dirty="0" smtClean="0"/>
              <a:t>The composition is the </a:t>
            </a:r>
            <a:r>
              <a:rPr lang="en-IN" sz="2000" b="1" dirty="0" smtClean="0"/>
              <a:t>strong type of association</a:t>
            </a:r>
            <a:r>
              <a:rPr lang="en-IN" sz="2000" dirty="0" smtClean="0"/>
              <a:t>. An association is said to composition if an Object owns another object and another object cannot exist without the owner object. </a:t>
            </a:r>
          </a:p>
          <a:p>
            <a:pPr lvl="1" algn="just"/>
            <a:r>
              <a:rPr lang="en-IN" sz="2000" dirty="0" smtClean="0"/>
              <a:t>In composition, both the entities are </a:t>
            </a:r>
            <a:r>
              <a:rPr lang="en-IN" sz="2000" b="1" dirty="0" smtClean="0"/>
              <a:t>dependent on each other.</a:t>
            </a:r>
          </a:p>
          <a:p>
            <a:pPr lvl="1" algn="just"/>
            <a:r>
              <a:rPr lang="en-IN" sz="2000" dirty="0" smtClean="0"/>
              <a:t>Consider the case of Human having a heart. Here Human object contains the heart and heart cannot exist without Human.</a:t>
            </a:r>
          </a:p>
          <a:p>
            <a:pPr algn="just">
              <a:buNone/>
            </a:pPr>
            <a:r>
              <a:rPr lang="en-IN" sz="2400" b="1" dirty="0" smtClean="0"/>
              <a:t>Aggregation (Has-A)</a:t>
            </a:r>
          </a:p>
          <a:p>
            <a:pPr lvl="1" algn="just"/>
            <a:r>
              <a:rPr lang="en-IN" sz="2000" dirty="0" smtClean="0"/>
              <a:t>Aggregation is a </a:t>
            </a:r>
            <a:r>
              <a:rPr lang="en-IN" sz="2000" b="1" dirty="0" smtClean="0"/>
              <a:t>weak association</a:t>
            </a:r>
            <a:r>
              <a:rPr lang="en-IN" sz="2000" dirty="0" smtClean="0"/>
              <a:t>. An association is said to be aggregation if both Objects can exist </a:t>
            </a:r>
            <a:r>
              <a:rPr lang="en-IN" sz="2000" b="1" dirty="0" smtClean="0"/>
              <a:t>independently. </a:t>
            </a:r>
          </a:p>
          <a:p>
            <a:pPr lvl="1" algn="just"/>
            <a:r>
              <a:rPr lang="en-IN" sz="2000" dirty="0" smtClean="0"/>
              <a:t>It is a </a:t>
            </a:r>
            <a:r>
              <a:rPr lang="en-IN" sz="2000" b="1" dirty="0" smtClean="0"/>
              <a:t>unidirectional association</a:t>
            </a:r>
            <a:r>
              <a:rPr lang="en-IN" sz="2000" dirty="0" smtClean="0"/>
              <a:t> i.e. a one way relationship. </a:t>
            </a:r>
            <a:r>
              <a:rPr lang="en-IN" sz="2000" b="1" dirty="0" smtClean="0"/>
              <a:t>For example</a:t>
            </a:r>
            <a:r>
              <a:rPr lang="en-IN" sz="2000" dirty="0" smtClean="0"/>
              <a:t>, department can have no of students but vice versa is not possible and thus unidirectional in nature.</a:t>
            </a:r>
          </a:p>
          <a:p>
            <a:pPr lvl="1" algn="just"/>
            <a:r>
              <a:rPr lang="en-IN" sz="2000" dirty="0" smtClean="0"/>
              <a:t>In Aggregation, both the entries can survive individually which means ending one entity will not effect the other entity</a:t>
            </a:r>
          </a:p>
          <a:p>
            <a:pPr lvl="1" algn="just"/>
            <a:r>
              <a:rPr lang="en-IN" sz="2000" b="1" dirty="0" smtClean="0"/>
              <a:t>For example</a:t>
            </a:r>
            <a:r>
              <a:rPr lang="en-IN" sz="2000" dirty="0" smtClean="0"/>
              <a:t>, a Team object and a Player object. The team contains multiple players but a player can exist without a team.</a:t>
            </a:r>
            <a:endParaRPr lang="en-IN" sz="20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12</a:t>
            </a:fld>
            <a:endParaRPr lang="en-US"/>
          </a:p>
        </p:txBody>
      </p:sp>
      <p:sp>
        <p:nvSpPr>
          <p:cNvPr id="7" name="Title 1"/>
          <p:cNvSpPr>
            <a:spLocks noGrp="1"/>
          </p:cNvSpPr>
          <p:nvPr>
            <p:ph type="title"/>
          </p:nvPr>
        </p:nvSpPr>
        <p:spPr>
          <a:xfrm>
            <a:off x="457200" y="-71462"/>
            <a:ext cx="8229600" cy="500066"/>
          </a:xfrm>
        </p:spPr>
        <p:txBody>
          <a:bodyPr/>
          <a:lstStyle/>
          <a:p>
            <a:r>
              <a:rPr lang="en-IN" sz="3200" b="1" dirty="0" smtClean="0">
                <a:solidFill>
                  <a:srgbClr val="00B0F0"/>
                </a:solidFill>
              </a:rPr>
              <a:t>Association Vs Composition Vs Aggregation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Inheritance Has A Relationship.jpg"/>
          <p:cNvPicPr>
            <a:picLocks noGrp="1" noChangeAspect="1"/>
          </p:cNvPicPr>
          <p:nvPr>
            <p:ph idx="1"/>
          </p:nvPr>
        </p:nvPicPr>
        <p:blipFill>
          <a:blip r:embed="rId2" cstate="print"/>
          <a:stretch>
            <a:fillRect/>
          </a:stretch>
        </p:blipFill>
        <p:spPr>
          <a:xfrm>
            <a:off x="292833" y="428625"/>
            <a:ext cx="8558333" cy="3720455"/>
          </a:xfrm>
        </p:spPr>
      </p:pic>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13</a:t>
            </a:fld>
            <a:endParaRPr lang="en-US"/>
          </a:p>
        </p:txBody>
      </p:sp>
      <p:sp>
        <p:nvSpPr>
          <p:cNvPr id="7" name="Title 1"/>
          <p:cNvSpPr>
            <a:spLocks noGrp="1"/>
          </p:cNvSpPr>
          <p:nvPr>
            <p:ph type="title"/>
          </p:nvPr>
        </p:nvSpPr>
        <p:spPr>
          <a:xfrm>
            <a:off x="457200" y="-71462"/>
            <a:ext cx="8229600" cy="500066"/>
          </a:xfrm>
        </p:spPr>
        <p:txBody>
          <a:bodyPr/>
          <a:lstStyle/>
          <a:p>
            <a:r>
              <a:rPr lang="en-IN" sz="3200" b="1" dirty="0" smtClean="0">
                <a:solidFill>
                  <a:srgbClr val="00B0F0"/>
                </a:solidFill>
              </a:rPr>
              <a:t>Is-A Vs Has-A Vs Part-of Relationship</a:t>
            </a:r>
          </a:p>
        </p:txBody>
      </p:sp>
      <p:sp>
        <p:nvSpPr>
          <p:cNvPr id="8" name="Rectangle 7"/>
          <p:cNvSpPr/>
          <p:nvPr/>
        </p:nvSpPr>
        <p:spPr>
          <a:xfrm>
            <a:off x="5857884" y="5500702"/>
            <a:ext cx="2248885" cy="707886"/>
          </a:xfrm>
          <a:prstGeom prst="rect">
            <a:avLst/>
          </a:prstGeom>
        </p:spPr>
        <p:txBody>
          <a:bodyPr wrap="none">
            <a:spAutoFit/>
          </a:bodyPr>
          <a:lstStyle/>
          <a:p>
            <a:r>
              <a:rPr lang="en-IN" sz="2000" b="1" dirty="0" smtClean="0">
                <a:latin typeface="+mn-lt"/>
              </a:rPr>
              <a:t>Example:</a:t>
            </a:r>
          </a:p>
          <a:p>
            <a:r>
              <a:rPr lang="en-IN" sz="2000" dirty="0" smtClean="0">
                <a:latin typeface="+mn-lt"/>
              </a:rPr>
              <a:t>RelationsDemo.java</a:t>
            </a:r>
            <a:endParaRPr lang="en-IN" sz="2000" dirty="0">
              <a:latin typeface="+mn-lt"/>
            </a:endParaRPr>
          </a:p>
        </p:txBody>
      </p:sp>
      <p:pic>
        <p:nvPicPr>
          <p:cNvPr id="9" name="Picture 8" descr="compAgg.jpg"/>
          <p:cNvPicPr>
            <a:picLocks noChangeAspect="1"/>
          </p:cNvPicPr>
          <p:nvPr/>
        </p:nvPicPr>
        <p:blipFill>
          <a:blip r:embed="rId3" cstate="print"/>
          <a:stretch>
            <a:fillRect/>
          </a:stretch>
        </p:blipFill>
        <p:spPr>
          <a:xfrm>
            <a:off x="899592" y="4221088"/>
            <a:ext cx="4210050" cy="257175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428604"/>
            <a:ext cx="8858312" cy="4811715"/>
          </a:xfrm>
        </p:spPr>
        <p:txBody>
          <a:bodyPr/>
          <a:lstStyle/>
          <a:p>
            <a:pPr algn="just">
              <a:lnSpc>
                <a:spcPct val="150000"/>
              </a:lnSpc>
            </a:pPr>
            <a:r>
              <a:rPr lang="en-IN" sz="2400" dirty="0" smtClean="0"/>
              <a:t>The </a:t>
            </a:r>
            <a:r>
              <a:rPr lang="en-IN" sz="2400" b="1" dirty="0" smtClean="0"/>
              <a:t>super</a:t>
            </a:r>
            <a:r>
              <a:rPr lang="en-IN" sz="2400" dirty="0" smtClean="0"/>
              <a:t> keyword is similar to </a:t>
            </a:r>
            <a:r>
              <a:rPr lang="en-IN" sz="2400" b="1" dirty="0" smtClean="0"/>
              <a:t>this</a:t>
            </a:r>
            <a:r>
              <a:rPr lang="en-IN" sz="2400" dirty="0" smtClean="0"/>
              <a:t> keyword. Following are the scenarios where the super keyword is used.</a:t>
            </a:r>
          </a:p>
          <a:p>
            <a:pPr lvl="1" algn="just">
              <a:lnSpc>
                <a:spcPct val="150000"/>
              </a:lnSpc>
            </a:pPr>
            <a:r>
              <a:rPr lang="en-IN" sz="2000" dirty="0" smtClean="0"/>
              <a:t>It is used to </a:t>
            </a:r>
            <a:r>
              <a:rPr lang="en-IN" sz="2000" b="1" dirty="0" smtClean="0"/>
              <a:t>differentiate the members</a:t>
            </a:r>
            <a:r>
              <a:rPr lang="en-IN" sz="2000" dirty="0" smtClean="0"/>
              <a:t> of </a:t>
            </a:r>
            <a:r>
              <a:rPr lang="en-IN" sz="2000" b="1" dirty="0" smtClean="0"/>
              <a:t>superclass</a:t>
            </a:r>
            <a:r>
              <a:rPr lang="en-IN" sz="2000" dirty="0" smtClean="0"/>
              <a:t> from the members of </a:t>
            </a:r>
            <a:r>
              <a:rPr lang="en-IN" sz="2000" b="1" dirty="0" smtClean="0"/>
              <a:t>subclass</a:t>
            </a:r>
            <a:r>
              <a:rPr lang="en-IN" sz="2000" dirty="0" smtClean="0"/>
              <a:t>, if they have same names.</a:t>
            </a:r>
          </a:p>
          <a:p>
            <a:pPr lvl="1" algn="just">
              <a:lnSpc>
                <a:spcPct val="150000"/>
              </a:lnSpc>
            </a:pPr>
            <a:r>
              <a:rPr lang="en-IN" sz="2000" dirty="0" smtClean="0"/>
              <a:t>It is used to </a:t>
            </a:r>
            <a:r>
              <a:rPr lang="en-IN" sz="2000" b="1" dirty="0" smtClean="0"/>
              <a:t>invoke the superclass</a:t>
            </a:r>
            <a:r>
              <a:rPr lang="en-IN" sz="2000" dirty="0" smtClean="0"/>
              <a:t> constructor from subclass.</a:t>
            </a:r>
          </a:p>
          <a:p>
            <a:pPr algn="just">
              <a:lnSpc>
                <a:spcPct val="150000"/>
              </a:lnSpc>
            </a:pPr>
            <a:r>
              <a:rPr lang="en-IN" sz="2400" dirty="0" smtClean="0"/>
              <a:t>Super keyword can be used at variable, method and constructor level.</a:t>
            </a:r>
          </a:p>
          <a:p>
            <a:pPr algn="just">
              <a:lnSpc>
                <a:spcPct val="150000"/>
              </a:lnSpc>
            </a:pPr>
            <a:r>
              <a:rPr lang="en-IN" sz="2400" b="1" dirty="0" smtClean="0"/>
              <a:t>Example:</a:t>
            </a:r>
          </a:p>
          <a:p>
            <a:pPr lvl="1" algn="just">
              <a:lnSpc>
                <a:spcPct val="150000"/>
              </a:lnSpc>
            </a:pPr>
            <a:r>
              <a:rPr lang="en-IN" sz="2000" dirty="0" smtClean="0"/>
              <a:t>Super_Variable.java</a:t>
            </a:r>
          </a:p>
          <a:p>
            <a:pPr lvl="1" algn="just">
              <a:lnSpc>
                <a:spcPct val="150000"/>
              </a:lnSpc>
            </a:pPr>
            <a:r>
              <a:rPr lang="en-IN" sz="2000" dirty="0" smtClean="0"/>
              <a:t>Super_Method.java</a:t>
            </a:r>
          </a:p>
          <a:p>
            <a:pPr lvl="1" algn="just">
              <a:lnSpc>
                <a:spcPct val="150000"/>
              </a:lnSpc>
            </a:pPr>
            <a:r>
              <a:rPr lang="en-IN" sz="2000" dirty="0" smtClean="0"/>
              <a:t>Super_Constructor.java</a:t>
            </a: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14</a:t>
            </a:fld>
            <a:endParaRPr lang="en-US"/>
          </a:p>
        </p:txBody>
      </p:sp>
      <p:sp>
        <p:nvSpPr>
          <p:cNvPr id="7" name="Title 1"/>
          <p:cNvSpPr>
            <a:spLocks noGrp="1"/>
          </p:cNvSpPr>
          <p:nvPr>
            <p:ph type="title"/>
          </p:nvPr>
        </p:nvSpPr>
        <p:spPr>
          <a:xfrm>
            <a:off x="457200" y="-71462"/>
            <a:ext cx="8229600" cy="500066"/>
          </a:xfrm>
        </p:spPr>
        <p:txBody>
          <a:bodyPr/>
          <a:lstStyle/>
          <a:p>
            <a:r>
              <a:rPr lang="en-IN" sz="3200" b="1" dirty="0" smtClean="0">
                <a:solidFill>
                  <a:srgbClr val="00B0F0"/>
                </a:solidFill>
              </a:rPr>
              <a:t>Super Keyword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857233"/>
            <a:ext cx="8686800" cy="4071965"/>
          </a:xfrm>
        </p:spPr>
        <p:txBody>
          <a:bodyPr/>
          <a:lstStyle/>
          <a:p>
            <a:pPr algn="just">
              <a:lnSpc>
                <a:spcPct val="150000"/>
              </a:lnSpc>
            </a:pPr>
            <a:r>
              <a:rPr lang="en-IN" sz="2400" b="1" dirty="0" smtClean="0"/>
              <a:t>Static keyword belongs to the class </a:t>
            </a:r>
            <a:r>
              <a:rPr lang="en-IN" sz="2400" dirty="0" smtClean="0"/>
              <a:t>rather than the instance of the class. Whenever a method is declared as static, it can only be accessed by its </a:t>
            </a:r>
            <a:r>
              <a:rPr lang="en-IN" sz="2400" b="1" dirty="0" smtClean="0"/>
              <a:t>Class name</a:t>
            </a:r>
            <a:r>
              <a:rPr lang="en-IN" sz="2400" dirty="0" smtClean="0"/>
              <a:t>. </a:t>
            </a:r>
            <a:endParaRPr lang="en-IN" sz="2400" dirty="0" smtClean="0"/>
          </a:p>
          <a:p>
            <a:pPr algn="just">
              <a:lnSpc>
                <a:spcPct val="150000"/>
              </a:lnSpc>
            </a:pPr>
            <a:r>
              <a:rPr lang="en-IN" sz="2400" dirty="0" smtClean="0"/>
              <a:t>Static </a:t>
            </a:r>
            <a:r>
              <a:rPr lang="en-IN" sz="2400" dirty="0" smtClean="0"/>
              <a:t>method can only have access to its static data members and methods. </a:t>
            </a:r>
            <a:endParaRPr lang="en-IN" sz="2400" dirty="0" smtClean="0"/>
          </a:p>
          <a:p>
            <a:pPr algn="just">
              <a:lnSpc>
                <a:spcPct val="150000"/>
              </a:lnSpc>
            </a:pPr>
            <a:r>
              <a:rPr lang="en-IN" sz="2400" dirty="0" smtClean="0"/>
              <a:t>It </a:t>
            </a:r>
            <a:r>
              <a:rPr lang="en-IN" sz="2400" dirty="0" smtClean="0"/>
              <a:t>cannot access non - static members i.e. instance variables.</a:t>
            </a:r>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15</a:t>
            </a:fld>
            <a:endParaRPr lang="en-US"/>
          </a:p>
        </p:txBody>
      </p:sp>
      <p:sp>
        <p:nvSpPr>
          <p:cNvPr id="5" name="Content Placeholder 2"/>
          <p:cNvSpPr>
            <a:spLocks noGrp="1"/>
          </p:cNvSpPr>
          <p:nvPr>
            <p:ph type="title"/>
          </p:nvPr>
        </p:nvSpPr>
        <p:spPr>
          <a:xfrm>
            <a:off x="457200" y="274638"/>
            <a:ext cx="8229600" cy="296842"/>
          </a:xfrm>
        </p:spPr>
        <p:txBody>
          <a:bodyPr/>
          <a:lstStyle/>
          <a:p>
            <a:pPr algn="l"/>
            <a:r>
              <a:rPr lang="en-IN" sz="2400" b="1" dirty="0" smtClean="0">
                <a:solidFill>
                  <a:srgbClr val="FF0000"/>
                </a:solidFill>
              </a:rPr>
              <a:t>Why super cannot be used in static context?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428604"/>
            <a:ext cx="8858312" cy="4811715"/>
          </a:xfrm>
        </p:spPr>
        <p:txBody>
          <a:bodyPr/>
          <a:lstStyle/>
          <a:p>
            <a:pPr algn="just">
              <a:lnSpc>
                <a:spcPct val="150000"/>
              </a:lnSpc>
            </a:pPr>
            <a:r>
              <a:rPr lang="en-IN" sz="2400" dirty="0" smtClean="0"/>
              <a:t>Constructor of base class with no argument gets automatically called in derived class constructor.</a:t>
            </a:r>
          </a:p>
          <a:p>
            <a:pPr algn="just">
              <a:lnSpc>
                <a:spcPct val="150000"/>
              </a:lnSpc>
            </a:pPr>
            <a:r>
              <a:rPr lang="en-IN" sz="2400" dirty="0" smtClean="0"/>
              <a:t>But, if we want to call parameterized constructor of base class, then we can call it using super(). </a:t>
            </a:r>
          </a:p>
          <a:p>
            <a:pPr lvl="1" algn="just">
              <a:lnSpc>
                <a:spcPct val="150000"/>
              </a:lnSpc>
            </a:pPr>
            <a:r>
              <a:rPr lang="en-IN" sz="2000" b="1" dirty="0" smtClean="0"/>
              <a:t>Base class constructor call must be the first line in derived class constructor</a:t>
            </a:r>
            <a:r>
              <a:rPr lang="en-IN" sz="2000" dirty="0" smtClean="0"/>
              <a:t>.</a:t>
            </a:r>
          </a:p>
          <a:p>
            <a:pPr algn="just">
              <a:lnSpc>
                <a:spcPct val="150000"/>
              </a:lnSpc>
            </a:pPr>
            <a:r>
              <a:rPr lang="en-IN" sz="2400" b="1" dirty="0" smtClean="0"/>
              <a:t>Example:</a:t>
            </a:r>
          </a:p>
          <a:p>
            <a:pPr lvl="1" algn="just">
              <a:lnSpc>
                <a:spcPct val="150000"/>
              </a:lnSpc>
            </a:pPr>
            <a:r>
              <a:rPr lang="en-IN" sz="2000" dirty="0" smtClean="0"/>
              <a:t>Constructor_Inheritance1.java</a:t>
            </a:r>
          </a:p>
          <a:p>
            <a:pPr lvl="1" algn="just">
              <a:lnSpc>
                <a:spcPct val="150000"/>
              </a:lnSpc>
            </a:pPr>
            <a:r>
              <a:rPr lang="en-IN" sz="2000" dirty="0" smtClean="0"/>
              <a:t>Constructor_Inheritance2.java</a:t>
            </a:r>
          </a:p>
          <a:p>
            <a:pPr lvl="1" algn="just">
              <a:lnSpc>
                <a:spcPct val="150000"/>
              </a:lnSpc>
            </a:pPr>
            <a:r>
              <a:rPr lang="en-IN" sz="2000" dirty="0" smtClean="0"/>
              <a:t>Constructor_Inheritance3.java</a:t>
            </a: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16</a:t>
            </a:fld>
            <a:endParaRPr lang="en-US"/>
          </a:p>
        </p:txBody>
      </p:sp>
      <p:sp>
        <p:nvSpPr>
          <p:cNvPr id="7" name="Title 1"/>
          <p:cNvSpPr>
            <a:spLocks noGrp="1"/>
          </p:cNvSpPr>
          <p:nvPr>
            <p:ph type="title"/>
          </p:nvPr>
        </p:nvSpPr>
        <p:spPr>
          <a:xfrm>
            <a:off x="457200" y="-71462"/>
            <a:ext cx="8229600" cy="500066"/>
          </a:xfrm>
        </p:spPr>
        <p:txBody>
          <a:bodyPr/>
          <a:lstStyle/>
          <a:p>
            <a:r>
              <a:rPr lang="en-IN" sz="3200" b="1" dirty="0" smtClean="0">
                <a:solidFill>
                  <a:srgbClr val="00B0F0"/>
                </a:solidFill>
              </a:rPr>
              <a:t>Inheritance and Constructors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571481"/>
            <a:ext cx="8515352" cy="642942"/>
          </a:xfrm>
        </p:spPr>
        <p:txBody>
          <a:bodyPr/>
          <a:lstStyle/>
          <a:p>
            <a:r>
              <a:rPr lang="en-IN" sz="2400" b="1" dirty="0" smtClean="0">
                <a:solidFill>
                  <a:srgbClr val="FF0000"/>
                </a:solidFill>
              </a:rPr>
              <a:t>Can constructor inherited in Java?</a:t>
            </a: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17</a:t>
            </a:fld>
            <a:endParaRPr lang="en-US"/>
          </a:p>
        </p:txBody>
      </p:sp>
      <p:sp>
        <p:nvSpPr>
          <p:cNvPr id="7" name="Title 1"/>
          <p:cNvSpPr>
            <a:spLocks noGrp="1"/>
          </p:cNvSpPr>
          <p:nvPr>
            <p:ph type="title"/>
          </p:nvPr>
        </p:nvSpPr>
        <p:spPr>
          <a:xfrm>
            <a:off x="457200" y="-71462"/>
            <a:ext cx="8229600" cy="725470"/>
          </a:xfrm>
        </p:spPr>
        <p:txBody>
          <a:bodyPr/>
          <a:lstStyle/>
          <a:p>
            <a:r>
              <a:rPr lang="en-IN" sz="3200" b="1" dirty="0" smtClean="0">
                <a:solidFill>
                  <a:srgbClr val="00B0F0"/>
                </a:solidFill>
              </a:rPr>
              <a:t>Inheritance and Constructors</a:t>
            </a:r>
          </a:p>
        </p:txBody>
      </p:sp>
      <p:sp>
        <p:nvSpPr>
          <p:cNvPr id="8" name="Content Placeholder 2"/>
          <p:cNvSpPr txBox="1">
            <a:spLocks/>
          </p:cNvSpPr>
          <p:nvPr/>
        </p:nvSpPr>
        <p:spPr bwMode="auto">
          <a:xfrm>
            <a:off x="285720" y="1142984"/>
            <a:ext cx="8515352" cy="32861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a:lnSpc>
                <a:spcPct val="150000"/>
              </a:lnSpc>
              <a:buFont typeface="Arial" pitchFamily="34" charset="0"/>
              <a:buChar char="•"/>
            </a:pPr>
            <a:r>
              <a:rPr lang="en-IN" sz="2400" dirty="0" smtClean="0">
                <a:latin typeface="+mn-lt"/>
              </a:rPr>
              <a:t>   No.</a:t>
            </a:r>
          </a:p>
          <a:p>
            <a:pPr algn="just">
              <a:lnSpc>
                <a:spcPct val="150000"/>
              </a:lnSpc>
              <a:buFont typeface="Arial" pitchFamily="34" charset="0"/>
              <a:buChar char="•"/>
            </a:pPr>
            <a:r>
              <a:rPr lang="en-IN" sz="2400" dirty="0" smtClean="0"/>
              <a:t>   Constructors are special and have same name as class name. </a:t>
            </a:r>
          </a:p>
          <a:p>
            <a:pPr algn="just">
              <a:lnSpc>
                <a:spcPct val="150000"/>
              </a:lnSpc>
              <a:buFont typeface="Arial" pitchFamily="34" charset="0"/>
              <a:buChar char="•"/>
            </a:pPr>
            <a:r>
              <a:rPr lang="en-IN" sz="2400" dirty="0" smtClean="0"/>
              <a:t>   So if constructors were inherited in child class then child class would contain a parent class constructor which is against the constraint that </a:t>
            </a:r>
            <a:r>
              <a:rPr lang="en-IN" sz="2400" b="1" dirty="0" smtClean="0"/>
              <a:t>constructor should have same name as class name.</a:t>
            </a:r>
            <a:endParaRPr lang="en-IN" sz="2400" b="1" dirty="0" smtClean="0">
              <a:latin typeface="+mn-lt"/>
            </a:endParaRPr>
          </a:p>
          <a:p>
            <a:pPr marL="342900" marR="0" lvl="0" indent="-342900" algn="l" defTabSz="914400" rtl="0" eaLnBrk="0" fontAlgn="base" latinLnBrk="0" hangingPunct="0">
              <a:lnSpc>
                <a:spcPct val="100000"/>
              </a:lnSpc>
              <a:spcBef>
                <a:spcPct val="20000"/>
              </a:spcBef>
              <a:spcAft>
                <a:spcPct val="0"/>
              </a:spcAft>
              <a:buClrTx/>
              <a:buSzTx/>
              <a:tabLst/>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428604"/>
            <a:ext cx="8858312" cy="4811715"/>
          </a:xfrm>
        </p:spPr>
        <p:txBody>
          <a:bodyPr/>
          <a:lstStyle/>
          <a:p>
            <a:pPr algn="just"/>
            <a:r>
              <a:rPr lang="en-IN" sz="2400" dirty="0" smtClean="0"/>
              <a:t>If subclass (child class) has the same method as declared in the parent class, it is known as </a:t>
            </a:r>
            <a:r>
              <a:rPr lang="en-IN" sz="2400" b="1" dirty="0" smtClean="0"/>
              <a:t>method overriding.</a:t>
            </a:r>
          </a:p>
          <a:p>
            <a:pPr lvl="1" algn="just"/>
            <a:r>
              <a:rPr lang="en-IN" sz="2000" b="1" dirty="0" smtClean="0"/>
              <a:t>Same name and same signature</a:t>
            </a:r>
          </a:p>
          <a:p>
            <a:pPr>
              <a:buNone/>
            </a:pPr>
            <a:r>
              <a:rPr lang="en-IN" sz="2400" b="1" dirty="0" smtClean="0"/>
              <a:t>Usage of Java Method Overriding</a:t>
            </a:r>
          </a:p>
          <a:p>
            <a:r>
              <a:rPr lang="en-IN" sz="2400" dirty="0" smtClean="0"/>
              <a:t>Method overriding is used to provide the specific implementation of a method which is already provided by its superclass.</a:t>
            </a:r>
          </a:p>
          <a:p>
            <a:r>
              <a:rPr lang="en-IN" sz="2400" dirty="0" smtClean="0"/>
              <a:t>Method overriding is used for runtime polymorphism</a:t>
            </a:r>
          </a:p>
          <a:p>
            <a:pPr>
              <a:buNone/>
            </a:pPr>
            <a:r>
              <a:rPr lang="en-IN" sz="2400" b="1" dirty="0" smtClean="0"/>
              <a:t>Rules for Java Method Overriding</a:t>
            </a:r>
          </a:p>
          <a:p>
            <a:r>
              <a:rPr lang="en-IN" sz="2400" dirty="0" smtClean="0"/>
              <a:t>The method must have the same name as in the parent class</a:t>
            </a:r>
          </a:p>
          <a:p>
            <a:r>
              <a:rPr lang="en-IN" sz="2400" dirty="0" smtClean="0"/>
              <a:t>The method must have the same parameter as in the parent class.</a:t>
            </a:r>
          </a:p>
          <a:p>
            <a:r>
              <a:rPr lang="en-IN" sz="2400" dirty="0" smtClean="0"/>
              <a:t>There must be an IS-A relationship (inheritance).</a:t>
            </a:r>
          </a:p>
          <a:p>
            <a:pPr marL="342900" lvl="1" indent="-342900">
              <a:buFont typeface="Arial" charset="0"/>
              <a:buChar char="•"/>
            </a:pPr>
            <a:r>
              <a:rPr lang="en-IN" sz="2400" b="1" dirty="0" smtClean="0"/>
              <a:t>Example: </a:t>
            </a:r>
            <a:r>
              <a:rPr lang="en-IN" sz="2000" dirty="0" smtClean="0"/>
              <a:t>MethodOverriding.java</a:t>
            </a:r>
            <a:endParaRPr lang="en-IN" sz="2400" b="1" dirty="0" smtClean="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18</a:t>
            </a:fld>
            <a:endParaRPr lang="en-US"/>
          </a:p>
        </p:txBody>
      </p:sp>
      <p:sp>
        <p:nvSpPr>
          <p:cNvPr id="7" name="Title 1"/>
          <p:cNvSpPr>
            <a:spLocks noGrp="1"/>
          </p:cNvSpPr>
          <p:nvPr>
            <p:ph type="title"/>
          </p:nvPr>
        </p:nvSpPr>
        <p:spPr>
          <a:xfrm>
            <a:off x="457200" y="-71462"/>
            <a:ext cx="8229600" cy="500066"/>
          </a:xfrm>
        </p:spPr>
        <p:txBody>
          <a:bodyPr/>
          <a:lstStyle/>
          <a:p>
            <a:r>
              <a:rPr lang="en-IN" sz="3200" b="1" dirty="0" smtClean="0">
                <a:solidFill>
                  <a:srgbClr val="00B0F0"/>
                </a:solidFill>
              </a:rPr>
              <a:t>Method Overriding </a:t>
            </a:r>
          </a:p>
        </p:txBody>
      </p:sp>
      <p:sp>
        <p:nvSpPr>
          <p:cNvPr id="5" name="Content Placeholder 2"/>
          <p:cNvSpPr txBox="1">
            <a:spLocks/>
          </p:cNvSpPr>
          <p:nvPr/>
        </p:nvSpPr>
        <p:spPr bwMode="auto">
          <a:xfrm>
            <a:off x="142844" y="5786453"/>
            <a:ext cx="8858312" cy="10715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just" defTabSz="914400" rtl="0" eaLnBrk="0" fontAlgn="base" latinLnBrk="0" hangingPunct="0">
              <a:lnSpc>
                <a:spcPct val="100000"/>
              </a:lnSpc>
              <a:spcBef>
                <a:spcPct val="20000"/>
              </a:spcBef>
              <a:spcAft>
                <a:spcPct val="0"/>
              </a:spcAft>
              <a:buClrTx/>
              <a:buSzTx/>
              <a:buFont typeface="Arial" charset="0"/>
              <a:buChar char="–"/>
              <a:tabLst/>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It is because the static method is bound with class whereas instance method is bound with an object. Static belongs to the class area, and an instance belongs to the heap area.</a:t>
            </a:r>
          </a:p>
        </p:txBody>
      </p:sp>
      <p:sp>
        <p:nvSpPr>
          <p:cNvPr id="6" name="Content Placeholder 2"/>
          <p:cNvSpPr txBox="1">
            <a:spLocks/>
          </p:cNvSpPr>
          <p:nvPr/>
        </p:nvSpPr>
        <p:spPr bwMode="auto">
          <a:xfrm>
            <a:off x="285688" y="5429264"/>
            <a:ext cx="8858312" cy="42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IN" sz="2400" b="1" i="0" u="none" strike="noStrike" kern="1200" cap="none" spc="0" normalizeH="0" baseline="0" noProof="0" dirty="0" smtClean="0">
                <a:ln>
                  <a:noFill/>
                </a:ln>
                <a:solidFill>
                  <a:srgbClr val="FF0000"/>
                </a:solidFill>
                <a:effectLst/>
                <a:uLnTx/>
                <a:uFillTx/>
                <a:latin typeface="+mn-lt"/>
                <a:ea typeface="+mn-ea"/>
                <a:cs typeface="+mn-cs"/>
              </a:rPr>
              <a:t>Why can we not override static method?</a:t>
            </a:r>
          </a:p>
          <a:p>
            <a:pPr marL="742950" marR="0" lvl="1" indent="-285750" algn="just" defTabSz="914400" rtl="0" eaLnBrk="0" fontAlgn="base" latinLnBrk="0" hangingPunct="0">
              <a:lnSpc>
                <a:spcPct val="100000"/>
              </a:lnSpc>
              <a:spcBef>
                <a:spcPct val="20000"/>
              </a:spcBef>
              <a:spcAft>
                <a:spcPct val="0"/>
              </a:spcAft>
              <a:buClrTx/>
              <a:buSzTx/>
              <a:buFont typeface="Arial" charset="0"/>
              <a:buChar char="–"/>
              <a:tabLst/>
              <a:defRPr/>
            </a:pPr>
            <a:endParaRPr kumimoji="0" lang="en-IN" sz="20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428604"/>
            <a:ext cx="8858312" cy="4811715"/>
          </a:xfrm>
        </p:spPr>
        <p:txBody>
          <a:bodyPr/>
          <a:lstStyle/>
          <a:p>
            <a:pPr>
              <a:lnSpc>
                <a:spcPct val="150000"/>
              </a:lnSpc>
            </a:pPr>
            <a:r>
              <a:rPr lang="en-IN" sz="2400" dirty="0" smtClean="0"/>
              <a:t>The </a:t>
            </a:r>
            <a:r>
              <a:rPr lang="en-IN" sz="2400" b="1" dirty="0" smtClean="0"/>
              <a:t>final keyword</a:t>
            </a:r>
            <a:r>
              <a:rPr lang="en-IN" sz="2400" dirty="0" smtClean="0"/>
              <a:t> in java is used to restrict the user. The java final keyword can be used in many context. Final can be:</a:t>
            </a:r>
          </a:p>
          <a:p>
            <a:pPr>
              <a:lnSpc>
                <a:spcPct val="150000"/>
              </a:lnSpc>
            </a:pPr>
            <a:r>
              <a:rPr lang="en-IN" sz="2400" dirty="0" smtClean="0"/>
              <a:t>Variable</a:t>
            </a:r>
          </a:p>
          <a:p>
            <a:pPr lvl="1">
              <a:lnSpc>
                <a:spcPct val="150000"/>
              </a:lnSpc>
            </a:pPr>
            <a:r>
              <a:rPr lang="en-IN" sz="2000" dirty="0" smtClean="0"/>
              <a:t>If you make any variable as final, you cannot change the value of final variable(It will be constant).</a:t>
            </a:r>
          </a:p>
          <a:p>
            <a:pPr>
              <a:lnSpc>
                <a:spcPct val="150000"/>
              </a:lnSpc>
            </a:pPr>
            <a:r>
              <a:rPr lang="en-IN" sz="2400" dirty="0" smtClean="0"/>
              <a:t>Method</a:t>
            </a:r>
          </a:p>
          <a:p>
            <a:pPr lvl="1">
              <a:lnSpc>
                <a:spcPct val="150000"/>
              </a:lnSpc>
            </a:pPr>
            <a:r>
              <a:rPr lang="en-IN" sz="2000" dirty="0" smtClean="0"/>
              <a:t>If you make any method as final, you cannot override it.</a:t>
            </a:r>
          </a:p>
          <a:p>
            <a:pPr>
              <a:lnSpc>
                <a:spcPct val="150000"/>
              </a:lnSpc>
            </a:pPr>
            <a:r>
              <a:rPr lang="en-IN" sz="2400" dirty="0" smtClean="0"/>
              <a:t>Class</a:t>
            </a:r>
          </a:p>
          <a:p>
            <a:pPr lvl="1">
              <a:lnSpc>
                <a:spcPct val="150000"/>
              </a:lnSpc>
            </a:pPr>
            <a:r>
              <a:rPr lang="en-IN" sz="2000" dirty="0" smtClean="0"/>
              <a:t>If you make any class as final, you cannot extend it.</a:t>
            </a: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19</a:t>
            </a:fld>
            <a:endParaRPr lang="en-US"/>
          </a:p>
        </p:txBody>
      </p:sp>
      <p:sp>
        <p:nvSpPr>
          <p:cNvPr id="7" name="Title 1"/>
          <p:cNvSpPr>
            <a:spLocks noGrp="1"/>
          </p:cNvSpPr>
          <p:nvPr>
            <p:ph type="title"/>
          </p:nvPr>
        </p:nvSpPr>
        <p:spPr>
          <a:xfrm>
            <a:off x="457200" y="-71462"/>
            <a:ext cx="8229600" cy="500066"/>
          </a:xfrm>
        </p:spPr>
        <p:txBody>
          <a:bodyPr/>
          <a:lstStyle/>
          <a:p>
            <a:r>
              <a:rPr lang="en-IN" sz="3200" b="1" dirty="0" smtClean="0">
                <a:solidFill>
                  <a:srgbClr val="00B0F0"/>
                </a:solidFill>
              </a:rPr>
              <a:t>final Keyword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428604"/>
            <a:ext cx="8858312" cy="4811715"/>
          </a:xfrm>
        </p:spPr>
        <p:txBody>
          <a:bodyPr/>
          <a:lstStyle/>
          <a:p>
            <a:pPr algn="just"/>
            <a:r>
              <a:rPr lang="en-IN" sz="2400" b="1" dirty="0" smtClean="0"/>
              <a:t>Inheritance</a:t>
            </a:r>
            <a:r>
              <a:rPr lang="en-IN" sz="2400" dirty="0" smtClean="0"/>
              <a:t> is an important pillar of OOP(Object Oriented Programming). It is the mechanism in java by which one class is allow to </a:t>
            </a:r>
            <a:r>
              <a:rPr lang="en-IN" sz="2400" b="1" dirty="0" smtClean="0"/>
              <a:t>inherit the features</a:t>
            </a:r>
            <a:r>
              <a:rPr lang="en-IN" sz="2400" dirty="0" smtClean="0"/>
              <a:t>(fields and methods) of another class.</a:t>
            </a:r>
          </a:p>
          <a:p>
            <a:pPr lvl="1" algn="just"/>
            <a:r>
              <a:rPr lang="en-IN" sz="2000" b="1" dirty="0" smtClean="0"/>
              <a:t>For example</a:t>
            </a:r>
            <a:r>
              <a:rPr lang="en-IN" sz="2000" dirty="0" smtClean="0"/>
              <a:t>, a child inherits the traits (</a:t>
            </a:r>
            <a:r>
              <a:rPr lang="en-IN" sz="2000" b="1" dirty="0" smtClean="0"/>
              <a:t>a distinguishing quality or characteristic </a:t>
            </a:r>
            <a:r>
              <a:rPr lang="en-IN" sz="2000" dirty="0" smtClean="0"/>
              <a:t>) of his/her parents.</a:t>
            </a:r>
          </a:p>
          <a:p>
            <a:pPr algn="just"/>
            <a:r>
              <a:rPr lang="en-IN" sz="2400" dirty="0" smtClean="0"/>
              <a:t>Inheritance represents the </a:t>
            </a:r>
            <a:r>
              <a:rPr lang="en-IN" sz="2400" b="1" dirty="0" smtClean="0"/>
              <a:t>IS-A relationship</a:t>
            </a:r>
            <a:r>
              <a:rPr lang="en-IN" sz="2400" dirty="0" smtClean="0"/>
              <a:t> which is also known as a </a:t>
            </a:r>
            <a:r>
              <a:rPr lang="en-IN" sz="2400" b="1" dirty="0" smtClean="0"/>
              <a:t>parent-child</a:t>
            </a:r>
            <a:r>
              <a:rPr lang="en-IN" sz="2400" dirty="0" smtClean="0"/>
              <a:t> relationship.</a:t>
            </a:r>
          </a:p>
          <a:p>
            <a:r>
              <a:rPr lang="en-IN" sz="2400" b="1" dirty="0" smtClean="0"/>
              <a:t>Terms used in Inheritance</a:t>
            </a:r>
          </a:p>
          <a:p>
            <a:pPr lvl="1" algn="just"/>
            <a:r>
              <a:rPr lang="en-IN" sz="2000" b="1" dirty="0" smtClean="0"/>
              <a:t>Class:</a:t>
            </a:r>
            <a:r>
              <a:rPr lang="en-IN" sz="2000" dirty="0" smtClean="0"/>
              <a:t> A class is a group of objects which have common properties. It is a template or blueprint from which objects are created.</a:t>
            </a:r>
          </a:p>
          <a:p>
            <a:pPr lvl="1" algn="just"/>
            <a:r>
              <a:rPr lang="en-IN" sz="2000" b="1" dirty="0" smtClean="0"/>
              <a:t>Sub Class/Child Class:</a:t>
            </a:r>
            <a:r>
              <a:rPr lang="en-IN" sz="2000" dirty="0" smtClean="0"/>
              <a:t> Subclass is a class which inherits the other class. It is also called a derived class, extended class, or child class.</a:t>
            </a:r>
          </a:p>
          <a:p>
            <a:pPr lvl="1" algn="just"/>
            <a:r>
              <a:rPr lang="en-IN" sz="2000" b="1" dirty="0" smtClean="0"/>
              <a:t>Super Class/Parent Class:</a:t>
            </a:r>
            <a:r>
              <a:rPr lang="en-IN" sz="2000" dirty="0" smtClean="0"/>
              <a:t> Super class is the class from where a subclass inherits the features. It is also called a base class or a parent class.</a:t>
            </a:r>
          </a:p>
          <a:p>
            <a:pPr lvl="1" algn="just"/>
            <a:r>
              <a:rPr lang="en-IN" sz="2000" b="1" dirty="0" smtClean="0"/>
              <a:t>Reusability:</a:t>
            </a:r>
            <a:r>
              <a:rPr lang="en-IN" sz="2000" dirty="0" smtClean="0"/>
              <a:t> As the name specifies, reusability is a mechanism which facilitates you to reuse the fields and methods of the existing class when you create a new class. You can use the same fields and methods already defined in the previous class.</a:t>
            </a:r>
          </a:p>
          <a:p>
            <a:pPr algn="just"/>
            <a:endParaRPr lang="en-IN" sz="2400" dirty="0" smtClean="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2</a:t>
            </a:fld>
            <a:endParaRPr lang="en-US"/>
          </a:p>
        </p:txBody>
      </p:sp>
      <p:sp>
        <p:nvSpPr>
          <p:cNvPr id="7" name="Title 1"/>
          <p:cNvSpPr>
            <a:spLocks noGrp="1"/>
          </p:cNvSpPr>
          <p:nvPr>
            <p:ph type="title"/>
          </p:nvPr>
        </p:nvSpPr>
        <p:spPr>
          <a:xfrm>
            <a:off x="457200" y="-71462"/>
            <a:ext cx="8229600" cy="500066"/>
          </a:xfrm>
        </p:spPr>
        <p:txBody>
          <a:bodyPr/>
          <a:lstStyle/>
          <a:p>
            <a:r>
              <a:rPr lang="en-IN" sz="3200" b="1" dirty="0" smtClean="0">
                <a:solidFill>
                  <a:srgbClr val="00B0F0"/>
                </a:solidFill>
              </a:rPr>
              <a:t>Inheritance: Introduction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428604"/>
            <a:ext cx="8858312" cy="4811715"/>
          </a:xfrm>
        </p:spPr>
        <p:txBody>
          <a:bodyPr/>
          <a:lstStyle/>
          <a:p>
            <a:r>
              <a:rPr lang="en-IN" sz="2400" dirty="0" smtClean="0"/>
              <a:t>Typecasting is converting one data type to another.</a:t>
            </a:r>
          </a:p>
          <a:p>
            <a:r>
              <a:rPr lang="en-IN" sz="2400" b="1" dirty="0" smtClean="0"/>
              <a:t>Up-casting (Ex: Upcasting.java)</a:t>
            </a:r>
          </a:p>
          <a:p>
            <a:pPr lvl="1"/>
            <a:r>
              <a:rPr lang="en-IN" sz="2000" dirty="0" smtClean="0"/>
              <a:t>Converting a subclass type to a superclass type is known as up casting.</a:t>
            </a:r>
          </a:p>
          <a:p>
            <a:r>
              <a:rPr lang="en-IN" sz="2400" b="1" dirty="0" smtClean="0"/>
              <a:t>Down-casting (Ex: Downcasting.java)</a:t>
            </a:r>
          </a:p>
          <a:p>
            <a:pPr lvl="1"/>
            <a:r>
              <a:rPr lang="en-IN" sz="2000" dirty="0" smtClean="0"/>
              <a:t>Converting a superclass type to a subclass type is known as down casting.</a:t>
            </a:r>
          </a:p>
          <a:p>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20</a:t>
            </a:fld>
            <a:endParaRPr lang="en-US"/>
          </a:p>
        </p:txBody>
      </p:sp>
      <p:sp>
        <p:nvSpPr>
          <p:cNvPr id="7" name="Title 1"/>
          <p:cNvSpPr>
            <a:spLocks noGrp="1"/>
          </p:cNvSpPr>
          <p:nvPr>
            <p:ph type="title"/>
          </p:nvPr>
        </p:nvSpPr>
        <p:spPr>
          <a:xfrm>
            <a:off x="457200" y="-71462"/>
            <a:ext cx="8229600" cy="500066"/>
          </a:xfrm>
        </p:spPr>
        <p:txBody>
          <a:bodyPr/>
          <a:lstStyle/>
          <a:p>
            <a:r>
              <a:rPr lang="en-IN" sz="3200" b="1" dirty="0" smtClean="0">
                <a:solidFill>
                  <a:srgbClr val="00B0F0"/>
                </a:solidFill>
              </a:rPr>
              <a:t>Up-casting &amp; Down-casting</a:t>
            </a:r>
          </a:p>
        </p:txBody>
      </p:sp>
      <p:pic>
        <p:nvPicPr>
          <p:cNvPr id="5" name="Picture 4" descr="upcasting-vs-downcasting-in-java.jpg"/>
          <p:cNvPicPr>
            <a:picLocks noChangeAspect="1"/>
          </p:cNvPicPr>
          <p:nvPr/>
        </p:nvPicPr>
        <p:blipFill>
          <a:blip r:embed="rId2" cstate="print"/>
          <a:stretch>
            <a:fillRect/>
          </a:stretch>
        </p:blipFill>
        <p:spPr>
          <a:xfrm>
            <a:off x="958850" y="3000372"/>
            <a:ext cx="7226300" cy="32766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428604"/>
            <a:ext cx="8858312" cy="4811715"/>
          </a:xfrm>
        </p:spPr>
        <p:txBody>
          <a:bodyPr/>
          <a:lstStyle/>
          <a:p>
            <a:pPr algn="just">
              <a:lnSpc>
                <a:spcPct val="150000"/>
              </a:lnSpc>
            </a:pPr>
            <a:r>
              <a:rPr lang="en-IN" sz="2400" b="1" dirty="0" smtClean="0"/>
              <a:t>Runtime polymorphism</a:t>
            </a:r>
            <a:r>
              <a:rPr lang="en-IN" sz="2400" dirty="0" smtClean="0"/>
              <a:t> or </a:t>
            </a:r>
            <a:r>
              <a:rPr lang="en-IN" sz="2400" b="1" dirty="0" smtClean="0"/>
              <a:t>Dynamic Method Dispatch</a:t>
            </a:r>
            <a:r>
              <a:rPr lang="en-IN" sz="2400" dirty="0" smtClean="0"/>
              <a:t> is a process in which a call to an overridden method is resolved at runtime rather than compile-time.</a:t>
            </a:r>
          </a:p>
          <a:p>
            <a:pPr algn="just">
              <a:lnSpc>
                <a:spcPct val="150000"/>
              </a:lnSpc>
            </a:pPr>
            <a:r>
              <a:rPr lang="en-IN" sz="2400" dirty="0" smtClean="0"/>
              <a:t>In this process, an overridden method is called through the reference variable of a superclass. </a:t>
            </a:r>
          </a:p>
          <a:p>
            <a:pPr algn="just">
              <a:lnSpc>
                <a:spcPct val="150000"/>
              </a:lnSpc>
            </a:pPr>
            <a:r>
              <a:rPr lang="en-IN" sz="2400" dirty="0" smtClean="0"/>
              <a:t>The determination of the method to be called is based on the object being referred to by the reference variable.</a:t>
            </a:r>
          </a:p>
          <a:p>
            <a:pPr algn="just"/>
            <a:r>
              <a:rPr lang="en-IN" sz="2400" b="1" dirty="0" smtClean="0"/>
              <a:t>Example:</a:t>
            </a:r>
          </a:p>
          <a:p>
            <a:pPr lvl="1" algn="just"/>
            <a:r>
              <a:rPr lang="en-IN" sz="2000" dirty="0" smtClean="0"/>
              <a:t>RuntimePolymorphism.java</a:t>
            </a:r>
          </a:p>
          <a:p>
            <a:pPr lvl="1" algn="just"/>
            <a:r>
              <a:rPr lang="en-IN" sz="2000" dirty="0" smtClean="0"/>
              <a:t>Honda.java</a:t>
            </a:r>
          </a:p>
          <a:p>
            <a:pPr lvl="1" algn="just"/>
            <a:r>
              <a:rPr lang="en-IN" sz="2000" dirty="0" smtClean="0"/>
              <a:t>BabyDog.java</a:t>
            </a:r>
            <a:endParaRPr lang="en-IN" sz="20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21</a:t>
            </a:fld>
            <a:endParaRPr lang="en-US"/>
          </a:p>
        </p:txBody>
      </p:sp>
      <p:sp>
        <p:nvSpPr>
          <p:cNvPr id="7" name="Title 1"/>
          <p:cNvSpPr>
            <a:spLocks noGrp="1"/>
          </p:cNvSpPr>
          <p:nvPr>
            <p:ph type="title"/>
          </p:nvPr>
        </p:nvSpPr>
        <p:spPr>
          <a:xfrm>
            <a:off x="457200" y="-71462"/>
            <a:ext cx="8229600" cy="500066"/>
          </a:xfrm>
        </p:spPr>
        <p:txBody>
          <a:bodyPr/>
          <a:lstStyle/>
          <a:p>
            <a:r>
              <a:rPr lang="en-IN" sz="3200" b="1" dirty="0" smtClean="0">
                <a:solidFill>
                  <a:srgbClr val="00B0F0"/>
                </a:solidFill>
              </a:rPr>
              <a:t>Runtime Polymorphism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ethod overloading and overriding.jpg"/>
          <p:cNvPicPr>
            <a:picLocks noGrp="1" noChangeAspect="1"/>
          </p:cNvPicPr>
          <p:nvPr>
            <p:ph idx="1"/>
          </p:nvPr>
        </p:nvPicPr>
        <p:blipFill>
          <a:blip r:embed="rId2" cstate="print"/>
          <a:stretch>
            <a:fillRect/>
          </a:stretch>
        </p:blipFill>
        <p:spPr>
          <a:xfrm>
            <a:off x="294922" y="428625"/>
            <a:ext cx="8554156" cy="5786457"/>
          </a:xfrm>
        </p:spPr>
      </p:pic>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22</a:t>
            </a:fld>
            <a:endParaRPr lang="en-US"/>
          </a:p>
        </p:txBody>
      </p:sp>
      <p:sp>
        <p:nvSpPr>
          <p:cNvPr id="7" name="Title 1"/>
          <p:cNvSpPr>
            <a:spLocks noGrp="1"/>
          </p:cNvSpPr>
          <p:nvPr>
            <p:ph type="title"/>
          </p:nvPr>
        </p:nvSpPr>
        <p:spPr>
          <a:xfrm>
            <a:off x="457200" y="-71462"/>
            <a:ext cx="8229600" cy="500066"/>
          </a:xfrm>
        </p:spPr>
        <p:txBody>
          <a:bodyPr/>
          <a:lstStyle/>
          <a:p>
            <a:r>
              <a:rPr lang="en-IN" sz="3200" b="1" dirty="0" smtClean="0">
                <a:solidFill>
                  <a:srgbClr val="00B0F0"/>
                </a:solidFill>
              </a:rPr>
              <a:t>Runtime Polymorphism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428604"/>
            <a:ext cx="8858312" cy="4811715"/>
          </a:xfrm>
        </p:spPr>
        <p:txBody>
          <a:bodyPr/>
          <a:lstStyle/>
          <a:p>
            <a:r>
              <a:rPr lang="en-IN" sz="2400" b="1" dirty="0" smtClean="0"/>
              <a:t>Abstraction</a:t>
            </a:r>
          </a:p>
          <a:p>
            <a:pPr lvl="1" algn="just"/>
            <a:r>
              <a:rPr lang="en-IN" sz="2200" dirty="0" smtClean="0"/>
              <a:t>It is a process of hiding the implementation details and showing only functionality to the user.</a:t>
            </a:r>
          </a:p>
          <a:p>
            <a:pPr lvl="1" algn="just"/>
            <a:r>
              <a:rPr lang="en-IN" sz="2200" dirty="0" smtClean="0"/>
              <a:t>It shows only essential things to the user and hides the internal details. </a:t>
            </a:r>
            <a:r>
              <a:rPr lang="en-IN" sz="2200" b="1" dirty="0" smtClean="0"/>
              <a:t>For example</a:t>
            </a:r>
            <a:r>
              <a:rPr lang="en-IN" sz="2200" dirty="0" smtClean="0"/>
              <a:t>, sending SMS where you type the text and send the message. You don't know the internal processing about the message delivery.</a:t>
            </a:r>
          </a:p>
          <a:p>
            <a:pPr lvl="1"/>
            <a:endParaRPr lang="en-IN" sz="2000" b="1"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23</a:t>
            </a:fld>
            <a:endParaRPr lang="en-US"/>
          </a:p>
        </p:txBody>
      </p:sp>
      <p:sp>
        <p:nvSpPr>
          <p:cNvPr id="7" name="Title 1"/>
          <p:cNvSpPr>
            <a:spLocks noGrp="1"/>
          </p:cNvSpPr>
          <p:nvPr>
            <p:ph type="title"/>
          </p:nvPr>
        </p:nvSpPr>
        <p:spPr>
          <a:xfrm>
            <a:off x="457200" y="-71462"/>
            <a:ext cx="8229600" cy="500066"/>
          </a:xfrm>
        </p:spPr>
        <p:txBody>
          <a:bodyPr/>
          <a:lstStyle/>
          <a:p>
            <a:r>
              <a:rPr lang="en-IN" sz="3200" b="1" smtClean="0">
                <a:solidFill>
                  <a:srgbClr val="00B0F0"/>
                </a:solidFill>
              </a:rPr>
              <a:t>Abstract class</a:t>
            </a:r>
          </a:p>
        </p:txBody>
      </p:sp>
      <p:pic>
        <p:nvPicPr>
          <p:cNvPr id="5" name="Picture 4" descr="Abstraction in java.jpg"/>
          <p:cNvPicPr>
            <a:picLocks noChangeAspect="1"/>
          </p:cNvPicPr>
          <p:nvPr/>
        </p:nvPicPr>
        <p:blipFill>
          <a:blip r:embed="rId2" cstate="print"/>
          <a:stretch>
            <a:fillRect/>
          </a:stretch>
        </p:blipFill>
        <p:spPr>
          <a:xfrm>
            <a:off x="0" y="3000372"/>
            <a:ext cx="9144000" cy="3783668"/>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357166"/>
            <a:ext cx="8858312" cy="4883153"/>
          </a:xfrm>
        </p:spPr>
        <p:txBody>
          <a:bodyPr/>
          <a:lstStyle/>
          <a:p>
            <a:r>
              <a:rPr lang="en-IN" sz="2400" b="1" dirty="0" smtClean="0"/>
              <a:t>Abstract class</a:t>
            </a:r>
          </a:p>
          <a:p>
            <a:pPr lvl="1" algn="just"/>
            <a:r>
              <a:rPr lang="en-IN" sz="2400" dirty="0" smtClean="0"/>
              <a:t>A class that is declared using “</a:t>
            </a:r>
            <a:r>
              <a:rPr lang="en-IN" sz="2400" b="1" dirty="0" smtClean="0"/>
              <a:t>abstract</a:t>
            </a:r>
            <a:r>
              <a:rPr lang="en-IN" sz="2400" dirty="0" smtClean="0"/>
              <a:t>” keyword is known as abstract class. </a:t>
            </a:r>
          </a:p>
          <a:p>
            <a:pPr lvl="1" algn="just"/>
            <a:r>
              <a:rPr lang="en-IN" sz="2400" dirty="0" smtClean="0"/>
              <a:t>It can have abstract methods(methods without body) as well as concrete methods (regular methods with body). </a:t>
            </a:r>
          </a:p>
          <a:p>
            <a:pPr lvl="1" algn="just"/>
            <a:r>
              <a:rPr lang="en-IN" sz="2400" dirty="0" smtClean="0"/>
              <a:t>A normal class(non-abstract class) cannot have abstract methods.</a:t>
            </a:r>
          </a:p>
          <a:p>
            <a:pPr lvl="1"/>
            <a:r>
              <a:rPr lang="en-IN" sz="2400" b="1" dirty="0" smtClean="0">
                <a:solidFill>
                  <a:srgbClr val="FF0000"/>
                </a:solidFill>
              </a:rPr>
              <a:t>Why we need an abstract class?</a:t>
            </a:r>
          </a:p>
          <a:p>
            <a:pPr>
              <a:buNone/>
            </a:pPr>
            <a:r>
              <a:rPr lang="en-IN" sz="2400" b="1" dirty="0" smtClean="0"/>
              <a:t>Rules:</a:t>
            </a:r>
          </a:p>
          <a:p>
            <a:pPr lvl="1" algn="just"/>
            <a:r>
              <a:rPr lang="en-IN" sz="2000" b="1" dirty="0" smtClean="0"/>
              <a:t>An abstract class must be declared with an abstract keyword.</a:t>
            </a:r>
          </a:p>
          <a:p>
            <a:pPr lvl="1" algn="just"/>
            <a:r>
              <a:rPr lang="en-IN" sz="2000" b="1" dirty="0" smtClean="0"/>
              <a:t>It can have abstract and non-abstract methods.</a:t>
            </a:r>
          </a:p>
          <a:p>
            <a:pPr lvl="1" algn="just"/>
            <a:r>
              <a:rPr lang="en-IN" sz="2000" b="1" dirty="0" smtClean="0"/>
              <a:t>It cannot be instantiated. (</a:t>
            </a:r>
            <a:r>
              <a:rPr lang="en-IN" sz="2000" b="1" dirty="0" smtClean="0">
                <a:solidFill>
                  <a:srgbClr val="FF0000"/>
                </a:solidFill>
              </a:rPr>
              <a:t>Why?)</a:t>
            </a:r>
          </a:p>
          <a:p>
            <a:pPr lvl="1" algn="just"/>
            <a:r>
              <a:rPr lang="en-IN" sz="2000" b="1" dirty="0" smtClean="0"/>
              <a:t>It can have </a:t>
            </a:r>
            <a:r>
              <a:rPr lang="en-IN" sz="2000" b="1" dirty="0" smtClean="0">
                <a:solidFill>
                  <a:srgbClr val="FF0000"/>
                </a:solidFill>
              </a:rPr>
              <a:t>constructors</a:t>
            </a:r>
            <a:r>
              <a:rPr lang="en-IN" sz="2000" b="1" dirty="0" smtClean="0"/>
              <a:t> and static methods also.</a:t>
            </a:r>
          </a:p>
          <a:p>
            <a:pPr lvl="1" algn="just"/>
            <a:r>
              <a:rPr lang="en-IN" sz="2000" b="1" dirty="0" smtClean="0"/>
              <a:t>It can have final methods which will force the subclass not to change the body of the method.</a:t>
            </a:r>
          </a:p>
          <a:p>
            <a:pPr lvl="1" algn="just"/>
            <a:r>
              <a:rPr lang="en-IN" sz="2000" b="1" dirty="0" smtClean="0"/>
              <a:t>It contain abstract methods that must be implemented later by any non abstract subclasses</a:t>
            </a:r>
          </a:p>
          <a:p>
            <a:pPr algn="just"/>
            <a:endParaRPr lang="en-IN" sz="2400" dirty="0" smtClean="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24</a:t>
            </a:fld>
            <a:endParaRPr lang="en-US"/>
          </a:p>
        </p:txBody>
      </p:sp>
      <p:sp>
        <p:nvSpPr>
          <p:cNvPr id="7" name="Title 1"/>
          <p:cNvSpPr>
            <a:spLocks noGrp="1"/>
          </p:cNvSpPr>
          <p:nvPr>
            <p:ph type="title"/>
          </p:nvPr>
        </p:nvSpPr>
        <p:spPr>
          <a:xfrm>
            <a:off x="457200" y="-71462"/>
            <a:ext cx="8229600" cy="500066"/>
          </a:xfrm>
        </p:spPr>
        <p:txBody>
          <a:bodyPr/>
          <a:lstStyle/>
          <a:p>
            <a:r>
              <a:rPr lang="en-IN" sz="3200" b="1" dirty="0" smtClean="0">
                <a:solidFill>
                  <a:srgbClr val="00B0F0"/>
                </a:solidFill>
              </a:rPr>
              <a:t>Abstract class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ChangeArrowheads="1"/>
          </p:cNvSpPr>
          <p:nvPr/>
        </p:nvSpPr>
        <p:spPr bwMode="auto">
          <a:xfrm>
            <a:off x="609600" y="3370263"/>
            <a:ext cx="7924800" cy="2954337"/>
          </a:xfrm>
          <a:prstGeom prst="rect">
            <a:avLst/>
          </a:prstGeom>
          <a:solidFill>
            <a:schemeClr val="bg1">
              <a:lumMod val="95000"/>
            </a:schemeClr>
          </a:solidFill>
          <a:ln w="19050">
            <a:solidFill>
              <a:schemeClr val="bg1">
                <a:lumMod val="50000"/>
              </a:schemeClr>
            </a:solidFill>
            <a:miter lim="800000"/>
            <a:headEnd type="none" w="sm" len="sm"/>
            <a:tailEnd type="none" w="sm" len="sm"/>
          </a:ln>
        </p:spPr>
        <p:txBody>
          <a:bodyPr wrap="none" anchor="ctr"/>
          <a:lstStyle/>
          <a:p>
            <a:pPr>
              <a:defRPr/>
            </a:pPr>
            <a:endParaRPr lang="en-US" dirty="0">
              <a:latin typeface="Arial" charset="0"/>
              <a:cs typeface="Arial" charset="0"/>
            </a:endParaRPr>
          </a:p>
        </p:txBody>
      </p:sp>
      <p:sp>
        <p:nvSpPr>
          <p:cNvPr id="40963" name="Title 1"/>
          <p:cNvSpPr>
            <a:spLocks noGrp="1"/>
          </p:cNvSpPr>
          <p:nvPr>
            <p:ph type="title"/>
          </p:nvPr>
        </p:nvSpPr>
        <p:spPr>
          <a:xfrm>
            <a:off x="457200" y="71414"/>
            <a:ext cx="8229600" cy="368280"/>
          </a:xfrm>
        </p:spPr>
        <p:txBody>
          <a:bodyPr/>
          <a:lstStyle/>
          <a:p>
            <a:r>
              <a:rPr lang="en-IN" b="1" dirty="0" smtClean="0">
                <a:solidFill>
                  <a:srgbClr val="00B0F0"/>
                </a:solidFill>
              </a:rPr>
              <a:t>Abstract class</a:t>
            </a:r>
            <a:endParaRPr lang="en-US" dirty="0" smtClean="0"/>
          </a:p>
        </p:txBody>
      </p:sp>
      <p:sp>
        <p:nvSpPr>
          <p:cNvPr id="26627" name="Content Placeholder 2"/>
          <p:cNvSpPr>
            <a:spLocks noGrp="1"/>
          </p:cNvSpPr>
          <p:nvPr>
            <p:ph idx="1"/>
          </p:nvPr>
        </p:nvSpPr>
        <p:spPr>
          <a:xfrm>
            <a:off x="609600" y="1481158"/>
            <a:ext cx="7918450" cy="4876800"/>
          </a:xfrm>
        </p:spPr>
        <p:txBody>
          <a:bodyPr/>
          <a:lstStyle/>
          <a:p>
            <a:pPr lvl="2">
              <a:buFont typeface="Arial" charset="0"/>
              <a:buNone/>
              <a:defRPr/>
            </a:pPr>
            <a:endParaRPr lang="en-US" sz="1600" dirty="0" smtClean="0">
              <a:latin typeface="Courier New" pitchFamily="49" charset="0"/>
            </a:endParaRPr>
          </a:p>
          <a:p>
            <a:pPr lvl="2">
              <a:buFont typeface="Arial" charset="0"/>
              <a:buNone/>
              <a:defRPr/>
            </a:pPr>
            <a:endParaRPr lang="en-US" sz="1600" dirty="0" smtClean="0">
              <a:latin typeface="Courier New" pitchFamily="49" charset="0"/>
            </a:endParaRPr>
          </a:p>
          <a:p>
            <a:pPr lvl="2">
              <a:buFont typeface="Arial" charset="0"/>
              <a:buNone/>
              <a:defRPr/>
            </a:pPr>
            <a:endParaRPr lang="en-US" sz="1600" dirty="0" smtClean="0">
              <a:latin typeface="Courier New" pitchFamily="49" charset="0"/>
            </a:endParaRPr>
          </a:p>
          <a:p>
            <a:pPr lvl="2">
              <a:buFont typeface="Arial" charset="0"/>
              <a:buNone/>
              <a:defRPr/>
            </a:pPr>
            <a:endParaRPr lang="en-US" sz="1600" dirty="0" smtClean="0">
              <a:latin typeface="Courier New" pitchFamily="49" charset="0"/>
            </a:endParaRPr>
          </a:p>
          <a:p>
            <a:pPr lvl="2">
              <a:buFont typeface="Arial" charset="0"/>
              <a:buNone/>
              <a:defRPr/>
            </a:pPr>
            <a:endParaRPr lang="en-US" sz="1600" dirty="0" smtClean="0">
              <a:latin typeface="Courier New" pitchFamily="49" charset="0"/>
            </a:endParaRPr>
          </a:p>
          <a:p>
            <a:pPr lvl="2">
              <a:buFont typeface="Arial" charset="0"/>
              <a:buNone/>
              <a:defRPr/>
            </a:pPr>
            <a:endParaRPr lang="en-US" sz="1600" dirty="0" smtClean="0">
              <a:latin typeface="Courier New" pitchFamily="49" charset="0"/>
            </a:endParaRPr>
          </a:p>
          <a:p>
            <a:pPr lvl="2">
              <a:buFont typeface="Arial" charset="0"/>
              <a:buNone/>
              <a:defRPr/>
            </a:pPr>
            <a:endParaRPr lang="en-US" sz="1600" dirty="0" smtClean="0">
              <a:latin typeface="Courier New" pitchFamily="49" charset="0"/>
            </a:endParaRPr>
          </a:p>
          <a:p>
            <a:pPr lvl="2">
              <a:buFont typeface="Arial" charset="0"/>
              <a:buNone/>
              <a:defRPr/>
            </a:pPr>
            <a:r>
              <a:rPr lang="en-US" sz="1600" dirty="0" smtClean="0">
                <a:latin typeface="Courier New" pitchFamily="49" charset="0"/>
              </a:rPr>
              <a:t>public abstract class Clothing{</a:t>
            </a:r>
          </a:p>
          <a:p>
            <a:pPr lvl="2">
              <a:buFont typeface="Arial" charset="0"/>
              <a:buNone/>
              <a:defRPr/>
            </a:pPr>
            <a:r>
              <a:rPr lang="en-US" sz="1600" dirty="0" smtClean="0">
                <a:latin typeface="Courier New" pitchFamily="49" charset="0"/>
              </a:rPr>
              <a:t>    private int id;</a:t>
            </a:r>
          </a:p>
          <a:p>
            <a:pPr lvl="2">
              <a:buFont typeface="Arial" charset="0"/>
              <a:buNone/>
              <a:defRPr/>
            </a:pPr>
            <a:r>
              <a:rPr lang="en-US" sz="1600" dirty="0" smtClean="0">
                <a:latin typeface="Courier New" pitchFamily="49" charset="0"/>
              </a:rPr>
              <a:t>    </a:t>
            </a:r>
          </a:p>
          <a:p>
            <a:pPr lvl="2">
              <a:buFont typeface="Arial" charset="0"/>
              <a:buNone/>
              <a:defRPr/>
            </a:pPr>
            <a:r>
              <a:rPr lang="en-US" sz="1600" dirty="0" smtClean="0">
                <a:latin typeface="Courier New" pitchFamily="49" charset="0"/>
              </a:rPr>
              <a:t>		public int getId(){</a:t>
            </a:r>
            <a:endParaRPr lang="en-US" sz="1600" dirty="0" smtClean="0">
              <a:solidFill>
                <a:schemeClr val="bg1">
                  <a:lumMod val="50000"/>
                </a:schemeClr>
              </a:solidFill>
              <a:latin typeface="Courier New" pitchFamily="49" charset="0"/>
            </a:endParaRPr>
          </a:p>
          <a:p>
            <a:pPr lvl="2">
              <a:buFont typeface="Arial" charset="0"/>
              <a:buNone/>
              <a:defRPr/>
            </a:pPr>
            <a:r>
              <a:rPr lang="en-US" sz="1600" dirty="0" smtClean="0">
                <a:solidFill>
                  <a:schemeClr val="bg1">
                    <a:lumMod val="50000"/>
                  </a:schemeClr>
                </a:solidFill>
                <a:latin typeface="Courier New" pitchFamily="49" charset="0"/>
              </a:rPr>
              <a:t>       </a:t>
            </a:r>
            <a:r>
              <a:rPr lang="en-US" sz="1600" dirty="0" smtClean="0">
                <a:latin typeface="Courier New" pitchFamily="49" charset="0"/>
              </a:rPr>
              <a:t>return id;</a:t>
            </a:r>
          </a:p>
          <a:p>
            <a:pPr lvl="2">
              <a:buFont typeface="Arial" charset="0"/>
              <a:buNone/>
              <a:defRPr/>
            </a:pPr>
            <a:r>
              <a:rPr lang="en-US" sz="1600" dirty="0" smtClean="0">
                <a:solidFill>
                  <a:schemeClr val="bg1">
                    <a:lumMod val="50000"/>
                  </a:schemeClr>
                </a:solidFill>
                <a:latin typeface="Courier New" pitchFamily="49" charset="0"/>
              </a:rPr>
              <a:t>    </a:t>
            </a:r>
            <a:r>
              <a:rPr lang="en-US" sz="1600" dirty="0" smtClean="0">
                <a:latin typeface="Courier New" pitchFamily="49" charset="0"/>
              </a:rPr>
              <a:t>}</a:t>
            </a:r>
          </a:p>
          <a:p>
            <a:pPr lvl="2">
              <a:buFont typeface="Arial" charset="0"/>
              <a:buNone/>
              <a:defRPr/>
            </a:pPr>
            <a:endParaRPr lang="en-US" sz="1600" dirty="0" smtClean="0">
              <a:latin typeface="Courier New" pitchFamily="49" charset="0"/>
            </a:endParaRPr>
          </a:p>
          <a:p>
            <a:pPr lvl="2">
              <a:buFont typeface="Arial" charset="0"/>
              <a:buNone/>
              <a:defRPr/>
            </a:pPr>
            <a:r>
              <a:rPr lang="en-US" sz="1600" dirty="0" smtClean="0">
                <a:latin typeface="Courier New" pitchFamily="49" charset="0"/>
              </a:rPr>
              <a:t>    public abstract double getPrice();</a:t>
            </a:r>
          </a:p>
          <a:p>
            <a:pPr lvl="2">
              <a:buFont typeface="Arial" charset="0"/>
              <a:buNone/>
              <a:defRPr/>
            </a:pPr>
            <a:r>
              <a:rPr lang="en-US" sz="1600" dirty="0" smtClean="0">
                <a:latin typeface="Courier New" pitchFamily="49" charset="0"/>
              </a:rPr>
              <a:t>    public abstract void display();</a:t>
            </a:r>
          </a:p>
          <a:p>
            <a:pPr>
              <a:buFont typeface="Arial" charset="0"/>
              <a:buNone/>
              <a:defRPr/>
            </a:pPr>
            <a:r>
              <a:rPr lang="en-US" sz="1600" dirty="0" smtClean="0">
                <a:latin typeface="Arial" charset="0"/>
              </a:rPr>
              <a:t>         </a:t>
            </a:r>
            <a:r>
              <a:rPr lang="en-US" sz="1600" dirty="0" smtClean="0">
                <a:latin typeface="Courier New" pitchFamily="49" charset="0"/>
              </a:rPr>
              <a:t>}</a:t>
            </a:r>
          </a:p>
        </p:txBody>
      </p:sp>
      <p:sp>
        <p:nvSpPr>
          <p:cNvPr id="40965" name="Rectangle 9"/>
          <p:cNvSpPr>
            <a:spLocks noChangeArrowheads="1"/>
          </p:cNvSpPr>
          <p:nvPr/>
        </p:nvSpPr>
        <p:spPr bwMode="auto">
          <a:xfrm>
            <a:off x="2428860" y="3557590"/>
            <a:ext cx="1066800" cy="228600"/>
          </a:xfrm>
          <a:prstGeom prst="rect">
            <a:avLst/>
          </a:prstGeom>
          <a:noFill/>
          <a:ln w="28575" algn="ctr">
            <a:solidFill>
              <a:srgbClr val="0000FF"/>
            </a:solidFill>
            <a:round/>
            <a:headEnd type="none" w="sm" len="sm"/>
            <a:tailEnd type="none" w="sm" len="sm"/>
          </a:ln>
        </p:spPr>
        <p:txBody>
          <a:bodyPr/>
          <a:lstStyle/>
          <a:p>
            <a:pPr algn="ctr" defTabSz="228600">
              <a:spcBef>
                <a:spcPct val="20000"/>
              </a:spcBef>
              <a:buClr>
                <a:srgbClr val="FF0000"/>
              </a:buClr>
              <a:buFont typeface="Arial" pitchFamily="34" charset="0"/>
              <a:buNone/>
            </a:pPr>
            <a:endParaRPr lang="en-US"/>
          </a:p>
        </p:txBody>
      </p:sp>
      <p:sp>
        <p:nvSpPr>
          <p:cNvPr id="40966" name="TextBox 23"/>
          <p:cNvSpPr txBox="1">
            <a:spLocks noChangeArrowheads="1"/>
          </p:cNvSpPr>
          <p:nvPr/>
        </p:nvSpPr>
        <p:spPr bwMode="auto">
          <a:xfrm>
            <a:off x="6357950" y="4306888"/>
            <a:ext cx="1338250" cy="646112"/>
          </a:xfrm>
          <a:prstGeom prst="rect">
            <a:avLst/>
          </a:prstGeom>
          <a:noFill/>
          <a:ln w="9525">
            <a:noFill/>
            <a:miter lim="800000"/>
            <a:headEnd/>
            <a:tailEnd/>
          </a:ln>
        </p:spPr>
        <p:txBody>
          <a:bodyPr wrap="square">
            <a:spAutoFit/>
          </a:bodyPr>
          <a:lstStyle/>
          <a:p>
            <a:r>
              <a:rPr lang="en-US" dirty="0">
                <a:solidFill>
                  <a:srgbClr val="0000FF"/>
                </a:solidFill>
                <a:latin typeface="LavosHandy™" pitchFamily="66" charset="0"/>
              </a:rPr>
              <a:t>Concrete method</a:t>
            </a:r>
          </a:p>
        </p:txBody>
      </p:sp>
      <p:sp>
        <p:nvSpPr>
          <p:cNvPr id="40967" name="Rectangle 10"/>
          <p:cNvSpPr>
            <a:spLocks noChangeArrowheads="1"/>
          </p:cNvSpPr>
          <p:nvPr/>
        </p:nvSpPr>
        <p:spPr bwMode="auto">
          <a:xfrm>
            <a:off x="1600200" y="4097338"/>
            <a:ext cx="6096000" cy="1008062"/>
          </a:xfrm>
          <a:prstGeom prst="rect">
            <a:avLst/>
          </a:prstGeom>
          <a:noFill/>
          <a:ln w="28575" algn="ctr">
            <a:solidFill>
              <a:srgbClr val="0000FF"/>
            </a:solidFill>
            <a:round/>
            <a:headEnd type="none" w="sm" len="sm"/>
            <a:tailEnd type="none" w="sm" len="sm"/>
          </a:ln>
        </p:spPr>
        <p:txBody>
          <a:bodyPr/>
          <a:lstStyle/>
          <a:p>
            <a:pPr algn="ctr" defTabSz="228600">
              <a:spcBef>
                <a:spcPct val="20000"/>
              </a:spcBef>
              <a:buClr>
                <a:srgbClr val="FF0000"/>
              </a:buClr>
              <a:buFont typeface="Arial" pitchFamily="34" charset="0"/>
              <a:buNone/>
            </a:pPr>
            <a:endParaRPr lang="en-US"/>
          </a:p>
        </p:txBody>
      </p:sp>
      <p:sp>
        <p:nvSpPr>
          <p:cNvPr id="40968" name="TextBox 23"/>
          <p:cNvSpPr txBox="1">
            <a:spLocks noChangeArrowheads="1"/>
          </p:cNvSpPr>
          <p:nvPr/>
        </p:nvSpPr>
        <p:spPr bwMode="auto">
          <a:xfrm>
            <a:off x="6553200" y="5297488"/>
            <a:ext cx="1304948" cy="646112"/>
          </a:xfrm>
          <a:prstGeom prst="rect">
            <a:avLst/>
          </a:prstGeom>
          <a:noFill/>
          <a:ln w="9525">
            <a:noFill/>
            <a:miter lim="800000"/>
            <a:headEnd/>
            <a:tailEnd/>
          </a:ln>
        </p:spPr>
        <p:txBody>
          <a:bodyPr wrap="square">
            <a:spAutoFit/>
          </a:bodyPr>
          <a:lstStyle/>
          <a:p>
            <a:r>
              <a:rPr lang="en-US" dirty="0">
                <a:solidFill>
                  <a:srgbClr val="0000FF"/>
                </a:solidFill>
                <a:latin typeface="LavosHandy™" pitchFamily="66" charset="0"/>
              </a:rPr>
              <a:t>Abstract methods</a:t>
            </a:r>
          </a:p>
        </p:txBody>
      </p:sp>
      <p:sp>
        <p:nvSpPr>
          <p:cNvPr id="40969" name="Rectangle 11"/>
          <p:cNvSpPr>
            <a:spLocks noChangeArrowheads="1"/>
          </p:cNvSpPr>
          <p:nvPr/>
        </p:nvSpPr>
        <p:spPr bwMode="auto">
          <a:xfrm>
            <a:off x="1600200" y="5257800"/>
            <a:ext cx="6096000" cy="914400"/>
          </a:xfrm>
          <a:prstGeom prst="rect">
            <a:avLst/>
          </a:prstGeom>
          <a:noFill/>
          <a:ln w="28575" algn="ctr">
            <a:solidFill>
              <a:srgbClr val="0000FF"/>
            </a:solidFill>
            <a:round/>
            <a:headEnd type="none" w="sm" len="sm"/>
            <a:tailEnd type="none" w="sm" len="sm"/>
          </a:ln>
        </p:spPr>
        <p:txBody>
          <a:bodyPr/>
          <a:lstStyle/>
          <a:p>
            <a:pPr algn="ctr" defTabSz="228600">
              <a:spcBef>
                <a:spcPct val="20000"/>
              </a:spcBef>
              <a:buClr>
                <a:srgbClr val="FF0000"/>
              </a:buClr>
              <a:buFont typeface="Arial" pitchFamily="34" charset="0"/>
              <a:buNone/>
            </a:pPr>
            <a:endParaRPr lang="en-US"/>
          </a:p>
        </p:txBody>
      </p:sp>
      <p:sp>
        <p:nvSpPr>
          <p:cNvPr id="13" name="Rectangle 12"/>
          <p:cNvSpPr/>
          <p:nvPr/>
        </p:nvSpPr>
        <p:spPr>
          <a:xfrm>
            <a:off x="142844" y="571480"/>
            <a:ext cx="8715436" cy="2825389"/>
          </a:xfrm>
          <a:prstGeom prst="rect">
            <a:avLst/>
          </a:prstGeom>
        </p:spPr>
        <p:txBody>
          <a:bodyPr wrap="square">
            <a:spAutoFit/>
          </a:bodyPr>
          <a:lstStyle/>
          <a:p>
            <a:r>
              <a:rPr lang="en-IN" sz="2400" b="1" dirty="0" smtClean="0">
                <a:latin typeface="+mn-lt"/>
              </a:rPr>
              <a:t>Abstract method</a:t>
            </a:r>
          </a:p>
          <a:p>
            <a:pPr marL="742950" lvl="1" indent="-285750" algn="just" eaLnBrk="0" hangingPunct="0">
              <a:spcBef>
                <a:spcPct val="20000"/>
              </a:spcBef>
              <a:buFont typeface="Arial" charset="0"/>
              <a:buChar char="–"/>
            </a:pPr>
            <a:r>
              <a:rPr lang="en-IN" sz="2400" dirty="0" smtClean="0">
                <a:latin typeface="+mn-lt"/>
              </a:rPr>
              <a:t>Method that are declared without any body within an abstract class are called abstract method. </a:t>
            </a:r>
          </a:p>
          <a:p>
            <a:pPr marL="742950" lvl="1" indent="-285750" algn="just" eaLnBrk="0" hangingPunct="0">
              <a:spcBef>
                <a:spcPct val="20000"/>
              </a:spcBef>
              <a:buFont typeface="Arial" charset="0"/>
              <a:buChar char="–"/>
            </a:pPr>
            <a:r>
              <a:rPr lang="en-IN" sz="2400" dirty="0" smtClean="0">
                <a:latin typeface="+mn-lt"/>
              </a:rPr>
              <a:t>The method body will be defined by its subclass. </a:t>
            </a:r>
            <a:r>
              <a:rPr lang="en-IN" sz="2400" b="1" dirty="0" smtClean="0">
                <a:latin typeface="+mn-lt"/>
              </a:rPr>
              <a:t>Abstract method can never be final and static.</a:t>
            </a:r>
            <a:r>
              <a:rPr lang="en-IN" sz="2400" dirty="0" smtClean="0">
                <a:latin typeface="+mn-lt"/>
              </a:rPr>
              <a:t> Any class that extends an abstract class must implement all the abstract methods declared by the super class.</a:t>
            </a:r>
          </a:p>
        </p:txBody>
      </p:sp>
      <p:sp>
        <p:nvSpPr>
          <p:cNvPr id="14" name="TextBox 13"/>
          <p:cNvSpPr txBox="1"/>
          <p:nvPr/>
        </p:nvSpPr>
        <p:spPr>
          <a:xfrm>
            <a:off x="0" y="6500834"/>
            <a:ext cx="9144000" cy="430887"/>
          </a:xfrm>
          <a:prstGeom prst="rect">
            <a:avLst/>
          </a:prstGeom>
          <a:noFill/>
        </p:spPr>
        <p:txBody>
          <a:bodyPr wrap="square" rtlCol="0">
            <a:spAutoFit/>
          </a:bodyPr>
          <a:lstStyle/>
          <a:p>
            <a:r>
              <a:rPr lang="en-IN" sz="2200" b="1" dirty="0" smtClean="0">
                <a:latin typeface="+mn-lt"/>
              </a:rPr>
              <a:t>Example: </a:t>
            </a:r>
            <a:r>
              <a:rPr lang="en-IN" sz="2200" dirty="0" smtClean="0">
                <a:latin typeface="+mn-lt"/>
              </a:rPr>
              <a:t>TestAbstraction1.java, TestAbstraction2.java, TestAbstraction3.java</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357166"/>
            <a:ext cx="8858312" cy="4883153"/>
          </a:xfrm>
        </p:spPr>
        <p:txBody>
          <a:bodyPr/>
          <a:lstStyle/>
          <a:p>
            <a:pPr>
              <a:buNone/>
            </a:pPr>
            <a:r>
              <a:rPr lang="en-IN" sz="2400" b="1" dirty="0" smtClean="0"/>
              <a:t>When to use Abstract Methods &amp; Abstract Class?</a:t>
            </a:r>
          </a:p>
          <a:p>
            <a:pPr algn="just">
              <a:lnSpc>
                <a:spcPct val="150000"/>
              </a:lnSpc>
            </a:pPr>
            <a:r>
              <a:rPr lang="en-IN" sz="2400" b="1" dirty="0" smtClean="0"/>
              <a:t>Abstract methods </a:t>
            </a:r>
            <a:r>
              <a:rPr lang="en-IN" sz="2400" dirty="0" smtClean="0"/>
              <a:t>are usually declared where two or more subclasses are expected to do a similar thing in different ways through different implementations. These subclasses extend the same Abstract class and provide different implementations for the abstract methods.</a:t>
            </a:r>
          </a:p>
          <a:p>
            <a:pPr algn="just">
              <a:lnSpc>
                <a:spcPct val="150000"/>
              </a:lnSpc>
            </a:pPr>
            <a:r>
              <a:rPr lang="en-IN" sz="2400" b="1" dirty="0" smtClean="0"/>
              <a:t>Abstract classes </a:t>
            </a:r>
            <a:r>
              <a:rPr lang="en-IN" sz="2400" dirty="0" smtClean="0"/>
              <a:t>are used to define generic types </a:t>
            </a:r>
            <a:r>
              <a:rPr lang="en-IN" sz="2400" smtClean="0"/>
              <a:t>of behaviours </a:t>
            </a:r>
            <a:r>
              <a:rPr lang="en-IN" sz="2400" dirty="0" smtClean="0"/>
              <a:t>at the top of an object-oriented programming class hierarchy, and use its subclasses to provide implementation details of the abstract class.</a:t>
            </a:r>
          </a:p>
          <a:p>
            <a:pPr algn="just"/>
            <a:endParaRPr lang="en-IN" sz="2400" dirty="0" smtClean="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26</a:t>
            </a:fld>
            <a:endParaRPr lang="en-US"/>
          </a:p>
        </p:txBody>
      </p:sp>
      <p:sp>
        <p:nvSpPr>
          <p:cNvPr id="7" name="Title 1"/>
          <p:cNvSpPr>
            <a:spLocks noGrp="1"/>
          </p:cNvSpPr>
          <p:nvPr>
            <p:ph type="title"/>
          </p:nvPr>
        </p:nvSpPr>
        <p:spPr>
          <a:xfrm>
            <a:off x="457200" y="-71462"/>
            <a:ext cx="8229600" cy="500066"/>
          </a:xfrm>
        </p:spPr>
        <p:txBody>
          <a:bodyPr/>
          <a:lstStyle/>
          <a:p>
            <a:r>
              <a:rPr lang="en-IN" sz="3200" b="1" dirty="0" smtClean="0">
                <a:solidFill>
                  <a:srgbClr val="00B0F0"/>
                </a:solidFill>
              </a:rPr>
              <a:t>Abstract class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357166"/>
            <a:ext cx="8858312" cy="4883153"/>
          </a:xfrm>
        </p:spPr>
        <p:txBody>
          <a:bodyPr/>
          <a:lstStyle/>
          <a:p>
            <a:r>
              <a:rPr lang="en-IN" sz="2400" b="1" dirty="0" smtClean="0"/>
              <a:t>Interface</a:t>
            </a:r>
          </a:p>
          <a:p>
            <a:pPr lvl="1" algn="just"/>
            <a:r>
              <a:rPr lang="en-IN" sz="2400" b="1" dirty="0" smtClean="0"/>
              <a:t>Abstract class</a:t>
            </a:r>
            <a:r>
              <a:rPr lang="en-IN" sz="2400" dirty="0" smtClean="0"/>
              <a:t> which is used for achieving </a:t>
            </a:r>
            <a:r>
              <a:rPr lang="en-IN" sz="2400" b="1" dirty="0" smtClean="0"/>
              <a:t>partial abstraction</a:t>
            </a:r>
            <a:r>
              <a:rPr lang="en-IN" sz="2400" dirty="0" smtClean="0"/>
              <a:t>. Unlike abstract class an </a:t>
            </a:r>
            <a:r>
              <a:rPr lang="en-IN" sz="2400" b="1" dirty="0" smtClean="0"/>
              <a:t>interface</a:t>
            </a:r>
            <a:r>
              <a:rPr lang="en-IN" sz="2400" dirty="0" smtClean="0"/>
              <a:t> is used for </a:t>
            </a:r>
            <a:r>
              <a:rPr lang="en-IN" sz="2400" b="1" dirty="0" smtClean="0"/>
              <a:t>full abstraction</a:t>
            </a:r>
            <a:r>
              <a:rPr lang="en-IN" sz="2400" dirty="0" smtClean="0"/>
              <a:t>. </a:t>
            </a:r>
          </a:p>
          <a:p>
            <a:pPr lvl="1" algn="just"/>
            <a:r>
              <a:rPr lang="en-IN" sz="2400" dirty="0" smtClean="0"/>
              <a:t>Interface looks like a class but it is not a class. An interface can have methods and variables just like the class but the </a:t>
            </a:r>
            <a:r>
              <a:rPr lang="en-IN" sz="2400" b="1" dirty="0" smtClean="0"/>
              <a:t>methods</a:t>
            </a:r>
            <a:r>
              <a:rPr lang="en-IN" sz="2400" dirty="0" smtClean="0"/>
              <a:t> declared in interface are by </a:t>
            </a:r>
            <a:r>
              <a:rPr lang="en-IN" sz="2400" b="1" dirty="0" smtClean="0"/>
              <a:t>default abstract </a:t>
            </a:r>
            <a:r>
              <a:rPr lang="en-IN" sz="2400" dirty="0" smtClean="0"/>
              <a:t>(only method signature, no body) </a:t>
            </a:r>
            <a:r>
              <a:rPr lang="en-IN" sz="2400" b="1" dirty="0" smtClean="0"/>
              <a:t>and public</a:t>
            </a:r>
            <a:r>
              <a:rPr lang="en-IN" sz="2400" dirty="0" smtClean="0"/>
              <a:t>. </a:t>
            </a:r>
            <a:endParaRPr lang="en-IN" sz="2000" dirty="0" smtClean="0"/>
          </a:p>
          <a:p>
            <a:pPr lvl="1" algn="just"/>
            <a:r>
              <a:rPr lang="en-IN" sz="2400" dirty="0" smtClean="0"/>
              <a:t>Also, the </a:t>
            </a:r>
            <a:r>
              <a:rPr lang="en-IN" sz="2400" b="1" dirty="0" smtClean="0"/>
              <a:t>variables</a:t>
            </a:r>
            <a:r>
              <a:rPr lang="en-IN" sz="2400" dirty="0" smtClean="0"/>
              <a:t> declared in an interface are </a:t>
            </a:r>
            <a:r>
              <a:rPr lang="en-IN" sz="2400" b="1" dirty="0" smtClean="0"/>
              <a:t>public, static &amp; final by default</a:t>
            </a:r>
            <a:r>
              <a:rPr lang="en-IN" sz="2400" dirty="0" smtClean="0"/>
              <a:t>. We will cover this in detail, later in this guide. </a:t>
            </a:r>
          </a:p>
          <a:p>
            <a:pPr lvl="2" algn="just"/>
            <a:r>
              <a:rPr lang="en-IN" sz="2000" dirty="0" smtClean="0"/>
              <a:t>Interfaces can have </a:t>
            </a:r>
            <a:r>
              <a:rPr lang="en-IN" sz="2000" b="1" dirty="0" smtClean="0"/>
              <a:t>default methods </a:t>
            </a:r>
            <a:r>
              <a:rPr lang="en-IN" sz="2000" dirty="0" smtClean="0"/>
              <a:t>with implementation from </a:t>
            </a:r>
            <a:r>
              <a:rPr lang="en-IN" sz="2000" b="1" dirty="0" smtClean="0"/>
              <a:t>java 8 onwards.</a:t>
            </a:r>
          </a:p>
          <a:p>
            <a:pPr lvl="2" algn="just"/>
            <a:r>
              <a:rPr lang="en-IN" sz="2000" dirty="0" smtClean="0"/>
              <a:t>Default methods were introduced to provide backward compatibility for old interfaces so that they can have new methods without effecting existing code.</a:t>
            </a:r>
          </a:p>
          <a:p>
            <a:pPr lvl="2" algn="just"/>
            <a:r>
              <a:rPr lang="en-IN" sz="2000" dirty="0" smtClean="0"/>
              <a:t>Interfaces can have static methods as well similar to static method of classes from java 8 onwards. </a:t>
            </a:r>
            <a:endParaRPr lang="en-IN" sz="2400" dirty="0" smtClean="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27</a:t>
            </a:fld>
            <a:endParaRPr lang="en-US"/>
          </a:p>
        </p:txBody>
      </p:sp>
      <p:sp>
        <p:nvSpPr>
          <p:cNvPr id="7" name="Title 1"/>
          <p:cNvSpPr>
            <a:spLocks noGrp="1"/>
          </p:cNvSpPr>
          <p:nvPr>
            <p:ph type="title"/>
          </p:nvPr>
        </p:nvSpPr>
        <p:spPr>
          <a:xfrm>
            <a:off x="457200" y="-71462"/>
            <a:ext cx="8229600" cy="500066"/>
          </a:xfrm>
        </p:spPr>
        <p:txBody>
          <a:bodyPr/>
          <a:lstStyle/>
          <a:p>
            <a:r>
              <a:rPr lang="en-IN" sz="3200" b="1" dirty="0" smtClean="0">
                <a:solidFill>
                  <a:srgbClr val="00B0F0"/>
                </a:solidFill>
              </a:rPr>
              <a:t>Interface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357166"/>
            <a:ext cx="8858312" cy="4883153"/>
          </a:xfrm>
        </p:spPr>
        <p:txBody>
          <a:bodyPr/>
          <a:lstStyle/>
          <a:p>
            <a:pPr algn="just"/>
            <a:r>
              <a:rPr lang="en-IN" sz="2400" b="1" dirty="0" smtClean="0">
                <a:solidFill>
                  <a:srgbClr val="FF0000"/>
                </a:solidFill>
              </a:rPr>
              <a:t>What is the use of interface in Java?</a:t>
            </a:r>
          </a:p>
          <a:p>
            <a:pPr lvl="1" algn="just"/>
            <a:r>
              <a:rPr lang="en-IN" sz="2400" dirty="0" smtClean="0"/>
              <a:t>It is used to achieve abstraction. i.e. To achieve security - hide certain details and only show the important details of an object.</a:t>
            </a:r>
          </a:p>
          <a:p>
            <a:pPr lvl="1" algn="just"/>
            <a:r>
              <a:rPr lang="en-IN" sz="2400" dirty="0" smtClean="0"/>
              <a:t>Java does not support "multiple inheritance“. However, it can be achieved with interfaces, because the class can implement multiple interfaces. </a:t>
            </a:r>
          </a:p>
          <a:p>
            <a:pPr lvl="1" algn="just"/>
            <a:r>
              <a:rPr lang="en-IN" sz="2400" b="1" dirty="0" smtClean="0"/>
              <a:t>Syntax : interface</a:t>
            </a:r>
            <a:r>
              <a:rPr lang="en-IN" sz="2400" dirty="0" smtClean="0"/>
              <a:t> interface_name { }</a:t>
            </a:r>
          </a:p>
          <a:p>
            <a:pPr lvl="1" algn="just"/>
            <a:r>
              <a:rPr lang="en-IN" sz="2400" dirty="0" smtClean="0"/>
              <a:t>A class that implements an interface must implement all the methods declared in the interface.</a:t>
            </a:r>
          </a:p>
          <a:p>
            <a:pPr algn="just">
              <a:buNone/>
            </a:pPr>
            <a:r>
              <a:rPr lang="en-IN" sz="2400" b="1" dirty="0" smtClean="0">
                <a:solidFill>
                  <a:srgbClr val="FF0000"/>
                </a:solidFill>
              </a:rPr>
              <a:t>Class and Interface Relation </a:t>
            </a:r>
          </a:p>
          <a:p>
            <a:pPr algn="just"/>
            <a:r>
              <a:rPr lang="en-IN" sz="2300" dirty="0" smtClean="0"/>
              <a:t>A class extends another class, an interface extends another interface, but a class implements an interface.</a:t>
            </a:r>
          </a:p>
          <a:p>
            <a:pPr algn="just">
              <a:buNone/>
            </a:pPr>
            <a:endParaRPr lang="en-IN" sz="2400" b="1" dirty="0" smtClean="0">
              <a:solidFill>
                <a:srgbClr val="FF0000"/>
              </a:solidFill>
            </a:endParaRPr>
          </a:p>
          <a:p>
            <a:pPr lvl="1" algn="just"/>
            <a:endParaRPr lang="en-IN" sz="2000" dirty="0" smtClean="0"/>
          </a:p>
          <a:p>
            <a:pPr lvl="1" algn="just"/>
            <a:endParaRPr lang="en-IN" sz="2400" dirty="0" smtClean="0"/>
          </a:p>
          <a:p>
            <a:pPr lvl="1" algn="just"/>
            <a:endParaRPr lang="en-IN" sz="2400" b="1" dirty="0" smtClean="0">
              <a:solidFill>
                <a:srgbClr val="FF0000"/>
              </a:solidFill>
            </a:endParaRPr>
          </a:p>
          <a:p>
            <a:pPr lvl="1" algn="just"/>
            <a:endParaRPr lang="en-IN" sz="2000" dirty="0" smtClean="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28</a:t>
            </a:fld>
            <a:endParaRPr lang="en-US"/>
          </a:p>
        </p:txBody>
      </p:sp>
      <p:sp>
        <p:nvSpPr>
          <p:cNvPr id="7" name="Title 1"/>
          <p:cNvSpPr>
            <a:spLocks noGrp="1"/>
          </p:cNvSpPr>
          <p:nvPr>
            <p:ph type="title"/>
          </p:nvPr>
        </p:nvSpPr>
        <p:spPr>
          <a:xfrm>
            <a:off x="457200" y="-71462"/>
            <a:ext cx="8229600" cy="500066"/>
          </a:xfrm>
        </p:spPr>
        <p:txBody>
          <a:bodyPr/>
          <a:lstStyle/>
          <a:p>
            <a:r>
              <a:rPr lang="en-IN" sz="3200" b="1" dirty="0" smtClean="0">
                <a:solidFill>
                  <a:srgbClr val="00B0F0"/>
                </a:solidFill>
              </a:rPr>
              <a:t>Interface</a:t>
            </a:r>
          </a:p>
        </p:txBody>
      </p:sp>
      <p:pic>
        <p:nvPicPr>
          <p:cNvPr id="5" name="Picture 4" descr="interfacerelation.jpg"/>
          <p:cNvPicPr>
            <a:picLocks noChangeAspect="1"/>
          </p:cNvPicPr>
          <p:nvPr/>
        </p:nvPicPr>
        <p:blipFill>
          <a:blip r:embed="rId2" cstate="print"/>
          <a:stretch>
            <a:fillRect/>
          </a:stretch>
        </p:blipFill>
        <p:spPr>
          <a:xfrm>
            <a:off x="1762125" y="5214950"/>
            <a:ext cx="5619750" cy="164305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357166"/>
            <a:ext cx="8858312" cy="4883153"/>
          </a:xfrm>
        </p:spPr>
        <p:txBody>
          <a:bodyPr/>
          <a:lstStyle/>
          <a:p>
            <a:pPr>
              <a:lnSpc>
                <a:spcPct val="150000"/>
              </a:lnSpc>
              <a:buNone/>
            </a:pPr>
            <a:r>
              <a:rPr lang="en-IN" sz="2400" b="1" dirty="0" smtClean="0"/>
              <a:t>Rules for using Interface</a:t>
            </a:r>
          </a:p>
          <a:p>
            <a:pPr algn="just"/>
            <a:r>
              <a:rPr lang="en-IN" sz="2300" dirty="0" smtClean="0"/>
              <a:t>Methods inside Interface must not be final, native or </a:t>
            </a:r>
            <a:r>
              <a:rPr lang="en-IN" sz="2300" b="1" dirty="0" smtClean="0"/>
              <a:t>strictfp</a:t>
            </a:r>
          </a:p>
          <a:p>
            <a:pPr algn="just"/>
            <a:r>
              <a:rPr lang="en-IN" sz="2300" dirty="0" smtClean="0"/>
              <a:t>All variables declared inside interface are implicitly public, static and final variables(constants).</a:t>
            </a:r>
          </a:p>
          <a:p>
            <a:pPr algn="just"/>
            <a:r>
              <a:rPr lang="en-IN" sz="2300" dirty="0" smtClean="0"/>
              <a:t>All methods declared inside Java Interfaces are implicitly public and abstract, even if you don't use public or abstract keyword.</a:t>
            </a:r>
          </a:p>
          <a:p>
            <a:pPr algn="just"/>
            <a:r>
              <a:rPr lang="en-IN" sz="2300" dirty="0" smtClean="0"/>
              <a:t>Interface can extend one or more other interface.</a:t>
            </a:r>
          </a:p>
          <a:p>
            <a:pPr algn="just"/>
            <a:r>
              <a:rPr lang="en-IN" sz="2300" dirty="0" smtClean="0"/>
              <a:t>Interface cannot implement a class.</a:t>
            </a:r>
          </a:p>
          <a:p>
            <a:pPr algn="just"/>
            <a:r>
              <a:rPr lang="en-IN" sz="2300" dirty="0" smtClean="0"/>
              <a:t>Interface can be nested inside another interface.</a:t>
            </a:r>
          </a:p>
          <a:p>
            <a:pPr algn="just"/>
            <a:r>
              <a:rPr lang="en-IN" sz="2400" dirty="0" smtClean="0"/>
              <a:t>An interface cannot contain a constructor (as it cannot be used to create objects)</a:t>
            </a:r>
          </a:p>
          <a:p>
            <a:pPr algn="just">
              <a:lnSpc>
                <a:spcPct val="150000"/>
              </a:lnSpc>
              <a:buNone/>
            </a:pPr>
            <a:r>
              <a:rPr lang="en-IN" sz="2300" b="1" dirty="0" smtClean="0"/>
              <a:t>Example: </a:t>
            </a:r>
            <a:r>
              <a:rPr lang="en-IN" sz="2300" dirty="0" smtClean="0"/>
              <a:t>Interface1.java, Interface2.java, Interface3.java,  Interface4.java</a:t>
            </a: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29</a:t>
            </a:fld>
            <a:endParaRPr lang="en-US"/>
          </a:p>
        </p:txBody>
      </p:sp>
      <p:sp>
        <p:nvSpPr>
          <p:cNvPr id="7" name="Title 1"/>
          <p:cNvSpPr>
            <a:spLocks noGrp="1"/>
          </p:cNvSpPr>
          <p:nvPr>
            <p:ph type="title"/>
          </p:nvPr>
        </p:nvSpPr>
        <p:spPr>
          <a:xfrm>
            <a:off x="457200" y="-71462"/>
            <a:ext cx="8229600" cy="500066"/>
          </a:xfrm>
        </p:spPr>
        <p:txBody>
          <a:bodyPr/>
          <a:lstStyle/>
          <a:p>
            <a:r>
              <a:rPr lang="en-IN" sz="3200" b="1" dirty="0" smtClean="0">
                <a:solidFill>
                  <a:srgbClr val="00B0F0"/>
                </a:solidFill>
              </a:rPr>
              <a:t>Interface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6968" name="Group 24"/>
          <p:cNvGraphicFramePr>
            <a:graphicFrameLocks noGrp="1"/>
          </p:cNvGraphicFramePr>
          <p:nvPr/>
        </p:nvGraphicFramePr>
        <p:xfrm>
          <a:off x="1295400" y="1142984"/>
          <a:ext cx="6629400" cy="4812555"/>
        </p:xfrm>
        <a:graphic>
          <a:graphicData uri="http://schemas.openxmlformats.org/drawingml/2006/table">
            <a:tbl>
              <a:tblPr/>
              <a:tblGrid>
                <a:gridCol w="3316288"/>
                <a:gridCol w="3313112"/>
              </a:tblGrid>
              <a:tr h="55639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smtClean="0">
                          <a:ln>
                            <a:noFill/>
                          </a:ln>
                          <a:solidFill>
                            <a:schemeClr val="bg1"/>
                          </a:solidFill>
                          <a:effectLst/>
                          <a:latin typeface="Courier New" charset="0"/>
                          <a:ea typeface="ＭＳ Ｐゴシック" charset="-128"/>
                          <a:cs typeface="Courier New" charset="0"/>
                        </a:rPr>
                        <a:t>Shirt</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smtClean="0">
                          <a:ln>
                            <a:noFill/>
                          </a:ln>
                          <a:solidFill>
                            <a:schemeClr val="bg1"/>
                          </a:solidFill>
                          <a:effectLst/>
                          <a:latin typeface="Courier New" charset="0"/>
                          <a:ea typeface="ＭＳ Ｐゴシック" charset="-128"/>
                          <a:cs typeface="Courier New" charset="0"/>
                        </a:rPr>
                        <a:t>Trousers</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r>
              <a:tr h="17571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charset="0"/>
                          <a:ea typeface="ＭＳ Ｐゴシック" charset="-128"/>
                          <a:cs typeface="Courier New" charset="0"/>
                        </a:rPr>
                        <a:t>getId()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charset="0"/>
                          <a:ea typeface="ＭＳ Ｐゴシック" charset="-128"/>
                          <a:cs typeface="Courier New" charset="0"/>
                        </a:rPr>
                        <a:t>getPrice()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charset="0"/>
                          <a:ea typeface="ＭＳ Ｐゴシック" charset="-128"/>
                          <a:cs typeface="Courier New" charset="0"/>
                        </a:rPr>
                        <a:t>getSize()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charset="0"/>
                          <a:ea typeface="ＭＳ Ｐゴシック" charset="-128"/>
                          <a:cs typeface="Courier New" charset="0"/>
                        </a:rPr>
                        <a:t>getColor()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charset="0"/>
                          <a:ea typeface="ＭＳ Ｐゴシック" charset="-128"/>
                          <a:cs typeface="Courier New" charset="0"/>
                        </a:rPr>
                        <a:t>getFit()</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charset="0"/>
                          <a:ea typeface="ＭＳ Ｐゴシック" charset="-128"/>
                          <a:cs typeface="Courier New" charset="0"/>
                        </a:rPr>
                        <a:t>getId()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charset="0"/>
                          <a:ea typeface="ＭＳ Ｐゴシック" charset="-128"/>
                          <a:cs typeface="Courier New" charset="0"/>
                        </a:rPr>
                        <a:t>getPrice()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charset="0"/>
                          <a:ea typeface="ＭＳ Ｐゴシック" charset="-128"/>
                          <a:cs typeface="Courier New" charset="0"/>
                        </a:rPr>
                        <a:t>getSize()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charset="0"/>
                          <a:ea typeface="ＭＳ Ｐゴシック" charset="-128"/>
                          <a:cs typeface="Courier New" charset="0"/>
                        </a:rPr>
                        <a:t>getColor()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charset="0"/>
                          <a:ea typeface="ＭＳ Ｐゴシック" charset="-128"/>
                          <a:cs typeface="Courier New" charset="0"/>
                        </a:rPr>
                        <a:t>getFit()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charset="0"/>
                          <a:ea typeface="ＭＳ Ｐゴシック" charset="-128"/>
                          <a:cs typeface="Courier New" charset="0"/>
                        </a:rPr>
                        <a:t>getGender()</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r h="17571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charset="0"/>
                          <a:ea typeface="ＭＳ Ｐゴシック" charset="-128"/>
                          <a:cs typeface="Courier New" charset="0"/>
                        </a:rPr>
                        <a:t>setId()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charset="0"/>
                          <a:ea typeface="ＭＳ Ｐゴシック" charset="-128"/>
                          <a:cs typeface="Courier New" charset="0"/>
                        </a:rPr>
                        <a:t>setPrice()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charset="0"/>
                          <a:ea typeface="ＭＳ Ｐゴシック" charset="-128"/>
                          <a:cs typeface="Courier New" charset="0"/>
                        </a:rPr>
                        <a:t>setSize()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charset="0"/>
                          <a:ea typeface="ＭＳ Ｐゴシック" charset="-128"/>
                          <a:cs typeface="Courier New" charset="0"/>
                        </a:rPr>
                        <a:t>setColor()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charset="0"/>
                          <a:ea typeface="ＭＳ Ｐゴシック" charset="-128"/>
                          <a:cs typeface="Courier New" charset="0"/>
                        </a:rPr>
                        <a:t>setFit()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Courier New" charset="0"/>
                        <a:ea typeface="ＭＳ Ｐゴシック" charset="-128"/>
                        <a:cs typeface="Courier New" charset="0"/>
                      </a:endParaRP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charset="0"/>
                          <a:ea typeface="ＭＳ Ｐゴシック" charset="-128"/>
                          <a:cs typeface="Courier New" charset="0"/>
                        </a:rPr>
                        <a:t>setId()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charset="0"/>
                          <a:ea typeface="ＭＳ Ｐゴシック" charset="-128"/>
                          <a:cs typeface="Courier New" charset="0"/>
                        </a:rPr>
                        <a:t>setPrice()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charset="0"/>
                          <a:ea typeface="ＭＳ Ｐゴシック" charset="-128"/>
                          <a:cs typeface="Courier New" charset="0"/>
                        </a:rPr>
                        <a:t>setSize()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charset="0"/>
                          <a:ea typeface="ＭＳ Ｐゴシック" charset="-128"/>
                          <a:cs typeface="Courier New" charset="0"/>
                        </a:rPr>
                        <a:t>setColor()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charset="0"/>
                          <a:ea typeface="ＭＳ Ｐゴシック" charset="-128"/>
                          <a:cs typeface="Courier New" charset="0"/>
                        </a:rPr>
                        <a:t>setFit()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charset="0"/>
                          <a:ea typeface="ＭＳ Ｐゴシック" charset="-128"/>
                          <a:cs typeface="Courier New" charset="0"/>
                        </a:rPr>
                        <a:t>setGender()</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r h="7418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charset="0"/>
                          <a:ea typeface="ＭＳ Ｐゴシック" charset="-128"/>
                          <a:cs typeface="Courier New" charset="0"/>
                        </a:rPr>
                        <a:t>display()</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ourier New" charset="0"/>
                          <a:ea typeface="ＭＳ Ｐゴシック" charset="-128"/>
                          <a:cs typeface="Courier New" charset="0"/>
                        </a:rPr>
                        <a:t>display()</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bl>
          </a:graphicData>
        </a:graphic>
      </p:graphicFrame>
      <p:sp>
        <p:nvSpPr>
          <p:cNvPr id="3" name="Rectangle 5"/>
          <p:cNvSpPr txBox="1">
            <a:spLocks noChangeArrowheads="1"/>
          </p:cNvSpPr>
          <p:nvPr/>
        </p:nvSpPr>
        <p:spPr>
          <a:xfrm>
            <a:off x="609600" y="439738"/>
            <a:ext cx="7918450" cy="876300"/>
          </a:xfrm>
          <a:prstGeom prst="rect">
            <a:avLst/>
          </a:prstGeom>
        </p:spPr>
        <p:txBody>
          <a:bodyPr/>
          <a:lstStyle/>
          <a:p>
            <a:pPr defTabSz="228600">
              <a:buClr>
                <a:srgbClr val="000000"/>
              </a:buClr>
              <a:defRPr/>
            </a:pPr>
            <a:endParaRPr lang="en-US" sz="2600" b="1" kern="0" dirty="0">
              <a:latin typeface="+mj-lt"/>
              <a:ea typeface="ＭＳ Ｐゴシック" charset="-128"/>
              <a:cs typeface="+mj-cs"/>
            </a:endParaRPr>
          </a:p>
        </p:txBody>
      </p:sp>
      <p:sp>
        <p:nvSpPr>
          <p:cNvPr id="13332" name="Title 4"/>
          <p:cNvSpPr>
            <a:spLocks noGrp="1"/>
          </p:cNvSpPr>
          <p:nvPr>
            <p:ph type="title"/>
          </p:nvPr>
        </p:nvSpPr>
        <p:spPr>
          <a:xfrm>
            <a:off x="457200" y="71414"/>
            <a:ext cx="8229600" cy="439718"/>
          </a:xfrm>
        </p:spPr>
        <p:txBody>
          <a:bodyPr/>
          <a:lstStyle/>
          <a:p>
            <a:pPr eaLnBrk="1" hangingPunct="1"/>
            <a:r>
              <a:rPr lang="en-US" dirty="0" smtClean="0"/>
              <a:t/>
            </a:r>
            <a:br>
              <a:rPr lang="en-US" dirty="0" smtClean="0"/>
            </a:br>
            <a:r>
              <a:rPr lang="en-US" sz="3200" b="1" dirty="0" smtClean="0">
                <a:solidFill>
                  <a:srgbClr val="00B0F0"/>
                </a:solidFill>
              </a:rPr>
              <a:t>Inheritance: Why?</a:t>
            </a:r>
            <a:br>
              <a:rPr lang="en-US" sz="3200" b="1" dirty="0" smtClean="0">
                <a:solidFill>
                  <a:srgbClr val="00B0F0"/>
                </a:solidFill>
              </a:rPr>
            </a:br>
            <a:endParaRPr lang="en-US" sz="3200" b="1" dirty="0" smtClean="0">
              <a:solidFill>
                <a:srgbClr val="00B0F0"/>
              </a:solidFill>
            </a:endParaRPr>
          </a:p>
        </p:txBody>
      </p:sp>
      <p:sp>
        <p:nvSpPr>
          <p:cNvPr id="5" name="Title 4"/>
          <p:cNvSpPr txBox="1">
            <a:spLocks/>
          </p:cNvSpPr>
          <p:nvPr/>
        </p:nvSpPr>
        <p:spPr bwMode="auto">
          <a:xfrm>
            <a:off x="214282" y="642918"/>
            <a:ext cx="8229600" cy="43971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lang="en-US" sz="4400" dirty="0" smtClean="0">
              <a:latin typeface="+mj-lt"/>
              <a:ea typeface="+mj-ea"/>
              <a:cs typeface="+mj-cs"/>
            </a:endParaRPr>
          </a:p>
          <a:p>
            <a:pPr marL="0" marR="0" lvl="0" indent="0"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effectLst/>
                <a:uLnTx/>
                <a:uFillTx/>
                <a:latin typeface="+mj-lt"/>
                <a:ea typeface="+mj-ea"/>
                <a:cs typeface="+mj-cs"/>
              </a:rPr>
              <a:t>Common Behaviors</a:t>
            </a:r>
            <a:r>
              <a:rPr kumimoji="0" lang="en-US" sz="3200" b="1" i="0" u="none" strike="noStrike" kern="1200" cap="none" spc="0" normalizeH="0" baseline="0" noProof="0" dirty="0" smtClean="0">
                <a:ln>
                  <a:noFill/>
                </a:ln>
                <a:solidFill>
                  <a:srgbClr val="00B0F0"/>
                </a:solidFill>
                <a:effectLst/>
                <a:uLnTx/>
                <a:uFillTx/>
                <a:latin typeface="+mj-lt"/>
                <a:ea typeface="+mj-ea"/>
                <a:cs typeface="+mj-cs"/>
              </a:rPr>
              <a:t/>
            </a:r>
            <a:br>
              <a:rPr kumimoji="0" lang="en-US" sz="3200" b="1" i="0" u="none" strike="noStrike" kern="1200" cap="none" spc="0" normalizeH="0" baseline="0" noProof="0" dirty="0" smtClean="0">
                <a:ln>
                  <a:noFill/>
                </a:ln>
                <a:solidFill>
                  <a:srgbClr val="00B0F0"/>
                </a:solidFill>
                <a:effectLst/>
                <a:uLnTx/>
                <a:uFillTx/>
                <a:latin typeface="+mj-lt"/>
                <a:ea typeface="+mj-ea"/>
                <a:cs typeface="+mj-cs"/>
              </a:rPr>
            </a:br>
            <a:endParaRPr kumimoji="0" lang="en-US" sz="3200" b="1" i="0" u="none" strike="noStrike" kern="1200" cap="none" spc="0" normalizeH="0" baseline="0" noProof="0" dirty="0" smtClean="0">
              <a:ln>
                <a:noFill/>
              </a:ln>
              <a:solidFill>
                <a:srgbClr val="00B0F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357166"/>
            <a:ext cx="8858312" cy="4883153"/>
          </a:xfrm>
        </p:spPr>
        <p:txBody>
          <a:bodyPr/>
          <a:lstStyle/>
          <a:p>
            <a:pPr algn="just"/>
            <a:r>
              <a:rPr lang="en-IN" sz="2400" dirty="0" smtClean="0"/>
              <a:t>If a class implements multiple interfaces, or an interface extends multiple interfaces, it is known as multiple inheritance. </a:t>
            </a:r>
          </a:p>
          <a:p>
            <a:pPr algn="just"/>
            <a:r>
              <a:rPr lang="en-IN" sz="2400" dirty="0" smtClean="0"/>
              <a:t>Multiple inheritance is not supported in the case of class because of </a:t>
            </a:r>
            <a:r>
              <a:rPr lang="en-IN" sz="2400" b="1" dirty="0" smtClean="0"/>
              <a:t>ambiguity</a:t>
            </a:r>
            <a:r>
              <a:rPr lang="en-IN" sz="2400" dirty="0" smtClean="0"/>
              <a:t>. </a:t>
            </a:r>
          </a:p>
          <a:p>
            <a:pPr algn="just"/>
            <a:r>
              <a:rPr lang="en-IN" sz="2400" dirty="0" smtClean="0"/>
              <a:t>However, it is supported in case of an interface because there is no ambiguity. It is because its implementation is provided by the implementation class.</a:t>
            </a:r>
          </a:p>
          <a:p>
            <a:pPr algn="just"/>
            <a:endParaRPr lang="en-IN" sz="2400" dirty="0" smtClean="0"/>
          </a:p>
          <a:p>
            <a:pPr algn="just">
              <a:lnSpc>
                <a:spcPct val="150000"/>
              </a:lnSpc>
              <a:buNone/>
            </a:pPr>
            <a:endParaRPr lang="en-IN" sz="2300" b="1" dirty="0" smtClean="0"/>
          </a:p>
          <a:p>
            <a:pPr algn="just">
              <a:lnSpc>
                <a:spcPct val="150000"/>
              </a:lnSpc>
              <a:buNone/>
            </a:pPr>
            <a:endParaRPr lang="en-IN" sz="2300" b="1" dirty="0" smtClean="0"/>
          </a:p>
          <a:p>
            <a:pPr algn="just">
              <a:lnSpc>
                <a:spcPct val="150000"/>
              </a:lnSpc>
              <a:buNone/>
            </a:pPr>
            <a:endParaRPr lang="en-IN" sz="2300" b="1" dirty="0" smtClean="0"/>
          </a:p>
          <a:p>
            <a:pPr algn="just">
              <a:lnSpc>
                <a:spcPct val="150000"/>
              </a:lnSpc>
              <a:buNone/>
            </a:pPr>
            <a:endParaRPr lang="en-IN" sz="2300" b="1" dirty="0" smtClean="0"/>
          </a:p>
          <a:p>
            <a:pPr algn="just">
              <a:lnSpc>
                <a:spcPct val="150000"/>
              </a:lnSpc>
              <a:buNone/>
            </a:pPr>
            <a:r>
              <a:rPr lang="en-IN" sz="2300" b="1" dirty="0" smtClean="0"/>
              <a:t>Example: </a:t>
            </a:r>
            <a:r>
              <a:rPr lang="en-IN" sz="2300" dirty="0" smtClean="0"/>
              <a:t>MultipleInheritance1, 2, 3.java</a:t>
            </a: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30</a:t>
            </a:fld>
            <a:endParaRPr lang="en-US"/>
          </a:p>
        </p:txBody>
      </p:sp>
      <p:sp>
        <p:nvSpPr>
          <p:cNvPr id="7" name="Title 1"/>
          <p:cNvSpPr>
            <a:spLocks noGrp="1"/>
          </p:cNvSpPr>
          <p:nvPr>
            <p:ph type="title"/>
          </p:nvPr>
        </p:nvSpPr>
        <p:spPr>
          <a:xfrm>
            <a:off x="457200" y="-71462"/>
            <a:ext cx="8229600" cy="500066"/>
          </a:xfrm>
        </p:spPr>
        <p:txBody>
          <a:bodyPr/>
          <a:lstStyle/>
          <a:p>
            <a:r>
              <a:rPr lang="en-IN" sz="3200" b="1" dirty="0" smtClean="0">
                <a:solidFill>
                  <a:srgbClr val="00B0F0"/>
                </a:solidFill>
              </a:rPr>
              <a:t>Multiple Inheritance by Interface</a:t>
            </a:r>
          </a:p>
        </p:txBody>
      </p:sp>
      <p:pic>
        <p:nvPicPr>
          <p:cNvPr id="5" name="Picture 4" descr="multipleinheritance.jpg"/>
          <p:cNvPicPr>
            <a:picLocks noChangeAspect="1"/>
          </p:cNvPicPr>
          <p:nvPr/>
        </p:nvPicPr>
        <p:blipFill>
          <a:blip r:embed="rId2" cstate="print"/>
          <a:stretch>
            <a:fillRect/>
          </a:stretch>
        </p:blipFill>
        <p:spPr>
          <a:xfrm>
            <a:off x="1123950" y="3186130"/>
            <a:ext cx="6896100" cy="27432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357166"/>
            <a:ext cx="8858312" cy="4883153"/>
          </a:xfrm>
        </p:spPr>
        <p:txBody>
          <a:bodyPr/>
          <a:lstStyle/>
          <a:p>
            <a:pPr algn="just">
              <a:lnSpc>
                <a:spcPct val="150000"/>
              </a:lnSpc>
            </a:pPr>
            <a:r>
              <a:rPr lang="en-IN" sz="2400" dirty="0" smtClean="0"/>
              <a:t>An interface i.e. declared within another interface or class is known as nested interface. </a:t>
            </a:r>
          </a:p>
          <a:p>
            <a:pPr algn="just">
              <a:lnSpc>
                <a:spcPct val="150000"/>
              </a:lnSpc>
            </a:pPr>
            <a:r>
              <a:rPr lang="en-IN" sz="2400" dirty="0" smtClean="0"/>
              <a:t>The nested interfaces are used to group related interfaces so that they can be easy to maintain. </a:t>
            </a:r>
          </a:p>
          <a:p>
            <a:pPr algn="just">
              <a:lnSpc>
                <a:spcPct val="150000"/>
              </a:lnSpc>
            </a:pPr>
            <a:r>
              <a:rPr lang="en-IN" sz="2400" dirty="0" smtClean="0"/>
              <a:t>The nested interface must be referred by the outer interface or class. It can't be accessed directly.</a:t>
            </a:r>
          </a:p>
          <a:p>
            <a:pPr algn="just">
              <a:lnSpc>
                <a:spcPct val="150000"/>
              </a:lnSpc>
            </a:pPr>
            <a:r>
              <a:rPr lang="en-IN" sz="2300" b="1" dirty="0" smtClean="0"/>
              <a:t>Example: </a:t>
            </a:r>
            <a:r>
              <a:rPr lang="en-IN" sz="2300" dirty="0" smtClean="0"/>
              <a:t>NestedInterface1.java, NestedInterface2.java</a:t>
            </a: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31</a:t>
            </a:fld>
            <a:endParaRPr lang="en-US"/>
          </a:p>
        </p:txBody>
      </p:sp>
      <p:sp>
        <p:nvSpPr>
          <p:cNvPr id="7" name="Title 1"/>
          <p:cNvSpPr>
            <a:spLocks noGrp="1"/>
          </p:cNvSpPr>
          <p:nvPr>
            <p:ph type="title"/>
          </p:nvPr>
        </p:nvSpPr>
        <p:spPr>
          <a:xfrm>
            <a:off x="457200" y="-71462"/>
            <a:ext cx="8229600" cy="500066"/>
          </a:xfrm>
        </p:spPr>
        <p:txBody>
          <a:bodyPr/>
          <a:lstStyle/>
          <a:p>
            <a:r>
              <a:rPr lang="en-IN" sz="3200" b="1" dirty="0" smtClean="0">
                <a:solidFill>
                  <a:srgbClr val="00B0F0"/>
                </a:solidFill>
              </a:rPr>
              <a:t>Nested Interface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214282" y="714356"/>
          <a:ext cx="8715436" cy="5524645"/>
        </p:xfrm>
        <a:graphic>
          <a:graphicData uri="http://schemas.openxmlformats.org/drawingml/2006/table">
            <a:tbl>
              <a:tblPr firstRow="1" bandRow="1">
                <a:tableStyleId>{5C22544A-7EE6-4342-B048-85BDC9FD1C3A}</a:tableStyleId>
              </a:tblPr>
              <a:tblGrid>
                <a:gridCol w="4357718"/>
                <a:gridCol w="4357718"/>
              </a:tblGrid>
              <a:tr h="604072">
                <a:tc>
                  <a:txBody>
                    <a:bodyPr/>
                    <a:lstStyle/>
                    <a:p>
                      <a:pPr algn="l" fontAlgn="t"/>
                      <a:r>
                        <a:rPr lang="en-IN" sz="2400" kern="1200" dirty="0" smtClean="0">
                          <a:solidFill>
                            <a:schemeClr val="tx1"/>
                          </a:solidFill>
                          <a:latin typeface="+mn-lt"/>
                          <a:ea typeface="+mn-ea"/>
                          <a:cs typeface="+mn-cs"/>
                        </a:rPr>
                        <a:t>Abstract class</a:t>
                      </a:r>
                    </a:p>
                  </a:txBody>
                  <a:tcPr marL="114300" marR="114300" marT="114300" marB="114300"/>
                </a:tc>
                <a:tc>
                  <a:txBody>
                    <a:bodyPr/>
                    <a:lstStyle/>
                    <a:p>
                      <a:pPr algn="l" fontAlgn="t"/>
                      <a:r>
                        <a:rPr lang="en-IN" sz="2400" kern="1200" dirty="0" smtClean="0">
                          <a:solidFill>
                            <a:schemeClr val="tx1"/>
                          </a:solidFill>
                          <a:latin typeface="+mn-lt"/>
                          <a:ea typeface="+mn-ea"/>
                          <a:cs typeface="+mn-cs"/>
                        </a:rPr>
                        <a:t>Interface</a:t>
                      </a:r>
                    </a:p>
                  </a:txBody>
                  <a:tcPr marL="114300" marR="114300" marT="114300" marB="114300"/>
                </a:tc>
              </a:tr>
              <a:tr h="1110440">
                <a:tc>
                  <a:txBody>
                    <a:bodyPr/>
                    <a:lstStyle/>
                    <a:p>
                      <a:pPr algn="just" fontAlgn="t"/>
                      <a:r>
                        <a:rPr lang="en-IN" sz="2400" kern="1200" dirty="0" smtClean="0">
                          <a:solidFill>
                            <a:schemeClr val="tx1"/>
                          </a:solidFill>
                          <a:latin typeface="+mn-lt"/>
                          <a:ea typeface="+mn-ea"/>
                          <a:cs typeface="+mn-cs"/>
                        </a:rPr>
                        <a:t>1) Abstract class can have abstract and non-abstract methods.</a:t>
                      </a:r>
                    </a:p>
                  </a:txBody>
                  <a:tcPr marL="76200" marR="76200" marT="76200" marB="76200"/>
                </a:tc>
                <a:tc>
                  <a:txBody>
                    <a:bodyPr/>
                    <a:lstStyle/>
                    <a:p>
                      <a:pPr algn="just" fontAlgn="t"/>
                      <a:r>
                        <a:rPr lang="en-IN" sz="2400" kern="1200" dirty="0" smtClean="0">
                          <a:solidFill>
                            <a:schemeClr val="tx1"/>
                          </a:solidFill>
                          <a:latin typeface="+mn-lt"/>
                          <a:ea typeface="+mn-ea"/>
                          <a:cs typeface="+mn-cs"/>
                        </a:rPr>
                        <a:t>Interface can have only abstract methods. Since Java 8, it can have default and static methods also.</a:t>
                      </a:r>
                    </a:p>
                  </a:txBody>
                  <a:tcPr marL="76200" marR="76200" marT="76200" marB="76200"/>
                </a:tc>
              </a:tr>
              <a:tr h="842039">
                <a:tc>
                  <a:txBody>
                    <a:bodyPr/>
                    <a:lstStyle/>
                    <a:p>
                      <a:pPr algn="just" fontAlgn="t"/>
                      <a:r>
                        <a:rPr lang="en-IN" sz="2400" kern="1200" dirty="0" smtClean="0">
                          <a:solidFill>
                            <a:schemeClr val="tx1"/>
                          </a:solidFill>
                          <a:latin typeface="+mn-lt"/>
                          <a:ea typeface="+mn-ea"/>
                          <a:cs typeface="+mn-cs"/>
                        </a:rPr>
                        <a:t>2) Abstract class doesn't support multiple inheritance.</a:t>
                      </a:r>
                    </a:p>
                  </a:txBody>
                  <a:tcPr marL="76200" marR="76200" marT="76200" marB="76200"/>
                </a:tc>
                <a:tc>
                  <a:txBody>
                    <a:bodyPr/>
                    <a:lstStyle/>
                    <a:p>
                      <a:pPr algn="just" fontAlgn="t"/>
                      <a:r>
                        <a:rPr lang="en-IN" sz="2400" kern="1200" dirty="0" smtClean="0">
                          <a:solidFill>
                            <a:schemeClr val="tx1"/>
                          </a:solidFill>
                          <a:latin typeface="+mn-lt"/>
                          <a:ea typeface="+mn-ea"/>
                          <a:cs typeface="+mn-cs"/>
                        </a:rPr>
                        <a:t>Interface supports multiple inheritance.</a:t>
                      </a:r>
                    </a:p>
                  </a:txBody>
                  <a:tcPr marL="76200" marR="76200" marT="76200" marB="76200"/>
                </a:tc>
              </a:tr>
              <a:tr h="1171533">
                <a:tc>
                  <a:txBody>
                    <a:bodyPr/>
                    <a:lstStyle/>
                    <a:p>
                      <a:pPr algn="just" fontAlgn="t"/>
                      <a:r>
                        <a:rPr lang="en-IN" sz="2400" kern="1200" dirty="0" smtClean="0">
                          <a:solidFill>
                            <a:schemeClr val="tx1"/>
                          </a:solidFill>
                          <a:latin typeface="+mn-lt"/>
                          <a:ea typeface="+mn-ea"/>
                          <a:cs typeface="+mn-cs"/>
                        </a:rPr>
                        <a:t>3) Abstract class can have final, non-final, static and non-static variables.</a:t>
                      </a:r>
                    </a:p>
                  </a:txBody>
                  <a:tcPr marL="76200" marR="76200" marT="76200" marB="76200"/>
                </a:tc>
                <a:tc>
                  <a:txBody>
                    <a:bodyPr/>
                    <a:lstStyle/>
                    <a:p>
                      <a:pPr algn="just" fontAlgn="t"/>
                      <a:r>
                        <a:rPr lang="en-IN" sz="2400" kern="1200" dirty="0" smtClean="0">
                          <a:solidFill>
                            <a:schemeClr val="tx1"/>
                          </a:solidFill>
                          <a:latin typeface="+mn-lt"/>
                          <a:ea typeface="+mn-ea"/>
                          <a:cs typeface="+mn-cs"/>
                        </a:rPr>
                        <a:t>Interface has only static and final variables.</a:t>
                      </a:r>
                    </a:p>
                  </a:txBody>
                  <a:tcPr marL="76200" marR="76200" marT="76200" marB="76200"/>
                </a:tc>
              </a:tr>
              <a:tr h="1171533">
                <a:tc>
                  <a:txBody>
                    <a:bodyPr/>
                    <a:lstStyle/>
                    <a:p>
                      <a:pPr algn="just" fontAlgn="t"/>
                      <a:r>
                        <a:rPr lang="en-IN" sz="2400" kern="1200" dirty="0" smtClean="0">
                          <a:solidFill>
                            <a:schemeClr val="tx1"/>
                          </a:solidFill>
                          <a:latin typeface="+mn-lt"/>
                          <a:ea typeface="+mn-ea"/>
                          <a:cs typeface="+mn-cs"/>
                        </a:rPr>
                        <a:t>4) Abstract class can provide the implementation of interface.</a:t>
                      </a:r>
                    </a:p>
                  </a:txBody>
                  <a:tcPr marL="76200" marR="76200" marT="76200" marB="76200"/>
                </a:tc>
                <a:tc>
                  <a:txBody>
                    <a:bodyPr/>
                    <a:lstStyle/>
                    <a:p>
                      <a:pPr algn="just" fontAlgn="t"/>
                      <a:r>
                        <a:rPr lang="en-IN" sz="2400" kern="1200" dirty="0" smtClean="0">
                          <a:solidFill>
                            <a:schemeClr val="tx1"/>
                          </a:solidFill>
                          <a:latin typeface="+mn-lt"/>
                          <a:ea typeface="+mn-ea"/>
                          <a:cs typeface="+mn-cs"/>
                        </a:rPr>
                        <a:t>Interface can't provide the implementation of abstract class.</a:t>
                      </a:r>
                    </a:p>
                  </a:txBody>
                  <a:tcPr marL="76200" marR="76200" marT="76200" marB="76200"/>
                </a:tc>
              </a:tr>
            </a:tbl>
          </a:graphicData>
        </a:graphic>
      </p:graphicFrame>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32</a:t>
            </a:fld>
            <a:endParaRPr lang="en-US"/>
          </a:p>
        </p:txBody>
      </p:sp>
      <p:sp>
        <p:nvSpPr>
          <p:cNvPr id="6" name="Title 1"/>
          <p:cNvSpPr>
            <a:spLocks noGrp="1"/>
          </p:cNvSpPr>
          <p:nvPr>
            <p:ph type="title"/>
          </p:nvPr>
        </p:nvSpPr>
        <p:spPr>
          <a:xfrm>
            <a:off x="457200" y="-24"/>
            <a:ext cx="8229600" cy="500066"/>
          </a:xfrm>
        </p:spPr>
        <p:txBody>
          <a:bodyPr/>
          <a:lstStyle/>
          <a:p>
            <a:r>
              <a:rPr lang="en-IN" sz="3200" b="1" dirty="0" smtClean="0">
                <a:solidFill>
                  <a:srgbClr val="00B0F0"/>
                </a:solidFill>
              </a:rPr>
              <a:t>Abstract class Vs. Interface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214282" y="500042"/>
          <a:ext cx="8715436" cy="5564364"/>
        </p:xfrm>
        <a:graphic>
          <a:graphicData uri="http://schemas.openxmlformats.org/drawingml/2006/table">
            <a:tbl>
              <a:tblPr bandRow="1">
                <a:tableStyleId>{5C22544A-7EE6-4342-B048-85BDC9FD1C3A}</a:tableStyleId>
              </a:tblPr>
              <a:tblGrid>
                <a:gridCol w="4357718"/>
                <a:gridCol w="4357718"/>
              </a:tblGrid>
              <a:tr h="785818">
                <a:tc>
                  <a:txBody>
                    <a:bodyPr/>
                    <a:lstStyle/>
                    <a:p>
                      <a:pPr algn="just" fontAlgn="t"/>
                      <a:r>
                        <a:rPr lang="en-IN" sz="2200" kern="1200" dirty="0" smtClean="0">
                          <a:solidFill>
                            <a:schemeClr val="tx1"/>
                          </a:solidFill>
                          <a:latin typeface="+mn-lt"/>
                          <a:ea typeface="+mn-ea"/>
                          <a:cs typeface="+mn-cs"/>
                        </a:rPr>
                        <a:t>5) The abstract keyword is used to declare abstract class.</a:t>
                      </a:r>
                    </a:p>
                  </a:txBody>
                  <a:tcPr marL="76200" marR="76200" marT="76200" marB="76200"/>
                </a:tc>
                <a:tc>
                  <a:txBody>
                    <a:bodyPr/>
                    <a:lstStyle/>
                    <a:p>
                      <a:pPr algn="just" fontAlgn="t"/>
                      <a:r>
                        <a:rPr lang="en-IN" sz="2200" kern="1200" dirty="0" smtClean="0">
                          <a:solidFill>
                            <a:schemeClr val="tx1"/>
                          </a:solidFill>
                          <a:latin typeface="+mn-lt"/>
                          <a:ea typeface="+mn-ea"/>
                          <a:cs typeface="+mn-cs"/>
                        </a:rPr>
                        <a:t>The interface keyword is used to declare interface.</a:t>
                      </a:r>
                    </a:p>
                  </a:txBody>
                  <a:tcPr marL="76200" marR="76200" marT="76200" marB="76200"/>
                </a:tc>
              </a:tr>
              <a:tr h="1146824">
                <a:tc>
                  <a:txBody>
                    <a:bodyPr/>
                    <a:lstStyle/>
                    <a:p>
                      <a:pPr algn="just" fontAlgn="t"/>
                      <a:r>
                        <a:rPr lang="en-IN" sz="2200" kern="1200" dirty="0" smtClean="0">
                          <a:solidFill>
                            <a:schemeClr val="tx1"/>
                          </a:solidFill>
                          <a:latin typeface="+mn-lt"/>
                          <a:ea typeface="+mn-ea"/>
                          <a:cs typeface="+mn-cs"/>
                        </a:rPr>
                        <a:t>6) An abstract class can extend another Java class and implement multiple Java interfaces.</a:t>
                      </a:r>
                    </a:p>
                  </a:txBody>
                  <a:tcPr marL="76200" marR="76200" marT="76200" marB="76200"/>
                </a:tc>
                <a:tc>
                  <a:txBody>
                    <a:bodyPr/>
                    <a:lstStyle/>
                    <a:p>
                      <a:pPr algn="just" fontAlgn="t"/>
                      <a:r>
                        <a:rPr lang="en-IN" sz="2200" kern="1200" dirty="0" smtClean="0">
                          <a:solidFill>
                            <a:schemeClr val="tx1"/>
                          </a:solidFill>
                          <a:latin typeface="+mn-lt"/>
                          <a:ea typeface="+mn-ea"/>
                          <a:cs typeface="+mn-cs"/>
                        </a:rPr>
                        <a:t>An interface can extend another Java interface only.</a:t>
                      </a:r>
                    </a:p>
                  </a:txBody>
                  <a:tcPr marL="76200" marR="76200" marT="76200" marB="76200"/>
                </a:tc>
              </a:tr>
              <a:tr h="1157310">
                <a:tc>
                  <a:txBody>
                    <a:bodyPr/>
                    <a:lstStyle/>
                    <a:p>
                      <a:pPr algn="just" fontAlgn="t"/>
                      <a:r>
                        <a:rPr lang="en-IN" sz="2200" kern="1200" dirty="0" smtClean="0">
                          <a:solidFill>
                            <a:schemeClr val="tx1"/>
                          </a:solidFill>
                          <a:latin typeface="+mn-lt"/>
                          <a:ea typeface="+mn-ea"/>
                          <a:cs typeface="+mn-cs"/>
                        </a:rPr>
                        <a:t>7) An abstract classcan be extended using keyword "extends".</a:t>
                      </a:r>
                    </a:p>
                  </a:txBody>
                  <a:tcPr marL="76200" marR="76200" marT="76200" marB="76200"/>
                </a:tc>
                <a:tc>
                  <a:txBody>
                    <a:bodyPr/>
                    <a:lstStyle/>
                    <a:p>
                      <a:pPr algn="just" fontAlgn="t"/>
                      <a:r>
                        <a:rPr lang="en-IN" sz="2200" kern="1200" dirty="0" smtClean="0">
                          <a:solidFill>
                            <a:schemeClr val="tx1"/>
                          </a:solidFill>
                          <a:latin typeface="+mn-lt"/>
                          <a:ea typeface="+mn-ea"/>
                          <a:cs typeface="+mn-cs"/>
                        </a:rPr>
                        <a:t>An interface class can be implemented using keyword "implements".</a:t>
                      </a:r>
                    </a:p>
                  </a:txBody>
                  <a:tcPr marL="76200" marR="76200" marT="76200" marB="76200"/>
                </a:tc>
              </a:tr>
              <a:tr h="789650">
                <a:tc>
                  <a:txBody>
                    <a:bodyPr/>
                    <a:lstStyle/>
                    <a:p>
                      <a:pPr algn="just" fontAlgn="t"/>
                      <a:r>
                        <a:rPr lang="en-IN" sz="2200" kern="1200" dirty="0" smtClean="0">
                          <a:solidFill>
                            <a:schemeClr val="tx1"/>
                          </a:solidFill>
                          <a:latin typeface="+mn-lt"/>
                          <a:ea typeface="+mn-ea"/>
                          <a:cs typeface="+mn-cs"/>
                        </a:rPr>
                        <a:t>8) A Javaabstract classcan have class members like private, protected, etc.</a:t>
                      </a:r>
                    </a:p>
                  </a:txBody>
                  <a:tcPr marL="76200" marR="76200" marT="76200" marB="76200"/>
                </a:tc>
                <a:tc>
                  <a:txBody>
                    <a:bodyPr/>
                    <a:lstStyle/>
                    <a:p>
                      <a:pPr algn="just" fontAlgn="t"/>
                      <a:r>
                        <a:rPr lang="en-IN" sz="2200" kern="1200" dirty="0" smtClean="0">
                          <a:solidFill>
                            <a:schemeClr val="tx1"/>
                          </a:solidFill>
                          <a:latin typeface="+mn-lt"/>
                          <a:ea typeface="+mn-ea"/>
                          <a:cs typeface="+mn-cs"/>
                        </a:rPr>
                        <a:t>Members of a Java interface are public by default.</a:t>
                      </a:r>
                    </a:p>
                  </a:txBody>
                  <a:tcPr marL="76200" marR="76200" marT="76200" marB="76200"/>
                </a:tc>
              </a:tr>
              <a:tr h="1601964">
                <a:tc>
                  <a:txBody>
                    <a:bodyPr/>
                    <a:lstStyle/>
                    <a:p>
                      <a:pPr algn="l" fontAlgn="t"/>
                      <a:r>
                        <a:rPr lang="en-IN" sz="2200" b="1" kern="1200" dirty="0" smtClean="0">
                          <a:solidFill>
                            <a:schemeClr val="tx1"/>
                          </a:solidFill>
                          <a:latin typeface="+mn-lt"/>
                          <a:ea typeface="+mn-ea"/>
                          <a:cs typeface="+mn-cs"/>
                        </a:rPr>
                        <a:t>9)Example:</a:t>
                      </a:r>
                      <a:r>
                        <a:rPr lang="en-IN" sz="2200" kern="1200" dirty="0" smtClean="0">
                          <a:solidFill>
                            <a:schemeClr val="tx1"/>
                          </a:solidFill>
                          <a:latin typeface="+mn-lt"/>
                          <a:ea typeface="+mn-ea"/>
                          <a:cs typeface="+mn-cs"/>
                        </a:rPr>
                        <a:t/>
                      </a:r>
                      <a:br>
                        <a:rPr lang="en-IN" sz="2200" kern="1200" dirty="0" smtClean="0">
                          <a:solidFill>
                            <a:schemeClr val="tx1"/>
                          </a:solidFill>
                          <a:latin typeface="+mn-lt"/>
                          <a:ea typeface="+mn-ea"/>
                          <a:cs typeface="+mn-cs"/>
                        </a:rPr>
                      </a:br>
                      <a:r>
                        <a:rPr lang="en-IN" sz="2200" kern="1200" dirty="0" smtClean="0">
                          <a:solidFill>
                            <a:schemeClr val="tx1"/>
                          </a:solidFill>
                          <a:latin typeface="+mn-lt"/>
                          <a:ea typeface="+mn-ea"/>
                          <a:cs typeface="+mn-cs"/>
                        </a:rPr>
                        <a:t>public abstract class Shape{</a:t>
                      </a:r>
                      <a:br>
                        <a:rPr lang="en-IN" sz="2200" kern="1200" dirty="0" smtClean="0">
                          <a:solidFill>
                            <a:schemeClr val="tx1"/>
                          </a:solidFill>
                          <a:latin typeface="+mn-lt"/>
                          <a:ea typeface="+mn-ea"/>
                          <a:cs typeface="+mn-cs"/>
                        </a:rPr>
                      </a:br>
                      <a:r>
                        <a:rPr lang="en-IN" sz="2200" kern="1200" dirty="0" smtClean="0">
                          <a:solidFill>
                            <a:schemeClr val="tx1"/>
                          </a:solidFill>
                          <a:latin typeface="+mn-lt"/>
                          <a:ea typeface="+mn-ea"/>
                          <a:cs typeface="+mn-cs"/>
                        </a:rPr>
                        <a:t>public abstract void draw();</a:t>
                      </a:r>
                      <a:br>
                        <a:rPr lang="en-IN" sz="2200" kern="1200" dirty="0" smtClean="0">
                          <a:solidFill>
                            <a:schemeClr val="tx1"/>
                          </a:solidFill>
                          <a:latin typeface="+mn-lt"/>
                          <a:ea typeface="+mn-ea"/>
                          <a:cs typeface="+mn-cs"/>
                        </a:rPr>
                      </a:br>
                      <a:r>
                        <a:rPr lang="en-IN" sz="2200" kern="1200" dirty="0" smtClean="0">
                          <a:solidFill>
                            <a:schemeClr val="tx1"/>
                          </a:solidFill>
                          <a:latin typeface="+mn-lt"/>
                          <a:ea typeface="+mn-ea"/>
                          <a:cs typeface="+mn-cs"/>
                        </a:rPr>
                        <a:t>}</a:t>
                      </a:r>
                    </a:p>
                  </a:txBody>
                  <a:tcPr marL="76200" marR="76200" marT="76200" marB="76200"/>
                </a:tc>
                <a:tc>
                  <a:txBody>
                    <a:bodyPr/>
                    <a:lstStyle/>
                    <a:p>
                      <a:pPr algn="l" fontAlgn="t"/>
                      <a:r>
                        <a:rPr lang="en-IN" sz="2200" b="1" kern="1200" dirty="0" smtClean="0">
                          <a:solidFill>
                            <a:schemeClr val="tx1"/>
                          </a:solidFill>
                          <a:latin typeface="+mn-lt"/>
                          <a:ea typeface="+mn-ea"/>
                          <a:cs typeface="+mn-cs"/>
                        </a:rPr>
                        <a:t>Example:</a:t>
                      </a:r>
                      <a:r>
                        <a:rPr lang="en-IN" sz="2200" kern="1200" dirty="0" smtClean="0">
                          <a:solidFill>
                            <a:schemeClr val="tx1"/>
                          </a:solidFill>
                          <a:latin typeface="+mn-lt"/>
                          <a:ea typeface="+mn-ea"/>
                          <a:cs typeface="+mn-cs"/>
                        </a:rPr>
                        <a:t/>
                      </a:r>
                      <a:br>
                        <a:rPr lang="en-IN" sz="2200" kern="1200" dirty="0" smtClean="0">
                          <a:solidFill>
                            <a:schemeClr val="tx1"/>
                          </a:solidFill>
                          <a:latin typeface="+mn-lt"/>
                          <a:ea typeface="+mn-ea"/>
                          <a:cs typeface="+mn-cs"/>
                        </a:rPr>
                      </a:br>
                      <a:r>
                        <a:rPr lang="en-IN" sz="2200" kern="1200" dirty="0" smtClean="0">
                          <a:solidFill>
                            <a:schemeClr val="tx1"/>
                          </a:solidFill>
                          <a:latin typeface="+mn-lt"/>
                          <a:ea typeface="+mn-ea"/>
                          <a:cs typeface="+mn-cs"/>
                        </a:rPr>
                        <a:t>public interface </a:t>
                      </a:r>
                      <a:r>
                        <a:rPr lang="en-IN" sz="2200" kern="1200" dirty="0" err="1" smtClean="0">
                          <a:solidFill>
                            <a:schemeClr val="tx1"/>
                          </a:solidFill>
                          <a:latin typeface="+mn-lt"/>
                          <a:ea typeface="+mn-ea"/>
                          <a:cs typeface="+mn-cs"/>
                        </a:rPr>
                        <a:t>Drawable</a:t>
                      </a:r>
                      <a:r>
                        <a:rPr lang="en-IN" sz="2200" kern="1200" dirty="0" smtClean="0">
                          <a:solidFill>
                            <a:schemeClr val="tx1"/>
                          </a:solidFill>
                          <a:latin typeface="+mn-lt"/>
                          <a:ea typeface="+mn-ea"/>
                          <a:cs typeface="+mn-cs"/>
                        </a:rPr>
                        <a:t>{</a:t>
                      </a:r>
                      <a:br>
                        <a:rPr lang="en-IN" sz="2200" kern="1200" dirty="0" smtClean="0">
                          <a:solidFill>
                            <a:schemeClr val="tx1"/>
                          </a:solidFill>
                          <a:latin typeface="+mn-lt"/>
                          <a:ea typeface="+mn-ea"/>
                          <a:cs typeface="+mn-cs"/>
                        </a:rPr>
                      </a:br>
                      <a:r>
                        <a:rPr lang="en-IN" sz="2200" kern="1200" dirty="0" smtClean="0">
                          <a:solidFill>
                            <a:schemeClr val="tx1"/>
                          </a:solidFill>
                          <a:latin typeface="+mn-lt"/>
                          <a:ea typeface="+mn-ea"/>
                          <a:cs typeface="+mn-cs"/>
                        </a:rPr>
                        <a:t>void draw();</a:t>
                      </a:r>
                      <a:br>
                        <a:rPr lang="en-IN" sz="2200" kern="1200" dirty="0" smtClean="0">
                          <a:solidFill>
                            <a:schemeClr val="tx1"/>
                          </a:solidFill>
                          <a:latin typeface="+mn-lt"/>
                          <a:ea typeface="+mn-ea"/>
                          <a:cs typeface="+mn-cs"/>
                        </a:rPr>
                      </a:br>
                      <a:r>
                        <a:rPr lang="en-IN" sz="2200" kern="1200" dirty="0" smtClean="0">
                          <a:solidFill>
                            <a:schemeClr val="tx1"/>
                          </a:solidFill>
                          <a:latin typeface="+mn-lt"/>
                          <a:ea typeface="+mn-ea"/>
                          <a:cs typeface="+mn-cs"/>
                        </a:rPr>
                        <a:t>}</a:t>
                      </a:r>
                    </a:p>
                  </a:txBody>
                  <a:tcPr marL="76200" marR="76200" marT="76200" marB="76200"/>
                </a:tc>
              </a:tr>
            </a:tbl>
          </a:graphicData>
        </a:graphic>
      </p:graphicFrame>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33</a:t>
            </a:fld>
            <a:endParaRPr lang="en-US" dirty="0"/>
          </a:p>
        </p:txBody>
      </p:sp>
      <p:sp>
        <p:nvSpPr>
          <p:cNvPr id="6" name="Title 1"/>
          <p:cNvSpPr>
            <a:spLocks noGrp="1"/>
          </p:cNvSpPr>
          <p:nvPr>
            <p:ph type="title"/>
          </p:nvPr>
        </p:nvSpPr>
        <p:spPr>
          <a:xfrm>
            <a:off x="457200" y="-24"/>
            <a:ext cx="8229600" cy="500066"/>
          </a:xfrm>
        </p:spPr>
        <p:txBody>
          <a:bodyPr/>
          <a:lstStyle/>
          <a:p>
            <a:r>
              <a:rPr lang="en-IN" sz="3200" b="1" dirty="0" smtClean="0">
                <a:solidFill>
                  <a:srgbClr val="00B0F0"/>
                </a:solidFill>
              </a:rPr>
              <a:t>Abstract class Vs. Interface</a:t>
            </a:r>
          </a:p>
        </p:txBody>
      </p:sp>
      <p:sp>
        <p:nvSpPr>
          <p:cNvPr id="7" name="Rectangle 6"/>
          <p:cNvSpPr/>
          <p:nvPr/>
        </p:nvSpPr>
        <p:spPr>
          <a:xfrm>
            <a:off x="214282" y="6207317"/>
            <a:ext cx="6715172" cy="507831"/>
          </a:xfrm>
          <a:prstGeom prst="rect">
            <a:avLst/>
          </a:prstGeom>
        </p:spPr>
        <p:txBody>
          <a:bodyPr wrap="square">
            <a:spAutoFit/>
          </a:bodyPr>
          <a:lstStyle/>
          <a:p>
            <a:pPr algn="just">
              <a:lnSpc>
                <a:spcPct val="150000"/>
              </a:lnSpc>
            </a:pPr>
            <a:r>
              <a:rPr lang="en-IN" b="1" dirty="0" smtClean="0"/>
              <a:t>Example: </a:t>
            </a:r>
            <a:r>
              <a:rPr lang="en-IN" dirty="0" smtClean="0"/>
              <a:t>AbstractInterface.java</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357167"/>
            <a:ext cx="8858312" cy="2071702"/>
          </a:xfrm>
        </p:spPr>
        <p:txBody>
          <a:bodyPr/>
          <a:lstStyle/>
          <a:p>
            <a:pPr algn="just">
              <a:lnSpc>
                <a:spcPct val="150000"/>
              </a:lnSpc>
            </a:pPr>
            <a:r>
              <a:rPr lang="en-IN" sz="2400" dirty="0" smtClean="0"/>
              <a:t>Extends is for extending a class and implements are for implementing an interface.</a:t>
            </a:r>
          </a:p>
          <a:p>
            <a:pPr algn="just">
              <a:lnSpc>
                <a:spcPct val="150000"/>
              </a:lnSpc>
            </a:pPr>
            <a:r>
              <a:rPr lang="en-IN" sz="2300" b="1" dirty="0" smtClean="0"/>
              <a:t>Example: </a:t>
            </a:r>
            <a:r>
              <a:rPr lang="en-IN" sz="2300" dirty="0" smtClean="0"/>
              <a:t>ExtendImplement.java, ExtendImplement1.java</a:t>
            </a: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34</a:t>
            </a:fld>
            <a:endParaRPr lang="en-US"/>
          </a:p>
        </p:txBody>
      </p:sp>
      <p:sp>
        <p:nvSpPr>
          <p:cNvPr id="7" name="Title 1"/>
          <p:cNvSpPr>
            <a:spLocks noGrp="1"/>
          </p:cNvSpPr>
          <p:nvPr>
            <p:ph type="title"/>
          </p:nvPr>
        </p:nvSpPr>
        <p:spPr>
          <a:xfrm>
            <a:off x="457200" y="-71462"/>
            <a:ext cx="8229600" cy="500066"/>
          </a:xfrm>
        </p:spPr>
        <p:txBody>
          <a:bodyPr/>
          <a:lstStyle/>
          <a:p>
            <a:r>
              <a:rPr lang="en-IN" sz="3200" b="1" dirty="0" smtClean="0">
                <a:solidFill>
                  <a:srgbClr val="00B0F0"/>
                </a:solidFill>
              </a:rPr>
              <a:t>Extends vs. Implements</a:t>
            </a:r>
          </a:p>
        </p:txBody>
      </p:sp>
      <p:sp>
        <p:nvSpPr>
          <p:cNvPr id="5" name="Content Placeholder 2"/>
          <p:cNvSpPr txBox="1">
            <a:spLocks/>
          </p:cNvSpPr>
          <p:nvPr/>
        </p:nvSpPr>
        <p:spPr bwMode="auto">
          <a:xfrm>
            <a:off x="285688" y="2214554"/>
            <a:ext cx="8858312"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IN" sz="2400" b="1" dirty="0" smtClean="0">
                <a:solidFill>
                  <a:srgbClr val="FF0000"/>
                </a:solidFill>
                <a:latin typeface="+mn-lt"/>
              </a:rPr>
              <a:t>Can we use implements and extends at the same time?</a:t>
            </a:r>
            <a:endParaRPr lang="en-IN" sz="2400" b="1" dirty="0">
              <a:solidFill>
                <a:srgbClr val="FF0000"/>
              </a:solidFill>
              <a:latin typeface="+mn-lt"/>
            </a:endParaRPr>
          </a:p>
        </p:txBody>
      </p:sp>
      <p:sp>
        <p:nvSpPr>
          <p:cNvPr id="6" name="Content Placeholder 2"/>
          <p:cNvSpPr txBox="1">
            <a:spLocks/>
          </p:cNvSpPr>
          <p:nvPr/>
        </p:nvSpPr>
        <p:spPr bwMode="auto">
          <a:xfrm>
            <a:off x="285688" y="2643182"/>
            <a:ext cx="8858312"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IN" sz="2400" b="1" dirty="0" smtClean="0">
                <a:latin typeface="+mn-lt"/>
              </a:rPr>
              <a:t>Yes, you can but you need to write your extends </a:t>
            </a:r>
            <a:r>
              <a:rPr lang="en-IN" sz="2400" b="1" i="1" dirty="0" smtClean="0">
                <a:latin typeface="+mn-lt"/>
              </a:rPr>
              <a:t>before</a:t>
            </a:r>
            <a:r>
              <a:rPr lang="en-IN" sz="2400" b="1" dirty="0" smtClean="0">
                <a:latin typeface="+mn-lt"/>
              </a:rPr>
              <a:t> implements</a:t>
            </a:r>
            <a:endParaRPr lang="en-IN" sz="2400" b="1" dirty="0">
              <a:solidFill>
                <a:srgbClr val="FF0000"/>
              </a:solidFill>
              <a:latin typeface="+mn-lt"/>
            </a:endParaRPr>
          </a:p>
        </p:txBody>
      </p:sp>
      <p:sp>
        <p:nvSpPr>
          <p:cNvPr id="8" name="Rectangle 7"/>
          <p:cNvSpPr/>
          <p:nvPr/>
        </p:nvSpPr>
        <p:spPr>
          <a:xfrm>
            <a:off x="285720" y="3357563"/>
            <a:ext cx="8572560" cy="461665"/>
          </a:xfrm>
          <a:prstGeom prst="rect">
            <a:avLst/>
          </a:prstGeom>
        </p:spPr>
        <p:txBody>
          <a:bodyPr wrap="square">
            <a:spAutoFit/>
          </a:bodyPr>
          <a:lstStyle/>
          <a:p>
            <a:r>
              <a:rPr lang="en-IN" sz="2400" b="1" dirty="0" smtClean="0">
                <a:solidFill>
                  <a:srgbClr val="FF0000"/>
                </a:solidFill>
                <a:latin typeface="+mn-lt"/>
              </a:rPr>
              <a:t>Why “extends” precedes “implements” in class declaration?</a:t>
            </a:r>
          </a:p>
        </p:txBody>
      </p:sp>
      <p:sp>
        <p:nvSpPr>
          <p:cNvPr id="9" name="Rectangle 8"/>
          <p:cNvSpPr/>
          <p:nvPr/>
        </p:nvSpPr>
        <p:spPr>
          <a:xfrm>
            <a:off x="285720" y="3929066"/>
            <a:ext cx="8643998" cy="2677656"/>
          </a:xfrm>
          <a:prstGeom prst="rect">
            <a:avLst/>
          </a:prstGeom>
        </p:spPr>
        <p:txBody>
          <a:bodyPr wrap="square">
            <a:spAutoFit/>
          </a:bodyPr>
          <a:lstStyle/>
          <a:p>
            <a:pPr algn="just">
              <a:buFont typeface="Arial" pitchFamily="34" charset="0"/>
              <a:buChar char="•"/>
            </a:pPr>
            <a:r>
              <a:rPr lang="en-IN" dirty="0" smtClean="0"/>
              <a:t> </a:t>
            </a:r>
            <a:r>
              <a:rPr lang="en-IN" sz="2400" dirty="0" smtClean="0">
                <a:latin typeface="+mn-lt"/>
              </a:rPr>
              <a:t>Because the parent class must be compliable, it is easier if the compiler knows up front what that class is. Further, you can extend only one class but implement any number of interfaces. </a:t>
            </a:r>
          </a:p>
          <a:p>
            <a:pPr algn="just">
              <a:buFont typeface="Arial" pitchFamily="34" charset="0"/>
              <a:buChar char="•"/>
            </a:pPr>
            <a:r>
              <a:rPr lang="en-IN" sz="2400" dirty="0" smtClean="0">
                <a:latin typeface="+mn-lt"/>
              </a:rPr>
              <a:t> The compilation time climbs if the extends keyword can be intermingled amongst any number of implements instructions. Compilers want to fail as fast as possible to decrease dev time, so this choice is logical.</a:t>
            </a:r>
            <a:endParaRPr lang="en-IN" sz="24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heckerboard(across)">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428604"/>
            <a:ext cx="8858312" cy="4811715"/>
          </a:xfrm>
        </p:spPr>
        <p:txBody>
          <a:bodyPr/>
          <a:lstStyle/>
          <a:p>
            <a:r>
              <a:rPr lang="en-IN" sz="2400" dirty="0" smtClean="0"/>
              <a:t>Typecasting is converting one data type to another.</a:t>
            </a:r>
          </a:p>
          <a:p>
            <a:r>
              <a:rPr lang="en-IN" sz="2400" b="1" dirty="0" smtClean="0"/>
              <a:t>Up-casting (Ex: Upcasting.java)</a:t>
            </a:r>
          </a:p>
          <a:p>
            <a:pPr lvl="1"/>
            <a:r>
              <a:rPr lang="en-IN" sz="2000" dirty="0" smtClean="0"/>
              <a:t>Converting a subclass type to a superclass type is known as up casting.</a:t>
            </a:r>
          </a:p>
          <a:p>
            <a:r>
              <a:rPr lang="en-IN" sz="2400" b="1" dirty="0" smtClean="0"/>
              <a:t>Down-casting (Ex: Downcasting.java)</a:t>
            </a:r>
          </a:p>
          <a:p>
            <a:pPr lvl="1"/>
            <a:r>
              <a:rPr lang="en-IN" sz="2000" dirty="0" smtClean="0"/>
              <a:t>Converting a superclass type to a subclass type is known as down casting.</a:t>
            </a:r>
          </a:p>
          <a:p>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35</a:t>
            </a:fld>
            <a:endParaRPr lang="en-US"/>
          </a:p>
        </p:txBody>
      </p:sp>
      <p:sp>
        <p:nvSpPr>
          <p:cNvPr id="7" name="Title 1"/>
          <p:cNvSpPr>
            <a:spLocks noGrp="1"/>
          </p:cNvSpPr>
          <p:nvPr>
            <p:ph type="title"/>
          </p:nvPr>
        </p:nvSpPr>
        <p:spPr>
          <a:xfrm>
            <a:off x="457200" y="-71462"/>
            <a:ext cx="8229600" cy="500066"/>
          </a:xfrm>
        </p:spPr>
        <p:txBody>
          <a:bodyPr/>
          <a:lstStyle/>
          <a:p>
            <a:r>
              <a:rPr lang="en-IN" sz="3200" b="1" dirty="0" smtClean="0">
                <a:solidFill>
                  <a:srgbClr val="00B0F0"/>
                </a:solidFill>
              </a:rPr>
              <a:t>Up-casting &amp; Down-casting</a:t>
            </a:r>
          </a:p>
        </p:txBody>
      </p:sp>
      <p:pic>
        <p:nvPicPr>
          <p:cNvPr id="5" name="Picture 4" descr="upcasting-vs-downcasting-in-java.jpg"/>
          <p:cNvPicPr>
            <a:picLocks noChangeAspect="1"/>
          </p:cNvPicPr>
          <p:nvPr/>
        </p:nvPicPr>
        <p:blipFill>
          <a:blip r:embed="rId2" cstate="print"/>
          <a:stretch>
            <a:fillRect/>
          </a:stretch>
        </p:blipFill>
        <p:spPr>
          <a:xfrm>
            <a:off x="958850" y="3000372"/>
            <a:ext cx="7226300" cy="32766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357167"/>
            <a:ext cx="8858312" cy="2071702"/>
          </a:xfrm>
        </p:spPr>
        <p:txBody>
          <a:bodyPr/>
          <a:lstStyle/>
          <a:p>
            <a:pPr algn="just">
              <a:lnSpc>
                <a:spcPct val="150000"/>
              </a:lnSpc>
            </a:pPr>
            <a:r>
              <a:rPr lang="en-IN" sz="2400" b="1" dirty="0" smtClean="0"/>
              <a:t>Assume the given class hierarchy </a:t>
            </a:r>
          </a:p>
          <a:p>
            <a:pPr lvl="1" algn="just">
              <a:lnSpc>
                <a:spcPct val="150000"/>
              </a:lnSpc>
            </a:pPr>
            <a:r>
              <a:rPr lang="en-IN" sz="2000" dirty="0" smtClean="0"/>
              <a:t>Mammal &gt; Animal &gt; Dog, Cat</a:t>
            </a:r>
          </a:p>
          <a:p>
            <a:pPr lvl="1" algn="just">
              <a:lnSpc>
                <a:spcPct val="150000"/>
              </a:lnSpc>
            </a:pPr>
            <a:r>
              <a:rPr lang="en-IN" sz="2000" b="1" dirty="0" smtClean="0"/>
              <a:t>Mammal</a:t>
            </a:r>
            <a:r>
              <a:rPr lang="en-IN" sz="2000" dirty="0" smtClean="0"/>
              <a:t>-  is the super interface</a:t>
            </a:r>
          </a:p>
          <a:p>
            <a:pPr lvl="1" algn="just">
              <a:lnSpc>
                <a:spcPct val="150000"/>
              </a:lnSpc>
            </a:pPr>
            <a:r>
              <a:rPr lang="en-IN" sz="2000" b="1" dirty="0" smtClean="0"/>
              <a:t>Animal</a:t>
            </a:r>
            <a:r>
              <a:rPr lang="en-IN" sz="2000" dirty="0" smtClean="0"/>
              <a:t>- Abstract Class</a:t>
            </a:r>
          </a:p>
          <a:p>
            <a:pPr lvl="1" algn="just">
              <a:lnSpc>
                <a:spcPct val="150000"/>
              </a:lnSpc>
            </a:pPr>
            <a:r>
              <a:rPr lang="en-IN" sz="2000" b="1" dirty="0" smtClean="0"/>
              <a:t>Dog &amp; Cat</a:t>
            </a:r>
            <a:r>
              <a:rPr lang="en-IN" sz="2000" dirty="0" smtClean="0"/>
              <a:t>-Concrete class </a:t>
            </a:r>
          </a:p>
          <a:p>
            <a:pPr lvl="1" algn="just">
              <a:lnSpc>
                <a:spcPct val="150000"/>
              </a:lnSpc>
            </a:pPr>
            <a:endParaRPr lang="en-IN" sz="2000" dirty="0" smtClean="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36</a:t>
            </a:fld>
            <a:endParaRPr lang="en-US"/>
          </a:p>
        </p:txBody>
      </p:sp>
      <p:sp>
        <p:nvSpPr>
          <p:cNvPr id="7" name="Title 1"/>
          <p:cNvSpPr>
            <a:spLocks noGrp="1"/>
          </p:cNvSpPr>
          <p:nvPr>
            <p:ph type="title"/>
          </p:nvPr>
        </p:nvSpPr>
        <p:spPr>
          <a:xfrm>
            <a:off x="457200" y="-71462"/>
            <a:ext cx="8229600" cy="500066"/>
          </a:xfrm>
        </p:spPr>
        <p:txBody>
          <a:bodyPr/>
          <a:lstStyle/>
          <a:p>
            <a:r>
              <a:rPr lang="en-IN" sz="3200" b="1" dirty="0" smtClean="0">
                <a:solidFill>
                  <a:srgbClr val="00B0F0"/>
                </a:solidFill>
              </a:rPr>
              <a:t>Up-casting &amp; Down-casting</a:t>
            </a:r>
          </a:p>
        </p:txBody>
      </p:sp>
      <p:sp>
        <p:nvSpPr>
          <p:cNvPr id="8" name="Rectangle 7"/>
          <p:cNvSpPr/>
          <p:nvPr/>
        </p:nvSpPr>
        <p:spPr>
          <a:xfrm>
            <a:off x="5000628" y="928670"/>
            <a:ext cx="3857652" cy="1631216"/>
          </a:xfrm>
          <a:prstGeom prst="rect">
            <a:avLst/>
          </a:prstGeom>
        </p:spPr>
        <p:txBody>
          <a:bodyPr wrap="square">
            <a:spAutoFit/>
          </a:bodyPr>
          <a:lstStyle/>
          <a:p>
            <a:r>
              <a:rPr lang="en-IN" sz="2000" b="1" dirty="0" smtClean="0">
                <a:latin typeface="+mn-lt"/>
              </a:rPr>
              <a:t>public interface Mammal {</a:t>
            </a:r>
          </a:p>
          <a:p>
            <a:r>
              <a:rPr lang="en-IN" sz="2000" dirty="0" smtClean="0">
                <a:latin typeface="+mn-lt"/>
              </a:rPr>
              <a:t>    public void eat();</a:t>
            </a:r>
          </a:p>
          <a:p>
            <a:r>
              <a:rPr lang="en-IN" sz="2000" dirty="0" smtClean="0">
                <a:latin typeface="+mn-lt"/>
              </a:rPr>
              <a:t>     public void move();</a:t>
            </a:r>
          </a:p>
          <a:p>
            <a:r>
              <a:rPr lang="en-IN" sz="2000" dirty="0" smtClean="0">
                <a:latin typeface="+mn-lt"/>
              </a:rPr>
              <a:t>     public void sleep();</a:t>
            </a:r>
          </a:p>
          <a:p>
            <a:r>
              <a:rPr lang="en-IN" sz="2000" dirty="0" smtClean="0">
                <a:latin typeface="+mn-lt"/>
              </a:rPr>
              <a:t>}</a:t>
            </a:r>
            <a:endParaRPr lang="en-IN" sz="2000" dirty="0">
              <a:latin typeface="+mn-lt"/>
            </a:endParaRPr>
          </a:p>
        </p:txBody>
      </p:sp>
      <p:sp>
        <p:nvSpPr>
          <p:cNvPr id="9" name="Rectangle 8"/>
          <p:cNvSpPr/>
          <p:nvPr/>
        </p:nvSpPr>
        <p:spPr>
          <a:xfrm>
            <a:off x="-32" y="3071810"/>
            <a:ext cx="5072098" cy="3477875"/>
          </a:xfrm>
          <a:prstGeom prst="rect">
            <a:avLst/>
          </a:prstGeom>
        </p:spPr>
        <p:txBody>
          <a:bodyPr wrap="square">
            <a:spAutoFit/>
          </a:bodyPr>
          <a:lstStyle/>
          <a:p>
            <a:r>
              <a:rPr lang="en-IN" dirty="0" smtClean="0"/>
              <a:t> </a:t>
            </a:r>
            <a:r>
              <a:rPr lang="en-IN" sz="2000" b="1" dirty="0" smtClean="0">
                <a:latin typeface="+mn-lt"/>
              </a:rPr>
              <a:t>abstract class Animal implements Mammal {</a:t>
            </a:r>
          </a:p>
          <a:p>
            <a:r>
              <a:rPr lang="en-IN" sz="2000" dirty="0" smtClean="0">
                <a:latin typeface="+mn-lt"/>
              </a:rPr>
              <a:t>    public void eat() {</a:t>
            </a:r>
          </a:p>
          <a:p>
            <a:r>
              <a:rPr lang="en-IN" sz="2000" dirty="0" smtClean="0">
                <a:latin typeface="+mn-lt"/>
              </a:rPr>
              <a:t>        </a:t>
            </a:r>
            <a:r>
              <a:rPr lang="en-IN" sz="2000" dirty="0" err="1" smtClean="0">
                <a:latin typeface="+mn-lt"/>
              </a:rPr>
              <a:t>System.out.println</a:t>
            </a:r>
            <a:r>
              <a:rPr lang="en-IN" sz="2000" dirty="0" smtClean="0">
                <a:latin typeface="+mn-lt"/>
              </a:rPr>
              <a:t>("Eating...");</a:t>
            </a:r>
          </a:p>
          <a:p>
            <a:r>
              <a:rPr lang="en-IN" sz="2000" dirty="0" smtClean="0">
                <a:latin typeface="+mn-lt"/>
              </a:rPr>
              <a:t>    }</a:t>
            </a:r>
          </a:p>
          <a:p>
            <a:r>
              <a:rPr lang="en-IN" sz="2000" dirty="0" smtClean="0">
                <a:latin typeface="+mn-lt"/>
              </a:rPr>
              <a:t>     public void move() {</a:t>
            </a:r>
          </a:p>
          <a:p>
            <a:r>
              <a:rPr lang="en-IN" sz="2000" dirty="0" smtClean="0">
                <a:latin typeface="+mn-lt"/>
              </a:rPr>
              <a:t>        </a:t>
            </a:r>
            <a:r>
              <a:rPr lang="en-IN" sz="2000" dirty="0" err="1" smtClean="0">
                <a:latin typeface="+mn-lt"/>
              </a:rPr>
              <a:t>System.out.println</a:t>
            </a:r>
            <a:r>
              <a:rPr lang="en-IN" sz="2000" dirty="0" smtClean="0">
                <a:latin typeface="+mn-lt"/>
              </a:rPr>
              <a:t>("Moving...");</a:t>
            </a:r>
          </a:p>
          <a:p>
            <a:r>
              <a:rPr lang="en-IN" sz="2000" dirty="0" smtClean="0">
                <a:latin typeface="+mn-lt"/>
              </a:rPr>
              <a:t>    }</a:t>
            </a:r>
          </a:p>
          <a:p>
            <a:r>
              <a:rPr lang="en-IN" sz="2000" dirty="0" smtClean="0">
                <a:latin typeface="+mn-lt"/>
              </a:rPr>
              <a:t>     public void sleep() {</a:t>
            </a:r>
          </a:p>
          <a:p>
            <a:r>
              <a:rPr lang="en-IN" sz="2000" dirty="0" smtClean="0">
                <a:latin typeface="+mn-lt"/>
              </a:rPr>
              <a:t>        </a:t>
            </a:r>
            <a:r>
              <a:rPr lang="en-IN" sz="2000" dirty="0" err="1" smtClean="0">
                <a:latin typeface="+mn-lt"/>
              </a:rPr>
              <a:t>System.out.println</a:t>
            </a:r>
            <a:r>
              <a:rPr lang="en-IN" sz="2000" dirty="0" smtClean="0">
                <a:latin typeface="+mn-lt"/>
              </a:rPr>
              <a:t>("Sleeping...");</a:t>
            </a:r>
          </a:p>
          <a:p>
            <a:r>
              <a:rPr lang="en-IN" sz="2000" dirty="0" smtClean="0">
                <a:latin typeface="+mn-lt"/>
              </a:rPr>
              <a:t>    }</a:t>
            </a:r>
          </a:p>
          <a:p>
            <a:r>
              <a:rPr lang="en-IN" sz="2000" dirty="0" smtClean="0">
                <a:latin typeface="+mn-lt"/>
              </a:rPr>
              <a:t> }</a:t>
            </a:r>
            <a:endParaRPr lang="en-IN" sz="2000" dirty="0">
              <a:latin typeface="+mn-lt"/>
            </a:endParaRPr>
          </a:p>
        </p:txBody>
      </p:sp>
      <p:sp>
        <p:nvSpPr>
          <p:cNvPr id="2050" name="Rectangle 2"/>
          <p:cNvSpPr>
            <a:spLocks noChangeArrowheads="1"/>
          </p:cNvSpPr>
          <p:nvPr/>
        </p:nvSpPr>
        <p:spPr bwMode="auto">
          <a:xfrm>
            <a:off x="4357718" y="3500438"/>
            <a:ext cx="4929190" cy="3231654"/>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latin typeface="+mn-lt"/>
              </a:rPr>
              <a:t>class Dog extends Animal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mn-lt"/>
              </a:rPr>
              <a:t>    public void bark()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mn-lt"/>
              </a:rPr>
              <a:t>        </a:t>
            </a:r>
            <a:r>
              <a:rPr lang="en-US" sz="2000" dirty="0" err="1" smtClean="0">
                <a:latin typeface="+mn-lt"/>
              </a:rPr>
              <a:t>System.out.println</a:t>
            </a:r>
            <a:r>
              <a:rPr lang="en-US" sz="2000" dirty="0" smtClean="0">
                <a:latin typeface="+mn-lt"/>
              </a:rPr>
              <a:t>("</a:t>
            </a:r>
            <a:r>
              <a:rPr lang="en-US" sz="2000" dirty="0" err="1" smtClean="0">
                <a:latin typeface="+mn-lt"/>
              </a:rPr>
              <a:t>Gow</a:t>
            </a:r>
            <a:r>
              <a:rPr lang="en-US" sz="2000" dirty="0" smtClean="0">
                <a:latin typeface="+mn-lt"/>
              </a:rPr>
              <a:t> </a:t>
            </a:r>
            <a:r>
              <a:rPr lang="en-US" sz="2000" dirty="0" err="1" smtClean="0">
                <a:latin typeface="+mn-lt"/>
              </a:rPr>
              <a:t>gow</a:t>
            </a:r>
            <a:r>
              <a:rPr lang="en-US" sz="2000" dirty="0" smtClean="0">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mn-lt"/>
              </a:rPr>
              <a:t>    public void eat()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mn-lt"/>
              </a:rPr>
              <a:t>        </a:t>
            </a:r>
            <a:r>
              <a:rPr lang="en-US" sz="2000" dirty="0" err="1" smtClean="0">
                <a:latin typeface="+mn-lt"/>
              </a:rPr>
              <a:t>System.out.println</a:t>
            </a:r>
            <a:r>
              <a:rPr lang="en-US" sz="2000" dirty="0" smtClean="0">
                <a:latin typeface="+mn-lt"/>
              </a:rPr>
              <a:t>("Dog is eating...");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mn-lt"/>
              </a:rPr>
              <a:t>public class Cat extends Animal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mn-lt"/>
              </a:rPr>
              <a:t>    public void meow()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mn-lt"/>
              </a:rPr>
              <a:t>        </a:t>
            </a:r>
            <a:r>
              <a:rPr lang="en-US" sz="2000" dirty="0" err="1" smtClean="0">
                <a:latin typeface="+mn-lt"/>
              </a:rPr>
              <a:t>System.out.println</a:t>
            </a:r>
            <a:r>
              <a:rPr lang="en-US" sz="2000" dirty="0" smtClean="0">
                <a:latin typeface="+mn-lt"/>
              </a:rPr>
              <a:t>("Meow </a:t>
            </a:r>
            <a:r>
              <a:rPr lang="en-US" sz="2000" dirty="0" err="1" smtClean="0">
                <a:latin typeface="+mn-lt"/>
              </a:rPr>
              <a:t>Meow</a:t>
            </a:r>
            <a:r>
              <a:rPr lang="en-US" sz="2000" dirty="0" smtClean="0">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Consolas" pitchFamily="49"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428604"/>
            <a:ext cx="8858312" cy="6429396"/>
          </a:xfrm>
        </p:spPr>
        <p:txBody>
          <a:bodyPr/>
          <a:lstStyle/>
          <a:p>
            <a:pPr>
              <a:buNone/>
            </a:pPr>
            <a:r>
              <a:rPr lang="en-IN" sz="2400" b="1" dirty="0" smtClean="0"/>
              <a:t>What is Up-casting?</a:t>
            </a:r>
          </a:p>
          <a:p>
            <a:pPr algn="just"/>
            <a:r>
              <a:rPr lang="en-IN" sz="2400" dirty="0" smtClean="0"/>
              <a:t>Up-casting is casting a subtype to a super type, upward to the inheritance tree. </a:t>
            </a:r>
          </a:p>
          <a:p>
            <a:pPr algn="just">
              <a:buNone/>
            </a:pPr>
            <a:r>
              <a:rPr lang="en-IN" sz="2400" b="1" dirty="0" smtClean="0"/>
              <a:t>	Example: </a:t>
            </a:r>
            <a:r>
              <a:rPr lang="en-IN" sz="2400" dirty="0" smtClean="0"/>
              <a:t>Dog dog = new Dog();</a:t>
            </a:r>
          </a:p>
          <a:p>
            <a:pPr algn="just">
              <a:buNone/>
            </a:pPr>
            <a:r>
              <a:rPr lang="en-IN" sz="2400" dirty="0" smtClean="0"/>
              <a:t>		         Animal </a:t>
            </a:r>
            <a:r>
              <a:rPr lang="en-IN" sz="2400" dirty="0" err="1" smtClean="0"/>
              <a:t>anim</a:t>
            </a:r>
            <a:r>
              <a:rPr lang="en-IN" sz="2400" dirty="0" smtClean="0"/>
              <a:t> = (Animal) dog;</a:t>
            </a:r>
          </a:p>
          <a:p>
            <a:pPr algn="just">
              <a:buNone/>
            </a:pPr>
            <a:r>
              <a:rPr lang="en-IN" sz="2400" dirty="0" smtClean="0"/>
              <a:t>		         anim.eat();</a:t>
            </a:r>
          </a:p>
          <a:p>
            <a:pPr algn="just"/>
            <a:r>
              <a:rPr lang="en-IN" sz="2300" dirty="0" smtClean="0"/>
              <a:t>Here, we cast the Dog type to the Animal type. Because Animal is the super type of Dog, this casting is called up-casting.</a:t>
            </a:r>
          </a:p>
          <a:p>
            <a:pPr algn="just"/>
            <a:r>
              <a:rPr lang="en-IN" sz="2300" dirty="0" smtClean="0"/>
              <a:t>Note that the </a:t>
            </a:r>
            <a:r>
              <a:rPr lang="en-IN" sz="2300" b="1" dirty="0" smtClean="0"/>
              <a:t>actual object type does not change </a:t>
            </a:r>
            <a:r>
              <a:rPr lang="en-IN" sz="2300" dirty="0" smtClean="0"/>
              <a:t>because of casting. The Dog object is still a Dog object. </a:t>
            </a:r>
            <a:r>
              <a:rPr lang="en-IN" sz="2300" b="1" dirty="0" smtClean="0"/>
              <a:t>Only the reference type gets changed. </a:t>
            </a:r>
          </a:p>
          <a:p>
            <a:r>
              <a:rPr lang="en-IN" sz="2400" b="1" dirty="0" smtClean="0"/>
              <a:t>This is also another example of up-casting</a:t>
            </a:r>
            <a:r>
              <a:rPr lang="en-IN" sz="2400" dirty="0" smtClean="0"/>
              <a:t>:</a:t>
            </a:r>
          </a:p>
          <a:p>
            <a:pPr lvl="1"/>
            <a:r>
              <a:rPr lang="en-IN" sz="2000" dirty="0" smtClean="0"/>
              <a:t>Mammal </a:t>
            </a:r>
            <a:r>
              <a:rPr lang="en-IN" sz="2000" dirty="0" err="1" smtClean="0"/>
              <a:t>mam</a:t>
            </a:r>
            <a:r>
              <a:rPr lang="en-IN" sz="2000" dirty="0" smtClean="0"/>
              <a:t> = new Cat();</a:t>
            </a:r>
            <a:r>
              <a:rPr lang="en-IN" sz="2000" b="1" dirty="0" smtClean="0"/>
              <a:t> </a:t>
            </a:r>
            <a:endParaRPr lang="en-IN" sz="2000" dirty="0" smtClean="0"/>
          </a:p>
          <a:p>
            <a:pPr lvl="1"/>
            <a:r>
              <a:rPr lang="en-IN" sz="2000" dirty="0" smtClean="0"/>
              <a:t>Animal </a:t>
            </a:r>
            <a:r>
              <a:rPr lang="en-IN" sz="2000" dirty="0" err="1" smtClean="0"/>
              <a:t>anim</a:t>
            </a:r>
            <a:r>
              <a:rPr lang="en-IN" sz="2000" dirty="0" smtClean="0"/>
              <a:t> = new Dog();</a:t>
            </a:r>
          </a:p>
          <a:p>
            <a:r>
              <a:rPr lang="en-IN" sz="2400" dirty="0" smtClean="0"/>
              <a:t>Up-casting is always </a:t>
            </a:r>
            <a:r>
              <a:rPr lang="en-IN" sz="2400" b="1" dirty="0" smtClean="0"/>
              <a:t>safe and never fails</a:t>
            </a:r>
            <a:r>
              <a:rPr lang="en-IN" sz="2400" dirty="0" smtClean="0"/>
              <a:t>. </a:t>
            </a:r>
          </a:p>
          <a:p>
            <a:r>
              <a:rPr lang="en-IN" sz="2400" b="1" dirty="0" smtClean="0"/>
              <a:t>Example: </a:t>
            </a:r>
            <a:r>
              <a:rPr lang="en-IN" sz="2400" dirty="0" smtClean="0"/>
              <a:t>UpCast.java</a:t>
            </a:r>
          </a:p>
          <a:p>
            <a:pPr>
              <a:buNone/>
            </a:pPr>
            <a:endParaRPr lang="en-IN" sz="2400" dirty="0" smtClean="0"/>
          </a:p>
          <a:p>
            <a:pPr algn="just"/>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37</a:t>
            </a:fld>
            <a:endParaRPr lang="en-US"/>
          </a:p>
        </p:txBody>
      </p:sp>
      <p:sp>
        <p:nvSpPr>
          <p:cNvPr id="7" name="Title 1"/>
          <p:cNvSpPr>
            <a:spLocks noGrp="1"/>
          </p:cNvSpPr>
          <p:nvPr>
            <p:ph type="title"/>
          </p:nvPr>
        </p:nvSpPr>
        <p:spPr>
          <a:xfrm>
            <a:off x="457200" y="-71462"/>
            <a:ext cx="8229600" cy="500066"/>
          </a:xfrm>
        </p:spPr>
        <p:txBody>
          <a:bodyPr/>
          <a:lstStyle/>
          <a:p>
            <a:r>
              <a:rPr lang="en-IN" sz="3200" b="1" dirty="0" smtClean="0">
                <a:solidFill>
                  <a:srgbClr val="00B0F0"/>
                </a:solidFill>
              </a:rPr>
              <a:t>Up-casting &amp; Down-casting</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428604"/>
            <a:ext cx="8858312" cy="6429396"/>
          </a:xfrm>
        </p:spPr>
        <p:txBody>
          <a:bodyPr/>
          <a:lstStyle/>
          <a:p>
            <a:pPr>
              <a:buNone/>
            </a:pPr>
            <a:r>
              <a:rPr lang="en-IN" sz="2400" b="1" dirty="0" smtClean="0"/>
              <a:t>Why is Up-casting?</a:t>
            </a:r>
          </a:p>
          <a:p>
            <a:pPr algn="just"/>
            <a:r>
              <a:rPr lang="en-IN" sz="2400" dirty="0" smtClean="0"/>
              <a:t>Generally, up-casting is not necessary. However, we need up-casting when we want to write </a:t>
            </a:r>
            <a:r>
              <a:rPr lang="en-IN" sz="2400" b="1" dirty="0" smtClean="0"/>
              <a:t>general code that deals with only the super type</a:t>
            </a:r>
            <a:r>
              <a:rPr lang="en-IN" sz="2400" dirty="0" smtClean="0"/>
              <a:t>. Consider the following class:</a:t>
            </a:r>
          </a:p>
          <a:p>
            <a:pPr>
              <a:buNone/>
            </a:pPr>
            <a:r>
              <a:rPr lang="en-IN" sz="2000" b="1" dirty="0" smtClean="0"/>
              <a:t>class </a:t>
            </a:r>
            <a:r>
              <a:rPr lang="en-IN" sz="2000" b="1" dirty="0" err="1" smtClean="0"/>
              <a:t>AnimalTrainer</a:t>
            </a:r>
            <a:r>
              <a:rPr lang="en-IN" sz="2000" b="1" dirty="0" smtClean="0"/>
              <a:t> {</a:t>
            </a:r>
          </a:p>
          <a:p>
            <a:pPr>
              <a:buNone/>
            </a:pPr>
            <a:r>
              <a:rPr lang="en-IN" sz="2000" b="1" dirty="0" smtClean="0"/>
              <a:t>    public void teach(Animal </a:t>
            </a:r>
            <a:r>
              <a:rPr lang="en-IN" sz="2000" b="1" dirty="0" err="1" smtClean="0"/>
              <a:t>anim</a:t>
            </a:r>
            <a:r>
              <a:rPr lang="en-IN" sz="2000" b="1" dirty="0" smtClean="0"/>
              <a:t>) {</a:t>
            </a:r>
          </a:p>
          <a:p>
            <a:pPr>
              <a:buNone/>
            </a:pPr>
            <a:r>
              <a:rPr lang="en-IN" sz="2000" b="1" dirty="0" smtClean="0"/>
              <a:t>        </a:t>
            </a:r>
            <a:r>
              <a:rPr lang="en-IN" sz="2000" b="1" dirty="0" err="1" smtClean="0"/>
              <a:t>anim.move</a:t>
            </a:r>
            <a:r>
              <a:rPr lang="en-IN" sz="2000" b="1" dirty="0" smtClean="0"/>
              <a:t>();</a:t>
            </a:r>
          </a:p>
          <a:p>
            <a:pPr>
              <a:buNone/>
            </a:pPr>
            <a:r>
              <a:rPr lang="en-IN" sz="2000" b="1" dirty="0" smtClean="0"/>
              <a:t>        anim.eat();</a:t>
            </a:r>
          </a:p>
          <a:p>
            <a:pPr>
              <a:buNone/>
            </a:pPr>
            <a:r>
              <a:rPr lang="en-IN" sz="2000" b="1" dirty="0" smtClean="0"/>
              <a:t>    }</a:t>
            </a:r>
          </a:p>
          <a:p>
            <a:pPr>
              <a:buNone/>
            </a:pPr>
            <a:r>
              <a:rPr lang="en-IN" sz="2000" b="1" dirty="0" smtClean="0"/>
              <a:t>}</a:t>
            </a:r>
          </a:p>
          <a:p>
            <a:pPr algn="just"/>
            <a:r>
              <a:rPr lang="en-IN" sz="2200" dirty="0" smtClean="0"/>
              <a:t>Here, the teach() method can accept any object which is subtype of Animal. So objects of type Dog and Cat will be up-casted to Animal when they are passed into this method.</a:t>
            </a:r>
          </a:p>
          <a:p>
            <a:pPr algn="just"/>
            <a:r>
              <a:rPr lang="en-IN" sz="2200" b="1" dirty="0" smtClean="0"/>
              <a:t>Example: </a:t>
            </a:r>
            <a:r>
              <a:rPr lang="en-IN" sz="2200" dirty="0" smtClean="0"/>
              <a:t>UpCast1.java</a:t>
            </a:r>
          </a:p>
          <a:p>
            <a:pPr>
              <a:buNone/>
            </a:pPr>
            <a:endParaRPr lang="en-IN" sz="2000" b="1" dirty="0" smtClean="0"/>
          </a:p>
          <a:p>
            <a:pPr>
              <a:buNone/>
            </a:pPr>
            <a:endParaRPr lang="en-IN" sz="2400" dirty="0" smtClean="0"/>
          </a:p>
          <a:p>
            <a:pPr>
              <a:buNone/>
            </a:pPr>
            <a:endParaRPr lang="en-IN" sz="2400" dirty="0" smtClean="0"/>
          </a:p>
          <a:p>
            <a:pPr algn="just"/>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38</a:t>
            </a:fld>
            <a:endParaRPr lang="en-US"/>
          </a:p>
        </p:txBody>
      </p:sp>
      <p:sp>
        <p:nvSpPr>
          <p:cNvPr id="7" name="Title 1"/>
          <p:cNvSpPr>
            <a:spLocks noGrp="1"/>
          </p:cNvSpPr>
          <p:nvPr>
            <p:ph type="title"/>
          </p:nvPr>
        </p:nvSpPr>
        <p:spPr>
          <a:xfrm>
            <a:off x="457200" y="-71462"/>
            <a:ext cx="8229600" cy="500066"/>
          </a:xfrm>
        </p:spPr>
        <p:txBody>
          <a:bodyPr/>
          <a:lstStyle/>
          <a:p>
            <a:r>
              <a:rPr lang="en-IN" sz="3200" b="1" dirty="0" smtClean="0">
                <a:solidFill>
                  <a:srgbClr val="00B0F0"/>
                </a:solidFill>
              </a:rPr>
              <a:t>Up-casting &amp; Down-casting</a:t>
            </a:r>
          </a:p>
        </p:txBody>
      </p:sp>
      <p:sp>
        <p:nvSpPr>
          <p:cNvPr id="5" name="Content Placeholder 2"/>
          <p:cNvSpPr txBox="1">
            <a:spLocks/>
          </p:cNvSpPr>
          <p:nvPr/>
        </p:nvSpPr>
        <p:spPr bwMode="auto">
          <a:xfrm>
            <a:off x="4214810" y="2000240"/>
            <a:ext cx="4929190" cy="1971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Dog </a:t>
            </a:r>
            <a:r>
              <a:rPr kumimoji="0" lang="en-IN" sz="2000" b="1" i="0" u="none" strike="noStrike" kern="1200" cap="none" spc="0" normalizeH="0" baseline="0" noProof="0" dirty="0" err="1" smtClean="0">
                <a:ln>
                  <a:noFill/>
                </a:ln>
                <a:solidFill>
                  <a:schemeClr val="tx1"/>
                </a:solidFill>
                <a:effectLst/>
                <a:uLnTx/>
                <a:uFillTx/>
                <a:latin typeface="+mn-lt"/>
                <a:ea typeface="+mn-ea"/>
                <a:cs typeface="+mn-cs"/>
              </a:rPr>
              <a:t>dog</a:t>
            </a:r>
            <a:r>
              <a:rPr kumimoji="0" lang="en-IN" sz="2000" b="1" i="0" u="none" strike="noStrike" kern="1200" cap="none" spc="0" normalizeH="0" baseline="0" noProof="0" dirty="0" smtClean="0">
                <a:ln>
                  <a:noFill/>
                </a:ln>
                <a:solidFill>
                  <a:schemeClr val="tx1"/>
                </a:solidFill>
                <a:effectLst/>
                <a:uLnTx/>
                <a:uFillTx/>
                <a:latin typeface="+mn-lt"/>
                <a:ea typeface="+mn-ea"/>
                <a:cs typeface="+mn-cs"/>
              </a:rPr>
              <a:t> = new Dog();</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Cat </a:t>
            </a:r>
            <a:r>
              <a:rPr kumimoji="0" lang="en-IN" sz="2000" b="1" i="0" u="none" strike="noStrike" kern="1200" cap="none" spc="0" normalizeH="0" baseline="0" noProof="0" dirty="0" err="1" smtClean="0">
                <a:ln>
                  <a:noFill/>
                </a:ln>
                <a:solidFill>
                  <a:schemeClr val="tx1"/>
                </a:solidFill>
                <a:effectLst/>
                <a:uLnTx/>
                <a:uFillTx/>
                <a:latin typeface="+mn-lt"/>
                <a:ea typeface="+mn-ea"/>
                <a:cs typeface="+mn-cs"/>
              </a:rPr>
              <a:t>cat</a:t>
            </a:r>
            <a:r>
              <a:rPr kumimoji="0" lang="en-IN" sz="2000" b="1" i="0" u="none" strike="noStrike" kern="1200" cap="none" spc="0" normalizeH="0" baseline="0" noProof="0" dirty="0" smtClean="0">
                <a:ln>
                  <a:noFill/>
                </a:ln>
                <a:solidFill>
                  <a:schemeClr val="tx1"/>
                </a:solidFill>
                <a:effectLst/>
                <a:uLnTx/>
                <a:uFillTx/>
                <a:latin typeface="+mn-lt"/>
                <a:ea typeface="+mn-ea"/>
                <a:cs typeface="+mn-cs"/>
              </a:rPr>
              <a:t> = new Cat();</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000" b="1" i="0" u="none" strike="noStrike" kern="1200" cap="none" spc="0" normalizeH="0" baseline="0" noProof="0" dirty="0" err="1" smtClean="0">
                <a:ln>
                  <a:noFill/>
                </a:ln>
                <a:solidFill>
                  <a:schemeClr val="tx1"/>
                </a:solidFill>
                <a:effectLst/>
                <a:uLnTx/>
                <a:uFillTx/>
                <a:latin typeface="+mn-lt"/>
                <a:ea typeface="+mn-ea"/>
                <a:cs typeface="+mn-cs"/>
              </a:rPr>
              <a:t>AnimalTrainer</a:t>
            </a:r>
            <a:r>
              <a:rPr kumimoji="0" lang="en-IN" sz="2000" b="1" i="0" u="none" strike="noStrike" kern="1200" cap="none" spc="0" normalizeH="0" baseline="0" noProof="0" dirty="0" smtClean="0">
                <a:ln>
                  <a:noFill/>
                </a:ln>
                <a:solidFill>
                  <a:schemeClr val="tx1"/>
                </a:solidFill>
                <a:effectLst/>
                <a:uLnTx/>
                <a:uFillTx/>
                <a:latin typeface="+mn-lt"/>
                <a:ea typeface="+mn-ea"/>
                <a:cs typeface="+mn-cs"/>
              </a:rPr>
              <a:t> trainer = new </a:t>
            </a:r>
            <a:r>
              <a:rPr kumimoji="0" lang="en-IN" sz="2000" b="1" i="0" u="none" strike="noStrike" kern="1200" cap="none" spc="0" normalizeH="0" baseline="0" noProof="0" dirty="0" err="1" smtClean="0">
                <a:ln>
                  <a:noFill/>
                </a:ln>
                <a:solidFill>
                  <a:schemeClr val="tx1"/>
                </a:solidFill>
                <a:effectLst/>
                <a:uLnTx/>
                <a:uFillTx/>
                <a:latin typeface="+mn-lt"/>
                <a:ea typeface="+mn-ea"/>
                <a:cs typeface="+mn-cs"/>
              </a:rPr>
              <a:t>AnimalTrainer</a:t>
            </a:r>
            <a:r>
              <a:rPr kumimoji="0" lang="en-IN" sz="20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000" b="1" i="0" u="none" strike="noStrike" kern="1200" cap="none" spc="0" normalizeH="0" baseline="0" noProof="0" dirty="0" err="1" smtClean="0">
                <a:ln>
                  <a:noFill/>
                </a:ln>
                <a:solidFill>
                  <a:schemeClr val="tx1"/>
                </a:solidFill>
                <a:effectLst/>
                <a:uLnTx/>
                <a:uFillTx/>
                <a:latin typeface="+mn-lt"/>
                <a:ea typeface="+mn-ea"/>
                <a:cs typeface="+mn-cs"/>
              </a:rPr>
              <a:t>trainer.teach</a:t>
            </a:r>
            <a:r>
              <a:rPr kumimoji="0" lang="en-IN" sz="2000" b="1" i="0" u="none" strike="noStrike" kern="1200" cap="none" spc="0" normalizeH="0" baseline="0" noProof="0" dirty="0" smtClean="0">
                <a:ln>
                  <a:noFill/>
                </a:ln>
                <a:solidFill>
                  <a:schemeClr val="tx1"/>
                </a:solidFill>
                <a:effectLst/>
                <a:uLnTx/>
                <a:uFillTx/>
                <a:latin typeface="+mn-lt"/>
                <a:ea typeface="+mn-ea"/>
                <a:cs typeface="+mn-cs"/>
              </a:rPr>
              <a:t>(dog);</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IN" sz="2000" b="1" i="0" u="none" strike="noStrike" kern="1200" cap="none" spc="0" normalizeH="0" baseline="0" noProof="0" dirty="0" err="1" smtClean="0">
                <a:ln>
                  <a:noFill/>
                </a:ln>
                <a:solidFill>
                  <a:schemeClr val="tx1"/>
                </a:solidFill>
                <a:effectLst/>
                <a:uLnTx/>
                <a:uFillTx/>
                <a:latin typeface="+mn-lt"/>
                <a:ea typeface="+mn-ea"/>
                <a:cs typeface="+mn-cs"/>
              </a:rPr>
              <a:t>trainer.teach</a:t>
            </a:r>
            <a:r>
              <a:rPr kumimoji="0" lang="en-IN" sz="2000" b="1" i="0" u="none" strike="noStrike" kern="1200" cap="none" spc="0" normalizeH="0" baseline="0" noProof="0" dirty="0" smtClean="0">
                <a:ln>
                  <a:noFill/>
                </a:ln>
                <a:solidFill>
                  <a:schemeClr val="tx1"/>
                </a:solidFill>
                <a:effectLst/>
                <a:uLnTx/>
                <a:uFillTx/>
                <a:latin typeface="+mn-lt"/>
                <a:ea typeface="+mn-ea"/>
                <a:cs typeface="+mn-cs"/>
              </a:rPr>
              <a:t>(cat);</a:t>
            </a: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428604"/>
            <a:ext cx="8858312" cy="6429396"/>
          </a:xfrm>
        </p:spPr>
        <p:txBody>
          <a:bodyPr/>
          <a:lstStyle/>
          <a:p>
            <a:pPr>
              <a:buNone/>
            </a:pPr>
            <a:r>
              <a:rPr lang="en-IN" sz="2400" b="1" dirty="0" smtClean="0"/>
              <a:t>What is Down-casting?</a:t>
            </a:r>
          </a:p>
          <a:p>
            <a:pPr algn="just"/>
            <a:r>
              <a:rPr lang="en-IN" sz="2400" dirty="0" smtClean="0"/>
              <a:t>Down-casting is casting to a subtype, downward to the inheritance tree. </a:t>
            </a:r>
            <a:r>
              <a:rPr lang="en-IN" sz="2400" b="1" dirty="0" smtClean="0"/>
              <a:t>For example:</a:t>
            </a:r>
          </a:p>
          <a:p>
            <a:pPr lvl="1" algn="just"/>
            <a:r>
              <a:rPr lang="en-IN" sz="2000" dirty="0" smtClean="0"/>
              <a:t>Animal </a:t>
            </a:r>
            <a:r>
              <a:rPr lang="en-IN" sz="2000" dirty="0" err="1" smtClean="0"/>
              <a:t>anim</a:t>
            </a:r>
            <a:r>
              <a:rPr lang="en-IN" sz="2000" dirty="0" smtClean="0"/>
              <a:t> = new Cat();</a:t>
            </a:r>
          </a:p>
          <a:p>
            <a:pPr lvl="1" algn="just"/>
            <a:r>
              <a:rPr lang="en-IN" sz="2000" dirty="0" smtClean="0"/>
              <a:t>Cat </a:t>
            </a:r>
            <a:r>
              <a:rPr lang="en-IN" sz="2000" dirty="0" err="1" smtClean="0"/>
              <a:t>cat</a:t>
            </a:r>
            <a:r>
              <a:rPr lang="en-IN" sz="2000" dirty="0" smtClean="0"/>
              <a:t> = (Cat) </a:t>
            </a:r>
            <a:r>
              <a:rPr lang="en-IN" sz="2000" dirty="0" err="1" smtClean="0"/>
              <a:t>anim</a:t>
            </a:r>
            <a:r>
              <a:rPr lang="en-IN" sz="2000" dirty="0" smtClean="0"/>
              <a:t>;</a:t>
            </a:r>
          </a:p>
          <a:p>
            <a:pPr algn="just"/>
            <a:r>
              <a:rPr lang="en-IN" sz="2400" dirty="0" smtClean="0"/>
              <a:t>Here, cast the Animal type to the Cat type. As Cat is subclass of Animal, this casting is called down-casting.</a:t>
            </a:r>
          </a:p>
          <a:p>
            <a:pPr algn="just"/>
            <a:r>
              <a:rPr lang="en-IN" sz="2400" dirty="0" smtClean="0"/>
              <a:t>Unlike up-casting, down-casting can fail if the actual object type is not the target object type. </a:t>
            </a:r>
            <a:r>
              <a:rPr lang="en-IN" sz="2400" b="1" dirty="0" smtClean="0"/>
              <a:t>For example:</a:t>
            </a:r>
          </a:p>
          <a:p>
            <a:pPr lvl="1" algn="just"/>
            <a:r>
              <a:rPr lang="en-IN" sz="2000" dirty="0" smtClean="0"/>
              <a:t>Animal </a:t>
            </a:r>
            <a:r>
              <a:rPr lang="en-IN" sz="2000" dirty="0" err="1" smtClean="0"/>
              <a:t>anim</a:t>
            </a:r>
            <a:r>
              <a:rPr lang="en-IN" sz="2000" dirty="0" smtClean="0"/>
              <a:t> = new Cat();</a:t>
            </a:r>
          </a:p>
          <a:p>
            <a:pPr lvl="1" algn="just"/>
            <a:r>
              <a:rPr lang="en-IN" sz="2000" dirty="0" smtClean="0"/>
              <a:t>Dog </a:t>
            </a:r>
            <a:r>
              <a:rPr lang="en-IN" sz="2000" dirty="0" err="1" smtClean="0"/>
              <a:t>dog</a:t>
            </a:r>
            <a:r>
              <a:rPr lang="en-IN" sz="2000" dirty="0" smtClean="0"/>
              <a:t> = (Dog) </a:t>
            </a:r>
            <a:r>
              <a:rPr lang="en-IN" sz="2000" dirty="0" err="1" smtClean="0"/>
              <a:t>anim</a:t>
            </a:r>
            <a:r>
              <a:rPr lang="en-IN" sz="2000" dirty="0" smtClean="0"/>
              <a:t>;</a:t>
            </a:r>
          </a:p>
          <a:p>
            <a:pPr algn="just"/>
            <a:r>
              <a:rPr lang="en-IN" sz="2400" dirty="0" smtClean="0"/>
              <a:t>This will </a:t>
            </a:r>
            <a:r>
              <a:rPr lang="en-IN" sz="2400" b="1" dirty="0" smtClean="0"/>
              <a:t>throw</a:t>
            </a:r>
            <a:r>
              <a:rPr lang="en-IN" sz="2400" dirty="0" smtClean="0"/>
              <a:t> a </a:t>
            </a:r>
            <a:r>
              <a:rPr lang="en-IN" sz="2400" b="1" dirty="0" smtClean="0"/>
              <a:t>ClassCastException</a:t>
            </a:r>
            <a:r>
              <a:rPr lang="en-IN" sz="2400" dirty="0" smtClean="0"/>
              <a:t> because the actual object type is Cat. And a Cat is not a Dog so we cannot cast it to a Dog.</a:t>
            </a:r>
          </a:p>
          <a:p>
            <a:pPr algn="just"/>
            <a:r>
              <a:rPr lang="en-IN" sz="2400" dirty="0" smtClean="0"/>
              <a:t>The Java language provides the </a:t>
            </a:r>
            <a:r>
              <a:rPr lang="en-IN" sz="2400" b="1" dirty="0" err="1" smtClean="0"/>
              <a:t>instanceof</a:t>
            </a:r>
            <a:r>
              <a:rPr lang="en-IN" sz="2400" b="1" dirty="0" smtClean="0"/>
              <a:t> </a:t>
            </a:r>
            <a:r>
              <a:rPr lang="en-IN" sz="2400" dirty="0" smtClean="0"/>
              <a:t>operator to check type of an object before casting.</a:t>
            </a:r>
          </a:p>
          <a:p>
            <a:pPr>
              <a:buNone/>
            </a:pPr>
            <a:endParaRPr lang="en-IN" sz="2400" dirty="0" smtClean="0"/>
          </a:p>
          <a:p>
            <a:pPr algn="just"/>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39</a:t>
            </a:fld>
            <a:endParaRPr lang="en-US"/>
          </a:p>
        </p:txBody>
      </p:sp>
      <p:sp>
        <p:nvSpPr>
          <p:cNvPr id="7" name="Title 1"/>
          <p:cNvSpPr>
            <a:spLocks noGrp="1"/>
          </p:cNvSpPr>
          <p:nvPr>
            <p:ph type="title"/>
          </p:nvPr>
        </p:nvSpPr>
        <p:spPr>
          <a:xfrm>
            <a:off x="457200" y="-71462"/>
            <a:ext cx="8229600" cy="500066"/>
          </a:xfrm>
        </p:spPr>
        <p:txBody>
          <a:bodyPr/>
          <a:lstStyle/>
          <a:p>
            <a:r>
              <a:rPr lang="en-IN" sz="3200" b="1" dirty="0" smtClean="0">
                <a:solidFill>
                  <a:srgbClr val="00B0F0"/>
                </a:solidFill>
              </a:rPr>
              <a:t>Up-casting &amp; Down-casting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285720" y="1000108"/>
            <a:ext cx="8229600" cy="511156"/>
          </a:xfrm>
        </p:spPr>
        <p:txBody>
          <a:bodyPr/>
          <a:lstStyle/>
          <a:p>
            <a:pPr algn="l" eaLnBrk="1" hangingPunct="1"/>
            <a:r>
              <a:rPr lang="en-US" dirty="0" smtClean="0"/>
              <a:t/>
            </a:r>
            <a:br>
              <a:rPr lang="en-US" dirty="0" smtClean="0"/>
            </a:br>
            <a:r>
              <a:rPr lang="en-US" sz="2400" b="1" dirty="0" smtClean="0"/>
              <a:t>Code Duplication</a:t>
            </a:r>
            <a:r>
              <a:rPr lang="en-US" dirty="0" smtClean="0"/>
              <a:t/>
            </a:r>
            <a:br>
              <a:rPr lang="en-US" dirty="0" smtClean="0"/>
            </a:br>
            <a:endParaRPr lang="en-US" dirty="0" smtClean="0"/>
          </a:p>
        </p:txBody>
      </p:sp>
      <p:pic>
        <p:nvPicPr>
          <p:cNvPr id="14339" name="Picture 5" descr="C:\DOCUME~1\kennys\LOCALS~1\Temp\SNAGHTML38521aca.PNG"/>
          <p:cNvPicPr>
            <a:picLocks noChangeAspect="1" noChangeArrowheads="1"/>
          </p:cNvPicPr>
          <p:nvPr/>
        </p:nvPicPr>
        <p:blipFill>
          <a:blip r:embed="rId3" cstate="print"/>
          <a:srcRect/>
          <a:stretch>
            <a:fillRect/>
          </a:stretch>
        </p:blipFill>
        <p:spPr bwMode="auto">
          <a:xfrm>
            <a:off x="2257425" y="4019550"/>
            <a:ext cx="896938" cy="1489075"/>
          </a:xfrm>
          <a:prstGeom prst="rect">
            <a:avLst/>
          </a:prstGeom>
          <a:noFill/>
          <a:ln w="9525">
            <a:noFill/>
            <a:miter lim="800000"/>
            <a:headEnd/>
            <a:tailEnd/>
          </a:ln>
        </p:spPr>
      </p:pic>
      <p:pic>
        <p:nvPicPr>
          <p:cNvPr id="14340" name="Picture 7" descr="C:\work\Java_fundamentals\lessons\les_06_vars\socks.gif"/>
          <p:cNvPicPr>
            <a:picLocks noChangeAspect="1" noChangeArrowheads="1"/>
          </p:cNvPicPr>
          <p:nvPr/>
        </p:nvPicPr>
        <p:blipFill>
          <a:blip r:embed="rId4" cstate="print"/>
          <a:srcRect/>
          <a:stretch>
            <a:fillRect/>
          </a:stretch>
        </p:blipFill>
        <p:spPr bwMode="auto">
          <a:xfrm>
            <a:off x="6353175" y="4125913"/>
            <a:ext cx="542925" cy="1276350"/>
          </a:xfrm>
          <a:prstGeom prst="rect">
            <a:avLst/>
          </a:prstGeom>
          <a:noFill/>
          <a:ln w="9525">
            <a:noFill/>
            <a:miter lim="800000"/>
            <a:headEnd/>
            <a:tailEnd/>
          </a:ln>
        </p:spPr>
      </p:pic>
      <p:pic>
        <p:nvPicPr>
          <p:cNvPr id="14341" name="Picture 10" descr="C:\DOCUME~1\kennys\LOCALS~1\Temp\SNAGHTML3853fc4b.PNG"/>
          <p:cNvPicPr>
            <a:picLocks noChangeAspect="1" noChangeArrowheads="1"/>
          </p:cNvPicPr>
          <p:nvPr/>
        </p:nvPicPr>
        <p:blipFill>
          <a:blip r:embed="rId5" cstate="print"/>
          <a:srcRect/>
          <a:stretch>
            <a:fillRect/>
          </a:stretch>
        </p:blipFill>
        <p:spPr bwMode="auto">
          <a:xfrm>
            <a:off x="4249738" y="3811588"/>
            <a:ext cx="1095375" cy="1905000"/>
          </a:xfrm>
          <a:prstGeom prst="rect">
            <a:avLst/>
          </a:prstGeom>
          <a:noFill/>
          <a:ln w="9525">
            <a:noFill/>
            <a:miter lim="800000"/>
            <a:headEnd/>
            <a:tailEnd/>
          </a:ln>
        </p:spPr>
      </p:pic>
      <p:sp>
        <p:nvSpPr>
          <p:cNvPr id="83" name="Round Same Side Corner Rectangle 82"/>
          <p:cNvSpPr/>
          <p:nvPr/>
        </p:nvSpPr>
        <p:spPr bwMode="auto">
          <a:xfrm>
            <a:off x="2159000" y="1704975"/>
            <a:ext cx="1166813" cy="615950"/>
          </a:xfrm>
          <a:prstGeom prst="round2SameRect">
            <a:avLst>
              <a:gd name="adj1" fmla="val 16009"/>
              <a:gd name="adj2" fmla="val 0"/>
            </a:avLst>
          </a:prstGeom>
          <a:solidFill>
            <a:srgbClr val="B3D3E3"/>
          </a:solidFill>
          <a:ln w="28575" cap="flat" cmpd="sng" algn="ctr">
            <a:solidFill>
              <a:schemeClr val="tx1"/>
            </a:solidFill>
            <a:prstDash val="solid"/>
            <a:round/>
            <a:headEnd type="none" w="sm" len="sm"/>
            <a:tailEnd type="none" w="sm" len="sm"/>
          </a:ln>
          <a:effectLst/>
        </p:spPr>
        <p:txBody>
          <a:bodyPr/>
          <a:lstStyle/>
          <a:p>
            <a:pPr defTabSz="228600">
              <a:buFont typeface="Arial" pitchFamily="34" charset="0"/>
              <a:buNone/>
              <a:defRPr/>
            </a:pPr>
            <a:endParaRPr lang="en-US" sz="1200" dirty="0">
              <a:latin typeface="Arial" pitchFamily="34" charset="0"/>
            </a:endParaRPr>
          </a:p>
        </p:txBody>
      </p:sp>
      <p:sp>
        <p:nvSpPr>
          <p:cNvPr id="84" name="Round Same Side Corner Rectangle 83"/>
          <p:cNvSpPr/>
          <p:nvPr/>
        </p:nvSpPr>
        <p:spPr bwMode="auto">
          <a:xfrm flipV="1">
            <a:off x="2159000" y="2017713"/>
            <a:ext cx="1166813" cy="1644650"/>
          </a:xfrm>
          <a:prstGeom prst="round2SameRect">
            <a:avLst>
              <a:gd name="adj1" fmla="val 14261"/>
              <a:gd name="adj2" fmla="val 0"/>
            </a:avLst>
          </a:prstGeom>
          <a:solidFill>
            <a:schemeClr val="bg1"/>
          </a:solidFill>
          <a:ln w="28575" cap="flat" cmpd="sng" algn="ctr">
            <a:solidFill>
              <a:schemeClr val="tx1"/>
            </a:solidFill>
            <a:prstDash val="solid"/>
            <a:round/>
            <a:headEnd type="none" w="sm" len="sm"/>
            <a:tailEnd type="none" w="sm" len="sm"/>
          </a:ln>
          <a:effectLst/>
        </p:spPr>
        <p:txBody>
          <a:bodyPr/>
          <a:lstStyle/>
          <a:p>
            <a:pPr defTabSz="228600">
              <a:buFont typeface="Arial" pitchFamily="34" charset="0"/>
              <a:buNone/>
              <a:defRPr/>
            </a:pPr>
            <a:endParaRPr lang="en-US" sz="1200" dirty="0">
              <a:latin typeface="Arial" pitchFamily="34" charset="0"/>
            </a:endParaRPr>
          </a:p>
        </p:txBody>
      </p:sp>
      <p:sp>
        <p:nvSpPr>
          <p:cNvPr id="14344" name="TextBox 84"/>
          <p:cNvSpPr txBox="1">
            <a:spLocks noChangeArrowheads="1"/>
          </p:cNvSpPr>
          <p:nvPr/>
        </p:nvSpPr>
        <p:spPr bwMode="auto">
          <a:xfrm>
            <a:off x="2176463" y="1695450"/>
            <a:ext cx="534987" cy="276225"/>
          </a:xfrm>
          <a:prstGeom prst="rect">
            <a:avLst/>
          </a:prstGeom>
          <a:noFill/>
          <a:ln w="9525">
            <a:noFill/>
            <a:miter lim="800000"/>
            <a:headEnd/>
            <a:tailEnd/>
          </a:ln>
        </p:spPr>
        <p:txBody>
          <a:bodyPr wrap="none">
            <a:spAutoFit/>
          </a:bodyPr>
          <a:lstStyle/>
          <a:p>
            <a:r>
              <a:rPr lang="en-US" sz="1200" b="1"/>
              <a:t>Shirt</a:t>
            </a:r>
          </a:p>
        </p:txBody>
      </p:sp>
      <p:sp>
        <p:nvSpPr>
          <p:cNvPr id="14345" name="TextBox 85"/>
          <p:cNvSpPr txBox="1">
            <a:spLocks noChangeArrowheads="1"/>
          </p:cNvSpPr>
          <p:nvPr/>
        </p:nvSpPr>
        <p:spPr bwMode="auto">
          <a:xfrm>
            <a:off x="2185988" y="2105025"/>
            <a:ext cx="1241425" cy="1200150"/>
          </a:xfrm>
          <a:prstGeom prst="rect">
            <a:avLst/>
          </a:prstGeom>
          <a:noFill/>
          <a:ln w="9525">
            <a:noFill/>
            <a:miter lim="800000"/>
            <a:headEnd/>
            <a:tailEnd/>
          </a:ln>
        </p:spPr>
        <p:txBody>
          <a:bodyPr>
            <a:spAutoFit/>
          </a:bodyPr>
          <a:lstStyle/>
          <a:p>
            <a:r>
              <a:rPr lang="en-US" sz="1200" b="1">
                <a:latin typeface="Courier New" pitchFamily="49" charset="0"/>
                <a:cs typeface="Courier New" pitchFamily="49" charset="0"/>
              </a:rPr>
              <a:t>getId()</a:t>
            </a:r>
          </a:p>
          <a:p>
            <a:r>
              <a:rPr lang="en-US" sz="1200" b="1">
                <a:latin typeface="Courier New" pitchFamily="49" charset="0"/>
                <a:cs typeface="Courier New" pitchFamily="49" charset="0"/>
              </a:rPr>
              <a:t>display()</a:t>
            </a:r>
          </a:p>
          <a:p>
            <a:r>
              <a:rPr lang="en-US" sz="1200" b="1">
                <a:latin typeface="Courier New" pitchFamily="49" charset="0"/>
                <a:cs typeface="Courier New" pitchFamily="49" charset="0"/>
              </a:rPr>
              <a:t>getPrice()</a:t>
            </a:r>
          </a:p>
          <a:p>
            <a:r>
              <a:rPr lang="en-US" sz="1200" b="1">
                <a:latin typeface="Courier New" pitchFamily="49" charset="0"/>
                <a:cs typeface="Courier New" pitchFamily="49" charset="0"/>
              </a:rPr>
              <a:t>getSize()</a:t>
            </a:r>
          </a:p>
          <a:p>
            <a:r>
              <a:rPr lang="en-US" sz="1200" b="1">
                <a:latin typeface="Courier New" pitchFamily="49" charset="0"/>
                <a:cs typeface="Courier New" pitchFamily="49" charset="0"/>
              </a:rPr>
              <a:t>getColor()</a:t>
            </a:r>
          </a:p>
          <a:p>
            <a:r>
              <a:rPr lang="en-US" sz="1200" b="1">
                <a:latin typeface="Courier New" pitchFamily="49" charset="0"/>
                <a:cs typeface="Courier New" pitchFamily="49" charset="0"/>
              </a:rPr>
              <a:t>getFit()</a:t>
            </a:r>
          </a:p>
        </p:txBody>
      </p:sp>
      <p:sp>
        <p:nvSpPr>
          <p:cNvPr id="45" name="Round Same Side Corner Rectangle 44"/>
          <p:cNvSpPr/>
          <p:nvPr/>
        </p:nvSpPr>
        <p:spPr bwMode="auto">
          <a:xfrm>
            <a:off x="4130675" y="1709738"/>
            <a:ext cx="1165225" cy="617537"/>
          </a:xfrm>
          <a:prstGeom prst="round2SameRect">
            <a:avLst>
              <a:gd name="adj1" fmla="val 16009"/>
              <a:gd name="adj2" fmla="val 0"/>
            </a:avLst>
          </a:prstGeom>
          <a:solidFill>
            <a:srgbClr val="B3D3E3"/>
          </a:solidFill>
          <a:ln w="28575" cap="flat" cmpd="sng" algn="ctr">
            <a:solidFill>
              <a:schemeClr val="tx1"/>
            </a:solidFill>
            <a:prstDash val="solid"/>
            <a:round/>
            <a:headEnd type="none" w="sm" len="sm"/>
            <a:tailEnd type="none" w="sm" len="sm"/>
          </a:ln>
          <a:effectLst/>
        </p:spPr>
        <p:txBody>
          <a:bodyPr/>
          <a:lstStyle/>
          <a:p>
            <a:pPr defTabSz="228600">
              <a:buFont typeface="Arial" pitchFamily="34" charset="0"/>
              <a:buNone/>
              <a:defRPr/>
            </a:pPr>
            <a:endParaRPr lang="en-US" sz="1200" dirty="0">
              <a:latin typeface="Arial" pitchFamily="34" charset="0"/>
            </a:endParaRPr>
          </a:p>
        </p:txBody>
      </p:sp>
      <p:sp>
        <p:nvSpPr>
          <p:cNvPr id="46" name="Round Same Side Corner Rectangle 45"/>
          <p:cNvSpPr/>
          <p:nvPr/>
        </p:nvSpPr>
        <p:spPr bwMode="auto">
          <a:xfrm flipV="1">
            <a:off x="4130675" y="2024063"/>
            <a:ext cx="1165225" cy="1793875"/>
          </a:xfrm>
          <a:prstGeom prst="round2SameRect">
            <a:avLst>
              <a:gd name="adj1" fmla="val 14261"/>
              <a:gd name="adj2" fmla="val 0"/>
            </a:avLst>
          </a:prstGeom>
          <a:solidFill>
            <a:schemeClr val="bg1"/>
          </a:solidFill>
          <a:ln w="28575" cap="flat" cmpd="sng" algn="ctr">
            <a:solidFill>
              <a:schemeClr val="tx1"/>
            </a:solidFill>
            <a:prstDash val="solid"/>
            <a:round/>
            <a:headEnd type="none" w="sm" len="sm"/>
            <a:tailEnd type="none" w="sm" len="sm"/>
          </a:ln>
          <a:effectLst/>
        </p:spPr>
        <p:txBody>
          <a:bodyPr/>
          <a:lstStyle/>
          <a:p>
            <a:pPr defTabSz="228600">
              <a:buFont typeface="Arial" pitchFamily="34" charset="0"/>
              <a:buNone/>
              <a:defRPr/>
            </a:pPr>
            <a:endParaRPr lang="en-US" sz="1200" dirty="0">
              <a:latin typeface="Arial" pitchFamily="34" charset="0"/>
            </a:endParaRPr>
          </a:p>
        </p:txBody>
      </p:sp>
      <p:sp>
        <p:nvSpPr>
          <p:cNvPr id="14348" name="TextBox 84"/>
          <p:cNvSpPr txBox="1">
            <a:spLocks noChangeArrowheads="1"/>
          </p:cNvSpPr>
          <p:nvPr/>
        </p:nvSpPr>
        <p:spPr bwMode="auto">
          <a:xfrm>
            <a:off x="4146550" y="1700213"/>
            <a:ext cx="833438" cy="277812"/>
          </a:xfrm>
          <a:prstGeom prst="rect">
            <a:avLst/>
          </a:prstGeom>
          <a:noFill/>
          <a:ln w="9525">
            <a:noFill/>
            <a:miter lim="800000"/>
            <a:headEnd/>
            <a:tailEnd/>
          </a:ln>
        </p:spPr>
        <p:txBody>
          <a:bodyPr wrap="none">
            <a:spAutoFit/>
          </a:bodyPr>
          <a:lstStyle/>
          <a:p>
            <a:r>
              <a:rPr lang="en-US" sz="1200" b="1"/>
              <a:t>Trousers</a:t>
            </a:r>
          </a:p>
        </p:txBody>
      </p:sp>
      <p:sp>
        <p:nvSpPr>
          <p:cNvPr id="14349" name="TextBox 85"/>
          <p:cNvSpPr txBox="1">
            <a:spLocks noChangeArrowheads="1"/>
          </p:cNvSpPr>
          <p:nvPr/>
        </p:nvSpPr>
        <p:spPr bwMode="auto">
          <a:xfrm>
            <a:off x="4141788" y="2138363"/>
            <a:ext cx="1292225" cy="1384300"/>
          </a:xfrm>
          <a:prstGeom prst="rect">
            <a:avLst/>
          </a:prstGeom>
          <a:noFill/>
          <a:ln w="9525">
            <a:noFill/>
            <a:miter lim="800000"/>
            <a:headEnd/>
            <a:tailEnd/>
          </a:ln>
        </p:spPr>
        <p:txBody>
          <a:bodyPr>
            <a:spAutoFit/>
          </a:bodyPr>
          <a:lstStyle/>
          <a:p>
            <a:r>
              <a:rPr lang="en-US" sz="1200" b="1">
                <a:latin typeface="Courier New" pitchFamily="49" charset="0"/>
                <a:cs typeface="Courier New" pitchFamily="49" charset="0"/>
              </a:rPr>
              <a:t>getId()</a:t>
            </a:r>
          </a:p>
          <a:p>
            <a:r>
              <a:rPr lang="en-US" sz="1200" b="1">
                <a:latin typeface="Courier New" pitchFamily="49" charset="0"/>
                <a:cs typeface="Courier New" pitchFamily="49" charset="0"/>
              </a:rPr>
              <a:t>display()</a:t>
            </a:r>
          </a:p>
          <a:p>
            <a:r>
              <a:rPr lang="en-US" sz="1200" b="1">
                <a:latin typeface="Courier New" pitchFamily="49" charset="0"/>
                <a:cs typeface="Courier New" pitchFamily="49" charset="0"/>
              </a:rPr>
              <a:t>getPrice()</a:t>
            </a:r>
          </a:p>
          <a:p>
            <a:r>
              <a:rPr lang="en-US" sz="1200" b="1">
                <a:latin typeface="Courier New" pitchFamily="49" charset="0"/>
                <a:cs typeface="Courier New" pitchFamily="49" charset="0"/>
              </a:rPr>
              <a:t>getSize()</a:t>
            </a:r>
          </a:p>
          <a:p>
            <a:r>
              <a:rPr lang="en-US" sz="1200" b="1">
                <a:latin typeface="Courier New" pitchFamily="49" charset="0"/>
                <a:cs typeface="Courier New" pitchFamily="49" charset="0"/>
              </a:rPr>
              <a:t>getColor()</a:t>
            </a:r>
          </a:p>
          <a:p>
            <a:r>
              <a:rPr lang="en-US" sz="1200" b="1">
                <a:latin typeface="Courier New" pitchFamily="49" charset="0"/>
                <a:cs typeface="Courier New" pitchFamily="49" charset="0"/>
              </a:rPr>
              <a:t>getFit()</a:t>
            </a:r>
          </a:p>
          <a:p>
            <a:r>
              <a:rPr lang="en-US" sz="1200" b="1">
                <a:latin typeface="Courier New" pitchFamily="49" charset="0"/>
                <a:cs typeface="Courier New" pitchFamily="49" charset="0"/>
              </a:rPr>
              <a:t>getGender()</a:t>
            </a:r>
          </a:p>
        </p:txBody>
      </p:sp>
      <p:grpSp>
        <p:nvGrpSpPr>
          <p:cNvPr id="2" name="Group 48"/>
          <p:cNvGrpSpPr>
            <a:grpSpLocks/>
          </p:cNvGrpSpPr>
          <p:nvPr/>
        </p:nvGrpSpPr>
        <p:grpSpPr bwMode="auto">
          <a:xfrm>
            <a:off x="5973763" y="1704975"/>
            <a:ext cx="1314450" cy="1538288"/>
            <a:chOff x="5448629" y="2632075"/>
            <a:chExt cx="994625" cy="1299845"/>
          </a:xfrm>
        </p:grpSpPr>
        <p:sp>
          <p:nvSpPr>
            <p:cNvPr id="50" name="Round Same Side Corner Rectangle 49"/>
            <p:cNvSpPr/>
            <p:nvPr/>
          </p:nvSpPr>
          <p:spPr bwMode="auto">
            <a:xfrm>
              <a:off x="5453434" y="2640124"/>
              <a:ext cx="881709" cy="520474"/>
            </a:xfrm>
            <a:prstGeom prst="round2SameRect">
              <a:avLst>
                <a:gd name="adj1" fmla="val 16009"/>
                <a:gd name="adj2" fmla="val 0"/>
              </a:avLst>
            </a:prstGeom>
            <a:solidFill>
              <a:srgbClr val="B3D3E3"/>
            </a:solidFill>
            <a:ln w="28575" cap="flat" cmpd="sng" algn="ctr">
              <a:solidFill>
                <a:schemeClr val="tx1"/>
              </a:solidFill>
              <a:prstDash val="solid"/>
              <a:round/>
              <a:headEnd type="none" w="sm" len="sm"/>
              <a:tailEnd type="none" w="sm" len="sm"/>
            </a:ln>
            <a:effectLst/>
          </p:spPr>
          <p:txBody>
            <a:bodyPr/>
            <a:lstStyle/>
            <a:p>
              <a:pPr defTabSz="228600">
                <a:buFont typeface="Arial" pitchFamily="34" charset="0"/>
                <a:buNone/>
                <a:defRPr/>
              </a:pPr>
              <a:endParaRPr lang="en-US" sz="1200" dirty="0">
                <a:latin typeface="Arial" pitchFamily="34" charset="0"/>
              </a:endParaRPr>
            </a:p>
          </p:txBody>
        </p:sp>
        <p:sp>
          <p:nvSpPr>
            <p:cNvPr id="51" name="Round Same Side Corner Rectangle 50"/>
            <p:cNvSpPr/>
            <p:nvPr/>
          </p:nvSpPr>
          <p:spPr bwMode="auto">
            <a:xfrm flipV="1">
              <a:off x="5453434" y="2905726"/>
              <a:ext cx="881709" cy="1026194"/>
            </a:xfrm>
            <a:prstGeom prst="round2SameRect">
              <a:avLst>
                <a:gd name="adj1" fmla="val 14261"/>
                <a:gd name="adj2" fmla="val 0"/>
              </a:avLst>
            </a:prstGeom>
            <a:solidFill>
              <a:schemeClr val="bg1"/>
            </a:solidFill>
            <a:ln w="28575" cap="flat" cmpd="sng" algn="ctr">
              <a:solidFill>
                <a:schemeClr val="tx1"/>
              </a:solidFill>
              <a:prstDash val="solid"/>
              <a:round/>
              <a:headEnd type="none" w="sm" len="sm"/>
              <a:tailEnd type="none" w="sm" len="sm"/>
            </a:ln>
            <a:effectLst/>
          </p:spPr>
          <p:txBody>
            <a:bodyPr/>
            <a:lstStyle/>
            <a:p>
              <a:pPr defTabSz="228600">
                <a:buFont typeface="Arial" pitchFamily="34" charset="0"/>
                <a:buNone/>
                <a:defRPr/>
              </a:pPr>
              <a:endParaRPr lang="en-US" sz="1200" dirty="0">
                <a:latin typeface="Arial" pitchFamily="34" charset="0"/>
              </a:endParaRPr>
            </a:p>
          </p:txBody>
        </p:sp>
        <p:sp>
          <p:nvSpPr>
            <p:cNvPr id="14353" name="TextBox 84"/>
            <p:cNvSpPr txBox="1">
              <a:spLocks noChangeArrowheads="1"/>
            </p:cNvSpPr>
            <p:nvPr/>
          </p:nvSpPr>
          <p:spPr bwMode="auto">
            <a:xfrm>
              <a:off x="5465588" y="2632075"/>
              <a:ext cx="481709" cy="234032"/>
            </a:xfrm>
            <a:prstGeom prst="rect">
              <a:avLst/>
            </a:prstGeom>
            <a:noFill/>
            <a:ln w="9525">
              <a:noFill/>
              <a:miter lim="800000"/>
              <a:headEnd/>
              <a:tailEnd/>
            </a:ln>
          </p:spPr>
          <p:txBody>
            <a:bodyPr wrap="none">
              <a:spAutoFit/>
            </a:bodyPr>
            <a:lstStyle/>
            <a:p>
              <a:r>
                <a:rPr lang="en-US" sz="1200" b="1"/>
                <a:t>Socks</a:t>
              </a:r>
            </a:p>
          </p:txBody>
        </p:sp>
        <p:sp>
          <p:nvSpPr>
            <p:cNvPr id="14354" name="TextBox 85"/>
            <p:cNvSpPr txBox="1">
              <a:spLocks noChangeArrowheads="1"/>
            </p:cNvSpPr>
            <p:nvPr/>
          </p:nvSpPr>
          <p:spPr bwMode="auto">
            <a:xfrm>
              <a:off x="5448629" y="2917939"/>
              <a:ext cx="994625" cy="858230"/>
            </a:xfrm>
            <a:prstGeom prst="rect">
              <a:avLst/>
            </a:prstGeom>
            <a:noFill/>
            <a:ln w="9525">
              <a:noFill/>
              <a:miter lim="800000"/>
              <a:headEnd/>
              <a:tailEnd/>
            </a:ln>
          </p:spPr>
          <p:txBody>
            <a:bodyPr>
              <a:spAutoFit/>
            </a:bodyPr>
            <a:lstStyle/>
            <a:p>
              <a:r>
                <a:rPr lang="en-US" sz="1200" b="1">
                  <a:latin typeface="Courier New" pitchFamily="49" charset="0"/>
                  <a:cs typeface="Courier New" pitchFamily="49" charset="0"/>
                </a:rPr>
                <a:t>getId()</a:t>
              </a:r>
            </a:p>
            <a:p>
              <a:r>
                <a:rPr lang="en-US" sz="1200" b="1">
                  <a:latin typeface="Courier New" pitchFamily="49" charset="0"/>
                  <a:cs typeface="Courier New" pitchFamily="49" charset="0"/>
                </a:rPr>
                <a:t>display()</a:t>
              </a:r>
            </a:p>
            <a:p>
              <a:r>
                <a:rPr lang="en-US" sz="1200" b="1">
                  <a:latin typeface="Courier New" pitchFamily="49" charset="0"/>
                  <a:cs typeface="Courier New" pitchFamily="49" charset="0"/>
                </a:rPr>
                <a:t>getPrice()</a:t>
              </a:r>
            </a:p>
            <a:p>
              <a:r>
                <a:rPr lang="en-US" sz="1200" b="1">
                  <a:latin typeface="Courier New" pitchFamily="49" charset="0"/>
                  <a:cs typeface="Courier New" pitchFamily="49" charset="0"/>
                </a:rPr>
                <a:t>getSize()</a:t>
              </a:r>
            </a:p>
            <a:p>
              <a:r>
                <a:rPr lang="en-US" sz="1200" b="1">
                  <a:latin typeface="Courier New" pitchFamily="49" charset="0"/>
                  <a:cs typeface="Courier New" pitchFamily="49" charset="0"/>
                </a:rPr>
                <a:t>getColor()</a:t>
              </a:r>
            </a:p>
          </p:txBody>
        </p:sp>
      </p:grpSp>
      <p:sp>
        <p:nvSpPr>
          <p:cNvPr id="19" name="Title 4"/>
          <p:cNvSpPr txBox="1">
            <a:spLocks/>
          </p:cNvSpPr>
          <p:nvPr/>
        </p:nvSpPr>
        <p:spPr bwMode="auto">
          <a:xfrm>
            <a:off x="457200" y="71414"/>
            <a:ext cx="8229600" cy="43971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r>
              <a:rPr kumimoji="0" lang="en-US" sz="3200" b="1" i="0" u="none" strike="noStrike" kern="1200" cap="none" spc="0" normalizeH="0" baseline="0" noProof="0" smtClean="0">
                <a:ln>
                  <a:noFill/>
                </a:ln>
                <a:solidFill>
                  <a:srgbClr val="00B0F0"/>
                </a:solidFill>
                <a:effectLst/>
                <a:uLnTx/>
                <a:uFillTx/>
                <a:latin typeface="+mj-lt"/>
                <a:ea typeface="+mj-ea"/>
                <a:cs typeface="+mj-cs"/>
              </a:rPr>
              <a:t>Inheritance: Why?</a:t>
            </a:r>
            <a:br>
              <a:rPr kumimoji="0" lang="en-US" sz="3200" b="1" i="0" u="none" strike="noStrike" kern="1200" cap="none" spc="0" normalizeH="0" baseline="0" noProof="0" smtClean="0">
                <a:ln>
                  <a:noFill/>
                </a:ln>
                <a:solidFill>
                  <a:srgbClr val="00B0F0"/>
                </a:solidFill>
                <a:effectLst/>
                <a:uLnTx/>
                <a:uFillTx/>
                <a:latin typeface="+mj-lt"/>
                <a:ea typeface="+mj-ea"/>
                <a:cs typeface="+mj-cs"/>
              </a:rPr>
            </a:br>
            <a:endParaRPr kumimoji="0" lang="en-US" sz="3200" b="1" i="0" u="none" strike="noStrike" kern="1200" cap="none" spc="0" normalizeH="0" baseline="0" noProof="0" dirty="0" smtClean="0">
              <a:ln>
                <a:noFill/>
              </a:ln>
              <a:solidFill>
                <a:srgbClr val="00B0F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428604"/>
            <a:ext cx="8858312" cy="6429396"/>
          </a:xfrm>
        </p:spPr>
        <p:txBody>
          <a:bodyPr/>
          <a:lstStyle/>
          <a:p>
            <a:pPr algn="just"/>
            <a:r>
              <a:rPr lang="en-IN" sz="2400" dirty="0" smtClean="0"/>
              <a:t>The </a:t>
            </a:r>
            <a:r>
              <a:rPr lang="en-IN" sz="2400" b="1" dirty="0" smtClean="0"/>
              <a:t>java </a:t>
            </a:r>
            <a:r>
              <a:rPr lang="en-IN" sz="2400" b="1" dirty="0" err="1" smtClean="0"/>
              <a:t>instanceof</a:t>
            </a:r>
            <a:r>
              <a:rPr lang="en-IN" sz="2400" b="1" dirty="0" smtClean="0"/>
              <a:t> operator</a:t>
            </a:r>
            <a:r>
              <a:rPr lang="en-IN" sz="2400" dirty="0" smtClean="0"/>
              <a:t> is used to test whether the object is an instance of the specified type (class or subclass or interface).</a:t>
            </a:r>
          </a:p>
          <a:p>
            <a:pPr algn="just"/>
            <a:r>
              <a:rPr lang="en-IN" sz="2400" dirty="0" smtClean="0"/>
              <a:t>The </a:t>
            </a:r>
            <a:r>
              <a:rPr lang="en-IN" sz="2400" b="1" dirty="0" err="1" smtClean="0"/>
              <a:t>instanceof</a:t>
            </a:r>
            <a:r>
              <a:rPr lang="en-IN" sz="2400" dirty="0" smtClean="0"/>
              <a:t> in java is also known as type </a:t>
            </a:r>
            <a:r>
              <a:rPr lang="en-IN" sz="2400" b="1" i="1" dirty="0" smtClean="0"/>
              <a:t>comparison operator</a:t>
            </a:r>
            <a:r>
              <a:rPr lang="en-IN" sz="2400" dirty="0" smtClean="0"/>
              <a:t> because it compares the instance with type. It returns either true or false. If we apply the </a:t>
            </a:r>
            <a:r>
              <a:rPr lang="en-IN" sz="2400" dirty="0" err="1" smtClean="0"/>
              <a:t>instanceof</a:t>
            </a:r>
            <a:r>
              <a:rPr lang="en-IN" sz="2400" dirty="0" smtClean="0"/>
              <a:t> operator with any variable that has null value, it returns false.</a:t>
            </a:r>
          </a:p>
          <a:p>
            <a:pPr>
              <a:buNone/>
            </a:pPr>
            <a:r>
              <a:rPr lang="en-IN" sz="2400" dirty="0" smtClean="0"/>
              <a:t>if (</a:t>
            </a:r>
            <a:r>
              <a:rPr lang="en-IN" sz="2400" dirty="0" err="1" smtClean="0"/>
              <a:t>anim</a:t>
            </a:r>
            <a:r>
              <a:rPr lang="en-IN" sz="2400" dirty="0" smtClean="0"/>
              <a:t> </a:t>
            </a:r>
            <a:r>
              <a:rPr lang="en-IN" sz="2400" dirty="0" err="1" smtClean="0"/>
              <a:t>instanceof</a:t>
            </a:r>
            <a:r>
              <a:rPr lang="en-IN" sz="2400" dirty="0" smtClean="0"/>
              <a:t> Cat) {</a:t>
            </a:r>
          </a:p>
          <a:p>
            <a:pPr>
              <a:buNone/>
            </a:pPr>
            <a:r>
              <a:rPr lang="en-IN" sz="2400" dirty="0" smtClean="0"/>
              <a:t>    Cat </a:t>
            </a:r>
            <a:r>
              <a:rPr lang="en-IN" sz="2400" dirty="0" err="1" smtClean="0"/>
              <a:t>cat</a:t>
            </a:r>
            <a:r>
              <a:rPr lang="en-IN" sz="2400" dirty="0" smtClean="0"/>
              <a:t> = (Cat) </a:t>
            </a:r>
            <a:r>
              <a:rPr lang="en-IN" sz="2400" dirty="0" err="1" smtClean="0"/>
              <a:t>anim</a:t>
            </a:r>
            <a:r>
              <a:rPr lang="en-IN" sz="2400" dirty="0" smtClean="0"/>
              <a:t>;</a:t>
            </a:r>
          </a:p>
          <a:p>
            <a:pPr>
              <a:buNone/>
            </a:pPr>
            <a:r>
              <a:rPr lang="en-IN" sz="2400" dirty="0" smtClean="0"/>
              <a:t>    </a:t>
            </a:r>
            <a:r>
              <a:rPr lang="en-IN" sz="2400" dirty="0" err="1" smtClean="0"/>
              <a:t>cat.meow</a:t>
            </a:r>
            <a:r>
              <a:rPr lang="en-IN" sz="2400" dirty="0" smtClean="0"/>
              <a:t>();</a:t>
            </a:r>
          </a:p>
          <a:p>
            <a:pPr>
              <a:buNone/>
            </a:pPr>
            <a:r>
              <a:rPr lang="en-IN" sz="2400" dirty="0" smtClean="0"/>
              <a:t>} else if (</a:t>
            </a:r>
            <a:r>
              <a:rPr lang="en-IN" sz="2400" dirty="0" err="1" smtClean="0"/>
              <a:t>anim</a:t>
            </a:r>
            <a:r>
              <a:rPr lang="en-IN" sz="2400" dirty="0" smtClean="0"/>
              <a:t> </a:t>
            </a:r>
            <a:r>
              <a:rPr lang="en-IN" sz="2400" dirty="0" err="1" smtClean="0"/>
              <a:t>instanceof</a:t>
            </a:r>
            <a:r>
              <a:rPr lang="en-IN" sz="2400" dirty="0" smtClean="0"/>
              <a:t> Dog) {</a:t>
            </a:r>
          </a:p>
          <a:p>
            <a:pPr>
              <a:buNone/>
            </a:pPr>
            <a:r>
              <a:rPr lang="en-IN" sz="2400" dirty="0" smtClean="0"/>
              <a:t>    Dog </a:t>
            </a:r>
            <a:r>
              <a:rPr lang="en-IN" sz="2400" dirty="0" err="1" smtClean="0"/>
              <a:t>dog</a:t>
            </a:r>
            <a:r>
              <a:rPr lang="en-IN" sz="2400" dirty="0" smtClean="0"/>
              <a:t> = (Dog) </a:t>
            </a:r>
            <a:r>
              <a:rPr lang="en-IN" sz="2400" dirty="0" err="1" smtClean="0"/>
              <a:t>anim</a:t>
            </a:r>
            <a:r>
              <a:rPr lang="en-IN" sz="2400" dirty="0" smtClean="0"/>
              <a:t>;</a:t>
            </a:r>
          </a:p>
          <a:p>
            <a:pPr>
              <a:buNone/>
            </a:pPr>
            <a:r>
              <a:rPr lang="en-IN" sz="2400" dirty="0" smtClean="0"/>
              <a:t>    </a:t>
            </a:r>
            <a:r>
              <a:rPr lang="en-IN" sz="2400" dirty="0" err="1" smtClean="0"/>
              <a:t>dog.bark</a:t>
            </a:r>
            <a:r>
              <a:rPr lang="en-IN" sz="2400" dirty="0" smtClean="0"/>
              <a:t>();</a:t>
            </a:r>
          </a:p>
          <a:p>
            <a:pPr>
              <a:buNone/>
            </a:pPr>
            <a:r>
              <a:rPr lang="en-IN" sz="2400" dirty="0" smtClean="0"/>
              <a:t>}</a:t>
            </a:r>
          </a:p>
          <a:p>
            <a:r>
              <a:rPr lang="en-IN" sz="2400" b="1" dirty="0" smtClean="0"/>
              <a:t>Example: </a:t>
            </a:r>
            <a:r>
              <a:rPr lang="en-IN" sz="2400" dirty="0" smtClean="0"/>
              <a:t>DownCast.java</a:t>
            </a:r>
          </a:p>
          <a:p>
            <a:pPr>
              <a:buNone/>
            </a:pPr>
            <a:endParaRPr lang="en-IN" sz="2400" dirty="0" smtClean="0"/>
          </a:p>
          <a:p>
            <a:pPr algn="just"/>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40</a:t>
            </a:fld>
            <a:endParaRPr lang="en-US"/>
          </a:p>
        </p:txBody>
      </p:sp>
      <p:sp>
        <p:nvSpPr>
          <p:cNvPr id="7" name="Title 1"/>
          <p:cNvSpPr>
            <a:spLocks noGrp="1"/>
          </p:cNvSpPr>
          <p:nvPr>
            <p:ph type="title"/>
          </p:nvPr>
        </p:nvSpPr>
        <p:spPr>
          <a:xfrm>
            <a:off x="457200" y="-71462"/>
            <a:ext cx="8229600" cy="500066"/>
          </a:xfrm>
        </p:spPr>
        <p:txBody>
          <a:bodyPr/>
          <a:lstStyle/>
          <a:p>
            <a:r>
              <a:rPr lang="en-IN" sz="3200" b="1" dirty="0" smtClean="0">
                <a:solidFill>
                  <a:srgbClr val="00B0F0"/>
                </a:solidFill>
              </a:rPr>
              <a:t>Up-casting &amp; Down-casting</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428604"/>
            <a:ext cx="8858312" cy="6429396"/>
          </a:xfrm>
        </p:spPr>
        <p:txBody>
          <a:bodyPr/>
          <a:lstStyle/>
          <a:p>
            <a:pPr algn="just">
              <a:buNone/>
            </a:pPr>
            <a:r>
              <a:rPr lang="en-IN" sz="2400" b="1" dirty="0" smtClean="0"/>
              <a:t>Why is Down-casting?</a:t>
            </a:r>
            <a:endParaRPr lang="en-IN" sz="2400" dirty="0" smtClean="0"/>
          </a:p>
          <a:p>
            <a:pPr algn="just"/>
            <a:r>
              <a:rPr lang="en-IN" sz="2400" dirty="0" smtClean="0"/>
              <a:t>Down-casting is used more frequently than up-casting. Use down-casting when we want to access specific behaviours of a subtype. </a:t>
            </a:r>
            <a:r>
              <a:rPr lang="en-IN" sz="2400" b="1" dirty="0" smtClean="0"/>
              <a:t>For Example:</a:t>
            </a:r>
          </a:p>
          <a:p>
            <a:pPr algn="just">
              <a:buNone/>
            </a:pPr>
            <a:r>
              <a:rPr lang="en-IN" sz="2000" dirty="0" smtClean="0"/>
              <a:t>class </a:t>
            </a:r>
            <a:r>
              <a:rPr lang="en-IN" sz="2000" dirty="0" err="1" smtClean="0"/>
              <a:t>AnimalTrainer</a:t>
            </a:r>
            <a:r>
              <a:rPr lang="en-IN" sz="2000" dirty="0" smtClean="0"/>
              <a:t> {</a:t>
            </a:r>
          </a:p>
          <a:p>
            <a:pPr algn="just">
              <a:buNone/>
            </a:pPr>
            <a:r>
              <a:rPr lang="en-IN" sz="2000" dirty="0" smtClean="0"/>
              <a:t>    public void teach(Animal </a:t>
            </a:r>
            <a:r>
              <a:rPr lang="en-IN" sz="2000" dirty="0" err="1" smtClean="0"/>
              <a:t>anim</a:t>
            </a:r>
            <a:r>
              <a:rPr lang="en-IN" sz="2000" dirty="0" smtClean="0"/>
              <a:t>) {</a:t>
            </a:r>
          </a:p>
          <a:p>
            <a:pPr algn="just">
              <a:buNone/>
            </a:pPr>
            <a:r>
              <a:rPr lang="en-IN" sz="2000" dirty="0" smtClean="0"/>
              <a:t>        // do animal-things</a:t>
            </a:r>
          </a:p>
          <a:p>
            <a:pPr algn="just">
              <a:buNone/>
            </a:pPr>
            <a:r>
              <a:rPr lang="en-IN" sz="2000" dirty="0" smtClean="0"/>
              <a:t>		</a:t>
            </a:r>
            <a:r>
              <a:rPr lang="en-IN" sz="2000" dirty="0" err="1" smtClean="0"/>
              <a:t>anim.move</a:t>
            </a:r>
            <a:r>
              <a:rPr lang="en-IN" sz="2000" dirty="0" smtClean="0"/>
              <a:t>();</a:t>
            </a:r>
          </a:p>
          <a:p>
            <a:pPr algn="just">
              <a:buNone/>
            </a:pPr>
            <a:r>
              <a:rPr lang="en-IN" sz="2000" dirty="0" smtClean="0"/>
              <a:t>		anim.eat(); </a:t>
            </a:r>
          </a:p>
          <a:p>
            <a:pPr algn="just">
              <a:buNone/>
            </a:pPr>
            <a:r>
              <a:rPr lang="en-IN" sz="2000" dirty="0" smtClean="0"/>
              <a:t>        // if there's a dog, tell it barks</a:t>
            </a:r>
          </a:p>
          <a:p>
            <a:pPr algn="just">
              <a:buNone/>
            </a:pPr>
            <a:r>
              <a:rPr lang="en-IN" sz="2000" dirty="0" smtClean="0"/>
              <a:t>        if (</a:t>
            </a:r>
            <a:r>
              <a:rPr lang="en-IN" sz="2000" dirty="0" err="1" smtClean="0"/>
              <a:t>anim</a:t>
            </a:r>
            <a:r>
              <a:rPr lang="en-IN" sz="2000" dirty="0" smtClean="0"/>
              <a:t> </a:t>
            </a:r>
            <a:r>
              <a:rPr lang="en-IN" sz="2000" dirty="0" err="1" smtClean="0"/>
              <a:t>instanceof</a:t>
            </a:r>
            <a:r>
              <a:rPr lang="en-IN" sz="2000" dirty="0" smtClean="0"/>
              <a:t> Dog) {</a:t>
            </a:r>
          </a:p>
          <a:p>
            <a:pPr algn="just">
              <a:buNone/>
            </a:pPr>
            <a:r>
              <a:rPr lang="en-IN" sz="2000" dirty="0" smtClean="0"/>
              <a:t>            Dog </a:t>
            </a:r>
            <a:r>
              <a:rPr lang="en-IN" sz="2000" dirty="0" err="1" smtClean="0"/>
              <a:t>dog</a:t>
            </a:r>
            <a:r>
              <a:rPr lang="en-IN" sz="2000" dirty="0" smtClean="0"/>
              <a:t> = (Dog) </a:t>
            </a:r>
            <a:r>
              <a:rPr lang="en-IN" sz="2000" dirty="0" err="1" smtClean="0"/>
              <a:t>anim</a:t>
            </a:r>
            <a:r>
              <a:rPr lang="en-IN" sz="2000" dirty="0" smtClean="0"/>
              <a:t>;</a:t>
            </a:r>
          </a:p>
          <a:p>
            <a:pPr algn="just">
              <a:buNone/>
            </a:pPr>
            <a:r>
              <a:rPr lang="en-IN" sz="2000" dirty="0" smtClean="0"/>
              <a:t>            </a:t>
            </a:r>
            <a:r>
              <a:rPr lang="en-IN" sz="2000" dirty="0" err="1" smtClean="0"/>
              <a:t>dog.bark</a:t>
            </a:r>
            <a:r>
              <a:rPr lang="en-IN" sz="2000" dirty="0" smtClean="0"/>
              <a:t>();</a:t>
            </a:r>
          </a:p>
          <a:p>
            <a:pPr algn="just">
              <a:buNone/>
            </a:pPr>
            <a:r>
              <a:rPr lang="en-IN" sz="2000" dirty="0" smtClean="0"/>
              <a:t>        }</a:t>
            </a:r>
          </a:p>
          <a:p>
            <a:pPr algn="just">
              <a:buNone/>
            </a:pPr>
            <a:r>
              <a:rPr lang="en-IN" sz="2000" dirty="0" smtClean="0"/>
              <a:t>    }</a:t>
            </a:r>
          </a:p>
          <a:p>
            <a:pPr algn="just">
              <a:buNone/>
            </a:pPr>
            <a:r>
              <a:rPr lang="en-IN" sz="2000" dirty="0" smtClean="0"/>
              <a:t>}</a:t>
            </a:r>
          </a:p>
          <a:p>
            <a:pPr algn="just"/>
            <a:r>
              <a:rPr lang="en-IN" sz="2400" b="1" dirty="0" smtClean="0"/>
              <a:t>Example: </a:t>
            </a:r>
            <a:r>
              <a:rPr lang="en-IN" sz="2400" dirty="0" smtClean="0"/>
              <a:t>DownCast1.java</a:t>
            </a:r>
          </a:p>
          <a:p>
            <a:pPr>
              <a:buNone/>
            </a:pPr>
            <a:endParaRPr lang="en-IN" sz="2400" dirty="0" smtClean="0"/>
          </a:p>
          <a:p>
            <a:pPr algn="just"/>
            <a:endParaRPr lang="en-IN" sz="2400" dirty="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41</a:t>
            </a:fld>
            <a:endParaRPr lang="en-US"/>
          </a:p>
        </p:txBody>
      </p:sp>
      <p:sp>
        <p:nvSpPr>
          <p:cNvPr id="7" name="Title 1"/>
          <p:cNvSpPr>
            <a:spLocks noGrp="1"/>
          </p:cNvSpPr>
          <p:nvPr>
            <p:ph type="title"/>
          </p:nvPr>
        </p:nvSpPr>
        <p:spPr>
          <a:xfrm>
            <a:off x="457200" y="-71462"/>
            <a:ext cx="8229600" cy="500066"/>
          </a:xfrm>
        </p:spPr>
        <p:txBody>
          <a:bodyPr/>
          <a:lstStyle/>
          <a:p>
            <a:r>
              <a:rPr lang="en-IN" sz="3200" b="1" dirty="0" smtClean="0">
                <a:solidFill>
                  <a:srgbClr val="00B0F0"/>
                </a:solidFill>
              </a:rPr>
              <a:t>Up-casting &amp; Down-casting</a:t>
            </a:r>
          </a:p>
        </p:txBody>
      </p:sp>
      <p:sp>
        <p:nvSpPr>
          <p:cNvPr id="5" name="Content Placeholder 2"/>
          <p:cNvSpPr txBox="1">
            <a:spLocks/>
          </p:cNvSpPr>
          <p:nvPr/>
        </p:nvSpPr>
        <p:spPr bwMode="auto">
          <a:xfrm>
            <a:off x="4786314" y="2857496"/>
            <a:ext cx="4143404" cy="10429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100000"/>
              </a:lnSpc>
              <a:spcBef>
                <a:spcPct val="20000"/>
              </a:spcBef>
              <a:spcAft>
                <a:spcPct val="0"/>
              </a:spcAft>
              <a:buClrTx/>
              <a:buSzTx/>
              <a:buFont typeface="Arial" charset="0"/>
              <a:buChar char="•"/>
              <a:tabLst/>
              <a:defRPr/>
            </a:pPr>
            <a:r>
              <a:rPr kumimoji="0" lang="en-IN" sz="2200" b="0" i="0" u="none" strike="noStrike" kern="1200" cap="none" spc="0" normalizeH="0" baseline="0" noProof="0" smtClean="0">
                <a:ln>
                  <a:noFill/>
                </a:ln>
                <a:solidFill>
                  <a:schemeClr val="tx1"/>
                </a:solidFill>
                <a:effectLst/>
                <a:uLnTx/>
                <a:uFillTx/>
                <a:latin typeface="+mn-lt"/>
                <a:ea typeface="+mn-ea"/>
                <a:cs typeface="+mn-cs"/>
              </a:rPr>
              <a:t>Here, in the teach() method, we check if there is an instance of a Dog object passed in, downcast it to the Dog type and invoke its specific method, bark().</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357166"/>
            <a:ext cx="8858312" cy="6429396"/>
          </a:xfrm>
        </p:spPr>
        <p:txBody>
          <a:bodyPr/>
          <a:lstStyle/>
          <a:p>
            <a:pPr algn="just"/>
            <a:r>
              <a:rPr lang="en-IN" sz="2400" dirty="0" err="1" smtClean="0"/>
              <a:t>Varargs</a:t>
            </a:r>
            <a:r>
              <a:rPr lang="en-IN" sz="2400" dirty="0" smtClean="0"/>
              <a:t> is a short name for </a:t>
            </a:r>
            <a:r>
              <a:rPr lang="en-IN" sz="2400" b="1" dirty="0" smtClean="0"/>
              <a:t>variable arguments.</a:t>
            </a:r>
            <a:r>
              <a:rPr lang="en-IN" sz="2400" dirty="0" smtClean="0"/>
              <a:t> In Java, an argument of a method can accept arbitrary number of values. This argument that can accept variable number of values is called </a:t>
            </a:r>
            <a:r>
              <a:rPr lang="en-IN" sz="2400" dirty="0" err="1" smtClean="0"/>
              <a:t>varargs</a:t>
            </a:r>
            <a:r>
              <a:rPr lang="en-IN" sz="2400" dirty="0" smtClean="0"/>
              <a:t>. </a:t>
            </a:r>
            <a:endParaRPr lang="en-IN" sz="2400" b="1" dirty="0" smtClean="0"/>
          </a:p>
          <a:p>
            <a:pPr algn="just">
              <a:buNone/>
            </a:pPr>
            <a:r>
              <a:rPr lang="en-IN" sz="2400" b="1" dirty="0" smtClean="0"/>
              <a:t>Syntax :</a:t>
            </a:r>
          </a:p>
          <a:p>
            <a:pPr algn="just"/>
            <a:r>
              <a:rPr lang="en-IN" sz="2400" dirty="0" err="1" smtClean="0"/>
              <a:t>accessModifier</a:t>
            </a:r>
            <a:r>
              <a:rPr lang="en-IN" sz="2400" dirty="0" smtClean="0"/>
              <a:t> </a:t>
            </a:r>
            <a:r>
              <a:rPr lang="en-IN" sz="2400" dirty="0" err="1" smtClean="0"/>
              <a:t>methodName</a:t>
            </a:r>
            <a:r>
              <a:rPr lang="en-IN" sz="2400" dirty="0" smtClean="0"/>
              <a:t>(</a:t>
            </a:r>
            <a:r>
              <a:rPr lang="en-IN" sz="2400" dirty="0" err="1" smtClean="0"/>
              <a:t>datatype</a:t>
            </a:r>
            <a:r>
              <a:rPr lang="en-IN" sz="2400" dirty="0" smtClean="0"/>
              <a:t>… </a:t>
            </a:r>
            <a:r>
              <a:rPr lang="en-IN" sz="2400" dirty="0" err="1" smtClean="0"/>
              <a:t>arg</a:t>
            </a:r>
            <a:r>
              <a:rPr lang="en-IN" sz="2400" dirty="0" smtClean="0"/>
              <a:t>) { // method body }</a:t>
            </a:r>
          </a:p>
          <a:p>
            <a:pPr lvl="1" algn="just"/>
            <a:r>
              <a:rPr lang="en-IN" sz="2000" dirty="0" smtClean="0"/>
              <a:t>In order to define </a:t>
            </a:r>
            <a:r>
              <a:rPr lang="en-IN" sz="2000" dirty="0" err="1" smtClean="0"/>
              <a:t>vararg</a:t>
            </a:r>
            <a:r>
              <a:rPr lang="en-IN" sz="2000" dirty="0" smtClean="0"/>
              <a:t>, ... (three dots) is used in the formal parameter of a method.</a:t>
            </a:r>
          </a:p>
          <a:p>
            <a:pPr lvl="1" algn="just"/>
            <a:r>
              <a:rPr lang="en-IN" sz="2000" dirty="0" smtClean="0"/>
              <a:t>The ... syntax tells the Java compiler that the method can be called with zero or more arguments.</a:t>
            </a:r>
          </a:p>
          <a:p>
            <a:pPr algn="just">
              <a:buNone/>
            </a:pPr>
            <a:r>
              <a:rPr lang="en-IN" sz="2400" b="1" dirty="0" smtClean="0"/>
              <a:t>Note: </a:t>
            </a:r>
          </a:p>
          <a:p>
            <a:pPr algn="just"/>
            <a:r>
              <a:rPr lang="en-IN" sz="2400" dirty="0" smtClean="0"/>
              <a:t>A method can have variable length parameters with </a:t>
            </a:r>
            <a:r>
              <a:rPr lang="en-IN" sz="2400" b="1" dirty="0" smtClean="0"/>
              <a:t>other parameters too</a:t>
            </a:r>
            <a:r>
              <a:rPr lang="en-IN" sz="2400" dirty="0" smtClean="0"/>
              <a:t>, but one should ensure that there </a:t>
            </a:r>
            <a:r>
              <a:rPr lang="en-IN" sz="2400" b="1" dirty="0" smtClean="0"/>
              <a:t>exists only one </a:t>
            </a:r>
            <a:r>
              <a:rPr lang="en-IN" sz="2400" b="1" dirty="0" err="1" smtClean="0"/>
              <a:t>varargs</a:t>
            </a:r>
            <a:r>
              <a:rPr lang="en-IN" sz="2400" b="1" dirty="0" smtClean="0"/>
              <a:t> </a:t>
            </a:r>
            <a:r>
              <a:rPr lang="en-IN" sz="2400" dirty="0" smtClean="0"/>
              <a:t>parameter that should be written </a:t>
            </a:r>
            <a:r>
              <a:rPr lang="en-IN" sz="2400" b="1" dirty="0" smtClean="0"/>
              <a:t>last in the parameter list of the method declaration</a:t>
            </a:r>
            <a:r>
              <a:rPr lang="en-IN" sz="2400" dirty="0" smtClean="0"/>
              <a:t>.</a:t>
            </a:r>
          </a:p>
          <a:p>
            <a:pPr algn="just"/>
            <a:r>
              <a:rPr lang="en-IN" sz="2400" dirty="0" err="1" smtClean="0"/>
              <a:t>Vararg</a:t>
            </a:r>
            <a:r>
              <a:rPr lang="en-IN" sz="2400" dirty="0" smtClean="0"/>
              <a:t> Methods can also be overloaded but overloading may lead to ambiguity.  </a:t>
            </a:r>
            <a:r>
              <a:rPr lang="en-IN" sz="2400" b="1" dirty="0" smtClean="0"/>
              <a:t>Ex: </a:t>
            </a:r>
            <a:r>
              <a:rPr lang="en-IN" sz="2400" dirty="0" smtClean="0"/>
              <a:t>VarargExample.java, VarargOverload.java</a:t>
            </a:r>
          </a:p>
          <a:p>
            <a:pPr algn="just"/>
            <a:endParaRPr lang="en-IN" sz="2400" dirty="0" smtClean="0"/>
          </a:p>
          <a:p>
            <a:pPr algn="just"/>
            <a:endParaRPr lang="en-IN" sz="2400" b="1" dirty="0" smtClean="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42</a:t>
            </a:fld>
            <a:endParaRPr lang="en-US"/>
          </a:p>
        </p:txBody>
      </p:sp>
      <p:sp>
        <p:nvSpPr>
          <p:cNvPr id="7" name="Title 1"/>
          <p:cNvSpPr>
            <a:spLocks noGrp="1"/>
          </p:cNvSpPr>
          <p:nvPr>
            <p:ph type="title"/>
          </p:nvPr>
        </p:nvSpPr>
        <p:spPr>
          <a:xfrm>
            <a:off x="457200" y="-71462"/>
            <a:ext cx="8229600" cy="500066"/>
          </a:xfrm>
        </p:spPr>
        <p:txBody>
          <a:bodyPr/>
          <a:lstStyle/>
          <a:p>
            <a:r>
              <a:rPr lang="en-IN" sz="3200" b="1" dirty="0" smtClean="0">
                <a:solidFill>
                  <a:srgbClr val="00B0F0"/>
                </a:solidFill>
              </a:rPr>
              <a:t>Variable Arguments (</a:t>
            </a:r>
            <a:r>
              <a:rPr lang="en-IN" sz="3200" b="1" dirty="0" err="1" smtClean="0">
                <a:solidFill>
                  <a:srgbClr val="00B0F0"/>
                </a:solidFill>
              </a:rPr>
              <a:t>Varargs</a:t>
            </a:r>
            <a:r>
              <a:rPr lang="en-IN" sz="3200" b="1" dirty="0" smtClean="0">
                <a:solidFill>
                  <a:srgbClr val="00B0F0"/>
                </a:solidFill>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28596" y="-71462"/>
            <a:ext cx="8229600" cy="511156"/>
          </a:xfrm>
        </p:spPr>
        <p:txBody>
          <a:bodyPr/>
          <a:lstStyle/>
          <a:p>
            <a:pPr eaLnBrk="1" hangingPunct="1"/>
            <a:r>
              <a:rPr lang="en-US" sz="3200" b="1" dirty="0" smtClean="0">
                <a:solidFill>
                  <a:srgbClr val="00B0F0"/>
                </a:solidFill>
              </a:rPr>
              <a:t>Static Keyword </a:t>
            </a:r>
          </a:p>
        </p:txBody>
      </p:sp>
      <p:sp>
        <p:nvSpPr>
          <p:cNvPr id="23555" name="Rectangle 18"/>
          <p:cNvSpPr>
            <a:spLocks noGrp="1" noChangeArrowheads="1"/>
          </p:cNvSpPr>
          <p:nvPr>
            <p:ph idx="1"/>
          </p:nvPr>
        </p:nvSpPr>
        <p:spPr>
          <a:xfrm>
            <a:off x="142844" y="357166"/>
            <a:ext cx="8858312" cy="6357982"/>
          </a:xfrm>
        </p:spPr>
        <p:txBody>
          <a:bodyPr/>
          <a:lstStyle/>
          <a:p>
            <a:pPr algn="just" eaLnBrk="1" hangingPunct="1"/>
            <a:r>
              <a:rPr lang="en-IN" sz="2300" dirty="0" smtClean="0"/>
              <a:t>To create a static member(block, variable, method, nested class), precede its declaration with the keyword </a:t>
            </a:r>
            <a:r>
              <a:rPr lang="en-IN" sz="2300" i="1" dirty="0" smtClean="0"/>
              <a:t>static</a:t>
            </a:r>
            <a:r>
              <a:rPr lang="en-IN" sz="2300" dirty="0" smtClean="0"/>
              <a:t>. When a member is declared static, it can be accessed before any objects of its class are created, and without reference to any object. </a:t>
            </a:r>
          </a:p>
          <a:p>
            <a:pPr algn="just" eaLnBrk="1" hangingPunct="1"/>
            <a:r>
              <a:rPr lang="en-IN" sz="2300" dirty="0" smtClean="0"/>
              <a:t>The </a:t>
            </a:r>
            <a:r>
              <a:rPr lang="en-IN" sz="2300" b="1" dirty="0" smtClean="0"/>
              <a:t>static keyword</a:t>
            </a:r>
            <a:r>
              <a:rPr lang="en-IN" sz="2300" dirty="0" smtClean="0"/>
              <a:t> in Java is used for memory management mainly. It belongs to the class than an instance of the class.</a:t>
            </a:r>
          </a:p>
          <a:p>
            <a:pPr algn="just" eaLnBrk="1" hangingPunct="1"/>
            <a:r>
              <a:rPr lang="en-IN" sz="2300" b="1" dirty="0" smtClean="0"/>
              <a:t>Static Block</a:t>
            </a:r>
          </a:p>
          <a:p>
            <a:pPr lvl="1" algn="just" eaLnBrk="1" hangingPunct="1"/>
            <a:r>
              <a:rPr lang="en-IN" sz="2000" dirty="0" smtClean="0"/>
              <a:t>Static block is used for initializing the static variables. This block gets executed when the class is loaded in the memory. A class can have multiple Static blocks, which will execute in the same sequence in which they have been written into the program. </a:t>
            </a:r>
            <a:r>
              <a:rPr lang="en-IN" sz="2000" b="1" dirty="0" smtClean="0"/>
              <a:t>Example: </a:t>
            </a:r>
            <a:r>
              <a:rPr lang="en-IN" sz="2000" dirty="0" smtClean="0"/>
              <a:t>StaticBlock.java</a:t>
            </a:r>
          </a:p>
          <a:p>
            <a:pPr algn="just" eaLnBrk="1" hangingPunct="1"/>
            <a:r>
              <a:rPr lang="en-US" sz="2300" b="1" dirty="0" smtClean="0"/>
              <a:t>Static Variables</a:t>
            </a:r>
          </a:p>
          <a:p>
            <a:pPr lvl="1" algn="just" eaLnBrk="1" hangingPunct="1"/>
            <a:r>
              <a:rPr lang="en-IN" sz="2000" dirty="0" smtClean="0"/>
              <a:t>A static variable is common to all the instances (or objects) of the class because it is a class level variable. In other words you can say that only a single copy of static variable is created and shared among all the instances of the class. Memory allocation for such variables only happens once when the class is loaded in the memory. </a:t>
            </a:r>
            <a:r>
              <a:rPr lang="en-IN" sz="2000" b="1" dirty="0" smtClean="0"/>
              <a:t>Example: </a:t>
            </a:r>
            <a:r>
              <a:rPr lang="en-IN" sz="2000" dirty="0" smtClean="0"/>
              <a:t>StaticVariable1.java, StaticVariable2.java</a:t>
            </a:r>
            <a:endParaRPr lang="en-US" sz="2000" b="1" dirty="0" smtClean="0"/>
          </a:p>
        </p:txBody>
      </p:sp>
    </p:spTree>
    <p:custDataLst>
      <p:tags r:id="rId1"/>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28596" y="-71462"/>
            <a:ext cx="8229600" cy="511156"/>
          </a:xfrm>
        </p:spPr>
        <p:txBody>
          <a:bodyPr/>
          <a:lstStyle/>
          <a:p>
            <a:pPr eaLnBrk="1" hangingPunct="1"/>
            <a:r>
              <a:rPr lang="en-US" sz="3200" b="1" dirty="0" smtClean="0">
                <a:solidFill>
                  <a:srgbClr val="00B0F0"/>
                </a:solidFill>
              </a:rPr>
              <a:t>Static Keyword </a:t>
            </a:r>
          </a:p>
        </p:txBody>
      </p:sp>
      <p:sp>
        <p:nvSpPr>
          <p:cNvPr id="23555" name="Rectangle 18"/>
          <p:cNvSpPr>
            <a:spLocks noGrp="1" noChangeArrowheads="1"/>
          </p:cNvSpPr>
          <p:nvPr>
            <p:ph idx="1"/>
          </p:nvPr>
        </p:nvSpPr>
        <p:spPr>
          <a:xfrm>
            <a:off x="142844" y="357166"/>
            <a:ext cx="8858312" cy="6357982"/>
          </a:xfrm>
        </p:spPr>
        <p:txBody>
          <a:bodyPr/>
          <a:lstStyle/>
          <a:p>
            <a:r>
              <a:rPr lang="en-IN" sz="2400" b="1" dirty="0" smtClean="0"/>
              <a:t>Java Static Methods</a:t>
            </a:r>
          </a:p>
          <a:p>
            <a:pPr lvl="1"/>
            <a:r>
              <a:rPr lang="en-IN" sz="2000" dirty="0" smtClean="0"/>
              <a:t>Static Methods can access class variables(static variables) without using object(instance) of the class, however non-static methods and non-static variables can only be accessed using objects.</a:t>
            </a:r>
          </a:p>
          <a:p>
            <a:pPr lvl="1">
              <a:buNone/>
            </a:pPr>
            <a:r>
              <a:rPr lang="en-IN" sz="2000" b="1" dirty="0" smtClean="0"/>
              <a:t>Restrictions:</a:t>
            </a:r>
          </a:p>
          <a:p>
            <a:pPr lvl="1"/>
            <a:r>
              <a:rPr lang="en-IN" sz="2000" dirty="0" smtClean="0"/>
              <a:t>They can only call other static methods</a:t>
            </a:r>
          </a:p>
          <a:p>
            <a:pPr lvl="1"/>
            <a:r>
              <a:rPr lang="en-IN" sz="2000" dirty="0" smtClean="0"/>
              <a:t>They can only access static data</a:t>
            </a:r>
          </a:p>
          <a:p>
            <a:pPr lvl="1"/>
            <a:r>
              <a:rPr lang="en-IN" sz="2000" dirty="0" smtClean="0"/>
              <a:t>They cannot refer to </a:t>
            </a:r>
            <a:r>
              <a:rPr lang="en-IN" sz="2000" b="1" dirty="0" smtClean="0"/>
              <a:t>this</a:t>
            </a:r>
            <a:r>
              <a:rPr lang="en-IN" sz="2000" dirty="0" smtClean="0"/>
              <a:t> or </a:t>
            </a:r>
            <a:r>
              <a:rPr lang="en-IN" sz="2000" b="1" dirty="0" smtClean="0"/>
              <a:t>super</a:t>
            </a:r>
            <a:r>
              <a:rPr lang="en-IN" sz="2000" dirty="0" smtClean="0"/>
              <a:t> in any way.</a:t>
            </a:r>
          </a:p>
          <a:p>
            <a:pPr lvl="1"/>
            <a:r>
              <a:rPr lang="en-IN" sz="2000" b="1" dirty="0" smtClean="0"/>
              <a:t>Example: </a:t>
            </a:r>
            <a:r>
              <a:rPr lang="en-IN" sz="2000" dirty="0" smtClean="0"/>
              <a:t>StaticMethod.java</a:t>
            </a:r>
          </a:p>
          <a:p>
            <a:r>
              <a:rPr lang="en-IN" sz="2400" b="1" dirty="0" smtClean="0"/>
              <a:t>Static Class</a:t>
            </a:r>
          </a:p>
          <a:p>
            <a:r>
              <a:rPr lang="en-IN" sz="2400" dirty="0" smtClean="0"/>
              <a:t>A class can be made </a:t>
            </a:r>
            <a:r>
              <a:rPr lang="en-IN" sz="2400" b="1" dirty="0" smtClean="0"/>
              <a:t>static</a:t>
            </a:r>
            <a:r>
              <a:rPr lang="en-IN" sz="2400" dirty="0" smtClean="0"/>
              <a:t> only if it is a nested class.</a:t>
            </a:r>
          </a:p>
          <a:p>
            <a:pPr lvl="1"/>
            <a:r>
              <a:rPr lang="en-IN" sz="2000" dirty="0" smtClean="0"/>
              <a:t>Nested static class doesn’t need reference of Outer class</a:t>
            </a:r>
          </a:p>
          <a:p>
            <a:pPr lvl="1"/>
            <a:r>
              <a:rPr lang="en-IN" sz="2000" dirty="0" smtClean="0"/>
              <a:t>A static class cannot access non-static members of the Outer class</a:t>
            </a:r>
          </a:p>
          <a:p>
            <a:endParaRPr lang="en-IN" sz="2400" dirty="0"/>
          </a:p>
        </p:txBody>
      </p:sp>
    </p:spTree>
    <p:custDataLst>
      <p:tags r:id="rId1"/>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lstStyle/>
          <a:p>
            <a:pPr eaLnBrk="1" hangingPunct="1"/>
            <a:r>
              <a:rPr lang="en-IN" sz="3200" b="1" dirty="0" smtClean="0">
                <a:solidFill>
                  <a:srgbClr val="00B0F0"/>
                </a:solidFill>
              </a:rPr>
              <a:t>Static Vs Non-static</a:t>
            </a: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45</a:t>
            </a:fld>
            <a:endParaRPr lang="en-US"/>
          </a:p>
        </p:txBody>
      </p:sp>
      <p:pic>
        <p:nvPicPr>
          <p:cNvPr id="7" name="Content Placeholder 6" descr="static variable.jpg"/>
          <p:cNvPicPr>
            <a:picLocks noGrp="1" noChangeAspect="1"/>
          </p:cNvPicPr>
          <p:nvPr>
            <p:ph idx="1"/>
          </p:nvPr>
        </p:nvPicPr>
        <p:blipFill>
          <a:blip r:embed="rId2" cstate="print"/>
          <a:stretch>
            <a:fillRect/>
          </a:stretch>
        </p:blipFill>
        <p:spPr>
          <a:xfrm>
            <a:off x="-32" y="1643051"/>
            <a:ext cx="5214974" cy="4167994"/>
          </a:xfrm>
        </p:spPr>
      </p:pic>
      <p:pic>
        <p:nvPicPr>
          <p:cNvPr id="8" name="Picture 7" descr="static-keyword.jpg"/>
          <p:cNvPicPr>
            <a:picLocks noChangeAspect="1"/>
          </p:cNvPicPr>
          <p:nvPr/>
        </p:nvPicPr>
        <p:blipFill>
          <a:blip r:embed="rId3" cstate="print"/>
          <a:stretch>
            <a:fillRect/>
          </a:stretch>
        </p:blipFill>
        <p:spPr>
          <a:xfrm>
            <a:off x="5214942" y="1643050"/>
            <a:ext cx="3929058" cy="4071966"/>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28596" y="-71462"/>
            <a:ext cx="8229600" cy="511156"/>
          </a:xfrm>
        </p:spPr>
        <p:txBody>
          <a:bodyPr/>
          <a:lstStyle/>
          <a:p>
            <a:pPr eaLnBrk="1" hangingPunct="1"/>
            <a:r>
              <a:rPr lang="en-US" sz="3200" b="1" dirty="0" smtClean="0">
                <a:solidFill>
                  <a:srgbClr val="00B0F0"/>
                </a:solidFill>
              </a:rPr>
              <a:t>Nested Classes</a:t>
            </a:r>
          </a:p>
        </p:txBody>
      </p:sp>
      <p:sp>
        <p:nvSpPr>
          <p:cNvPr id="23555" name="Rectangle 18"/>
          <p:cNvSpPr>
            <a:spLocks noGrp="1" noChangeArrowheads="1"/>
          </p:cNvSpPr>
          <p:nvPr>
            <p:ph idx="1"/>
          </p:nvPr>
        </p:nvSpPr>
        <p:spPr>
          <a:xfrm>
            <a:off x="142844" y="357166"/>
            <a:ext cx="8858312" cy="6357982"/>
          </a:xfrm>
        </p:spPr>
        <p:txBody>
          <a:bodyPr/>
          <a:lstStyle/>
          <a:p>
            <a:pPr algn="just"/>
            <a:r>
              <a:rPr lang="en-IN" sz="2400" dirty="0" smtClean="0"/>
              <a:t>To define a </a:t>
            </a:r>
            <a:r>
              <a:rPr lang="en-IN" sz="2400" b="1" dirty="0" smtClean="0"/>
              <a:t>class within another class</a:t>
            </a:r>
            <a:r>
              <a:rPr lang="en-IN" sz="2400" dirty="0" smtClean="0"/>
              <a:t>, such classes are known as nested classes. They enable you to logically group classes that are only used in one place, thus this increases the use of encapsulation, and create more readable and maintainable code.</a:t>
            </a:r>
          </a:p>
          <a:p>
            <a:pPr lvl="1" algn="just"/>
            <a:r>
              <a:rPr lang="en-IN" sz="2000" dirty="0" smtClean="0"/>
              <a:t>The scope of a nested class is bounded by the scope of its enclosing class. </a:t>
            </a:r>
          </a:p>
          <a:p>
            <a:pPr lvl="1" algn="just"/>
            <a:r>
              <a:rPr lang="en-IN" sz="2000" dirty="0" smtClean="0"/>
              <a:t>A nested class has access to the members, including private members, of the class in which it is nested. However, reverse is not true i.e. the enclosing class does not have access to the members of the nested class.</a:t>
            </a:r>
          </a:p>
          <a:p>
            <a:pPr lvl="1" algn="just"/>
            <a:r>
              <a:rPr lang="en-IN" sz="2000" dirty="0" smtClean="0"/>
              <a:t>A nested class is also a member of its enclosing class.</a:t>
            </a:r>
          </a:p>
          <a:p>
            <a:pPr algn="just"/>
            <a:r>
              <a:rPr lang="en-IN" sz="2400" b="1" dirty="0" smtClean="0"/>
              <a:t>Syntax:</a:t>
            </a:r>
          </a:p>
          <a:p>
            <a:pPr algn="just">
              <a:buNone/>
            </a:pPr>
            <a:r>
              <a:rPr lang="en-IN" sz="2000" dirty="0" smtClean="0"/>
              <a:t>class </a:t>
            </a:r>
            <a:r>
              <a:rPr lang="en-IN" sz="2000" dirty="0" err="1" smtClean="0"/>
              <a:t>OuterClass</a:t>
            </a:r>
            <a:endParaRPr lang="en-IN" sz="2000" dirty="0" smtClean="0"/>
          </a:p>
          <a:p>
            <a:pPr algn="just">
              <a:buNone/>
            </a:pPr>
            <a:r>
              <a:rPr lang="en-IN" sz="2000" dirty="0" smtClean="0"/>
              <a:t>{ ... </a:t>
            </a:r>
          </a:p>
          <a:p>
            <a:pPr algn="just">
              <a:buNone/>
            </a:pPr>
            <a:r>
              <a:rPr lang="en-IN" sz="2000" dirty="0" smtClean="0"/>
              <a:t>	class </a:t>
            </a:r>
            <a:r>
              <a:rPr lang="en-IN" sz="2000" dirty="0" err="1" smtClean="0"/>
              <a:t>NestedClass</a:t>
            </a:r>
            <a:r>
              <a:rPr lang="en-IN" sz="2000" dirty="0" smtClean="0"/>
              <a:t> </a:t>
            </a:r>
          </a:p>
          <a:p>
            <a:pPr algn="just">
              <a:buNone/>
            </a:pPr>
            <a:r>
              <a:rPr lang="en-IN" sz="2000" dirty="0" smtClean="0"/>
              <a:t>	{ ...</a:t>
            </a:r>
          </a:p>
          <a:p>
            <a:pPr algn="just">
              <a:buNone/>
            </a:pPr>
            <a:r>
              <a:rPr lang="en-IN" sz="2000" dirty="0" smtClean="0"/>
              <a:t>	 }</a:t>
            </a:r>
          </a:p>
          <a:p>
            <a:pPr algn="just">
              <a:buNone/>
            </a:pPr>
            <a:r>
              <a:rPr lang="en-IN" sz="2000" dirty="0" smtClean="0"/>
              <a:t> }</a:t>
            </a:r>
          </a:p>
          <a:p>
            <a:pPr algn="just"/>
            <a:endParaRPr lang="en-IN" sz="2000" dirty="0" smtClean="0"/>
          </a:p>
          <a:p>
            <a:endParaRPr lang="en-IN" sz="2400" dirty="0"/>
          </a:p>
        </p:txBody>
      </p:sp>
      <p:pic>
        <p:nvPicPr>
          <p:cNvPr id="4" name="Picture 3" descr="Nested class.jpeg"/>
          <p:cNvPicPr>
            <a:picLocks noChangeAspect="1"/>
          </p:cNvPicPr>
          <p:nvPr/>
        </p:nvPicPr>
        <p:blipFill>
          <a:blip r:embed="rId4" cstate="print"/>
          <a:stretch>
            <a:fillRect/>
          </a:stretch>
        </p:blipFill>
        <p:spPr>
          <a:xfrm>
            <a:off x="3500430" y="3929066"/>
            <a:ext cx="4869188" cy="2797486"/>
          </a:xfrm>
          <a:prstGeom prst="rect">
            <a:avLst/>
          </a:prstGeom>
        </p:spPr>
      </p:pic>
    </p:spTree>
    <p:custDataLst>
      <p:tags r:id="rId1"/>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28596" y="-142900"/>
            <a:ext cx="8229600" cy="511156"/>
          </a:xfrm>
        </p:spPr>
        <p:txBody>
          <a:bodyPr/>
          <a:lstStyle/>
          <a:p>
            <a:pPr eaLnBrk="1" hangingPunct="1"/>
            <a:r>
              <a:rPr lang="en-US" sz="3200" b="1" dirty="0" smtClean="0">
                <a:solidFill>
                  <a:srgbClr val="00B0F0"/>
                </a:solidFill>
              </a:rPr>
              <a:t>Nested Classes</a:t>
            </a:r>
          </a:p>
        </p:txBody>
      </p:sp>
      <p:sp>
        <p:nvSpPr>
          <p:cNvPr id="23555" name="Rectangle 18"/>
          <p:cNvSpPr>
            <a:spLocks noGrp="1" noChangeArrowheads="1"/>
          </p:cNvSpPr>
          <p:nvPr>
            <p:ph idx="1"/>
          </p:nvPr>
        </p:nvSpPr>
        <p:spPr>
          <a:xfrm>
            <a:off x="142844" y="285728"/>
            <a:ext cx="8858312" cy="6357982"/>
          </a:xfrm>
        </p:spPr>
        <p:txBody>
          <a:bodyPr/>
          <a:lstStyle/>
          <a:p>
            <a:pPr algn="just"/>
            <a:r>
              <a:rPr lang="en-IN" sz="2400" dirty="0" smtClean="0"/>
              <a:t>To instantiate an inner class, you must first instantiate the outer class. </a:t>
            </a:r>
          </a:p>
          <a:p>
            <a:pPr algn="just"/>
            <a:r>
              <a:rPr lang="en-IN" sz="2400" dirty="0" smtClean="0"/>
              <a:t>Then, create the inner object within the outer object with this syntax:  - </a:t>
            </a:r>
            <a:r>
              <a:rPr lang="en-IN" sz="2000" dirty="0" err="1" smtClean="0"/>
              <a:t>OuterClass.InnerClass</a:t>
            </a:r>
            <a:r>
              <a:rPr lang="en-IN" sz="2000" dirty="0" smtClean="0"/>
              <a:t> </a:t>
            </a:r>
            <a:r>
              <a:rPr lang="en-IN" sz="2000" dirty="0" err="1" smtClean="0"/>
              <a:t>innerObject</a:t>
            </a:r>
            <a:r>
              <a:rPr lang="en-IN" sz="2000" dirty="0" smtClean="0"/>
              <a:t> = </a:t>
            </a:r>
            <a:r>
              <a:rPr lang="en-IN" sz="2000" dirty="0" err="1" smtClean="0"/>
              <a:t>outerObject.new</a:t>
            </a:r>
            <a:r>
              <a:rPr lang="en-IN" sz="2000" dirty="0" smtClean="0"/>
              <a:t> </a:t>
            </a:r>
            <a:r>
              <a:rPr lang="en-IN" sz="2000" dirty="0" err="1" smtClean="0"/>
              <a:t>InnerClass</a:t>
            </a:r>
            <a:r>
              <a:rPr lang="en-IN" sz="2000" dirty="0" smtClean="0"/>
              <a:t>();</a:t>
            </a:r>
            <a:endParaRPr lang="en-IN" sz="1600" dirty="0" smtClean="0"/>
          </a:p>
          <a:p>
            <a:r>
              <a:rPr lang="en-IN" sz="2400" b="1" dirty="0" smtClean="0"/>
              <a:t>Example</a:t>
            </a:r>
            <a:r>
              <a:rPr lang="en-IN" sz="2400" dirty="0" smtClean="0"/>
              <a:t>: NestedClassDemo.java</a:t>
            </a:r>
          </a:p>
          <a:p>
            <a:pPr>
              <a:buNone/>
            </a:pPr>
            <a:r>
              <a:rPr lang="en-IN" sz="2400" b="1" dirty="0" smtClean="0"/>
              <a:t>Static Nested Class</a:t>
            </a:r>
          </a:p>
          <a:p>
            <a:r>
              <a:rPr lang="en-IN" sz="2400" dirty="0" smtClean="0"/>
              <a:t>A static class i.e. created inside a class is called static nested class in java. It cannot access non-static data members and methods. It can be accessed by outer class name.</a:t>
            </a:r>
          </a:p>
          <a:p>
            <a:pPr lvl="1"/>
            <a:r>
              <a:rPr lang="en-IN" sz="2000" dirty="0" smtClean="0"/>
              <a:t>It can access static data members of outer class including private.</a:t>
            </a:r>
          </a:p>
          <a:p>
            <a:pPr lvl="1"/>
            <a:r>
              <a:rPr lang="en-IN" sz="2000" dirty="0" smtClean="0"/>
              <a:t>Static nested class cannot access non-static (instance) data member or method.</a:t>
            </a:r>
          </a:p>
          <a:p>
            <a:r>
              <a:rPr lang="en-IN" sz="2400" dirty="0" smtClean="0"/>
              <a:t>For example, to create an object for the static nested class, use this syntax:</a:t>
            </a:r>
          </a:p>
          <a:p>
            <a:pPr lvl="1"/>
            <a:r>
              <a:rPr lang="en-IN" sz="2000" dirty="0" err="1" smtClean="0"/>
              <a:t>OuterClass.StaticNestedClass</a:t>
            </a:r>
            <a:r>
              <a:rPr lang="en-IN" sz="2000" dirty="0" smtClean="0"/>
              <a:t> </a:t>
            </a:r>
            <a:r>
              <a:rPr lang="en-IN" sz="2000" dirty="0" err="1" smtClean="0"/>
              <a:t>nestedObject</a:t>
            </a:r>
            <a:r>
              <a:rPr lang="en-IN" sz="2000" dirty="0" smtClean="0"/>
              <a:t> = new </a:t>
            </a:r>
            <a:r>
              <a:rPr lang="en-IN" sz="2000" dirty="0" err="1" smtClean="0"/>
              <a:t>OuterClass.StaticNestedClass</a:t>
            </a:r>
            <a:r>
              <a:rPr lang="en-IN" sz="2000" dirty="0" smtClean="0"/>
              <a:t>();</a:t>
            </a:r>
          </a:p>
          <a:p>
            <a:r>
              <a:rPr lang="en-IN" sz="2400" b="1" dirty="0" smtClean="0"/>
              <a:t>Example</a:t>
            </a:r>
            <a:r>
              <a:rPr lang="en-IN" sz="2400" dirty="0" smtClean="0"/>
              <a:t>: StaticNestedClassDemo.java</a:t>
            </a:r>
          </a:p>
          <a:p>
            <a:endParaRPr lang="en-IN" sz="2400" dirty="0"/>
          </a:p>
        </p:txBody>
      </p:sp>
    </p:spTree>
    <p:custDataLst>
      <p:tags r:id="rId1"/>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28596" y="-142900"/>
            <a:ext cx="8229600" cy="511156"/>
          </a:xfrm>
        </p:spPr>
        <p:txBody>
          <a:bodyPr/>
          <a:lstStyle/>
          <a:p>
            <a:pPr eaLnBrk="1" hangingPunct="1"/>
            <a:r>
              <a:rPr lang="en-US" sz="3200" b="1" dirty="0" smtClean="0">
                <a:solidFill>
                  <a:srgbClr val="00B0F0"/>
                </a:solidFill>
              </a:rPr>
              <a:t>Inner Class: Local Classes</a:t>
            </a:r>
          </a:p>
        </p:txBody>
      </p:sp>
      <p:sp>
        <p:nvSpPr>
          <p:cNvPr id="23555" name="Rectangle 18"/>
          <p:cNvSpPr>
            <a:spLocks noGrp="1" noChangeArrowheads="1"/>
          </p:cNvSpPr>
          <p:nvPr>
            <p:ph idx="1"/>
          </p:nvPr>
        </p:nvSpPr>
        <p:spPr>
          <a:xfrm>
            <a:off x="142844" y="285728"/>
            <a:ext cx="8858312" cy="6357982"/>
          </a:xfrm>
        </p:spPr>
        <p:txBody>
          <a:bodyPr/>
          <a:lstStyle/>
          <a:p>
            <a:pPr algn="just"/>
            <a:r>
              <a:rPr lang="en-IN" sz="2400" dirty="0" smtClean="0"/>
              <a:t>A local inner class can be declared within a block. This block can be either a method body, initialization block, for loop or even an if statement.</a:t>
            </a:r>
          </a:p>
          <a:p>
            <a:pPr algn="just">
              <a:buNone/>
            </a:pPr>
            <a:r>
              <a:rPr lang="en-IN" sz="2400" b="1" dirty="0" smtClean="0"/>
              <a:t>Accessing Members:</a:t>
            </a:r>
            <a:r>
              <a:rPr lang="en-IN" sz="2400" dirty="0" smtClean="0"/>
              <a:t> </a:t>
            </a:r>
          </a:p>
          <a:p>
            <a:pPr algn="just"/>
            <a:r>
              <a:rPr lang="en-IN" sz="2400" dirty="0" smtClean="0"/>
              <a:t>A local inner class has access to fields of the class enclosing it as well as the fields of the block that it is defined within. </a:t>
            </a:r>
          </a:p>
          <a:p>
            <a:pPr algn="just"/>
            <a:r>
              <a:rPr lang="en-IN" sz="2400" dirty="0" smtClean="0"/>
              <a:t>These classes, however, can access the variables or parameters of the block that encloses it only if they are declared as final or are effectively final. </a:t>
            </a:r>
          </a:p>
          <a:p>
            <a:pPr algn="just"/>
            <a:r>
              <a:rPr lang="en-IN" sz="2400" dirty="0" smtClean="0"/>
              <a:t>A variable whose value is not changed once initialized is called as effectively final variable. </a:t>
            </a:r>
          </a:p>
          <a:p>
            <a:pPr algn="just"/>
            <a:r>
              <a:rPr lang="en-IN" sz="2400" dirty="0" smtClean="0"/>
              <a:t>A local inner class defined inside a method body, have access to it’s parameters. </a:t>
            </a:r>
          </a:p>
          <a:p>
            <a:pPr algn="just"/>
            <a:r>
              <a:rPr lang="en-IN" sz="2400" b="1" dirty="0" smtClean="0"/>
              <a:t>Example</a:t>
            </a:r>
            <a:r>
              <a:rPr lang="en-IN" sz="2400" dirty="0" smtClean="0"/>
              <a:t>: LocalClass.java</a:t>
            </a:r>
          </a:p>
          <a:p>
            <a:endParaRPr lang="en-IN" sz="2400" dirty="0"/>
          </a:p>
        </p:txBody>
      </p:sp>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357166"/>
            <a:ext cx="8858312" cy="6429396"/>
          </a:xfrm>
        </p:spPr>
        <p:txBody>
          <a:bodyPr/>
          <a:lstStyle/>
          <a:p>
            <a:pPr algn="just">
              <a:lnSpc>
                <a:spcPct val="150000"/>
              </a:lnSpc>
            </a:pPr>
            <a:r>
              <a:rPr lang="en-IN" sz="2400" dirty="0" smtClean="0"/>
              <a:t>A class that have </a:t>
            </a:r>
            <a:r>
              <a:rPr lang="en-IN" sz="2400" b="1" dirty="0" smtClean="0"/>
              <a:t>no name </a:t>
            </a:r>
            <a:r>
              <a:rPr lang="en-IN" sz="2400" dirty="0" smtClean="0"/>
              <a:t>is known as </a:t>
            </a:r>
            <a:r>
              <a:rPr lang="en-IN" sz="2400" b="1" dirty="0" smtClean="0"/>
              <a:t>anonymous inner class </a:t>
            </a:r>
            <a:r>
              <a:rPr lang="en-IN" sz="2400" dirty="0" smtClean="0"/>
              <a:t>in java. It should be used if you have </a:t>
            </a:r>
            <a:r>
              <a:rPr lang="en-IN" sz="2400" b="1" dirty="0" smtClean="0"/>
              <a:t>to override method of class or interface</a:t>
            </a:r>
            <a:r>
              <a:rPr lang="en-IN" sz="2400" dirty="0" smtClean="0"/>
              <a:t>. Java Anonymous inner class can be created by two ways:</a:t>
            </a:r>
          </a:p>
          <a:p>
            <a:pPr lvl="1" algn="just">
              <a:lnSpc>
                <a:spcPct val="150000"/>
              </a:lnSpc>
            </a:pPr>
            <a:r>
              <a:rPr lang="en-IN" sz="2200" dirty="0" smtClean="0"/>
              <a:t>Class (may be abstract or concrete).</a:t>
            </a:r>
          </a:p>
          <a:p>
            <a:pPr lvl="1" algn="just">
              <a:lnSpc>
                <a:spcPct val="150000"/>
              </a:lnSpc>
            </a:pPr>
            <a:r>
              <a:rPr lang="en-IN" sz="2200" dirty="0" smtClean="0"/>
              <a:t>Interface</a:t>
            </a:r>
          </a:p>
          <a:p>
            <a:pPr algn="just">
              <a:lnSpc>
                <a:spcPct val="150000"/>
              </a:lnSpc>
            </a:pPr>
            <a:r>
              <a:rPr lang="en-IN" sz="2400" dirty="0" smtClean="0"/>
              <a:t>Define a class in place instead of in a separate file</a:t>
            </a:r>
          </a:p>
          <a:p>
            <a:pPr algn="just"/>
            <a:r>
              <a:rPr lang="en-IN" sz="2400" b="1" dirty="0" smtClean="0"/>
              <a:t>Why would you do this?</a:t>
            </a:r>
          </a:p>
          <a:p>
            <a:pPr lvl="1" algn="just"/>
            <a:r>
              <a:rPr lang="en-IN" sz="2200" dirty="0" smtClean="0"/>
              <a:t>Logically group code in one place </a:t>
            </a:r>
          </a:p>
          <a:p>
            <a:pPr lvl="1" algn="just"/>
            <a:r>
              <a:rPr lang="en-IN" sz="2200" dirty="0" smtClean="0"/>
              <a:t>Increase Encapsulation </a:t>
            </a:r>
          </a:p>
          <a:p>
            <a:pPr lvl="1" algn="just"/>
            <a:r>
              <a:rPr lang="en-IN" sz="2200" dirty="0" smtClean="0"/>
              <a:t>Make code more readable </a:t>
            </a:r>
          </a:p>
          <a:p>
            <a:pPr lvl="1" algn="just"/>
            <a:r>
              <a:rPr lang="en-IN" sz="2200" dirty="0" smtClean="0"/>
              <a:t>Anonymous inner classes are useful in writing implementation classes for listener interfaces in graphics programming.</a:t>
            </a: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49</a:t>
            </a:fld>
            <a:endParaRPr lang="en-US"/>
          </a:p>
        </p:txBody>
      </p:sp>
      <p:sp>
        <p:nvSpPr>
          <p:cNvPr id="7" name="Title 1"/>
          <p:cNvSpPr>
            <a:spLocks noGrp="1"/>
          </p:cNvSpPr>
          <p:nvPr>
            <p:ph type="title"/>
          </p:nvPr>
        </p:nvSpPr>
        <p:spPr>
          <a:xfrm>
            <a:off x="457200" y="-71462"/>
            <a:ext cx="8229600" cy="500066"/>
          </a:xfrm>
        </p:spPr>
        <p:txBody>
          <a:bodyPr/>
          <a:lstStyle/>
          <a:p>
            <a:r>
              <a:rPr lang="en-IN" sz="3200" b="1" dirty="0" smtClean="0">
                <a:solidFill>
                  <a:srgbClr val="00B0F0"/>
                </a:solidFill>
              </a:rPr>
              <a:t>Anonymous inner class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Straight Arrow Connector 35"/>
          <p:cNvCxnSpPr>
            <a:cxnSpLocks noChangeShapeType="1"/>
          </p:cNvCxnSpPr>
          <p:nvPr/>
        </p:nvCxnSpPr>
        <p:spPr bwMode="auto">
          <a:xfrm>
            <a:off x="3929058" y="3124200"/>
            <a:ext cx="0" cy="609600"/>
          </a:xfrm>
          <a:prstGeom prst="straightConnector1">
            <a:avLst/>
          </a:prstGeom>
          <a:noFill/>
          <a:ln w="28575">
            <a:solidFill>
              <a:schemeClr val="accent2"/>
            </a:solidFill>
            <a:round/>
            <a:headEnd/>
            <a:tailEnd type="triangle" w="med" len="med"/>
          </a:ln>
        </p:spPr>
      </p:cxnSp>
      <p:grpSp>
        <p:nvGrpSpPr>
          <p:cNvPr id="2" name="Group 35"/>
          <p:cNvGrpSpPr>
            <a:grpSpLocks/>
          </p:cNvGrpSpPr>
          <p:nvPr/>
        </p:nvGrpSpPr>
        <p:grpSpPr bwMode="auto">
          <a:xfrm>
            <a:off x="1219200" y="3713163"/>
            <a:ext cx="1404938" cy="858837"/>
            <a:chOff x="5419337" y="2632075"/>
            <a:chExt cx="994625" cy="677788"/>
          </a:xfrm>
        </p:grpSpPr>
        <p:sp>
          <p:nvSpPr>
            <p:cNvPr id="83" name="Round Same Side Corner Rectangle 82"/>
            <p:cNvSpPr/>
            <p:nvPr/>
          </p:nvSpPr>
          <p:spPr bwMode="auto">
            <a:xfrm>
              <a:off x="5451930" y="2639592"/>
              <a:ext cx="883362" cy="521183"/>
            </a:xfrm>
            <a:prstGeom prst="round2SameRect">
              <a:avLst>
                <a:gd name="adj1" fmla="val 16009"/>
                <a:gd name="adj2" fmla="val 0"/>
              </a:avLst>
            </a:prstGeom>
            <a:solidFill>
              <a:srgbClr val="B3D3E3"/>
            </a:solidFill>
            <a:ln w="28575" cap="flat" cmpd="sng" algn="ctr">
              <a:solidFill>
                <a:schemeClr val="tx1"/>
              </a:solidFill>
              <a:prstDash val="solid"/>
              <a:round/>
              <a:headEnd type="none" w="sm" len="sm"/>
              <a:tailEnd type="none" w="sm" len="sm"/>
            </a:ln>
            <a:effectLst/>
          </p:spPr>
          <p:txBody>
            <a:bodyPr/>
            <a:lstStyle/>
            <a:p>
              <a:pPr defTabSz="228600">
                <a:buFont typeface="Arial" pitchFamily="34" charset="0"/>
                <a:buNone/>
                <a:defRPr/>
              </a:pPr>
              <a:endParaRPr lang="en-US" sz="1200" dirty="0">
                <a:latin typeface="Arial" pitchFamily="34" charset="0"/>
              </a:endParaRPr>
            </a:p>
          </p:txBody>
        </p:sp>
        <p:sp>
          <p:nvSpPr>
            <p:cNvPr id="84" name="Round Same Side Corner Rectangle 83"/>
            <p:cNvSpPr/>
            <p:nvPr/>
          </p:nvSpPr>
          <p:spPr bwMode="auto">
            <a:xfrm flipV="1">
              <a:off x="5453053" y="2905195"/>
              <a:ext cx="882238" cy="404668"/>
            </a:xfrm>
            <a:prstGeom prst="round2SameRect">
              <a:avLst>
                <a:gd name="adj1" fmla="val 14261"/>
                <a:gd name="adj2" fmla="val 0"/>
              </a:avLst>
            </a:prstGeom>
            <a:solidFill>
              <a:schemeClr val="bg1"/>
            </a:solidFill>
            <a:ln w="28575" cap="flat" cmpd="sng" algn="ctr">
              <a:solidFill>
                <a:schemeClr val="tx1"/>
              </a:solidFill>
              <a:prstDash val="solid"/>
              <a:round/>
              <a:headEnd type="none" w="sm" len="sm"/>
              <a:tailEnd type="none" w="sm" len="sm"/>
            </a:ln>
            <a:effectLst/>
          </p:spPr>
          <p:txBody>
            <a:bodyPr/>
            <a:lstStyle/>
            <a:p>
              <a:pPr defTabSz="228600">
                <a:buFont typeface="Arial" pitchFamily="34" charset="0"/>
                <a:buNone/>
                <a:defRPr/>
              </a:pPr>
              <a:endParaRPr lang="en-US" sz="1200" dirty="0">
                <a:latin typeface="Arial" pitchFamily="34" charset="0"/>
              </a:endParaRPr>
            </a:p>
          </p:txBody>
        </p:sp>
        <p:sp>
          <p:nvSpPr>
            <p:cNvPr id="15388" name="TextBox 84"/>
            <p:cNvSpPr txBox="1">
              <a:spLocks noChangeArrowheads="1"/>
            </p:cNvSpPr>
            <p:nvPr/>
          </p:nvSpPr>
          <p:spPr bwMode="auto">
            <a:xfrm>
              <a:off x="5465588" y="2632075"/>
              <a:ext cx="379270" cy="218447"/>
            </a:xfrm>
            <a:prstGeom prst="rect">
              <a:avLst/>
            </a:prstGeom>
            <a:noFill/>
            <a:ln w="9525">
              <a:noFill/>
              <a:miter lim="800000"/>
              <a:headEnd/>
              <a:tailEnd/>
            </a:ln>
          </p:spPr>
          <p:txBody>
            <a:bodyPr wrap="none">
              <a:spAutoFit/>
            </a:bodyPr>
            <a:lstStyle/>
            <a:p>
              <a:r>
                <a:rPr lang="en-US" sz="1200" b="1"/>
                <a:t>Shirt</a:t>
              </a:r>
            </a:p>
          </p:txBody>
        </p:sp>
        <p:sp>
          <p:nvSpPr>
            <p:cNvPr id="15389" name="TextBox 85"/>
            <p:cNvSpPr txBox="1">
              <a:spLocks noChangeArrowheads="1"/>
            </p:cNvSpPr>
            <p:nvPr/>
          </p:nvSpPr>
          <p:spPr bwMode="auto">
            <a:xfrm>
              <a:off x="5419337" y="2917939"/>
              <a:ext cx="994625" cy="218447"/>
            </a:xfrm>
            <a:prstGeom prst="rect">
              <a:avLst/>
            </a:prstGeom>
            <a:noFill/>
            <a:ln w="9525">
              <a:noFill/>
              <a:miter lim="800000"/>
              <a:headEnd/>
              <a:tailEnd/>
            </a:ln>
          </p:spPr>
          <p:txBody>
            <a:bodyPr>
              <a:spAutoFit/>
            </a:bodyPr>
            <a:lstStyle/>
            <a:p>
              <a:r>
                <a:rPr lang="en-US" sz="1200" b="1">
                  <a:latin typeface="Courier New" pitchFamily="49" charset="0"/>
                  <a:cs typeface="Courier New" pitchFamily="49" charset="0"/>
                </a:rPr>
                <a:t>getFit()</a:t>
              </a:r>
            </a:p>
          </p:txBody>
        </p:sp>
      </p:grpSp>
      <p:grpSp>
        <p:nvGrpSpPr>
          <p:cNvPr id="3" name="Group 52"/>
          <p:cNvGrpSpPr>
            <a:grpSpLocks/>
          </p:cNvGrpSpPr>
          <p:nvPr/>
        </p:nvGrpSpPr>
        <p:grpSpPr bwMode="auto">
          <a:xfrm>
            <a:off x="3276600" y="3733800"/>
            <a:ext cx="1384300" cy="863600"/>
            <a:chOff x="4030345" y="4088871"/>
            <a:chExt cx="1384513" cy="864128"/>
          </a:xfrm>
        </p:grpSpPr>
        <p:sp>
          <p:nvSpPr>
            <p:cNvPr id="45" name="Round Same Side Corner Rectangle 44"/>
            <p:cNvSpPr/>
            <p:nvPr/>
          </p:nvSpPr>
          <p:spPr bwMode="auto">
            <a:xfrm>
              <a:off x="4065275" y="4098402"/>
              <a:ext cx="1246380" cy="660804"/>
            </a:xfrm>
            <a:prstGeom prst="round2SameRect">
              <a:avLst>
                <a:gd name="adj1" fmla="val 16009"/>
                <a:gd name="adj2" fmla="val 0"/>
              </a:avLst>
            </a:prstGeom>
            <a:solidFill>
              <a:srgbClr val="B3D3E3"/>
            </a:solidFill>
            <a:ln w="28575" cap="flat" cmpd="sng" algn="ctr">
              <a:solidFill>
                <a:schemeClr val="tx1"/>
              </a:solidFill>
              <a:prstDash val="solid"/>
              <a:round/>
              <a:headEnd type="none" w="sm" len="sm"/>
              <a:tailEnd type="none" w="sm" len="sm"/>
            </a:ln>
            <a:effectLst/>
          </p:spPr>
          <p:txBody>
            <a:bodyPr/>
            <a:lstStyle/>
            <a:p>
              <a:pPr defTabSz="228600">
                <a:buFont typeface="Arial" pitchFamily="34" charset="0"/>
                <a:buNone/>
                <a:defRPr/>
              </a:pPr>
              <a:endParaRPr lang="en-US" sz="1200" dirty="0">
                <a:latin typeface="Arial" pitchFamily="34" charset="0"/>
              </a:endParaRPr>
            </a:p>
          </p:txBody>
        </p:sp>
        <p:sp>
          <p:nvSpPr>
            <p:cNvPr id="46" name="Round Same Side Corner Rectangle 45"/>
            <p:cNvSpPr/>
            <p:nvPr/>
          </p:nvSpPr>
          <p:spPr bwMode="auto">
            <a:xfrm flipV="1">
              <a:off x="4065275" y="4435158"/>
              <a:ext cx="1246380" cy="517841"/>
            </a:xfrm>
            <a:prstGeom prst="round2SameRect">
              <a:avLst>
                <a:gd name="adj1" fmla="val 14261"/>
                <a:gd name="adj2" fmla="val 0"/>
              </a:avLst>
            </a:prstGeom>
            <a:solidFill>
              <a:schemeClr val="bg1"/>
            </a:solidFill>
            <a:ln w="28575" cap="flat" cmpd="sng" algn="ctr">
              <a:solidFill>
                <a:schemeClr val="tx1"/>
              </a:solidFill>
              <a:prstDash val="solid"/>
              <a:round/>
              <a:headEnd type="none" w="sm" len="sm"/>
              <a:tailEnd type="none" w="sm" len="sm"/>
            </a:ln>
            <a:effectLst/>
          </p:spPr>
          <p:txBody>
            <a:bodyPr/>
            <a:lstStyle/>
            <a:p>
              <a:pPr defTabSz="228600">
                <a:buFont typeface="Arial" pitchFamily="34" charset="0"/>
                <a:buNone/>
                <a:defRPr/>
              </a:pPr>
              <a:endParaRPr lang="en-US" sz="1200" dirty="0">
                <a:latin typeface="Arial" pitchFamily="34" charset="0"/>
              </a:endParaRPr>
            </a:p>
          </p:txBody>
        </p:sp>
        <p:sp>
          <p:nvSpPr>
            <p:cNvPr id="15384" name="TextBox 84"/>
            <p:cNvSpPr txBox="1">
              <a:spLocks noChangeArrowheads="1"/>
            </p:cNvSpPr>
            <p:nvPr/>
          </p:nvSpPr>
          <p:spPr bwMode="auto">
            <a:xfrm>
              <a:off x="4081944" y="4088871"/>
              <a:ext cx="833264" cy="276946"/>
            </a:xfrm>
            <a:prstGeom prst="rect">
              <a:avLst/>
            </a:prstGeom>
            <a:noFill/>
            <a:ln w="9525">
              <a:noFill/>
              <a:miter lim="800000"/>
              <a:headEnd/>
              <a:tailEnd/>
            </a:ln>
          </p:spPr>
          <p:txBody>
            <a:bodyPr wrap="none">
              <a:spAutoFit/>
            </a:bodyPr>
            <a:lstStyle/>
            <a:p>
              <a:r>
                <a:rPr lang="en-US" sz="1200" b="1"/>
                <a:t>Trousers</a:t>
              </a:r>
            </a:p>
          </p:txBody>
        </p:sp>
        <p:sp>
          <p:nvSpPr>
            <p:cNvPr id="15385" name="TextBox 85"/>
            <p:cNvSpPr txBox="1">
              <a:spLocks noChangeArrowheads="1"/>
            </p:cNvSpPr>
            <p:nvPr/>
          </p:nvSpPr>
          <p:spPr bwMode="auto">
            <a:xfrm>
              <a:off x="4030345" y="4451308"/>
              <a:ext cx="1384513" cy="461947"/>
            </a:xfrm>
            <a:prstGeom prst="rect">
              <a:avLst/>
            </a:prstGeom>
            <a:noFill/>
            <a:ln w="9525">
              <a:noFill/>
              <a:miter lim="800000"/>
              <a:headEnd/>
              <a:tailEnd/>
            </a:ln>
          </p:spPr>
          <p:txBody>
            <a:bodyPr>
              <a:spAutoFit/>
            </a:bodyPr>
            <a:lstStyle/>
            <a:p>
              <a:r>
                <a:rPr lang="en-US" sz="1200" b="1">
                  <a:latin typeface="Courier New" pitchFamily="49" charset="0"/>
                  <a:cs typeface="Courier New" pitchFamily="49" charset="0"/>
                </a:rPr>
                <a:t>getFit()</a:t>
              </a:r>
            </a:p>
            <a:p>
              <a:r>
                <a:rPr lang="en-US" sz="1200" b="1">
                  <a:latin typeface="Courier New" pitchFamily="49" charset="0"/>
                  <a:cs typeface="Courier New" pitchFamily="49" charset="0"/>
                </a:rPr>
                <a:t>getGender()</a:t>
              </a:r>
            </a:p>
          </p:txBody>
        </p:sp>
      </p:grpSp>
      <p:grpSp>
        <p:nvGrpSpPr>
          <p:cNvPr id="4" name="Group 30"/>
          <p:cNvGrpSpPr>
            <a:grpSpLocks/>
          </p:cNvGrpSpPr>
          <p:nvPr/>
        </p:nvGrpSpPr>
        <p:grpSpPr bwMode="auto">
          <a:xfrm>
            <a:off x="5486400" y="3738563"/>
            <a:ext cx="1406525" cy="833437"/>
            <a:chOff x="5686481" y="2798998"/>
            <a:chExt cx="1108926" cy="658176"/>
          </a:xfrm>
        </p:grpSpPr>
        <p:sp>
          <p:nvSpPr>
            <p:cNvPr id="50" name="Round Same Side Corner Rectangle 49"/>
            <p:cNvSpPr/>
            <p:nvPr/>
          </p:nvSpPr>
          <p:spPr bwMode="auto">
            <a:xfrm>
              <a:off x="5691487" y="2806520"/>
              <a:ext cx="983765" cy="521526"/>
            </a:xfrm>
            <a:prstGeom prst="round2SameRect">
              <a:avLst>
                <a:gd name="adj1" fmla="val 16009"/>
                <a:gd name="adj2" fmla="val 0"/>
              </a:avLst>
            </a:prstGeom>
            <a:solidFill>
              <a:srgbClr val="B3D3E3"/>
            </a:solidFill>
            <a:ln w="28575" cap="flat" cmpd="sng" algn="ctr">
              <a:solidFill>
                <a:schemeClr val="tx1"/>
              </a:solidFill>
              <a:prstDash val="solid"/>
              <a:round/>
              <a:headEnd type="none" w="sm" len="sm"/>
              <a:tailEnd type="none" w="sm" len="sm"/>
            </a:ln>
            <a:effectLst/>
          </p:spPr>
          <p:txBody>
            <a:bodyPr/>
            <a:lstStyle/>
            <a:p>
              <a:pPr defTabSz="228600">
                <a:buFont typeface="Arial" pitchFamily="34" charset="0"/>
                <a:buNone/>
                <a:defRPr/>
              </a:pPr>
              <a:endParaRPr lang="en-US" sz="1200" dirty="0">
                <a:latin typeface="Arial" pitchFamily="34" charset="0"/>
              </a:endParaRPr>
            </a:p>
          </p:txBody>
        </p:sp>
        <p:sp>
          <p:nvSpPr>
            <p:cNvPr id="51" name="Round Same Side Corner Rectangle 50"/>
            <p:cNvSpPr/>
            <p:nvPr/>
          </p:nvSpPr>
          <p:spPr bwMode="auto">
            <a:xfrm flipV="1">
              <a:off x="5691487" y="3072298"/>
              <a:ext cx="983765" cy="384876"/>
            </a:xfrm>
            <a:prstGeom prst="round2SameRect">
              <a:avLst>
                <a:gd name="adj1" fmla="val 14261"/>
                <a:gd name="adj2" fmla="val 0"/>
              </a:avLst>
            </a:prstGeom>
            <a:solidFill>
              <a:schemeClr val="bg1"/>
            </a:solidFill>
            <a:ln w="28575" cap="flat" cmpd="sng" algn="ctr">
              <a:solidFill>
                <a:schemeClr val="tx1"/>
              </a:solidFill>
              <a:prstDash val="solid"/>
              <a:round/>
              <a:headEnd type="none" w="sm" len="sm"/>
              <a:tailEnd type="none" w="sm" len="sm"/>
            </a:ln>
            <a:effectLst/>
          </p:spPr>
          <p:txBody>
            <a:bodyPr/>
            <a:lstStyle/>
            <a:p>
              <a:pPr defTabSz="228600">
                <a:buFont typeface="Arial" pitchFamily="34" charset="0"/>
                <a:buNone/>
                <a:defRPr/>
              </a:pPr>
              <a:endParaRPr lang="en-US" sz="1200" dirty="0">
                <a:latin typeface="Arial" pitchFamily="34" charset="0"/>
              </a:endParaRPr>
            </a:p>
          </p:txBody>
        </p:sp>
        <p:sp>
          <p:nvSpPr>
            <p:cNvPr id="15380" name="TextBox 84"/>
            <p:cNvSpPr txBox="1">
              <a:spLocks noChangeArrowheads="1"/>
            </p:cNvSpPr>
            <p:nvPr/>
          </p:nvSpPr>
          <p:spPr bwMode="auto">
            <a:xfrm>
              <a:off x="5705390" y="2798998"/>
              <a:ext cx="501848" cy="218791"/>
            </a:xfrm>
            <a:prstGeom prst="rect">
              <a:avLst/>
            </a:prstGeom>
            <a:noFill/>
            <a:ln w="9525">
              <a:noFill/>
              <a:miter lim="800000"/>
              <a:headEnd/>
              <a:tailEnd/>
            </a:ln>
          </p:spPr>
          <p:txBody>
            <a:bodyPr wrap="none">
              <a:spAutoFit/>
            </a:bodyPr>
            <a:lstStyle/>
            <a:p>
              <a:r>
                <a:rPr lang="en-US" sz="1200" b="1"/>
                <a:t>Socks</a:t>
              </a:r>
            </a:p>
          </p:txBody>
        </p:sp>
        <p:sp>
          <p:nvSpPr>
            <p:cNvPr id="15381" name="TextBox 85"/>
            <p:cNvSpPr txBox="1">
              <a:spLocks noChangeArrowheads="1"/>
            </p:cNvSpPr>
            <p:nvPr/>
          </p:nvSpPr>
          <p:spPr bwMode="auto">
            <a:xfrm>
              <a:off x="5686481" y="3084861"/>
              <a:ext cx="1108926" cy="218791"/>
            </a:xfrm>
            <a:prstGeom prst="rect">
              <a:avLst/>
            </a:prstGeom>
            <a:noFill/>
            <a:ln w="9525">
              <a:noFill/>
              <a:miter lim="800000"/>
              <a:headEnd/>
              <a:tailEnd/>
            </a:ln>
          </p:spPr>
          <p:txBody>
            <a:bodyPr>
              <a:spAutoFit/>
            </a:bodyPr>
            <a:lstStyle/>
            <a:p>
              <a:endParaRPr lang="en-US" sz="1200" b="1">
                <a:latin typeface="Courier New" pitchFamily="49" charset="0"/>
                <a:cs typeface="Courier New" pitchFamily="49" charset="0"/>
              </a:endParaRPr>
            </a:p>
          </p:txBody>
        </p:sp>
      </p:grpSp>
      <p:cxnSp>
        <p:nvCxnSpPr>
          <p:cNvPr id="15366" name="Elbow Connector 36"/>
          <p:cNvCxnSpPr>
            <a:cxnSpLocks noChangeShapeType="1"/>
            <a:endCxn id="83" idx="3"/>
          </p:cNvCxnSpPr>
          <p:nvPr/>
        </p:nvCxnSpPr>
        <p:spPr bwMode="auto">
          <a:xfrm rot="10800000" flipV="1">
            <a:off x="1889125" y="3429000"/>
            <a:ext cx="2225675" cy="293688"/>
          </a:xfrm>
          <a:prstGeom prst="bentConnector2">
            <a:avLst/>
          </a:prstGeom>
          <a:noFill/>
          <a:ln w="28575">
            <a:solidFill>
              <a:schemeClr val="accent2"/>
            </a:solidFill>
            <a:round/>
            <a:headEnd/>
            <a:tailEnd type="triangle" w="med" len="med"/>
          </a:ln>
        </p:spPr>
      </p:cxnSp>
      <p:cxnSp>
        <p:nvCxnSpPr>
          <p:cNvPr id="15367" name="Elbow Connector 37"/>
          <p:cNvCxnSpPr>
            <a:cxnSpLocks noChangeShapeType="1"/>
            <a:endCxn id="50" idx="3"/>
          </p:cNvCxnSpPr>
          <p:nvPr/>
        </p:nvCxnSpPr>
        <p:spPr bwMode="auto">
          <a:xfrm>
            <a:off x="4029075" y="3429000"/>
            <a:ext cx="2087563" cy="319088"/>
          </a:xfrm>
          <a:prstGeom prst="bentConnector2">
            <a:avLst/>
          </a:prstGeom>
          <a:noFill/>
          <a:ln w="28575">
            <a:solidFill>
              <a:schemeClr val="accent2"/>
            </a:solidFill>
            <a:round/>
            <a:headEnd/>
            <a:tailEnd type="triangle" w="med" len="med"/>
          </a:ln>
        </p:spPr>
      </p:cxnSp>
      <p:pic>
        <p:nvPicPr>
          <p:cNvPr id="15369" name="Picture 5" descr="C:\DOCUME~1\kennys\LOCALS~1\Temp\SNAGHTML38521aca.PNG"/>
          <p:cNvPicPr>
            <a:picLocks noChangeAspect="1" noChangeArrowheads="1"/>
          </p:cNvPicPr>
          <p:nvPr/>
        </p:nvPicPr>
        <p:blipFill>
          <a:blip r:embed="rId3" cstate="print"/>
          <a:srcRect/>
          <a:stretch>
            <a:fillRect/>
          </a:stretch>
        </p:blipFill>
        <p:spPr bwMode="auto">
          <a:xfrm>
            <a:off x="1447800" y="4648200"/>
            <a:ext cx="823913" cy="1368425"/>
          </a:xfrm>
          <a:prstGeom prst="rect">
            <a:avLst/>
          </a:prstGeom>
          <a:noFill/>
          <a:ln w="9525">
            <a:noFill/>
            <a:miter lim="800000"/>
            <a:headEnd/>
            <a:tailEnd/>
          </a:ln>
        </p:spPr>
      </p:pic>
      <p:pic>
        <p:nvPicPr>
          <p:cNvPr id="15370" name="Picture 7" descr="C:\work\Java_fundamentals\lessons\les_06_vars\socks.gif"/>
          <p:cNvPicPr>
            <a:picLocks noChangeAspect="1" noChangeArrowheads="1"/>
          </p:cNvPicPr>
          <p:nvPr/>
        </p:nvPicPr>
        <p:blipFill>
          <a:blip r:embed="rId4" cstate="print"/>
          <a:srcRect/>
          <a:stretch>
            <a:fillRect/>
          </a:stretch>
        </p:blipFill>
        <p:spPr bwMode="auto">
          <a:xfrm>
            <a:off x="5867400" y="4800600"/>
            <a:ext cx="573088" cy="1098550"/>
          </a:xfrm>
          <a:prstGeom prst="rect">
            <a:avLst/>
          </a:prstGeom>
          <a:noFill/>
          <a:ln w="9525">
            <a:noFill/>
            <a:miter lim="800000"/>
            <a:headEnd/>
            <a:tailEnd/>
          </a:ln>
        </p:spPr>
      </p:pic>
      <p:pic>
        <p:nvPicPr>
          <p:cNvPr id="15371" name="Picture 10" descr="C:\DOCUME~1\kennys\LOCALS~1\Temp\SNAGHTML3853fc4b.PNG"/>
          <p:cNvPicPr>
            <a:picLocks noChangeAspect="1" noChangeArrowheads="1"/>
          </p:cNvPicPr>
          <p:nvPr/>
        </p:nvPicPr>
        <p:blipFill>
          <a:blip r:embed="rId5" cstate="print"/>
          <a:srcRect/>
          <a:stretch>
            <a:fillRect/>
          </a:stretch>
        </p:blipFill>
        <p:spPr bwMode="auto">
          <a:xfrm>
            <a:off x="3505200" y="4572000"/>
            <a:ext cx="839788" cy="1460500"/>
          </a:xfrm>
          <a:prstGeom prst="rect">
            <a:avLst/>
          </a:prstGeom>
          <a:noFill/>
          <a:ln w="9525">
            <a:noFill/>
            <a:miter lim="800000"/>
            <a:headEnd/>
            <a:tailEnd/>
          </a:ln>
        </p:spPr>
      </p:pic>
      <p:grpSp>
        <p:nvGrpSpPr>
          <p:cNvPr id="5" name="Group 34"/>
          <p:cNvGrpSpPr>
            <a:grpSpLocks/>
          </p:cNvGrpSpPr>
          <p:nvPr/>
        </p:nvGrpSpPr>
        <p:grpSpPr bwMode="auto">
          <a:xfrm>
            <a:off x="3273425" y="1676400"/>
            <a:ext cx="1374775" cy="1447800"/>
            <a:chOff x="3730625" y="1676400"/>
            <a:chExt cx="1374775" cy="1447800"/>
          </a:xfrm>
        </p:grpSpPr>
        <p:sp>
          <p:nvSpPr>
            <p:cNvPr id="33" name="Round Same Side Corner Rectangle 32"/>
            <p:cNvSpPr/>
            <p:nvPr/>
          </p:nvSpPr>
          <p:spPr bwMode="auto">
            <a:xfrm>
              <a:off x="3778250" y="1676400"/>
              <a:ext cx="1254125" cy="660400"/>
            </a:xfrm>
            <a:prstGeom prst="round2SameRect">
              <a:avLst>
                <a:gd name="adj1" fmla="val 16009"/>
                <a:gd name="adj2" fmla="val 0"/>
              </a:avLst>
            </a:prstGeom>
            <a:solidFill>
              <a:srgbClr val="B3D3E3"/>
            </a:solidFill>
            <a:ln w="28575" cap="flat" cmpd="sng" algn="ctr">
              <a:solidFill>
                <a:schemeClr val="tx1"/>
              </a:solidFill>
              <a:prstDash val="solid"/>
              <a:round/>
              <a:headEnd type="none" w="sm" len="sm"/>
              <a:tailEnd type="none" w="sm" len="sm"/>
            </a:ln>
            <a:effectLst/>
          </p:spPr>
          <p:txBody>
            <a:bodyPr/>
            <a:lstStyle/>
            <a:p>
              <a:pPr defTabSz="228600">
                <a:buFont typeface="Arial" pitchFamily="34" charset="0"/>
                <a:buNone/>
                <a:defRPr/>
              </a:pPr>
              <a:endParaRPr lang="en-US" sz="1200" dirty="0">
                <a:latin typeface="Arial" pitchFamily="34" charset="0"/>
              </a:endParaRPr>
            </a:p>
          </p:txBody>
        </p:sp>
        <p:sp>
          <p:nvSpPr>
            <p:cNvPr id="34" name="Round Same Side Corner Rectangle 33"/>
            <p:cNvSpPr/>
            <p:nvPr/>
          </p:nvSpPr>
          <p:spPr bwMode="auto">
            <a:xfrm flipV="1">
              <a:off x="3778250" y="2012950"/>
              <a:ext cx="1254125" cy="1111250"/>
            </a:xfrm>
            <a:prstGeom prst="round2SameRect">
              <a:avLst>
                <a:gd name="adj1" fmla="val 14261"/>
                <a:gd name="adj2" fmla="val 0"/>
              </a:avLst>
            </a:prstGeom>
            <a:solidFill>
              <a:schemeClr val="bg1"/>
            </a:solidFill>
            <a:ln w="28575" cap="flat" cmpd="sng" algn="ctr">
              <a:solidFill>
                <a:schemeClr val="tx1"/>
              </a:solidFill>
              <a:prstDash val="solid"/>
              <a:round/>
              <a:headEnd type="none" w="sm" len="sm"/>
              <a:tailEnd type="none" w="sm" len="sm"/>
            </a:ln>
            <a:effectLst/>
          </p:spPr>
          <p:txBody>
            <a:bodyPr/>
            <a:lstStyle/>
            <a:p>
              <a:pPr defTabSz="228600">
                <a:buFont typeface="Arial" pitchFamily="34" charset="0"/>
                <a:buNone/>
                <a:defRPr/>
              </a:pPr>
              <a:endParaRPr lang="en-US" sz="1200" dirty="0">
                <a:latin typeface="Arial" pitchFamily="34" charset="0"/>
              </a:endParaRPr>
            </a:p>
          </p:txBody>
        </p:sp>
        <p:sp>
          <p:nvSpPr>
            <p:cNvPr id="15376" name="TextBox 84"/>
            <p:cNvSpPr txBox="1">
              <a:spLocks noChangeArrowheads="1"/>
            </p:cNvSpPr>
            <p:nvPr/>
          </p:nvSpPr>
          <p:spPr bwMode="auto">
            <a:xfrm>
              <a:off x="3799830" y="1698720"/>
              <a:ext cx="811467" cy="276945"/>
            </a:xfrm>
            <a:prstGeom prst="rect">
              <a:avLst/>
            </a:prstGeom>
            <a:noFill/>
            <a:ln w="9525">
              <a:noFill/>
              <a:miter lim="800000"/>
              <a:headEnd/>
              <a:tailEnd/>
            </a:ln>
          </p:spPr>
          <p:txBody>
            <a:bodyPr wrap="none">
              <a:spAutoFit/>
            </a:bodyPr>
            <a:lstStyle/>
            <a:p>
              <a:r>
                <a:rPr lang="en-US" sz="1200" b="1"/>
                <a:t>Clothing</a:t>
              </a:r>
            </a:p>
          </p:txBody>
        </p:sp>
        <p:sp>
          <p:nvSpPr>
            <p:cNvPr id="15377" name="TextBox 85"/>
            <p:cNvSpPr txBox="1">
              <a:spLocks noChangeArrowheads="1"/>
            </p:cNvSpPr>
            <p:nvPr/>
          </p:nvSpPr>
          <p:spPr bwMode="auto">
            <a:xfrm>
              <a:off x="3730625" y="2029339"/>
              <a:ext cx="1374775" cy="1015663"/>
            </a:xfrm>
            <a:prstGeom prst="rect">
              <a:avLst/>
            </a:prstGeom>
            <a:noFill/>
            <a:ln w="9525">
              <a:noFill/>
              <a:miter lim="800000"/>
              <a:headEnd/>
              <a:tailEnd/>
            </a:ln>
          </p:spPr>
          <p:txBody>
            <a:bodyPr>
              <a:spAutoFit/>
            </a:bodyPr>
            <a:lstStyle/>
            <a:p>
              <a:r>
                <a:rPr lang="en-US" sz="1200" b="1">
                  <a:latin typeface="Courier New" pitchFamily="49" charset="0"/>
                  <a:cs typeface="Courier New" pitchFamily="49" charset="0"/>
                </a:rPr>
                <a:t>display()</a:t>
              </a:r>
            </a:p>
            <a:p>
              <a:r>
                <a:rPr lang="en-US" sz="1200" b="1">
                  <a:latin typeface="Courier New" pitchFamily="49" charset="0"/>
                  <a:cs typeface="Courier New" pitchFamily="49" charset="0"/>
                </a:rPr>
                <a:t>getSize()</a:t>
              </a:r>
            </a:p>
            <a:p>
              <a:r>
                <a:rPr lang="en-US" sz="1200" b="1">
                  <a:latin typeface="Courier New" pitchFamily="49" charset="0"/>
                  <a:cs typeface="Courier New" pitchFamily="49" charset="0"/>
                </a:rPr>
                <a:t>getColor()</a:t>
              </a:r>
            </a:p>
            <a:p>
              <a:r>
                <a:rPr lang="en-US" sz="1200" b="1">
                  <a:latin typeface="Courier New" pitchFamily="49" charset="0"/>
                  <a:cs typeface="Courier New" pitchFamily="49" charset="0"/>
                </a:rPr>
                <a:t>getId()</a:t>
              </a:r>
            </a:p>
            <a:p>
              <a:r>
                <a:rPr lang="en-US" sz="1200" b="1">
                  <a:latin typeface="Courier New" pitchFamily="49" charset="0"/>
                  <a:cs typeface="Courier New" pitchFamily="49" charset="0"/>
                </a:rPr>
                <a:t>getPrice()</a:t>
              </a:r>
            </a:p>
          </p:txBody>
        </p:sp>
      </p:grpSp>
      <p:sp>
        <p:nvSpPr>
          <p:cNvPr id="15373" name="TextBox 28"/>
          <p:cNvSpPr txBox="1">
            <a:spLocks noChangeArrowheads="1"/>
          </p:cNvSpPr>
          <p:nvPr/>
        </p:nvSpPr>
        <p:spPr bwMode="auto">
          <a:xfrm>
            <a:off x="5029200" y="1600200"/>
            <a:ext cx="3971956" cy="1200329"/>
          </a:xfrm>
          <a:prstGeom prst="rect">
            <a:avLst/>
          </a:prstGeom>
          <a:noFill/>
          <a:ln w="9525">
            <a:noFill/>
            <a:miter lim="800000"/>
            <a:headEnd/>
            <a:tailEnd/>
          </a:ln>
        </p:spPr>
        <p:txBody>
          <a:bodyPr wrap="square">
            <a:spAutoFit/>
          </a:bodyPr>
          <a:lstStyle/>
          <a:p>
            <a:pPr marL="342900" indent="-342900"/>
            <a:r>
              <a:rPr lang="en-US" b="1" dirty="0"/>
              <a:t>Benefits:</a:t>
            </a:r>
          </a:p>
          <a:p>
            <a:pPr marL="342900" indent="-342900">
              <a:buClr>
                <a:schemeClr val="accent2"/>
              </a:buClr>
              <a:buFont typeface="Arial" charset="0"/>
              <a:buAutoNum type="arabicPeriod"/>
            </a:pPr>
            <a:r>
              <a:rPr lang="en-US" dirty="0"/>
              <a:t>There is less code duplication.</a:t>
            </a:r>
          </a:p>
          <a:p>
            <a:pPr marL="342900" indent="-342900">
              <a:buClr>
                <a:schemeClr val="accent2"/>
              </a:buClr>
              <a:buFont typeface="Arial" charset="0"/>
              <a:buAutoNum type="arabicPeriod"/>
            </a:pPr>
            <a:r>
              <a:rPr lang="en-US" dirty="0"/>
              <a:t>Code modification can be done once for all subclasses.</a:t>
            </a:r>
          </a:p>
        </p:txBody>
      </p:sp>
      <p:sp>
        <p:nvSpPr>
          <p:cNvPr id="31" name="Title 4"/>
          <p:cNvSpPr>
            <a:spLocks noGrp="1"/>
          </p:cNvSpPr>
          <p:nvPr>
            <p:ph type="title"/>
          </p:nvPr>
        </p:nvSpPr>
        <p:spPr>
          <a:xfrm>
            <a:off x="457200" y="71414"/>
            <a:ext cx="8229600" cy="439718"/>
          </a:xfrm>
        </p:spPr>
        <p:txBody>
          <a:bodyPr/>
          <a:lstStyle/>
          <a:p>
            <a:pPr eaLnBrk="1" hangingPunct="1"/>
            <a:r>
              <a:rPr lang="en-US" dirty="0" smtClean="0"/>
              <a:t/>
            </a:r>
            <a:br>
              <a:rPr lang="en-US" dirty="0" smtClean="0"/>
            </a:br>
            <a:r>
              <a:rPr lang="en-US" sz="3200" b="1" dirty="0" smtClean="0">
                <a:solidFill>
                  <a:srgbClr val="00B0F0"/>
                </a:solidFill>
              </a:rPr>
              <a:t>Inheritance: Why?</a:t>
            </a:r>
            <a:br>
              <a:rPr lang="en-US" sz="3200" b="1" dirty="0" smtClean="0">
                <a:solidFill>
                  <a:srgbClr val="00B0F0"/>
                </a:solidFill>
              </a:rPr>
            </a:br>
            <a:endParaRPr lang="en-US" sz="3200" b="1" dirty="0" smtClean="0">
              <a:solidFill>
                <a:srgbClr val="00B0F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357166"/>
            <a:ext cx="8858312" cy="6429396"/>
          </a:xfrm>
        </p:spPr>
        <p:txBody>
          <a:bodyPr/>
          <a:lstStyle/>
          <a:p>
            <a:pPr algn="just">
              <a:lnSpc>
                <a:spcPct val="150000"/>
              </a:lnSpc>
            </a:pPr>
            <a:r>
              <a:rPr lang="en-IN" sz="2300" b="1" dirty="0" smtClean="0"/>
              <a:t>Note:</a:t>
            </a:r>
          </a:p>
          <a:p>
            <a:pPr lvl="1" algn="just">
              <a:lnSpc>
                <a:spcPct val="150000"/>
              </a:lnSpc>
            </a:pPr>
            <a:r>
              <a:rPr lang="en-IN" sz="2400" dirty="0" smtClean="0"/>
              <a:t>A class is created but its name is decided by the compiler which extends the Person class and provides the implementation of the eat() method.</a:t>
            </a:r>
          </a:p>
          <a:p>
            <a:pPr lvl="1" algn="just">
              <a:lnSpc>
                <a:spcPct val="150000"/>
              </a:lnSpc>
            </a:pPr>
            <a:r>
              <a:rPr lang="en-IN" sz="2400" dirty="0" smtClean="0"/>
              <a:t>An object of Anonymous class is created that is referred by p reference variable of Person type.</a:t>
            </a:r>
          </a:p>
          <a:p>
            <a:pPr algn="just">
              <a:lnSpc>
                <a:spcPct val="150000"/>
              </a:lnSpc>
            </a:pPr>
            <a:r>
              <a:rPr lang="en-IN" sz="2400" b="1" dirty="0" smtClean="0"/>
              <a:t>Example: </a:t>
            </a:r>
            <a:r>
              <a:rPr lang="en-IN" sz="2400" dirty="0" smtClean="0"/>
              <a:t>TestAnonymousInner.java, TestAnonymousInner1.java, TestAnonymousInner2.java, TestAnnonymousInner3.java</a:t>
            </a: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50</a:t>
            </a:fld>
            <a:endParaRPr lang="en-US"/>
          </a:p>
        </p:txBody>
      </p:sp>
      <p:sp>
        <p:nvSpPr>
          <p:cNvPr id="7" name="Title 1"/>
          <p:cNvSpPr>
            <a:spLocks noGrp="1"/>
          </p:cNvSpPr>
          <p:nvPr>
            <p:ph type="title"/>
          </p:nvPr>
        </p:nvSpPr>
        <p:spPr>
          <a:xfrm>
            <a:off x="457200" y="-71462"/>
            <a:ext cx="8229600" cy="500066"/>
          </a:xfrm>
        </p:spPr>
        <p:txBody>
          <a:bodyPr/>
          <a:lstStyle/>
          <a:p>
            <a:r>
              <a:rPr lang="en-IN" sz="3200" b="1" dirty="0" smtClean="0">
                <a:solidFill>
                  <a:srgbClr val="00B0F0"/>
                </a:solidFill>
              </a:rPr>
              <a:t>Anonymous inner class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51</a:t>
            </a:fld>
            <a:endParaRPr lang="en-US"/>
          </a:p>
        </p:txBody>
      </p:sp>
      <p:sp>
        <p:nvSpPr>
          <p:cNvPr id="5" name="Rectangle 2050"/>
          <p:cNvSpPr>
            <a:spLocks noGrp="1" noChangeArrowheads="1"/>
          </p:cNvSpPr>
          <p:nvPr>
            <p:ph idx="1"/>
          </p:nvPr>
        </p:nvSpPr>
        <p:spPr bwMode="auto">
          <a:xfrm>
            <a:off x="0" y="0"/>
            <a:ext cx="5400684" cy="4911741"/>
          </a:xfrm>
          <a:prstGeom prst="rect">
            <a:avLst/>
          </a:prstGeom>
          <a:solidFill>
            <a:srgbClr val="DDDDDD"/>
          </a:solidFill>
          <a:ln w="28575">
            <a:solidFill>
              <a:schemeClr val="tx1"/>
            </a:solidFill>
            <a:miter lim="800000"/>
            <a:headEnd type="none" w="sm" len="sm"/>
            <a:tailEnd type="none" w="sm" len="sm"/>
          </a:ln>
        </p:spPr>
        <p:txBody>
          <a:bodyPr wrap="none" anchor="ctr"/>
          <a:lstStyle/>
          <a:p>
            <a:pPr>
              <a:buNone/>
            </a:pPr>
            <a:r>
              <a:rPr lang="en-IN" sz="1800" b="1" dirty="0" smtClean="0"/>
              <a:t>abstract class Person{  </a:t>
            </a:r>
          </a:p>
          <a:p>
            <a:pPr>
              <a:buNone/>
            </a:pPr>
            <a:r>
              <a:rPr lang="en-IN" sz="1800" b="1" dirty="0" smtClean="0"/>
              <a:t>  abstract void eat();  </a:t>
            </a:r>
          </a:p>
          <a:p>
            <a:pPr>
              <a:buNone/>
            </a:pPr>
            <a:r>
              <a:rPr lang="en-IN" sz="1800" b="1" dirty="0" smtClean="0"/>
              <a:t>}  </a:t>
            </a:r>
          </a:p>
          <a:p>
            <a:pPr>
              <a:buNone/>
            </a:pPr>
            <a:r>
              <a:rPr lang="en-IN" sz="1800" b="1" dirty="0" smtClean="0"/>
              <a:t>class </a:t>
            </a:r>
            <a:r>
              <a:rPr lang="en-IN" sz="1800" b="1" dirty="0" err="1" smtClean="0"/>
              <a:t>TestAnonymousInner</a:t>
            </a:r>
            <a:r>
              <a:rPr lang="en-IN" sz="1800" b="1" dirty="0" smtClean="0"/>
              <a:t>{  </a:t>
            </a:r>
          </a:p>
          <a:p>
            <a:pPr>
              <a:buNone/>
            </a:pPr>
            <a:r>
              <a:rPr lang="en-IN" sz="1800" b="1" dirty="0" smtClean="0"/>
              <a:t>	public static void main(String </a:t>
            </a:r>
            <a:r>
              <a:rPr lang="en-IN" sz="1800" b="1" dirty="0" err="1" smtClean="0"/>
              <a:t>args</a:t>
            </a:r>
            <a:r>
              <a:rPr lang="en-IN" sz="1800" b="1" dirty="0" smtClean="0"/>
              <a:t>[]){  </a:t>
            </a:r>
          </a:p>
          <a:p>
            <a:pPr>
              <a:buNone/>
            </a:pPr>
            <a:r>
              <a:rPr lang="en-IN" sz="1800" b="1" dirty="0" smtClean="0"/>
              <a:t>	Person p=new Person(){  </a:t>
            </a:r>
          </a:p>
          <a:p>
            <a:pPr>
              <a:buNone/>
            </a:pPr>
            <a:r>
              <a:rPr lang="en-IN" sz="1800" b="1" dirty="0" smtClean="0"/>
              <a:t>	void eat(){</a:t>
            </a:r>
          </a:p>
          <a:p>
            <a:pPr>
              <a:buNone/>
            </a:pPr>
            <a:r>
              <a:rPr lang="en-IN" sz="1800" b="1" dirty="0" smtClean="0"/>
              <a:t>	</a:t>
            </a:r>
            <a:r>
              <a:rPr lang="en-IN" sz="1800" b="1" dirty="0" err="1" smtClean="0"/>
              <a:t>System.out.println</a:t>
            </a:r>
            <a:r>
              <a:rPr lang="en-IN" sz="1800" b="1" dirty="0" smtClean="0"/>
              <a:t>("nice fruits");</a:t>
            </a:r>
          </a:p>
          <a:p>
            <a:pPr>
              <a:buNone/>
            </a:pPr>
            <a:r>
              <a:rPr lang="en-IN" sz="1800" b="1" dirty="0" smtClean="0"/>
              <a:t>	}  </a:t>
            </a:r>
          </a:p>
          <a:p>
            <a:pPr>
              <a:buNone/>
            </a:pPr>
            <a:r>
              <a:rPr lang="en-IN" sz="1800" b="1" dirty="0" smtClean="0"/>
              <a:t>	};  </a:t>
            </a:r>
          </a:p>
          <a:p>
            <a:pPr>
              <a:buNone/>
            </a:pPr>
            <a:r>
              <a:rPr lang="en-IN" sz="1800" b="1" dirty="0" smtClean="0"/>
              <a:t>	p.eat();  </a:t>
            </a:r>
          </a:p>
          <a:p>
            <a:pPr>
              <a:buNone/>
            </a:pPr>
            <a:r>
              <a:rPr lang="en-IN" sz="1800" b="1" dirty="0" smtClean="0"/>
              <a:t>	}  </a:t>
            </a:r>
          </a:p>
          <a:p>
            <a:pPr>
              <a:buNone/>
            </a:pPr>
            <a:r>
              <a:rPr lang="en-IN" sz="1800" b="1" dirty="0" smtClean="0"/>
              <a:t>}</a:t>
            </a:r>
          </a:p>
        </p:txBody>
      </p:sp>
      <p:sp>
        <p:nvSpPr>
          <p:cNvPr id="6" name="Rectangle 2050"/>
          <p:cNvSpPr txBox="1">
            <a:spLocks noChangeArrowheads="1"/>
          </p:cNvSpPr>
          <p:nvPr/>
        </p:nvSpPr>
        <p:spPr bwMode="auto">
          <a:xfrm>
            <a:off x="3743316" y="3071811"/>
            <a:ext cx="5400684" cy="3357586"/>
          </a:xfrm>
          <a:prstGeom prst="rect">
            <a:avLst/>
          </a:prstGeom>
          <a:solidFill>
            <a:srgbClr val="DDDDDD"/>
          </a:solidFill>
          <a:ln w="28575">
            <a:solidFill>
              <a:schemeClr val="tx1"/>
            </a:solidFill>
            <a:miter lim="800000"/>
            <a:headEnd type="none" w="sm" len="sm"/>
            <a:tailEnd type="none" w="sm" len="sm"/>
          </a:ln>
        </p:spPr>
        <p:txBody>
          <a:bodyPr vert="horz" wrap="none" lIns="91440" tIns="45720" rIns="91440" bIns="45720" numCol="1" anchor="ctr" anchorCtr="0" compatLnSpc="1">
            <a:prstTxWarp prst="textNoShape">
              <a:avLst/>
            </a:prstTxWarp>
          </a:bodyPr>
          <a:lstStyle/>
          <a:p>
            <a:pPr marL="342900" indent="-342900" eaLnBrk="0" hangingPunct="0">
              <a:spcBef>
                <a:spcPct val="20000"/>
              </a:spcBef>
            </a:pPr>
            <a:r>
              <a:rPr lang="en-IN" b="1" dirty="0" smtClean="0">
                <a:latin typeface="+mn-lt"/>
              </a:rPr>
              <a:t>import java.io.*;  </a:t>
            </a:r>
          </a:p>
          <a:p>
            <a:pPr marL="342900" indent="-342900" eaLnBrk="0" hangingPunct="0">
              <a:spcBef>
                <a:spcPct val="20000"/>
              </a:spcBef>
            </a:pPr>
            <a:r>
              <a:rPr lang="en-IN" b="1" dirty="0" smtClean="0">
                <a:latin typeface="+mn-lt"/>
              </a:rPr>
              <a:t>static class TestAnonymousInner$1 extends Person  </a:t>
            </a:r>
          </a:p>
          <a:p>
            <a:pPr marL="342900" indent="-342900" eaLnBrk="0" hangingPunct="0">
              <a:spcBef>
                <a:spcPct val="20000"/>
              </a:spcBef>
            </a:pPr>
            <a:r>
              <a:rPr lang="en-IN" b="1" dirty="0" smtClean="0">
                <a:latin typeface="+mn-lt"/>
              </a:rPr>
              <a:t>{  </a:t>
            </a:r>
          </a:p>
          <a:p>
            <a:pPr marL="342900" indent="-342900" eaLnBrk="0" hangingPunct="0">
              <a:spcBef>
                <a:spcPct val="20000"/>
              </a:spcBef>
            </a:pPr>
            <a:r>
              <a:rPr lang="en-IN" b="1" dirty="0" smtClean="0">
                <a:latin typeface="+mn-lt"/>
              </a:rPr>
              <a:t>   TestAnonymousInner$1(){}  </a:t>
            </a:r>
          </a:p>
          <a:p>
            <a:pPr marL="342900" indent="-342900" eaLnBrk="0" hangingPunct="0">
              <a:spcBef>
                <a:spcPct val="20000"/>
              </a:spcBef>
            </a:pPr>
            <a:r>
              <a:rPr lang="en-IN" b="1" dirty="0" smtClean="0">
                <a:latin typeface="+mn-lt"/>
              </a:rPr>
              <a:t>   void eat()  </a:t>
            </a:r>
          </a:p>
          <a:p>
            <a:pPr marL="342900" indent="-342900" eaLnBrk="0" hangingPunct="0">
              <a:spcBef>
                <a:spcPct val="20000"/>
              </a:spcBef>
            </a:pPr>
            <a:r>
              <a:rPr lang="en-IN" b="1" dirty="0" smtClean="0">
                <a:latin typeface="+mn-lt"/>
              </a:rPr>
              <a:t>    {  </a:t>
            </a:r>
          </a:p>
          <a:p>
            <a:pPr marL="342900" indent="-342900" eaLnBrk="0" hangingPunct="0">
              <a:spcBef>
                <a:spcPct val="20000"/>
              </a:spcBef>
            </a:pPr>
            <a:r>
              <a:rPr lang="en-IN" b="1" dirty="0" smtClean="0">
                <a:latin typeface="+mn-lt"/>
              </a:rPr>
              <a:t>        </a:t>
            </a:r>
            <a:r>
              <a:rPr lang="en-IN" b="1" dirty="0" err="1" smtClean="0">
                <a:latin typeface="+mn-lt"/>
              </a:rPr>
              <a:t>System.out.println</a:t>
            </a:r>
            <a:r>
              <a:rPr lang="en-IN" b="1" dirty="0" smtClean="0">
                <a:latin typeface="+mn-lt"/>
              </a:rPr>
              <a:t>("nice fruits");  </a:t>
            </a:r>
          </a:p>
          <a:p>
            <a:pPr marL="342900" indent="-342900" eaLnBrk="0" hangingPunct="0">
              <a:spcBef>
                <a:spcPct val="20000"/>
              </a:spcBef>
            </a:pPr>
            <a:r>
              <a:rPr lang="en-IN" b="1" dirty="0" smtClean="0">
                <a:latin typeface="+mn-lt"/>
              </a:rPr>
              <a:t>    }  </a:t>
            </a:r>
          </a:p>
          <a:p>
            <a:pPr marL="342900" indent="-342900" eaLnBrk="0" hangingPunct="0">
              <a:spcBef>
                <a:spcPct val="20000"/>
              </a:spcBef>
            </a:pPr>
            <a:r>
              <a:rPr lang="en-IN" b="1" dirty="0" smtClean="0">
                <a:latin typeface="+mn-lt"/>
              </a:rPr>
              <a:t>}  </a:t>
            </a:r>
          </a:p>
        </p:txBody>
      </p:sp>
      <p:sp>
        <p:nvSpPr>
          <p:cNvPr id="7" name="Rectangle 6"/>
          <p:cNvSpPr/>
          <p:nvPr/>
        </p:nvSpPr>
        <p:spPr>
          <a:xfrm>
            <a:off x="5357819" y="2000240"/>
            <a:ext cx="3786182" cy="646331"/>
          </a:xfrm>
          <a:prstGeom prst="rect">
            <a:avLst/>
          </a:prstGeom>
        </p:spPr>
        <p:txBody>
          <a:bodyPr wrap="square">
            <a:spAutoFit/>
          </a:bodyPr>
          <a:lstStyle/>
          <a:p>
            <a:r>
              <a:rPr lang="en-IN" b="1" dirty="0" smtClean="0">
                <a:solidFill>
                  <a:srgbClr val="FF0000"/>
                </a:solidFill>
              </a:rPr>
              <a:t>Internal class generated by the compiler</a:t>
            </a:r>
            <a:endParaRPr lang="en-IN" b="1" dirty="0">
              <a:solidFill>
                <a:srgbClr val="FF0000"/>
              </a:solidFill>
            </a:endParaRPr>
          </a:p>
        </p:txBody>
      </p:sp>
      <p:cxnSp>
        <p:nvCxnSpPr>
          <p:cNvPr id="9" name="Straight Arrow Connector 8"/>
          <p:cNvCxnSpPr/>
          <p:nvPr/>
        </p:nvCxnSpPr>
        <p:spPr>
          <a:xfrm rot="5400000">
            <a:off x="7000892" y="2786058"/>
            <a:ext cx="571504"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357166"/>
            <a:ext cx="8858312" cy="6429396"/>
          </a:xfrm>
        </p:spPr>
        <p:txBody>
          <a:bodyPr/>
          <a:lstStyle/>
          <a:p>
            <a:pPr algn="just"/>
            <a:r>
              <a:rPr lang="en-IN" sz="2400" b="1" dirty="0" smtClean="0"/>
              <a:t>Lambda expression </a:t>
            </a:r>
            <a:r>
              <a:rPr lang="en-IN" sz="2400" dirty="0" smtClean="0"/>
              <a:t>is a </a:t>
            </a:r>
            <a:r>
              <a:rPr lang="en-IN" sz="2400" b="1" dirty="0" smtClean="0"/>
              <a:t>new and important feature </a:t>
            </a:r>
            <a:r>
              <a:rPr lang="en-IN" sz="2400" dirty="0" smtClean="0"/>
              <a:t>of Java which was included in </a:t>
            </a:r>
            <a:r>
              <a:rPr lang="en-IN" sz="2400" b="1" dirty="0" smtClean="0"/>
              <a:t>Java SE 8</a:t>
            </a:r>
            <a:r>
              <a:rPr lang="en-IN" sz="2400" dirty="0" smtClean="0"/>
              <a:t>. </a:t>
            </a:r>
          </a:p>
          <a:p>
            <a:pPr algn="just"/>
            <a:r>
              <a:rPr lang="en-IN" sz="2400" dirty="0" smtClean="0"/>
              <a:t>It provides a clear and concise way to represent one method interface using an expression.</a:t>
            </a:r>
          </a:p>
          <a:p>
            <a:pPr algn="just"/>
            <a:r>
              <a:rPr lang="en-IN" sz="2400" dirty="0" smtClean="0"/>
              <a:t>Lambda expressions basically express instances of </a:t>
            </a:r>
            <a:r>
              <a:rPr lang="en-IN" sz="2400" b="1" dirty="0" smtClean="0"/>
              <a:t>functional interfaces.</a:t>
            </a:r>
          </a:p>
          <a:p>
            <a:pPr lvl="1" algn="just"/>
            <a:r>
              <a:rPr lang="en-IN" sz="2000" dirty="0" smtClean="0"/>
              <a:t> An interface which has only one abstract method is called functional interface.</a:t>
            </a:r>
          </a:p>
          <a:p>
            <a:pPr algn="just"/>
            <a:r>
              <a:rPr lang="en-IN" sz="2400" dirty="0" smtClean="0"/>
              <a:t>Lambda expressions implement the only abstract function and therefore implement functional interfaces</a:t>
            </a:r>
          </a:p>
          <a:p>
            <a:pPr algn="just"/>
            <a:r>
              <a:rPr lang="en-IN" sz="2400" b="1" dirty="0" smtClean="0"/>
              <a:t>Why?</a:t>
            </a:r>
          </a:p>
          <a:p>
            <a:pPr lvl="1" algn="just"/>
            <a:r>
              <a:rPr lang="en-IN" sz="2000" dirty="0" smtClean="0"/>
              <a:t>To provide the implementation of Functional interface.</a:t>
            </a:r>
          </a:p>
          <a:p>
            <a:pPr lvl="1" algn="just"/>
            <a:r>
              <a:rPr lang="en-IN" sz="2000" dirty="0" smtClean="0"/>
              <a:t>Less coding.</a:t>
            </a:r>
          </a:p>
          <a:p>
            <a:pPr lvl="1" algn="just"/>
            <a:r>
              <a:rPr lang="en-IN" sz="2000" dirty="0" smtClean="0"/>
              <a:t>It facilitates functional programming, and simplifies the development a lot.</a:t>
            </a:r>
          </a:p>
          <a:p>
            <a:pPr lvl="1" algn="just"/>
            <a:r>
              <a:rPr lang="en-IN" sz="2000" dirty="0" smtClean="0"/>
              <a:t>It is very useful in collection library. It helps to iterate, filter and extract data from collection.</a:t>
            </a:r>
          </a:p>
          <a:p>
            <a:pPr algn="just"/>
            <a:endParaRPr lang="en-IN" sz="2400" dirty="0" smtClean="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52</a:t>
            </a:fld>
            <a:endParaRPr lang="en-US"/>
          </a:p>
        </p:txBody>
      </p:sp>
      <p:sp>
        <p:nvSpPr>
          <p:cNvPr id="7" name="Title 1"/>
          <p:cNvSpPr>
            <a:spLocks noGrp="1"/>
          </p:cNvSpPr>
          <p:nvPr>
            <p:ph type="title"/>
          </p:nvPr>
        </p:nvSpPr>
        <p:spPr>
          <a:xfrm>
            <a:off x="457200" y="-71462"/>
            <a:ext cx="8229600" cy="500066"/>
          </a:xfrm>
        </p:spPr>
        <p:txBody>
          <a:bodyPr/>
          <a:lstStyle/>
          <a:p>
            <a:r>
              <a:rPr lang="en-IN" sz="3200" b="1" dirty="0" smtClean="0">
                <a:solidFill>
                  <a:srgbClr val="00B0F0"/>
                </a:solidFill>
              </a:rPr>
              <a:t>Lambda Expressions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ambda.jpg"/>
          <p:cNvPicPr>
            <a:picLocks noGrp="1" noChangeAspect="1"/>
          </p:cNvPicPr>
          <p:nvPr>
            <p:ph idx="1"/>
          </p:nvPr>
        </p:nvPicPr>
        <p:blipFill>
          <a:blip r:embed="rId2" cstate="print"/>
          <a:stretch>
            <a:fillRect/>
          </a:stretch>
        </p:blipFill>
        <p:spPr>
          <a:xfrm>
            <a:off x="1533525" y="-24"/>
            <a:ext cx="6076950" cy="4286280"/>
          </a:xfrm>
        </p:spPr>
      </p:pic>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53</a:t>
            </a:fld>
            <a:endParaRPr lang="en-US"/>
          </a:p>
        </p:txBody>
      </p:sp>
      <p:pic>
        <p:nvPicPr>
          <p:cNvPr id="6" name="Picture 5" descr="lambda-expression.jpg"/>
          <p:cNvPicPr>
            <a:picLocks noChangeAspect="1"/>
          </p:cNvPicPr>
          <p:nvPr/>
        </p:nvPicPr>
        <p:blipFill>
          <a:blip r:embed="rId3" cstate="print"/>
          <a:stretch>
            <a:fillRect/>
          </a:stretch>
        </p:blipFill>
        <p:spPr>
          <a:xfrm>
            <a:off x="0" y="4214818"/>
            <a:ext cx="9144000" cy="1928826"/>
          </a:xfrm>
          <a:prstGeom prst="rect">
            <a:avLst/>
          </a:prstGeom>
        </p:spPr>
      </p:pic>
      <p:sp>
        <p:nvSpPr>
          <p:cNvPr id="9" name="TextBox 8"/>
          <p:cNvSpPr txBox="1"/>
          <p:nvPr/>
        </p:nvSpPr>
        <p:spPr>
          <a:xfrm>
            <a:off x="1000100" y="6072206"/>
            <a:ext cx="6674456" cy="461665"/>
          </a:xfrm>
          <a:prstGeom prst="rect">
            <a:avLst/>
          </a:prstGeom>
          <a:noFill/>
        </p:spPr>
        <p:txBody>
          <a:bodyPr wrap="none" rtlCol="0">
            <a:spAutoFit/>
          </a:bodyPr>
          <a:lstStyle/>
          <a:p>
            <a:r>
              <a:rPr lang="en-IN" sz="2400" b="1" dirty="0" smtClean="0">
                <a:latin typeface="+mn-lt"/>
              </a:rPr>
              <a:t>Example: </a:t>
            </a:r>
            <a:r>
              <a:rPr lang="en-IN" sz="2400" dirty="0" smtClean="0">
                <a:latin typeface="+mn-lt"/>
              </a:rPr>
              <a:t>LambdaExpressionExample1,2,3,4,5,6.java</a:t>
            </a:r>
            <a:endParaRPr lang="en-IN" sz="2400" dirty="0">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900"/>
            <a:ext cx="8229600" cy="785834"/>
          </a:xfrm>
        </p:spPr>
        <p:txBody>
          <a:bodyPr/>
          <a:lstStyle/>
          <a:p>
            <a:r>
              <a:rPr lang="en-IN" sz="4000" b="1" dirty="0" smtClean="0">
                <a:solidFill>
                  <a:srgbClr val="00B0F0"/>
                </a:solidFill>
              </a:rPr>
              <a:t>Inheritance: Introduction</a:t>
            </a:r>
            <a:endParaRPr lang="en-IN" sz="4000" b="1" dirty="0">
              <a:solidFill>
                <a:srgbClr val="00B0F0"/>
              </a:solidFill>
            </a:endParaRPr>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6</a:t>
            </a:fld>
            <a:endParaRPr lang="en-US"/>
          </a:p>
        </p:txBody>
      </p:sp>
      <p:pic>
        <p:nvPicPr>
          <p:cNvPr id="6" name="Picture 5" descr="Inheritance1.png"/>
          <p:cNvPicPr>
            <a:picLocks noChangeAspect="1"/>
          </p:cNvPicPr>
          <p:nvPr/>
        </p:nvPicPr>
        <p:blipFill>
          <a:blip r:embed="rId2" cstate="print"/>
          <a:stretch>
            <a:fillRect/>
          </a:stretch>
        </p:blipFill>
        <p:spPr>
          <a:xfrm>
            <a:off x="723362" y="532995"/>
            <a:ext cx="7697275" cy="579200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428604"/>
            <a:ext cx="8858312" cy="4811715"/>
          </a:xfrm>
        </p:spPr>
        <p:txBody>
          <a:bodyPr/>
          <a:lstStyle/>
          <a:p>
            <a:pPr>
              <a:buNone/>
            </a:pPr>
            <a:r>
              <a:rPr lang="en-IN" sz="2400" b="1" dirty="0" smtClean="0"/>
              <a:t>Syntax</a:t>
            </a:r>
          </a:p>
          <a:p>
            <a:pPr>
              <a:buNone/>
            </a:pPr>
            <a:r>
              <a:rPr lang="en-IN" sz="2400" b="1" dirty="0" smtClean="0"/>
              <a:t>class</a:t>
            </a:r>
            <a:r>
              <a:rPr lang="en-IN" sz="2400" dirty="0" smtClean="0"/>
              <a:t> Subclass-name </a:t>
            </a:r>
            <a:r>
              <a:rPr lang="en-IN" sz="2400" b="1" dirty="0" smtClean="0"/>
              <a:t>extends</a:t>
            </a:r>
            <a:r>
              <a:rPr lang="en-IN" sz="2400" dirty="0" smtClean="0"/>
              <a:t> </a:t>
            </a:r>
            <a:r>
              <a:rPr lang="en-IN" sz="2400" dirty="0" err="1" smtClean="0"/>
              <a:t>Superclass</a:t>
            </a:r>
            <a:r>
              <a:rPr lang="en-IN" sz="2400" dirty="0" smtClean="0"/>
              <a:t>-name  </a:t>
            </a:r>
          </a:p>
          <a:p>
            <a:pPr>
              <a:buNone/>
            </a:pPr>
            <a:r>
              <a:rPr lang="en-IN" sz="2400" dirty="0" smtClean="0"/>
              <a:t>{  </a:t>
            </a:r>
          </a:p>
          <a:p>
            <a:pPr>
              <a:buNone/>
            </a:pPr>
            <a:r>
              <a:rPr lang="en-IN" sz="2400" dirty="0" smtClean="0"/>
              <a:t>   //methods and fields  </a:t>
            </a:r>
          </a:p>
          <a:p>
            <a:pPr algn="just">
              <a:buNone/>
            </a:pPr>
            <a:r>
              <a:rPr lang="en-IN" sz="2400" dirty="0" smtClean="0"/>
              <a:t>}  </a:t>
            </a:r>
          </a:p>
          <a:p>
            <a:pPr lvl="1" algn="just"/>
            <a:r>
              <a:rPr lang="en-IN" sz="2000" dirty="0" smtClean="0"/>
              <a:t>The </a:t>
            </a:r>
            <a:r>
              <a:rPr lang="en-IN" sz="2000" b="1" dirty="0" smtClean="0"/>
              <a:t>extends keyword</a:t>
            </a:r>
            <a:r>
              <a:rPr lang="en-IN" sz="2000" dirty="0" smtClean="0"/>
              <a:t> indicates that you are making a new class that derives from an existing class. The meaning of "extends" is to </a:t>
            </a:r>
            <a:r>
              <a:rPr lang="en-IN" sz="2000" b="1" dirty="0" smtClean="0"/>
              <a:t>increase the functionality.</a:t>
            </a:r>
          </a:p>
          <a:p>
            <a:pPr>
              <a:buNone/>
            </a:pPr>
            <a:endParaRPr lang="en-IN" sz="2400" dirty="0" smtClean="0"/>
          </a:p>
          <a:p>
            <a:pPr algn="just"/>
            <a:endParaRPr lang="en-IN" sz="2400" dirty="0" smtClean="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7</a:t>
            </a:fld>
            <a:endParaRPr lang="en-US"/>
          </a:p>
        </p:txBody>
      </p:sp>
      <p:sp>
        <p:nvSpPr>
          <p:cNvPr id="7" name="Title 1"/>
          <p:cNvSpPr>
            <a:spLocks noGrp="1"/>
          </p:cNvSpPr>
          <p:nvPr>
            <p:ph type="title"/>
          </p:nvPr>
        </p:nvSpPr>
        <p:spPr>
          <a:xfrm>
            <a:off x="457200" y="-71462"/>
            <a:ext cx="8229600" cy="500066"/>
          </a:xfrm>
        </p:spPr>
        <p:txBody>
          <a:bodyPr/>
          <a:lstStyle/>
          <a:p>
            <a:r>
              <a:rPr lang="en-IN" sz="3200" b="1" dirty="0" smtClean="0">
                <a:solidFill>
                  <a:srgbClr val="00B0F0"/>
                </a:solidFill>
              </a:rPr>
              <a:t>Inheritance: Introduction</a:t>
            </a:r>
          </a:p>
        </p:txBody>
      </p:sp>
      <p:sp>
        <p:nvSpPr>
          <p:cNvPr id="5" name="Content Placeholder 2"/>
          <p:cNvSpPr txBox="1">
            <a:spLocks/>
          </p:cNvSpPr>
          <p:nvPr/>
        </p:nvSpPr>
        <p:spPr bwMode="gray">
          <a:xfrm>
            <a:off x="762000" y="3752873"/>
            <a:ext cx="7467600" cy="2962275"/>
          </a:xfrm>
          <a:prstGeom prst="rect">
            <a:avLst/>
          </a:prstGeom>
          <a:noFill/>
          <a:ln w="9525">
            <a:noFill/>
            <a:miter lim="800000"/>
            <a:headEnd/>
            <a:tailEnd/>
          </a:ln>
        </p:spPr>
        <p:txBody>
          <a:bodyPr lIns="12700" tIns="12700" rIns="12700" bIns="12700">
            <a:spAutoFit/>
          </a:bodyPr>
          <a:lstStyle/>
          <a:p>
            <a:pPr marL="7938" indent="7938" defTabSz="228600" eaLnBrk="0" hangingPunct="0">
              <a:spcBef>
                <a:spcPct val="20000"/>
              </a:spcBef>
              <a:buClr>
                <a:srgbClr val="000000"/>
              </a:buClr>
              <a:buFont typeface="Arial" charset="0"/>
              <a:buNone/>
              <a:defRPr/>
            </a:pPr>
            <a:r>
              <a:rPr lang="en-US" kern="0" dirty="0">
                <a:latin typeface="Courier New" pitchFamily="49" charset="0"/>
                <a:cs typeface="+mn-cs"/>
              </a:rPr>
              <a:t>public class Shirt </a:t>
            </a:r>
            <a:r>
              <a:rPr lang="en-US" b="1" kern="0" dirty="0">
                <a:solidFill>
                  <a:srgbClr val="0000FF"/>
                </a:solidFill>
                <a:latin typeface="Courier New" pitchFamily="49" charset="0"/>
                <a:cs typeface="+mn-cs"/>
              </a:rPr>
              <a:t>extends</a:t>
            </a:r>
            <a:r>
              <a:rPr lang="en-US" kern="0" dirty="0">
                <a:latin typeface="Courier New" pitchFamily="49" charset="0"/>
                <a:cs typeface="+mn-cs"/>
              </a:rPr>
              <a:t> Clothing {</a:t>
            </a:r>
          </a:p>
          <a:p>
            <a:pPr marL="7938" indent="7938" defTabSz="228600" eaLnBrk="0" hangingPunct="0">
              <a:spcBef>
                <a:spcPct val="20000"/>
              </a:spcBef>
              <a:buClr>
                <a:srgbClr val="000000"/>
              </a:buClr>
              <a:buFont typeface="Arial" charset="0"/>
              <a:buNone/>
              <a:defRPr/>
            </a:pPr>
            <a:r>
              <a:rPr lang="en-US" kern="0" dirty="0">
                <a:latin typeface="Courier New" pitchFamily="49" charset="0"/>
                <a:cs typeface="+mn-cs"/>
              </a:rPr>
              <a:t>    private int neckSize;</a:t>
            </a:r>
          </a:p>
          <a:p>
            <a:pPr marL="7938" indent="7938" defTabSz="228600" eaLnBrk="0" hangingPunct="0">
              <a:spcBef>
                <a:spcPct val="20000"/>
              </a:spcBef>
              <a:buClr>
                <a:srgbClr val="000000"/>
              </a:buClr>
              <a:buFont typeface="Arial" charset="0"/>
              <a:buNone/>
              <a:defRPr/>
            </a:pPr>
            <a:r>
              <a:rPr lang="en-US" kern="0" dirty="0">
                <a:latin typeface="Courier New" pitchFamily="49" charset="0"/>
                <a:cs typeface="+mn-cs"/>
              </a:rPr>
              <a:t>    public int getNeckSize(){</a:t>
            </a:r>
          </a:p>
          <a:p>
            <a:pPr marL="7938" indent="7938" defTabSz="228600" eaLnBrk="0" hangingPunct="0">
              <a:spcBef>
                <a:spcPct val="20000"/>
              </a:spcBef>
              <a:buClr>
                <a:srgbClr val="000000"/>
              </a:buClr>
              <a:buFont typeface="Arial" charset="0"/>
              <a:buNone/>
              <a:defRPr/>
            </a:pPr>
            <a:r>
              <a:rPr lang="en-US" kern="0" dirty="0">
                <a:latin typeface="Courier New" pitchFamily="49" charset="0"/>
                <a:cs typeface="+mn-cs"/>
              </a:rPr>
              <a:t>       return neckSize;</a:t>
            </a:r>
          </a:p>
          <a:p>
            <a:pPr marL="7938" indent="7938" defTabSz="228600" eaLnBrk="0" hangingPunct="0">
              <a:spcBef>
                <a:spcPct val="20000"/>
              </a:spcBef>
              <a:buClr>
                <a:srgbClr val="000000"/>
              </a:buClr>
              <a:buFont typeface="Arial" charset="0"/>
              <a:buNone/>
              <a:defRPr/>
            </a:pPr>
            <a:r>
              <a:rPr lang="en-US" kern="0" dirty="0">
                <a:latin typeface="Courier New" pitchFamily="49" charset="0"/>
                <a:cs typeface="+mn-cs"/>
              </a:rPr>
              <a:t>    }</a:t>
            </a:r>
          </a:p>
          <a:p>
            <a:pPr marL="7938" indent="7938" defTabSz="228600" eaLnBrk="0" hangingPunct="0">
              <a:spcBef>
                <a:spcPct val="20000"/>
              </a:spcBef>
              <a:buClr>
                <a:srgbClr val="000000"/>
              </a:buClr>
              <a:buFont typeface="Arial" charset="0"/>
              <a:buNone/>
              <a:defRPr/>
            </a:pPr>
            <a:r>
              <a:rPr lang="en-US" kern="0" dirty="0">
                <a:latin typeface="Courier New" pitchFamily="49" charset="0"/>
                <a:cs typeface="+mn-cs"/>
              </a:rPr>
              <a:t>    public void setNeckSize(int nSize){</a:t>
            </a:r>
          </a:p>
          <a:p>
            <a:pPr marL="7938" indent="7938" defTabSz="228600" eaLnBrk="0" hangingPunct="0">
              <a:spcBef>
                <a:spcPct val="20000"/>
              </a:spcBef>
              <a:buClr>
                <a:srgbClr val="000000"/>
              </a:buClr>
              <a:buFont typeface="Arial" charset="0"/>
              <a:buNone/>
              <a:defRPr/>
            </a:pPr>
            <a:r>
              <a:rPr lang="en-US" kern="0" dirty="0">
                <a:latin typeface="Courier New" pitchFamily="49" charset="0"/>
                <a:cs typeface="+mn-cs"/>
              </a:rPr>
              <a:t>				this.neckSize = nSize;</a:t>
            </a:r>
          </a:p>
          <a:p>
            <a:pPr marL="7938" indent="7938" defTabSz="228600" eaLnBrk="0" hangingPunct="0">
              <a:spcBef>
                <a:spcPct val="20000"/>
              </a:spcBef>
              <a:buClr>
                <a:srgbClr val="000000"/>
              </a:buClr>
              <a:buFont typeface="Arial" charset="0"/>
              <a:buNone/>
              <a:defRPr/>
            </a:pPr>
            <a:r>
              <a:rPr lang="en-US" kern="0" dirty="0">
                <a:latin typeface="Courier New" pitchFamily="49" charset="0"/>
                <a:cs typeface="+mn-cs"/>
              </a:rPr>
              <a:t>    }</a:t>
            </a:r>
          </a:p>
          <a:p>
            <a:pPr marL="7938" indent="7938" defTabSz="228600" eaLnBrk="0" hangingPunct="0">
              <a:spcBef>
                <a:spcPct val="20000"/>
              </a:spcBef>
              <a:buClr>
                <a:srgbClr val="000000"/>
              </a:buClr>
              <a:buFont typeface="Arial" charset="0"/>
              <a:buNone/>
              <a:defRPr/>
            </a:pPr>
            <a:r>
              <a:rPr lang="en-US" kern="0" dirty="0">
                <a:latin typeface="Courier New" pitchFamily="49" charset="0"/>
                <a:cs typeface="+mn-cs"/>
              </a:rPr>
              <a:t>} </a:t>
            </a:r>
          </a:p>
        </p:txBody>
      </p:sp>
      <p:sp>
        <p:nvSpPr>
          <p:cNvPr id="6" name="TextBox 23"/>
          <p:cNvSpPr txBox="1">
            <a:spLocks noChangeArrowheads="1"/>
          </p:cNvSpPr>
          <p:nvPr/>
        </p:nvSpPr>
        <p:spPr bwMode="auto">
          <a:xfrm>
            <a:off x="2357422" y="3357562"/>
            <a:ext cx="1524000" cy="369887"/>
          </a:xfrm>
          <a:prstGeom prst="rect">
            <a:avLst/>
          </a:prstGeom>
          <a:noFill/>
          <a:ln w="9525">
            <a:noFill/>
            <a:miter lim="800000"/>
            <a:headEnd/>
            <a:tailEnd/>
          </a:ln>
        </p:spPr>
        <p:txBody>
          <a:bodyPr>
            <a:spAutoFit/>
          </a:bodyPr>
          <a:lstStyle/>
          <a:p>
            <a:r>
              <a:rPr lang="en-US" dirty="0">
                <a:solidFill>
                  <a:srgbClr val="0000FF"/>
                </a:solidFill>
                <a:latin typeface="LavosHandy™" pitchFamily="66" charset="0"/>
              </a:rPr>
              <a:t>subclass</a:t>
            </a:r>
          </a:p>
        </p:txBody>
      </p:sp>
      <p:sp>
        <p:nvSpPr>
          <p:cNvPr id="8" name="Right Brace 5"/>
          <p:cNvSpPr>
            <a:spLocks/>
          </p:cNvSpPr>
          <p:nvPr/>
        </p:nvSpPr>
        <p:spPr bwMode="auto">
          <a:xfrm rot="16200000">
            <a:off x="2800350" y="3381378"/>
            <a:ext cx="190500" cy="762000"/>
          </a:xfrm>
          <a:prstGeom prst="rightBrace">
            <a:avLst>
              <a:gd name="adj1" fmla="val 8333"/>
              <a:gd name="adj2" fmla="val 50000"/>
            </a:avLst>
          </a:prstGeom>
          <a:noFill/>
          <a:ln w="38100" algn="ctr">
            <a:solidFill>
              <a:srgbClr val="0000FF"/>
            </a:solidFill>
            <a:round/>
            <a:headEnd type="none" w="sm" len="sm"/>
            <a:tailEnd type="none" w="sm" len="sm"/>
          </a:ln>
        </p:spPr>
        <p:txBody>
          <a:bodyPr/>
          <a:lstStyle/>
          <a:p>
            <a:pPr algn="ctr" defTabSz="228600">
              <a:spcBef>
                <a:spcPct val="20000"/>
              </a:spcBef>
              <a:buClr>
                <a:srgbClr val="FF0000"/>
              </a:buClr>
              <a:buFont typeface="Arial" charset="0"/>
              <a:buNone/>
            </a:pPr>
            <a:endParaRPr lang="en-US"/>
          </a:p>
        </p:txBody>
      </p:sp>
      <p:sp>
        <p:nvSpPr>
          <p:cNvPr id="9" name="TextBox 23"/>
          <p:cNvSpPr txBox="1">
            <a:spLocks noChangeArrowheads="1"/>
          </p:cNvSpPr>
          <p:nvPr/>
        </p:nvSpPr>
        <p:spPr bwMode="auto">
          <a:xfrm>
            <a:off x="4419600" y="3416303"/>
            <a:ext cx="1524000" cy="369887"/>
          </a:xfrm>
          <a:prstGeom prst="rect">
            <a:avLst/>
          </a:prstGeom>
          <a:noFill/>
          <a:ln w="9525">
            <a:noFill/>
            <a:miter lim="800000"/>
            <a:headEnd/>
            <a:tailEnd/>
          </a:ln>
        </p:spPr>
        <p:txBody>
          <a:bodyPr>
            <a:spAutoFit/>
          </a:bodyPr>
          <a:lstStyle/>
          <a:p>
            <a:r>
              <a:rPr lang="en-US" dirty="0" err="1">
                <a:solidFill>
                  <a:srgbClr val="0000FF"/>
                </a:solidFill>
                <a:latin typeface="LavosHandy™" pitchFamily="66" charset="0"/>
              </a:rPr>
              <a:t>superclass</a:t>
            </a:r>
            <a:endParaRPr lang="en-US" dirty="0">
              <a:solidFill>
                <a:srgbClr val="0000FF"/>
              </a:solidFill>
              <a:latin typeface="LavosHandy™" pitchFamily="66" charset="0"/>
            </a:endParaRPr>
          </a:p>
        </p:txBody>
      </p:sp>
      <p:sp>
        <p:nvSpPr>
          <p:cNvPr id="10" name="Right Brace 6"/>
          <p:cNvSpPr>
            <a:spLocks/>
          </p:cNvSpPr>
          <p:nvPr/>
        </p:nvSpPr>
        <p:spPr bwMode="auto">
          <a:xfrm rot="16200000">
            <a:off x="4933950" y="3152778"/>
            <a:ext cx="190500" cy="1219200"/>
          </a:xfrm>
          <a:prstGeom prst="rightBrace">
            <a:avLst>
              <a:gd name="adj1" fmla="val 8326"/>
              <a:gd name="adj2" fmla="val 50000"/>
            </a:avLst>
          </a:prstGeom>
          <a:noFill/>
          <a:ln w="38100" algn="ctr">
            <a:solidFill>
              <a:srgbClr val="0000FF"/>
            </a:solidFill>
            <a:round/>
            <a:headEnd type="none" w="sm" len="sm"/>
            <a:tailEnd type="none" w="sm" len="sm"/>
          </a:ln>
        </p:spPr>
        <p:txBody>
          <a:bodyPr/>
          <a:lstStyle/>
          <a:p>
            <a:pPr algn="ctr" defTabSz="228600">
              <a:spcBef>
                <a:spcPct val="20000"/>
              </a:spcBef>
              <a:buClr>
                <a:srgbClr val="FF0000"/>
              </a:buClr>
              <a:buFont typeface="Arial" charset="0"/>
              <a:buNone/>
            </a:pP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571480"/>
            <a:ext cx="8515352" cy="4668839"/>
          </a:xfrm>
        </p:spPr>
        <p:txBody>
          <a:bodyPr/>
          <a:lstStyle/>
          <a:p>
            <a:pPr algn="just"/>
            <a:r>
              <a:rPr lang="en-IN" sz="2400" dirty="0" smtClean="0"/>
              <a:t>On the basis of class, there can be three types of inheritance in java: </a:t>
            </a:r>
            <a:r>
              <a:rPr lang="en-IN" sz="2400" b="1" dirty="0" smtClean="0"/>
              <a:t>single, multilevel and hierarchical.</a:t>
            </a:r>
          </a:p>
          <a:p>
            <a:pPr algn="just"/>
            <a:r>
              <a:rPr lang="en-IN" sz="2400" dirty="0" smtClean="0"/>
              <a:t>In java programming, </a:t>
            </a:r>
            <a:r>
              <a:rPr lang="en-IN" sz="2400" b="1" dirty="0" smtClean="0"/>
              <a:t>multiple and hybrid inheritance </a:t>
            </a:r>
            <a:r>
              <a:rPr lang="en-IN" sz="2400" dirty="0" smtClean="0"/>
              <a:t>is supported through </a:t>
            </a:r>
            <a:r>
              <a:rPr lang="en-IN" sz="2400" b="1" dirty="0" smtClean="0"/>
              <a:t>interface </a:t>
            </a:r>
            <a:r>
              <a:rPr lang="en-IN" sz="2400" dirty="0" smtClean="0"/>
              <a:t>only.</a:t>
            </a:r>
          </a:p>
          <a:p>
            <a:pPr algn="just"/>
            <a:endParaRPr lang="en-IN" sz="2000" dirty="0" smtClean="0"/>
          </a:p>
        </p:txBody>
      </p:sp>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8</a:t>
            </a:fld>
            <a:endParaRPr lang="en-US"/>
          </a:p>
        </p:txBody>
      </p:sp>
      <p:sp>
        <p:nvSpPr>
          <p:cNvPr id="7" name="Title 1"/>
          <p:cNvSpPr>
            <a:spLocks noGrp="1"/>
          </p:cNvSpPr>
          <p:nvPr>
            <p:ph type="title"/>
          </p:nvPr>
        </p:nvSpPr>
        <p:spPr>
          <a:xfrm>
            <a:off x="457200" y="-71462"/>
            <a:ext cx="8229600" cy="725470"/>
          </a:xfrm>
        </p:spPr>
        <p:txBody>
          <a:bodyPr/>
          <a:lstStyle/>
          <a:p>
            <a:r>
              <a:rPr lang="en-IN" sz="3200" b="1" dirty="0" smtClean="0">
                <a:solidFill>
                  <a:srgbClr val="00B0F0"/>
                </a:solidFill>
              </a:rPr>
              <a:t>Types of Inheritance</a:t>
            </a:r>
          </a:p>
        </p:txBody>
      </p:sp>
      <p:pic>
        <p:nvPicPr>
          <p:cNvPr id="6" name="Picture 5" descr="types_of_inheritance.jpg"/>
          <p:cNvPicPr>
            <a:picLocks noChangeAspect="1"/>
          </p:cNvPicPr>
          <p:nvPr/>
        </p:nvPicPr>
        <p:blipFill>
          <a:blip r:embed="rId2" cstate="print"/>
          <a:stretch>
            <a:fillRect/>
          </a:stretch>
        </p:blipFill>
        <p:spPr>
          <a:xfrm>
            <a:off x="214282" y="2143116"/>
            <a:ext cx="5717311" cy="4714908"/>
          </a:xfrm>
          <a:prstGeom prst="rect">
            <a:avLst/>
          </a:prstGeom>
        </p:spPr>
      </p:pic>
      <p:sp>
        <p:nvSpPr>
          <p:cNvPr id="8" name="TextBox 7"/>
          <p:cNvSpPr txBox="1"/>
          <p:nvPr/>
        </p:nvSpPr>
        <p:spPr>
          <a:xfrm>
            <a:off x="5929322" y="2928934"/>
            <a:ext cx="3071834" cy="1323439"/>
          </a:xfrm>
          <a:prstGeom prst="rect">
            <a:avLst/>
          </a:prstGeom>
          <a:noFill/>
        </p:spPr>
        <p:txBody>
          <a:bodyPr wrap="square" rtlCol="0">
            <a:spAutoFit/>
          </a:bodyPr>
          <a:lstStyle/>
          <a:p>
            <a:r>
              <a:rPr lang="en-IN" sz="2000" b="1" dirty="0" smtClean="0">
                <a:latin typeface="+mn-lt"/>
              </a:rPr>
              <a:t>Example:</a:t>
            </a:r>
          </a:p>
          <a:p>
            <a:r>
              <a:rPr lang="en-IN" sz="2000" dirty="0" smtClean="0">
                <a:latin typeface="+mn-lt"/>
              </a:rPr>
              <a:t>SingleInheritance.java</a:t>
            </a:r>
          </a:p>
          <a:p>
            <a:r>
              <a:rPr lang="en-IN" sz="2000" dirty="0" smtClean="0">
                <a:latin typeface="+mn-lt"/>
              </a:rPr>
              <a:t>MultilevelInheritance.java</a:t>
            </a:r>
          </a:p>
          <a:p>
            <a:r>
              <a:rPr lang="en-IN" sz="2000" dirty="0" smtClean="0">
                <a:latin typeface="+mn-lt"/>
              </a:rPr>
              <a:t>HierarchicalInheritance.java</a:t>
            </a:r>
            <a:endParaRPr lang="en-IN" sz="2000" dirty="0">
              <a:latin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ingle-Inheritance.png"/>
          <p:cNvPicPr>
            <a:picLocks noGrp="1" noChangeAspect="1"/>
          </p:cNvPicPr>
          <p:nvPr>
            <p:ph idx="1"/>
          </p:nvPr>
        </p:nvPicPr>
        <p:blipFill>
          <a:blip r:embed="rId2" cstate="print"/>
          <a:stretch>
            <a:fillRect/>
          </a:stretch>
        </p:blipFill>
        <p:spPr>
          <a:xfrm>
            <a:off x="285720" y="714356"/>
            <a:ext cx="2666667" cy="1790476"/>
          </a:xfrm>
        </p:spPr>
      </p:pic>
      <p:sp>
        <p:nvSpPr>
          <p:cNvPr id="4" name="Slide Number Placeholder 3"/>
          <p:cNvSpPr>
            <a:spLocks noGrp="1"/>
          </p:cNvSpPr>
          <p:nvPr>
            <p:ph type="sldNum" sz="quarter" idx="12"/>
          </p:nvPr>
        </p:nvSpPr>
        <p:spPr/>
        <p:txBody>
          <a:bodyPr/>
          <a:lstStyle/>
          <a:p>
            <a:pPr>
              <a:defRPr/>
            </a:pPr>
            <a:fld id="{A0EFE215-65F3-4E85-B65B-AF3966216C5D}" type="slidenum">
              <a:rPr lang="en-US" smtClean="0"/>
              <a:pPr>
                <a:defRPr/>
              </a:pPr>
              <a:t>9</a:t>
            </a:fld>
            <a:endParaRPr lang="en-US" dirty="0"/>
          </a:p>
        </p:txBody>
      </p:sp>
      <p:pic>
        <p:nvPicPr>
          <p:cNvPr id="6" name="Picture 5" descr="Multileve-inheritance.png"/>
          <p:cNvPicPr>
            <a:picLocks noChangeAspect="1"/>
          </p:cNvPicPr>
          <p:nvPr/>
        </p:nvPicPr>
        <p:blipFill>
          <a:blip r:embed="rId3" cstate="print"/>
          <a:stretch>
            <a:fillRect/>
          </a:stretch>
        </p:blipFill>
        <p:spPr>
          <a:xfrm>
            <a:off x="6010661" y="214290"/>
            <a:ext cx="2847619" cy="3790476"/>
          </a:xfrm>
          <a:prstGeom prst="rect">
            <a:avLst/>
          </a:prstGeom>
        </p:spPr>
      </p:pic>
      <p:pic>
        <p:nvPicPr>
          <p:cNvPr id="7" name="Picture 6" descr="hybrid-inheritance.png"/>
          <p:cNvPicPr>
            <a:picLocks noChangeAspect="1"/>
          </p:cNvPicPr>
          <p:nvPr/>
        </p:nvPicPr>
        <p:blipFill>
          <a:blip r:embed="rId4" cstate="print"/>
          <a:stretch>
            <a:fillRect/>
          </a:stretch>
        </p:blipFill>
        <p:spPr>
          <a:xfrm>
            <a:off x="642910" y="3153238"/>
            <a:ext cx="5247619" cy="3704762"/>
          </a:xfrm>
          <a:prstGeom prst="rect">
            <a:avLst/>
          </a:prstGeom>
        </p:spPr>
      </p:pic>
      <p:sp>
        <p:nvSpPr>
          <p:cNvPr id="8" name="TextBox 7"/>
          <p:cNvSpPr txBox="1"/>
          <p:nvPr/>
        </p:nvSpPr>
        <p:spPr>
          <a:xfrm>
            <a:off x="357158" y="285728"/>
            <a:ext cx="2500330" cy="369332"/>
          </a:xfrm>
          <a:prstGeom prst="rect">
            <a:avLst/>
          </a:prstGeom>
          <a:noFill/>
        </p:spPr>
        <p:txBody>
          <a:bodyPr wrap="square" rtlCol="0">
            <a:spAutoFit/>
          </a:bodyPr>
          <a:lstStyle/>
          <a:p>
            <a:r>
              <a:rPr lang="en-IN" dirty="0" smtClean="0"/>
              <a:t>Single Inheritance</a:t>
            </a:r>
            <a:endParaRPr lang="en-IN" dirty="0"/>
          </a:p>
        </p:txBody>
      </p:sp>
      <p:sp>
        <p:nvSpPr>
          <p:cNvPr id="9" name="TextBox 8"/>
          <p:cNvSpPr txBox="1"/>
          <p:nvPr/>
        </p:nvSpPr>
        <p:spPr>
          <a:xfrm>
            <a:off x="3357554" y="1714488"/>
            <a:ext cx="2500330" cy="369332"/>
          </a:xfrm>
          <a:prstGeom prst="rect">
            <a:avLst/>
          </a:prstGeom>
          <a:noFill/>
        </p:spPr>
        <p:txBody>
          <a:bodyPr wrap="square" rtlCol="0">
            <a:spAutoFit/>
          </a:bodyPr>
          <a:lstStyle/>
          <a:p>
            <a:r>
              <a:rPr lang="en-IN" dirty="0" smtClean="0"/>
              <a:t>Multiple Inheritance</a:t>
            </a:r>
            <a:endParaRPr lang="en-IN" dirty="0"/>
          </a:p>
        </p:txBody>
      </p:sp>
      <p:sp>
        <p:nvSpPr>
          <p:cNvPr id="10" name="TextBox 9"/>
          <p:cNvSpPr txBox="1"/>
          <p:nvPr/>
        </p:nvSpPr>
        <p:spPr>
          <a:xfrm>
            <a:off x="6072198" y="4786322"/>
            <a:ext cx="2500330" cy="369332"/>
          </a:xfrm>
          <a:prstGeom prst="rect">
            <a:avLst/>
          </a:prstGeom>
          <a:noFill/>
        </p:spPr>
        <p:txBody>
          <a:bodyPr wrap="square" rtlCol="0">
            <a:spAutoFit/>
          </a:bodyPr>
          <a:lstStyle/>
          <a:p>
            <a:r>
              <a:rPr lang="en-IN" dirty="0" smtClean="0"/>
              <a:t>Hybrid Inheritance</a:t>
            </a:r>
            <a:endParaRPr lang="en-IN" dirty="0"/>
          </a:p>
        </p:txBody>
      </p:sp>
      <p:sp>
        <p:nvSpPr>
          <p:cNvPr id="11" name="Title 1"/>
          <p:cNvSpPr>
            <a:spLocks noGrp="1"/>
          </p:cNvSpPr>
          <p:nvPr>
            <p:ph type="title"/>
          </p:nvPr>
        </p:nvSpPr>
        <p:spPr>
          <a:xfrm>
            <a:off x="457200" y="-71462"/>
            <a:ext cx="8229600" cy="725470"/>
          </a:xfrm>
        </p:spPr>
        <p:txBody>
          <a:bodyPr/>
          <a:lstStyle/>
          <a:p>
            <a:r>
              <a:rPr lang="en-IN" sz="3200" b="1" dirty="0" smtClean="0">
                <a:solidFill>
                  <a:srgbClr val="00B0F0"/>
                </a:solidFill>
              </a:rPr>
              <a:t>Types of Inheritance</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16752</TotalTime>
  <Words>2996</Words>
  <Application>Microsoft Office PowerPoint</Application>
  <PresentationFormat>On-screen Show (4:3)</PresentationFormat>
  <Paragraphs>601</Paragraphs>
  <Slides>53</Slides>
  <Notes>9</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CSE 3002- programming in java  unit II inheritance </vt:lpstr>
      <vt:lpstr>Inheritance: Introduction</vt:lpstr>
      <vt:lpstr> Inheritance: Why? </vt:lpstr>
      <vt:lpstr> Code Duplication </vt:lpstr>
      <vt:lpstr> Inheritance: Why? </vt:lpstr>
      <vt:lpstr>Inheritance: Introduction</vt:lpstr>
      <vt:lpstr>Inheritance: Introduction</vt:lpstr>
      <vt:lpstr>Types of Inheritance</vt:lpstr>
      <vt:lpstr>Types of Inheritance</vt:lpstr>
      <vt:lpstr>Types of Inheritance</vt:lpstr>
      <vt:lpstr>Association Vs Composition Vs Aggregation</vt:lpstr>
      <vt:lpstr>Association Vs Composition Vs Aggregation</vt:lpstr>
      <vt:lpstr>Is-A Vs Has-A Vs Part-of Relationship</vt:lpstr>
      <vt:lpstr>Super Keyword</vt:lpstr>
      <vt:lpstr>Why super cannot be used in static context?</vt:lpstr>
      <vt:lpstr>Inheritance and Constructors</vt:lpstr>
      <vt:lpstr>Inheritance and Constructors</vt:lpstr>
      <vt:lpstr>Method Overriding </vt:lpstr>
      <vt:lpstr>final Keyword</vt:lpstr>
      <vt:lpstr>Up-casting &amp; Down-casting</vt:lpstr>
      <vt:lpstr>Runtime Polymorphism </vt:lpstr>
      <vt:lpstr>Runtime Polymorphism </vt:lpstr>
      <vt:lpstr>Abstract class</vt:lpstr>
      <vt:lpstr>Abstract class</vt:lpstr>
      <vt:lpstr>Abstract class</vt:lpstr>
      <vt:lpstr>Abstract class</vt:lpstr>
      <vt:lpstr>Interface</vt:lpstr>
      <vt:lpstr>Interface</vt:lpstr>
      <vt:lpstr>Interface</vt:lpstr>
      <vt:lpstr>Multiple Inheritance by Interface</vt:lpstr>
      <vt:lpstr>Nested Interface</vt:lpstr>
      <vt:lpstr>Abstract class Vs. Interface</vt:lpstr>
      <vt:lpstr>Abstract class Vs. Interface</vt:lpstr>
      <vt:lpstr>Extends vs. Implements</vt:lpstr>
      <vt:lpstr>Up-casting &amp; Down-casting</vt:lpstr>
      <vt:lpstr>Up-casting &amp; Down-casting</vt:lpstr>
      <vt:lpstr>Up-casting &amp; Down-casting</vt:lpstr>
      <vt:lpstr>Up-casting &amp; Down-casting</vt:lpstr>
      <vt:lpstr>Up-casting &amp; Down-casting</vt:lpstr>
      <vt:lpstr>Up-casting &amp; Down-casting</vt:lpstr>
      <vt:lpstr>Up-casting &amp; Down-casting</vt:lpstr>
      <vt:lpstr>Variable Arguments (Varargs)</vt:lpstr>
      <vt:lpstr>Static Keyword </vt:lpstr>
      <vt:lpstr>Static Keyword </vt:lpstr>
      <vt:lpstr>Static Vs Non-static</vt:lpstr>
      <vt:lpstr>Nested Classes</vt:lpstr>
      <vt:lpstr>Nested Classes</vt:lpstr>
      <vt:lpstr>Inner Class: Local Classes</vt:lpstr>
      <vt:lpstr>Anonymous inner class</vt:lpstr>
      <vt:lpstr>Anonymous inner class</vt:lpstr>
      <vt:lpstr>Slide 51</vt:lpstr>
      <vt:lpstr>Lambda Expressions</vt:lpstr>
      <vt:lpstr>Slide 53</vt:lpstr>
    </vt:vector>
  </TitlesOfParts>
  <Company>amrita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Structures</dc:title>
  <dc:creator>prathila</dc:creator>
  <cp:lastModifiedBy>Admin</cp:lastModifiedBy>
  <cp:revision>800</cp:revision>
  <dcterms:created xsi:type="dcterms:W3CDTF">2012-09-17T05:36:38Z</dcterms:created>
  <dcterms:modified xsi:type="dcterms:W3CDTF">2019-09-03T02:32:52Z</dcterms:modified>
</cp:coreProperties>
</file>