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99" r:id="rId2"/>
    <p:sldId id="407" r:id="rId3"/>
    <p:sldId id="408" r:id="rId4"/>
    <p:sldId id="411" r:id="rId5"/>
    <p:sldId id="410" r:id="rId6"/>
    <p:sldId id="409" r:id="rId7"/>
    <p:sldId id="412" r:id="rId8"/>
    <p:sldId id="413" r:id="rId9"/>
    <p:sldId id="414" r:id="rId10"/>
    <p:sldId id="416" r:id="rId11"/>
    <p:sldId id="417" r:id="rId12"/>
    <p:sldId id="418" r:id="rId13"/>
    <p:sldId id="419" r:id="rId14"/>
    <p:sldId id="420" r:id="rId15"/>
    <p:sldId id="422" r:id="rId16"/>
    <p:sldId id="42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75" autoAdjust="0"/>
  </p:normalViewPr>
  <p:slideViewPr>
    <p:cSldViewPr>
      <p:cViewPr>
        <p:scale>
          <a:sx n="70" d="100"/>
          <a:sy n="70" d="100"/>
        </p:scale>
        <p:origin x="-1386"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10/15/2019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 xmlns:p14="http://schemas.microsoft.com/office/powerpoint/2010/main"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lvl="2"/>
            <a:r>
              <a:rPr lang="en-US" smtClean="0">
                <a:latin typeface="Arial" charset="0"/>
              </a:rPr>
              <a:t>Current time and date are used to calculate events in the future, and as timestamps.</a:t>
            </a:r>
          </a:p>
          <a:p>
            <a:pPr lvl="2"/>
            <a:r>
              <a:rPr lang="en-US" smtClean="0">
                <a:latin typeface="Arial" charset="0"/>
              </a:rPr>
              <a:t>Calculating a time or date offset is important when determining what the time and date are when </a:t>
            </a:r>
            <a:r>
              <a:rPr lang="en-US" i="1" smtClean="0">
                <a:latin typeface="Arial" charset="0"/>
              </a:rPr>
              <a:t>n</a:t>
            </a:r>
            <a:r>
              <a:rPr lang="en-US" smtClean="0">
                <a:latin typeface="Arial" charset="0"/>
              </a:rPr>
              <a:t> hours or </a:t>
            </a:r>
            <a:r>
              <a:rPr lang="en-US" i="1" smtClean="0">
                <a:latin typeface="Arial" charset="0"/>
              </a:rPr>
              <a:t>n</a:t>
            </a:r>
            <a:r>
              <a:rPr lang="en-US" smtClean="0">
                <a:latin typeface="Arial" charset="0"/>
              </a:rPr>
              <a:t> days are added to a date.</a:t>
            </a:r>
          </a:p>
          <a:p>
            <a:pPr lvl="2"/>
            <a:r>
              <a:rPr lang="en-US" smtClean="0">
                <a:latin typeface="Arial" charset="0"/>
              </a:rPr>
              <a:t>Determining time and date in other countries is often a critical factor in determining when meetings happen, or what the local time is when a plane lands.</a:t>
            </a:r>
          </a:p>
          <a:p>
            <a:pPr lvl="2"/>
            <a:r>
              <a:rPr lang="en-US" smtClean="0">
                <a:latin typeface="Arial" charset="0"/>
              </a:rPr>
              <a:t>Leap years are incredibly tricky to manage.</a:t>
            </a:r>
          </a:p>
          <a:p>
            <a:pPr lvl="1"/>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B6334C73-E23E-4BBE-B839-CB55403EDF23}" type="slidenum">
              <a:rPr lang="en-US"/>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lvl="1"/>
            <a:r>
              <a:rPr lang="en-US" smtClean="0">
                <a:latin typeface="Arial" charset="0"/>
              </a:rPr>
              <a:t>The relationship between these objects is that a </a:t>
            </a:r>
            <a:r>
              <a:rPr lang="en-US" smtClean="0">
                <a:latin typeface="Courier New" pitchFamily="49" charset="0"/>
                <a:cs typeface="Courier New" pitchFamily="49" charset="0"/>
              </a:rPr>
              <a:t>ZoneId</a:t>
            </a:r>
            <a:r>
              <a:rPr lang="en-US" smtClean="0">
                <a:latin typeface="Arial" charset="0"/>
              </a:rPr>
              <a:t> is a specific time zone that falls within a </a:t>
            </a:r>
            <a:r>
              <a:rPr lang="en-US" smtClean="0">
                <a:latin typeface="Courier New" pitchFamily="49" charset="0"/>
                <a:cs typeface="Courier New" pitchFamily="49" charset="0"/>
              </a:rPr>
              <a:t>ZoneOffset</a:t>
            </a:r>
            <a:r>
              <a:rPr lang="en-US" smtClean="0">
                <a:latin typeface="Arial" charset="0"/>
              </a:rPr>
              <a:t>. </a:t>
            </a:r>
            <a:r>
              <a:rPr lang="en-US" smtClean="0">
                <a:latin typeface="Courier New" pitchFamily="49" charset="0"/>
                <a:cs typeface="Courier New" pitchFamily="49" charset="0"/>
              </a:rPr>
              <a:t>ZoneRules</a:t>
            </a:r>
            <a:r>
              <a:rPr lang="en-US" smtClean="0">
                <a:latin typeface="Arial" charset="0"/>
              </a:rPr>
              <a:t> are used with a </a:t>
            </a:r>
            <a:r>
              <a:rPr lang="en-US" smtClean="0">
                <a:latin typeface="Courier New" pitchFamily="49" charset="0"/>
                <a:cs typeface="Courier New" pitchFamily="49" charset="0"/>
              </a:rPr>
              <a:t>ZoneId</a:t>
            </a:r>
            <a:r>
              <a:rPr lang="en-US" smtClean="0">
                <a:latin typeface="Arial" charset="0"/>
              </a:rPr>
              <a:t> to determine changes in the </a:t>
            </a:r>
            <a:r>
              <a:rPr lang="en-US" smtClean="0">
                <a:latin typeface="Courier New" pitchFamily="49" charset="0"/>
                <a:cs typeface="Courier New" pitchFamily="49" charset="0"/>
              </a:rPr>
              <a:t>ZoneOffset</a:t>
            </a:r>
            <a:r>
              <a:rPr lang="en-US" smtClean="0">
                <a:latin typeface="Arial" charset="0"/>
              </a:rPr>
              <a:t> based on the specific date and daylight savings time changes.</a:t>
            </a:r>
          </a:p>
        </p:txBody>
      </p:sp>
      <p:sp>
        <p:nvSpPr>
          <p:cNvPr id="4" name="Footer Placeholder 3"/>
          <p:cNvSpPr>
            <a:spLocks noGrp="1"/>
          </p:cNvSpPr>
          <p:nvPr>
            <p:ph type="ftr" sz="quarter" idx="4"/>
          </p:nvPr>
        </p:nvSpPr>
        <p:spPr/>
        <p:txBody>
          <a:bodyPr/>
          <a:lstStyle/>
          <a:p>
            <a:pPr>
              <a:defRPr/>
            </a:pPr>
            <a:r>
              <a:rPr lang="it-IT"/>
              <a:t>Java SE 8 Programming   12 - </a:t>
            </a:r>
            <a:fld id="{428C100D-5BAA-4541-8972-D35E2CA5CE2F}" type="slidenum">
              <a:rPr lang="en-US"/>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BE853148-A68C-4F3C-8C1A-9197BDD27AF6}" type="slidenum">
              <a:rPr lang="en-US"/>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lvl="1"/>
            <a:r>
              <a:rPr lang="en-US" dirty="0" smtClean="0">
                <a:latin typeface="Arial" charset="0"/>
              </a:rPr>
              <a:t>Likewise, the overlaps are also handled in the same way:</a:t>
            </a:r>
          </a:p>
          <a:p>
            <a:pPr lvl="1"/>
            <a:r>
              <a:rPr lang="en-US" dirty="0" smtClean="0">
                <a:latin typeface="Courier New" pitchFamily="49" charset="0"/>
                <a:cs typeface="Courier New" pitchFamily="49" charset="0"/>
              </a:rPr>
              <a:t> // DST Ends November 2nd, 2014</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meetDate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LocalDate.of</a:t>
            </a:r>
            <a:r>
              <a:rPr lang="en-US" dirty="0" smtClean="0">
                <a:latin typeface="Courier New" pitchFamily="49" charset="0"/>
                <a:cs typeface="Courier New" pitchFamily="49" charset="0"/>
              </a:rPr>
              <a:t>(2104, NOVEMBER, 1);</a:t>
            </a:r>
          </a:p>
          <a:p>
            <a:pPr lvl="1"/>
            <a:r>
              <a:rPr lang="en-US" dirty="0" smtClean="0">
                <a:latin typeface="Courier New" pitchFamily="49" charset="0"/>
                <a:cs typeface="Courier New" pitchFamily="49" charset="0"/>
              </a:rPr>
              <a:t> meeting = </a:t>
            </a:r>
            <a:r>
              <a:rPr lang="en-US" dirty="0" err="1" smtClean="0">
                <a:latin typeface="Courier New" pitchFamily="49" charset="0"/>
                <a:cs typeface="Courier New" pitchFamily="49" charset="0"/>
              </a:rPr>
              <a:t>ZonedDateTime.of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meetDate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meetTime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USEast</a:t>
            </a:r>
            <a:r>
              <a:rPr lang="en-US" dirty="0" smtClean="0">
                <a:latin typeface="Courier New" pitchFamily="49" charset="0"/>
                <a:cs typeface="Courier New" pitchFamily="49" charset="0"/>
              </a:rPr>
              <a:t>);</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("meeting time:     " + meeting);</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newMeeting</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meeting.plusDays</a:t>
            </a:r>
            <a:r>
              <a:rPr lang="en-US" dirty="0" smtClean="0">
                <a:latin typeface="Courier New" pitchFamily="49" charset="0"/>
                <a:cs typeface="Courier New" pitchFamily="49" charset="0"/>
              </a:rPr>
              <a:t>(1);</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("new meeting time: " + </a:t>
            </a:r>
            <a:r>
              <a:rPr lang="en-US" dirty="0" err="1" smtClean="0">
                <a:latin typeface="Courier New" pitchFamily="49" charset="0"/>
                <a:cs typeface="Courier New" pitchFamily="49" charset="0"/>
              </a:rPr>
              <a:t>newMeeting</a:t>
            </a:r>
            <a:r>
              <a:rPr lang="en-US" dirty="0" smtClean="0">
                <a:latin typeface="Courier New" pitchFamily="49" charset="0"/>
                <a:cs typeface="Courier New" pitchFamily="49" charset="0"/>
              </a:rPr>
              <a:t>);</a:t>
            </a:r>
          </a:p>
        </p:txBody>
      </p:sp>
      <p:sp>
        <p:nvSpPr>
          <p:cNvPr id="4" name="Footer Placeholder 3"/>
          <p:cNvSpPr>
            <a:spLocks noGrp="1"/>
          </p:cNvSpPr>
          <p:nvPr>
            <p:ph type="ftr" sz="quarter" idx="4"/>
          </p:nvPr>
        </p:nvSpPr>
        <p:spPr/>
        <p:txBody>
          <a:bodyPr/>
          <a:lstStyle/>
          <a:p>
            <a:pPr>
              <a:defRPr/>
            </a:pPr>
            <a:r>
              <a:rPr lang="it-IT"/>
              <a:t>Java SE 8 Programming   12 - </a:t>
            </a:r>
            <a:fld id="{A90DBFAE-8669-44F8-B597-3080DA9F9C07}" type="slidenum">
              <a:rPr lang="en-US"/>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ln/>
        </p:spPr>
        <p:txBody>
          <a:bodyPr/>
          <a:lstStyle/>
          <a:p>
            <a:pPr lvl="1">
              <a:defRPr/>
            </a:pPr>
            <a:r>
              <a:rPr lang="en-US" dirty="0" smtClean="0">
                <a:latin typeface="Arial" charset="0"/>
              </a:rPr>
              <a:t>The easiest way to get an </a:t>
            </a:r>
            <a:r>
              <a:rPr lang="en-US" dirty="0" err="1" smtClean="0">
                <a:latin typeface="Courier New" pitchFamily="49" charset="0"/>
                <a:cs typeface="Courier New" pitchFamily="49" charset="0"/>
              </a:rPr>
              <a:t>OffsetDateTime</a:t>
            </a:r>
            <a:r>
              <a:rPr lang="en-US" dirty="0" smtClean="0">
                <a:latin typeface="Arial" charset="0"/>
              </a:rPr>
              <a:t> is from a </a:t>
            </a:r>
            <a:r>
              <a:rPr lang="en-US" dirty="0" err="1" smtClean="0">
                <a:latin typeface="Courier New" pitchFamily="49" charset="0"/>
                <a:cs typeface="Courier New" pitchFamily="49" charset="0"/>
              </a:rPr>
              <a:t>ZonedDateTime</a:t>
            </a:r>
            <a:r>
              <a:rPr lang="en-US" dirty="0" smtClean="0">
                <a:latin typeface="Arial" charset="0"/>
              </a:rPr>
              <a:t> by using the </a:t>
            </a:r>
            <a:r>
              <a:rPr lang="en-US" dirty="0" err="1" smtClean="0">
                <a:latin typeface="Courier New" pitchFamily="49" charset="0"/>
                <a:cs typeface="Courier New" pitchFamily="49" charset="0"/>
              </a:rPr>
              <a:t>toOffsetDateTime</a:t>
            </a:r>
            <a:r>
              <a:rPr lang="en-US" dirty="0" smtClean="0">
                <a:latin typeface="Arial" charset="0"/>
              </a:rPr>
              <a:t> method.</a:t>
            </a:r>
          </a:p>
          <a:p>
            <a:pPr lvl="1">
              <a:defRPr/>
            </a:pPr>
            <a:r>
              <a:rPr lang="en-US" dirty="0" smtClean="0">
                <a:latin typeface="Arial" charset="0"/>
              </a:rPr>
              <a:t>Output:</a:t>
            </a:r>
          </a:p>
          <a:p>
            <a:pPr lvl="1">
              <a:defRPr/>
            </a:pPr>
            <a:r>
              <a:rPr lang="en-US" sz="1000" dirty="0" smtClean="0">
                <a:latin typeface="Courier New" pitchFamily="49" charset="0"/>
                <a:cs typeface="Courier New" pitchFamily="49" charset="0"/>
              </a:rPr>
              <a:t>Staff call (Pacific) is at: 2014-06-13T12:30-07:00[America/</a:t>
            </a:r>
            <a:r>
              <a:rPr lang="en-US" sz="1000" dirty="0" err="1" smtClean="0">
                <a:latin typeface="Courier New" pitchFamily="49" charset="0"/>
                <a:cs typeface="Courier New" pitchFamily="49" charset="0"/>
              </a:rPr>
              <a:t>Los_Angeles</a:t>
            </a:r>
            <a:r>
              <a:rPr lang="en-US" sz="1000" dirty="0" smtClean="0">
                <a:latin typeface="Courier New" pitchFamily="49" charset="0"/>
                <a:cs typeface="Courier New" pitchFamily="49" charset="0"/>
              </a:rPr>
              <a:t>]</a:t>
            </a:r>
          </a:p>
          <a:p>
            <a:pPr lvl="1">
              <a:defRPr/>
            </a:pPr>
            <a:r>
              <a:rPr lang="en-US" sz="1000" dirty="0" smtClean="0">
                <a:latin typeface="Courier New" pitchFamily="49" charset="0"/>
                <a:cs typeface="Courier New" pitchFamily="49" charset="0"/>
              </a:rPr>
              <a:t>Staff call (UK) is at:      2014-06-13T20:30+01:00[Europe/London]</a:t>
            </a:r>
          </a:p>
          <a:p>
            <a:pPr lvl="1">
              <a:defRPr/>
            </a:pPr>
            <a:endParaRPr lang="en-US" dirty="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44629ADF-9E4A-4188-A2F8-AA2BB687177C}" type="slidenum">
              <a:rPr lang="en-US"/>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lvl="2"/>
            <a:r>
              <a:rPr lang="en-US" smtClean="0">
                <a:latin typeface="Arial" charset="0"/>
              </a:rPr>
              <a:t>Time zones are relative to the Coordinated Universal Time (UTC).</a:t>
            </a:r>
          </a:p>
          <a:p>
            <a:pPr lvl="2"/>
            <a:r>
              <a:rPr lang="en-US" smtClean="0">
                <a:latin typeface="Arial" charset="0"/>
              </a:rPr>
              <a:t>Time rules are based on the offset from UTC:</a:t>
            </a:r>
          </a:p>
          <a:p>
            <a:pPr lvl="3"/>
            <a:r>
              <a:rPr lang="en-US" smtClean="0">
                <a:latin typeface="Arial" charset="0"/>
              </a:rPr>
              <a:t>New York is UTC – 5 hours during standard time.</a:t>
            </a:r>
          </a:p>
          <a:p>
            <a:pPr lvl="3"/>
            <a:r>
              <a:rPr lang="en-US" smtClean="0">
                <a:latin typeface="Arial" charset="0"/>
              </a:rPr>
              <a:t>New York is UTC – 4 hours during daylight savings.</a:t>
            </a:r>
          </a:p>
          <a:p>
            <a:pPr lvl="2"/>
            <a:r>
              <a:rPr lang="en-US" smtClean="0">
                <a:latin typeface="Arial" charset="0"/>
              </a:rPr>
              <a:t>Daylight savings can change from year to year, and sometimes even in a single year.</a:t>
            </a:r>
          </a:p>
          <a:p>
            <a:pPr lvl="3"/>
            <a:r>
              <a:rPr lang="en-US" smtClean="0">
                <a:latin typeface="Arial" charset="0"/>
              </a:rPr>
              <a:t>USA DST started: 3/14/2010, 3/13/2011, 3/12/2012, 3/10/2013, 3/9/2014, and so on</a:t>
            </a:r>
          </a:p>
          <a:p>
            <a:pPr lvl="3"/>
            <a:r>
              <a:rPr lang="en-US" smtClean="0">
                <a:latin typeface="Arial" charset="0"/>
              </a:rPr>
              <a:t>Arizona does not recognize DST.</a:t>
            </a:r>
          </a:p>
          <a:p>
            <a:pPr lvl="3"/>
            <a:r>
              <a:rPr lang="en-US" smtClean="0">
                <a:latin typeface="Arial" charset="0"/>
              </a:rPr>
              <a:t>Egypt had two DST periods in 2010, and no DST changes since 2011.</a:t>
            </a:r>
          </a:p>
          <a:p>
            <a:pPr lvl="1"/>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BEE41BDF-1561-4F05-84CF-98A0A0EE19A8}" type="slidenum">
              <a:rPr lang="en-US"/>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lvl="2"/>
            <a:r>
              <a:rPr lang="en-US" smtClean="0">
                <a:latin typeface="Arial" charset="0"/>
              </a:rPr>
              <a:t>Current time and date are used to calculate events in the future, and as timestamps.</a:t>
            </a:r>
          </a:p>
          <a:p>
            <a:pPr lvl="2"/>
            <a:r>
              <a:rPr lang="en-US" smtClean="0">
                <a:latin typeface="Arial" charset="0"/>
              </a:rPr>
              <a:t>Calculating a time or date offset is important when determining what the time and date are when </a:t>
            </a:r>
            <a:r>
              <a:rPr lang="en-US" i="1" smtClean="0">
                <a:latin typeface="Arial" charset="0"/>
              </a:rPr>
              <a:t>n</a:t>
            </a:r>
            <a:r>
              <a:rPr lang="en-US" smtClean="0">
                <a:latin typeface="Arial" charset="0"/>
              </a:rPr>
              <a:t> hours or </a:t>
            </a:r>
            <a:r>
              <a:rPr lang="en-US" i="1" smtClean="0">
                <a:latin typeface="Arial" charset="0"/>
              </a:rPr>
              <a:t>n</a:t>
            </a:r>
            <a:r>
              <a:rPr lang="en-US" smtClean="0">
                <a:latin typeface="Arial" charset="0"/>
              </a:rPr>
              <a:t> days are added to a date.</a:t>
            </a:r>
          </a:p>
          <a:p>
            <a:pPr lvl="2"/>
            <a:r>
              <a:rPr lang="en-US" smtClean="0">
                <a:latin typeface="Arial" charset="0"/>
              </a:rPr>
              <a:t>Determining time and date in other countries is often a critical factor in determining when meetings happen, or what the local time is when a plane lands.</a:t>
            </a:r>
          </a:p>
          <a:p>
            <a:pPr lvl="2"/>
            <a:r>
              <a:rPr lang="en-US" smtClean="0">
                <a:latin typeface="Arial" charset="0"/>
              </a:rPr>
              <a:t>Leap years are incredibly tricky to manage.</a:t>
            </a:r>
          </a:p>
          <a:p>
            <a:pPr lvl="1"/>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B6334C73-E23E-4BBE-B839-CB55403EDF23}" type="slidenum">
              <a:rPr lang="en-US"/>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lvl="1"/>
            <a:r>
              <a:rPr lang="en-US" smtClean="0">
                <a:latin typeface="Arial" charset="0"/>
              </a:rPr>
              <a:t>ISO-8601 defines the international format of dates as the year first, followed by the month, day, hour, minutes, and seconds. The definition is based on the relative importance of each unit of time.</a:t>
            </a:r>
          </a:p>
        </p:txBody>
      </p:sp>
      <p:sp>
        <p:nvSpPr>
          <p:cNvPr id="4" name="Footer Placeholder 3"/>
          <p:cNvSpPr>
            <a:spLocks noGrp="1"/>
          </p:cNvSpPr>
          <p:nvPr>
            <p:ph type="ftr" sz="quarter" idx="4"/>
          </p:nvPr>
        </p:nvSpPr>
        <p:spPr/>
        <p:txBody>
          <a:bodyPr/>
          <a:lstStyle/>
          <a:p>
            <a:pPr>
              <a:defRPr/>
            </a:pPr>
            <a:r>
              <a:rPr lang="it-IT"/>
              <a:t>Java SE 8 Programming   12 - </a:t>
            </a:r>
            <a:fld id="{E249923B-EC5C-407C-9B6C-9EDE930E57C8}" type="slidenum">
              <a:rPr lang="en-US"/>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lvl="1"/>
            <a:r>
              <a:rPr lang="en-US" smtClean="0">
                <a:latin typeface="Courier New" pitchFamily="49" charset="0"/>
                <a:cs typeface="Courier New" pitchFamily="49" charset="0"/>
              </a:rPr>
              <a:t>java.util.Date</a:t>
            </a:r>
            <a:r>
              <a:rPr lang="en-US" smtClean="0">
                <a:latin typeface="Arial" charset="0"/>
              </a:rPr>
              <a:t> includes a time, and developers would often use midnight to represent just a date. But some time zones do not have a midnight depending upon where they are in day light savings time.</a:t>
            </a:r>
          </a:p>
        </p:txBody>
      </p:sp>
      <p:sp>
        <p:nvSpPr>
          <p:cNvPr id="4" name="Footer Placeholder 3"/>
          <p:cNvSpPr>
            <a:spLocks noGrp="1"/>
          </p:cNvSpPr>
          <p:nvPr>
            <p:ph type="ftr" sz="quarter" idx="4"/>
          </p:nvPr>
        </p:nvSpPr>
        <p:spPr/>
        <p:txBody>
          <a:bodyPr/>
          <a:lstStyle/>
          <a:p>
            <a:pPr>
              <a:defRPr/>
            </a:pPr>
            <a:r>
              <a:rPr lang="it-IT"/>
              <a:t>Java SE 8 Programming   12 - </a:t>
            </a:r>
            <a:fld id="{68DE25AF-113D-4AB6-AFFD-C3299B75726A}" type="slidenum">
              <a:rPr lang="en-US"/>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98E4F20A-D8CC-4372-8CF8-A2F180805CF5}" type="slidenum">
              <a:rPr lang="en-US"/>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564412C2-3756-4438-A351-F0567B88C069}" type="slidenum">
              <a:rPr lang="en-US"/>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lvl="2"/>
            <a:r>
              <a:rPr lang="en-US" smtClean="0">
                <a:latin typeface="Arial" charset="0"/>
              </a:rPr>
              <a:t>Time zones are relative to the Coordinated Universal Time (UTC).</a:t>
            </a:r>
          </a:p>
          <a:p>
            <a:pPr lvl="2"/>
            <a:r>
              <a:rPr lang="en-US" smtClean="0">
                <a:latin typeface="Arial" charset="0"/>
              </a:rPr>
              <a:t>Time rules are based on the offset from UTC:</a:t>
            </a:r>
          </a:p>
          <a:p>
            <a:pPr lvl="3"/>
            <a:r>
              <a:rPr lang="en-US" smtClean="0">
                <a:latin typeface="Arial" charset="0"/>
              </a:rPr>
              <a:t>New York is UTC – 5 hours during standard time.</a:t>
            </a:r>
          </a:p>
          <a:p>
            <a:pPr lvl="3"/>
            <a:r>
              <a:rPr lang="en-US" smtClean="0">
                <a:latin typeface="Arial" charset="0"/>
              </a:rPr>
              <a:t>New York is UTC – 4 hours during daylight savings.</a:t>
            </a:r>
          </a:p>
          <a:p>
            <a:pPr lvl="2"/>
            <a:r>
              <a:rPr lang="en-US" smtClean="0">
                <a:latin typeface="Arial" charset="0"/>
              </a:rPr>
              <a:t>Daylight savings can change from year to year, and sometimes even in a single year.</a:t>
            </a:r>
          </a:p>
          <a:p>
            <a:pPr lvl="3"/>
            <a:r>
              <a:rPr lang="en-US" smtClean="0">
                <a:latin typeface="Arial" charset="0"/>
              </a:rPr>
              <a:t>USA DST started: 3/14/2010, 3/13/2011, 3/12/2012, 3/10/2013, 3/9/2014, and so on</a:t>
            </a:r>
          </a:p>
          <a:p>
            <a:pPr lvl="3"/>
            <a:r>
              <a:rPr lang="en-US" smtClean="0">
                <a:latin typeface="Arial" charset="0"/>
              </a:rPr>
              <a:t>Arizona does not recognize DST.</a:t>
            </a:r>
          </a:p>
          <a:p>
            <a:pPr lvl="3"/>
            <a:r>
              <a:rPr lang="en-US" smtClean="0">
                <a:latin typeface="Arial" charset="0"/>
              </a:rPr>
              <a:t>Egypt had two DST periods in 2010, and no DST changes since 2011.</a:t>
            </a:r>
          </a:p>
          <a:p>
            <a:pPr lvl="1"/>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BEE41BDF-1561-4F05-84CF-98A0A0EE19A8}" type="slidenum">
              <a:rPr lang="en-US"/>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lvl="2"/>
            <a:r>
              <a:rPr lang="en-US" smtClean="0">
                <a:latin typeface="Arial" charset="0"/>
              </a:rPr>
              <a:t>Time zones are relative to the Coordinated Universal Time (UTC).</a:t>
            </a:r>
          </a:p>
          <a:p>
            <a:pPr lvl="2"/>
            <a:r>
              <a:rPr lang="en-US" smtClean="0">
                <a:latin typeface="Arial" charset="0"/>
              </a:rPr>
              <a:t>Time rules are based on the offset from UTC:</a:t>
            </a:r>
          </a:p>
          <a:p>
            <a:pPr lvl="3"/>
            <a:r>
              <a:rPr lang="en-US" smtClean="0">
                <a:latin typeface="Arial" charset="0"/>
              </a:rPr>
              <a:t>New York is UTC – 5 hours during standard time.</a:t>
            </a:r>
          </a:p>
          <a:p>
            <a:pPr lvl="3"/>
            <a:r>
              <a:rPr lang="en-US" smtClean="0">
                <a:latin typeface="Arial" charset="0"/>
              </a:rPr>
              <a:t>New York is UTC – 4 hours during daylight savings.</a:t>
            </a:r>
          </a:p>
          <a:p>
            <a:pPr lvl="2"/>
            <a:r>
              <a:rPr lang="en-US" smtClean="0">
                <a:latin typeface="Arial" charset="0"/>
              </a:rPr>
              <a:t>Daylight savings can change from year to year, and sometimes even in a single year.</a:t>
            </a:r>
          </a:p>
          <a:p>
            <a:pPr lvl="3"/>
            <a:r>
              <a:rPr lang="en-US" smtClean="0">
                <a:latin typeface="Arial" charset="0"/>
              </a:rPr>
              <a:t>USA DST started: 3/14/2010, 3/13/2011, 3/12/2012, 3/10/2013, 3/9/2014, and so on</a:t>
            </a:r>
          </a:p>
          <a:p>
            <a:pPr lvl="3"/>
            <a:r>
              <a:rPr lang="en-US" smtClean="0">
                <a:latin typeface="Arial" charset="0"/>
              </a:rPr>
              <a:t>Arizona does not recognize DST.</a:t>
            </a:r>
          </a:p>
          <a:p>
            <a:pPr lvl="3"/>
            <a:r>
              <a:rPr lang="en-US" smtClean="0">
                <a:latin typeface="Arial" charset="0"/>
              </a:rPr>
              <a:t>Egypt had two DST periods in 2010, and no DST changes since 2011.</a:t>
            </a:r>
          </a:p>
          <a:p>
            <a:pPr lvl="1"/>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BEE41BDF-1561-4F05-84CF-98A0A0EE19A8}" type="slidenum">
              <a:rPr lang="en-US"/>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lvl="2"/>
            <a:r>
              <a:rPr lang="en-US" smtClean="0">
                <a:latin typeface="Arial" charset="0"/>
              </a:rPr>
              <a:t>Time zones are relative to the Coordinated Universal Time (UTC).</a:t>
            </a:r>
          </a:p>
          <a:p>
            <a:pPr lvl="2"/>
            <a:r>
              <a:rPr lang="en-US" smtClean="0">
                <a:latin typeface="Arial" charset="0"/>
              </a:rPr>
              <a:t>Time rules are based on the offset from UTC:</a:t>
            </a:r>
          </a:p>
          <a:p>
            <a:pPr lvl="3"/>
            <a:r>
              <a:rPr lang="en-US" smtClean="0">
                <a:latin typeface="Arial" charset="0"/>
              </a:rPr>
              <a:t>New York is UTC – 5 hours during standard time.</a:t>
            </a:r>
          </a:p>
          <a:p>
            <a:pPr lvl="3"/>
            <a:r>
              <a:rPr lang="en-US" smtClean="0">
                <a:latin typeface="Arial" charset="0"/>
              </a:rPr>
              <a:t>New York is UTC – 4 hours during daylight savings.</a:t>
            </a:r>
          </a:p>
          <a:p>
            <a:pPr lvl="2"/>
            <a:r>
              <a:rPr lang="en-US" smtClean="0">
                <a:latin typeface="Arial" charset="0"/>
              </a:rPr>
              <a:t>Daylight savings can change from year to year, and sometimes even in a single year.</a:t>
            </a:r>
          </a:p>
          <a:p>
            <a:pPr lvl="3"/>
            <a:r>
              <a:rPr lang="en-US" smtClean="0">
                <a:latin typeface="Arial" charset="0"/>
              </a:rPr>
              <a:t>USA DST started: 3/14/2010, 3/13/2011, 3/12/2012, 3/10/2013, 3/9/2014, and so on</a:t>
            </a:r>
          </a:p>
          <a:p>
            <a:pPr lvl="3"/>
            <a:r>
              <a:rPr lang="en-US" smtClean="0">
                <a:latin typeface="Arial" charset="0"/>
              </a:rPr>
              <a:t>Arizona does not recognize DST.</a:t>
            </a:r>
          </a:p>
          <a:p>
            <a:pPr lvl="3"/>
            <a:r>
              <a:rPr lang="en-US" smtClean="0">
                <a:latin typeface="Arial" charset="0"/>
              </a:rPr>
              <a:t>Egypt had two DST periods in 2010, and no DST changes since 2011.</a:t>
            </a:r>
          </a:p>
          <a:p>
            <a:pPr lvl="1"/>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12 - </a:t>
            </a:r>
            <a:fld id="{BEE41BDF-1561-4F05-84CF-98A0A0EE19A8}" type="slidenum">
              <a:rPr lang="en-US"/>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59AA0D-BA03-475C-A95F-E2E45B56F216}" type="datetime1">
              <a:rPr lang="en-US" smtClean="0"/>
              <a:pPr>
                <a:defRPr/>
              </a:pPr>
              <a:t>10/15/2019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F50A06-DF99-45AB-B325-D7380DEE8045}" type="datetime1">
              <a:rPr lang="en-US" smtClean="0"/>
              <a:pPr>
                <a:defRPr/>
              </a:pPr>
              <a:t>10/15/2019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134CC0-5C56-4BF5-A4EE-0DF230FEBF40}" type="datetime1">
              <a:rPr lang="en-US" smtClean="0"/>
              <a:pPr>
                <a:defRPr/>
              </a:pPr>
              <a:t>10/15/2019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AF3EC4-9B93-402B-81C4-7490D5B10554}" type="datetime1">
              <a:rPr lang="en-US" smtClean="0"/>
              <a:pPr>
                <a:defRPr/>
              </a:pPr>
              <a:t>10/15/2019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1C4EB7D-C12F-4026-848D-9884B9A105EC}" type="datetime1">
              <a:rPr lang="en-US" smtClean="0"/>
              <a:pPr>
                <a:defRPr/>
              </a:pPr>
              <a:t>10/15/2019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EE664-F92F-426C-8D1F-6347CF989979}" type="datetime1">
              <a:rPr lang="en-US" smtClean="0"/>
              <a:pPr>
                <a:defRPr/>
              </a:pPr>
              <a:t>10/15/2019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072DF1-C9A1-4895-B386-C3CA63B64389}" type="datetime1">
              <a:rPr lang="en-US" smtClean="0"/>
              <a:pPr>
                <a:defRPr/>
              </a:pPr>
              <a:t>10/15/2019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CA706B0-ACE1-4B80-B7AE-CD1681847FA7}" type="datetime1">
              <a:rPr lang="en-US" smtClean="0"/>
              <a:pPr>
                <a:defRPr/>
              </a:pPr>
              <a:t>10/15/2019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065C0-1603-48CE-974C-4FF1D3564129}" type="datetime1">
              <a:rPr lang="en-US" smtClean="0"/>
              <a:pPr>
                <a:defRPr/>
              </a:pPr>
              <a:t>10/15/2019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9E0049-BDE0-4CEE-BF2D-3E0AEA35525C}" type="datetime1">
              <a:rPr lang="en-US" smtClean="0"/>
              <a:pPr>
                <a:defRPr/>
              </a:pPr>
              <a:t>10/15/2019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96F412-EE98-469D-94B8-E0B11EBD67CA}" type="datetime1">
              <a:rPr lang="en-US" smtClean="0"/>
              <a:pPr>
                <a:defRPr/>
              </a:pPr>
              <a:t>10/15/2019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4E6FFC2-6C46-4AB7-8629-8A0FC1F130B5}" type="datetime1">
              <a:rPr lang="en-US" smtClean="0"/>
              <a:pPr>
                <a:defRPr/>
              </a:pPr>
              <a:t>10/15/2019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85720" y="1500174"/>
            <a:ext cx="8610600" cy="1828800"/>
          </a:xfrm>
        </p:spPr>
        <p:txBody>
          <a:bodyPr/>
          <a:lstStyle/>
          <a:p>
            <a:pPr eaLnBrk="1" hangingPunct="1"/>
            <a:r>
              <a:rPr lang="en-US" sz="3600" b="1" i="1" cap="all" dirty="0">
                <a:solidFill>
                  <a:srgbClr val="00B050"/>
                </a:solidFill>
                <a:latin typeface="Bookman Old Style" pitchFamily="18" charset="0"/>
              </a:rPr>
              <a:t>CSE </a:t>
            </a:r>
            <a:r>
              <a:rPr lang="en-US" sz="3600" b="1" i="1" cap="all" dirty="0" smtClean="0">
                <a:solidFill>
                  <a:srgbClr val="00B050"/>
                </a:solidFill>
                <a:latin typeface="Bookman Old Style" pitchFamily="18" charset="0"/>
              </a:rPr>
              <a:t>3002- programming in java</a:t>
            </a: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FF0000"/>
                </a:solidFill>
                <a:latin typeface="Bookman Old Style" pitchFamily="18" charset="0"/>
              </a:rPr>
              <a:t>unit Iv</a:t>
            </a:r>
            <a:br>
              <a:rPr lang="en-US" sz="4000" b="1" i="1" cap="all" dirty="0" smtClean="0">
                <a:solidFill>
                  <a:srgbClr val="FF0000"/>
                </a:solidFill>
                <a:latin typeface="Bookman Old Style" pitchFamily="18" charset="0"/>
              </a:rPr>
            </a:br>
            <a:r>
              <a:rPr lang="en-US" sz="4000" b="1" i="1" cap="all" dirty="0" smtClean="0">
                <a:solidFill>
                  <a:srgbClr val="0070C0"/>
                </a:solidFill>
                <a:latin typeface="Bookman Old Style" pitchFamily="18" charset="0"/>
              </a:rPr>
              <a:t>date / time api</a:t>
            </a: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endParaRPr lang="en-US" sz="4000" b="1" i="1" cap="all" dirty="0">
              <a:solidFill>
                <a:srgbClr val="FF000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4191000"/>
            <a:ext cx="86106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2000" b="1" cap="all" dirty="0">
                <a:solidFill>
                  <a:schemeClr val="tx1">
                    <a:lumMod val="95000"/>
                    <a:lumOff val="5000"/>
                  </a:schemeClr>
                </a:solidFill>
                <a:latin typeface="Bookman Old Style" pitchFamily="18" charset="0"/>
              </a:rPr>
              <a:t>Dr. R. Manikandan </a:t>
            </a:r>
          </a:p>
          <a:p>
            <a:pPr eaLnBrk="1" hangingPunct="1"/>
            <a:r>
              <a:rPr lang="en-US" sz="2000" b="1" cap="all" dirty="0" smtClean="0">
                <a:solidFill>
                  <a:schemeClr val="tx1">
                    <a:lumMod val="95000"/>
                    <a:lumOff val="5000"/>
                  </a:schemeClr>
                </a:solidFill>
                <a:latin typeface="Bookman Old Style" pitchFamily="18" charset="0"/>
              </a:rPr>
              <a:t>Assistant professor (senior grade)</a:t>
            </a:r>
          </a:p>
          <a:p>
            <a:pPr eaLnBrk="1" hangingPunct="1"/>
            <a:r>
              <a:rPr lang="en-US" sz="2000" b="1" cap="all" dirty="0" smtClean="0">
                <a:solidFill>
                  <a:schemeClr val="tx1">
                    <a:lumMod val="95000"/>
                    <a:lumOff val="5000"/>
                  </a:schemeClr>
                </a:solidFill>
                <a:latin typeface="Bookman Old Style" pitchFamily="18" charset="0"/>
              </a:rPr>
              <a:t>Vit bhopal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4"/>
            <a:ext cx="8229600" cy="571504"/>
          </a:xfrm>
        </p:spPr>
        <p:txBody>
          <a:bodyPr/>
          <a:lstStyle/>
          <a:p>
            <a:r>
              <a:rPr lang="en-US" b="1" dirty="0" smtClean="0">
                <a:solidFill>
                  <a:srgbClr val="00B0F0"/>
                </a:solidFill>
              </a:rPr>
              <a:t>Working with Time Zones</a:t>
            </a:r>
          </a:p>
        </p:txBody>
      </p:sp>
      <p:sp>
        <p:nvSpPr>
          <p:cNvPr id="15363" name="Content Placeholder 2"/>
          <p:cNvSpPr>
            <a:spLocks noGrp="1"/>
          </p:cNvSpPr>
          <p:nvPr>
            <p:ph idx="1"/>
          </p:nvPr>
        </p:nvSpPr>
        <p:spPr>
          <a:xfrm>
            <a:off x="285720" y="571480"/>
            <a:ext cx="8643998" cy="5643602"/>
          </a:xfrm>
        </p:spPr>
        <p:txBody>
          <a:bodyPr/>
          <a:lstStyle/>
          <a:p>
            <a:pPr algn="just"/>
            <a:r>
              <a:rPr lang="en-IN" sz="2400" b="1" dirty="0" smtClean="0"/>
              <a:t>GMT is a time zone</a:t>
            </a:r>
            <a:r>
              <a:rPr lang="en-IN" sz="2400" dirty="0" smtClean="0"/>
              <a:t> officially used in some European and African countries. The time can be displayed using both the 24-hour format (0 - 24) or the 12-hour format (1 - 12 am/pm).</a:t>
            </a:r>
          </a:p>
          <a:p>
            <a:pPr algn="just"/>
            <a:r>
              <a:rPr lang="en-IN" sz="2400" b="1" dirty="0" smtClean="0"/>
              <a:t>UTC is not a time zone</a:t>
            </a:r>
            <a:r>
              <a:rPr lang="en-IN" sz="2400" dirty="0" smtClean="0"/>
              <a:t>, but a time standard that is the basis for </a:t>
            </a:r>
            <a:r>
              <a:rPr lang="en-IN" sz="2400" b="1" dirty="0" smtClean="0"/>
              <a:t>civil time and time zones worldwide</a:t>
            </a:r>
            <a:r>
              <a:rPr lang="en-IN" sz="2400" dirty="0" smtClean="0"/>
              <a:t>. This means that no country or territory officially uses UTC as a local time.</a:t>
            </a:r>
          </a:p>
          <a:p>
            <a:pPr algn="just"/>
            <a:r>
              <a:rPr lang="en-IN" sz="2400" b="1" dirty="0" smtClean="0"/>
              <a:t>India Standard Time (IST) </a:t>
            </a:r>
            <a:r>
              <a:rPr lang="en-IN" sz="2400" dirty="0" smtClean="0"/>
              <a:t>is 5:30 hours ahead of Coordinated Universal Time (UTC). </a:t>
            </a:r>
          </a:p>
          <a:p>
            <a:pPr algn="just"/>
            <a:r>
              <a:rPr lang="en-IN" sz="2400" b="1" dirty="0" smtClean="0"/>
              <a:t>Daylight Saving Time (DST) </a:t>
            </a:r>
            <a:r>
              <a:rPr lang="en-IN" sz="2400" dirty="0" smtClean="0"/>
              <a:t>is the practice of setting the clocks forward one hour from standard time during the summer months, and back again in the fall, in order to </a:t>
            </a:r>
            <a:r>
              <a:rPr lang="en-IN" sz="2400" b="1" dirty="0" smtClean="0"/>
              <a:t>make better use of natural daylight.</a:t>
            </a:r>
          </a:p>
          <a:p>
            <a:pPr algn="just"/>
            <a:r>
              <a:rPr lang="en-IN" sz="2400" dirty="0" smtClean="0"/>
              <a:t>“</a:t>
            </a:r>
            <a:r>
              <a:rPr lang="en-IN" sz="2400" b="1" dirty="0" smtClean="0"/>
              <a:t>EST</a:t>
            </a:r>
            <a:r>
              <a:rPr lang="en-IN" sz="2400" dirty="0" smtClean="0"/>
              <a:t>” stands for “Eastern Standard Time” while “</a:t>
            </a:r>
            <a:r>
              <a:rPr lang="en-IN" sz="2400" b="1" dirty="0" smtClean="0"/>
              <a:t>EDT</a:t>
            </a:r>
            <a:r>
              <a:rPr lang="en-IN" sz="2400" dirty="0" smtClean="0"/>
              <a:t>” is the abbreviation for “Eastern Daylight Time.” Both refer to time zones used in the same area but in different parts of the year.</a:t>
            </a:r>
          </a:p>
          <a:p>
            <a:pPr lvl="1" algn="just"/>
            <a:r>
              <a:rPr lang="en-IN" sz="2000" dirty="0" smtClean="0"/>
              <a:t>The time method for the seasons of </a:t>
            </a:r>
            <a:r>
              <a:rPr lang="en-IN" sz="2000" b="1" dirty="0" smtClean="0"/>
              <a:t>summer – spring</a:t>
            </a:r>
            <a:r>
              <a:rPr lang="en-IN" sz="2000" dirty="0" smtClean="0"/>
              <a:t/>
            </a:r>
            <a:br>
              <a:rPr lang="en-IN" sz="2000" dirty="0" smtClean="0"/>
            </a:br>
            <a:r>
              <a:rPr lang="en-IN" sz="2000" dirty="0" smtClean="0"/>
              <a:t/>
            </a:r>
            <a:br>
              <a:rPr lang="en-IN" sz="2000" dirty="0" smtClean="0"/>
            </a:br>
            <a:endParaRPr lang="en-IN" sz="2000"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4"/>
            <a:ext cx="8229600" cy="654032"/>
          </a:xfrm>
        </p:spPr>
        <p:txBody>
          <a:bodyPr/>
          <a:lstStyle/>
          <a:p>
            <a:r>
              <a:rPr lang="en-US" b="1" dirty="0" smtClean="0">
                <a:solidFill>
                  <a:srgbClr val="00B0F0"/>
                </a:solidFill>
              </a:rPr>
              <a:t>Working with Time Zones</a:t>
            </a:r>
          </a:p>
        </p:txBody>
      </p:sp>
      <p:sp>
        <p:nvSpPr>
          <p:cNvPr id="15363" name="Content Placeholder 2"/>
          <p:cNvSpPr>
            <a:spLocks noGrp="1"/>
          </p:cNvSpPr>
          <p:nvPr>
            <p:ph idx="1"/>
          </p:nvPr>
        </p:nvSpPr>
        <p:spPr>
          <a:xfrm>
            <a:off x="285720" y="714356"/>
            <a:ext cx="8643998" cy="5500726"/>
          </a:xfrm>
        </p:spPr>
        <p:txBody>
          <a:bodyPr/>
          <a:lstStyle/>
          <a:p>
            <a:pPr algn="just"/>
            <a:r>
              <a:rPr lang="en-IN" sz="2800" b="1" dirty="0" smtClean="0"/>
              <a:t>How many time zones are in India?</a:t>
            </a:r>
          </a:p>
          <a:p>
            <a:pPr lvl="1" algn="just"/>
            <a:r>
              <a:rPr lang="en-IN" sz="2400" dirty="0" smtClean="0"/>
              <a:t>Only </a:t>
            </a:r>
            <a:r>
              <a:rPr lang="en-IN" sz="2400" b="1" dirty="0" smtClean="0"/>
              <a:t>one time zone</a:t>
            </a:r>
            <a:r>
              <a:rPr lang="en-IN" sz="2400" dirty="0" smtClean="0"/>
              <a:t> known as IST(Indian Standard Time). Its GMT +5:30Hrs i.e., 5:30 hrs ahead of GMT (Greenwich Mean Time). India does not have any </a:t>
            </a:r>
            <a:r>
              <a:rPr lang="en-IN" sz="2400" b="1" dirty="0" smtClean="0"/>
              <a:t>Daylight Saving Time &amp; Seasonal adjustments.</a:t>
            </a:r>
          </a:p>
          <a:p>
            <a:pPr lvl="1" algn="just"/>
            <a:endParaRPr lang="en-IN" sz="2400" dirty="0"/>
          </a:p>
        </p:txBody>
      </p:sp>
      <p:pic>
        <p:nvPicPr>
          <p:cNvPr id="4" name="Picture 3" descr="worldzones.gif"/>
          <p:cNvPicPr>
            <a:picLocks noChangeAspect="1"/>
          </p:cNvPicPr>
          <p:nvPr/>
        </p:nvPicPr>
        <p:blipFill>
          <a:blip r:embed="rId4" cstate="print"/>
          <a:srcRect/>
          <a:stretch>
            <a:fillRect/>
          </a:stretch>
        </p:blipFill>
        <p:spPr bwMode="auto">
          <a:xfrm>
            <a:off x="785786" y="2928934"/>
            <a:ext cx="7572428" cy="350046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p:cNvSpPr>
            <a:spLocks noGrp="1"/>
          </p:cNvSpPr>
          <p:nvPr>
            <p:ph type="title"/>
          </p:nvPr>
        </p:nvSpPr>
        <p:spPr>
          <a:xfrm>
            <a:off x="457200" y="-24"/>
            <a:ext cx="8229600" cy="582594"/>
          </a:xfrm>
        </p:spPr>
        <p:txBody>
          <a:bodyPr/>
          <a:lstStyle/>
          <a:p>
            <a:r>
              <a:rPr lang="en-US" b="1" dirty="0" smtClean="0">
                <a:solidFill>
                  <a:srgbClr val="00B0F0"/>
                </a:solidFill>
              </a:rPr>
              <a:t>Modeling Time Zones</a:t>
            </a:r>
          </a:p>
        </p:txBody>
      </p:sp>
      <p:sp>
        <p:nvSpPr>
          <p:cNvPr id="17413" name="Content Placeholder 2"/>
          <p:cNvSpPr>
            <a:spLocks noGrp="1"/>
          </p:cNvSpPr>
          <p:nvPr>
            <p:ph idx="1"/>
          </p:nvPr>
        </p:nvSpPr>
        <p:spPr>
          <a:xfrm>
            <a:off x="214282" y="592570"/>
            <a:ext cx="8715436" cy="5500726"/>
          </a:xfrm>
        </p:spPr>
        <p:txBody>
          <a:bodyPr/>
          <a:lstStyle/>
          <a:p>
            <a:pPr algn="just"/>
            <a:r>
              <a:rPr lang="en-US" sz="2400" b="1" dirty="0" err="1" smtClean="0">
                <a:cs typeface="Courier New" pitchFamily="49" charset="0"/>
              </a:rPr>
              <a:t>ZoneId</a:t>
            </a:r>
            <a:r>
              <a:rPr lang="en-US" sz="2400" b="1" dirty="0" smtClean="0"/>
              <a:t>: Is a specific location or offset relative to UTC</a:t>
            </a:r>
            <a:endParaRPr lang="en-US" sz="2400" b="1" dirty="0" smtClean="0">
              <a:cs typeface="Courier New" pitchFamily="49" charset="0"/>
            </a:endParaRPr>
          </a:p>
          <a:p>
            <a:r>
              <a:rPr lang="en-US" sz="1600" dirty="0" smtClean="0">
                <a:latin typeface="Courier New" pitchFamily="49" charset="0"/>
                <a:cs typeface="Courier New" pitchFamily="49" charset="0"/>
              </a:rPr>
              <a:t> </a:t>
            </a:r>
            <a:r>
              <a:rPr lang="en-US" sz="2400" dirty="0" err="1" smtClean="0">
                <a:cs typeface="Courier New" pitchFamily="49" charset="0"/>
              </a:rPr>
              <a:t>ZoneId</a:t>
            </a:r>
            <a:r>
              <a:rPr lang="en-US" sz="2400" dirty="0" smtClean="0">
                <a:cs typeface="Courier New" pitchFamily="49" charset="0"/>
              </a:rPr>
              <a:t> </a:t>
            </a:r>
            <a:r>
              <a:rPr lang="en-US" sz="2400" dirty="0" err="1" smtClean="0">
                <a:cs typeface="Courier New" pitchFamily="49" charset="0"/>
              </a:rPr>
              <a:t>nyTZ</a:t>
            </a:r>
            <a:r>
              <a:rPr lang="en-US" sz="2400" dirty="0" smtClean="0">
                <a:cs typeface="Courier New" pitchFamily="49" charset="0"/>
              </a:rPr>
              <a:t> = </a:t>
            </a:r>
            <a:r>
              <a:rPr lang="en-US" sz="2400" dirty="0" err="1" smtClean="0">
                <a:cs typeface="Courier New" pitchFamily="49" charset="0"/>
              </a:rPr>
              <a:t>ZoneId.of</a:t>
            </a:r>
            <a:r>
              <a:rPr lang="en-US" sz="2400" dirty="0" smtClean="0">
                <a:cs typeface="Courier New" pitchFamily="49" charset="0"/>
              </a:rPr>
              <a:t>("America/</a:t>
            </a:r>
            <a:r>
              <a:rPr lang="en-US" sz="2400" dirty="0" err="1" smtClean="0">
                <a:cs typeface="Courier New" pitchFamily="49" charset="0"/>
              </a:rPr>
              <a:t>New_York</a:t>
            </a:r>
            <a:r>
              <a:rPr lang="en-US" sz="2400" dirty="0" smtClean="0">
                <a:cs typeface="Courier New" pitchFamily="49" charset="0"/>
              </a:rPr>
              <a:t>");</a:t>
            </a:r>
          </a:p>
          <a:p>
            <a:r>
              <a:rPr lang="en-US" sz="2400" dirty="0" smtClean="0">
                <a:cs typeface="Courier New" pitchFamily="49" charset="0"/>
              </a:rPr>
              <a:t> </a:t>
            </a:r>
            <a:r>
              <a:rPr lang="en-US" sz="2400" dirty="0" err="1" smtClean="0">
                <a:cs typeface="Courier New" pitchFamily="49" charset="0"/>
              </a:rPr>
              <a:t>ZoneId</a:t>
            </a:r>
            <a:r>
              <a:rPr lang="en-US" sz="2400" dirty="0" smtClean="0">
                <a:cs typeface="Courier New" pitchFamily="49" charset="0"/>
              </a:rPr>
              <a:t> EST = </a:t>
            </a:r>
            <a:r>
              <a:rPr lang="en-US" sz="2400" dirty="0" err="1" smtClean="0">
                <a:cs typeface="Courier New" pitchFamily="49" charset="0"/>
              </a:rPr>
              <a:t>ZoneId.of</a:t>
            </a:r>
            <a:r>
              <a:rPr lang="en-US" sz="2400" dirty="0" smtClean="0">
                <a:cs typeface="Courier New" pitchFamily="49" charset="0"/>
              </a:rPr>
              <a:t>("US/Eastern");</a:t>
            </a:r>
          </a:p>
          <a:p>
            <a:r>
              <a:rPr lang="en-US" sz="2400" dirty="0" smtClean="0">
                <a:cs typeface="Courier New" pitchFamily="49" charset="0"/>
              </a:rPr>
              <a:t> </a:t>
            </a:r>
            <a:r>
              <a:rPr lang="en-US" sz="2400" dirty="0" err="1" smtClean="0">
                <a:cs typeface="Courier New" pitchFamily="49" charset="0"/>
              </a:rPr>
              <a:t>ZoneId</a:t>
            </a:r>
            <a:r>
              <a:rPr lang="en-US" sz="2400" dirty="0" smtClean="0">
                <a:cs typeface="Courier New" pitchFamily="49" charset="0"/>
              </a:rPr>
              <a:t> Romeo = </a:t>
            </a:r>
            <a:r>
              <a:rPr lang="en-US" sz="2400" dirty="0" err="1" smtClean="0">
                <a:cs typeface="Courier New" pitchFamily="49" charset="0"/>
              </a:rPr>
              <a:t>ZoneId.of</a:t>
            </a:r>
            <a:r>
              <a:rPr lang="en-US" sz="2400" dirty="0" smtClean="0">
                <a:cs typeface="Courier New" pitchFamily="49" charset="0"/>
              </a:rPr>
              <a:t>("Europe/London");</a:t>
            </a:r>
          </a:p>
          <a:p>
            <a:pPr marL="342900" lvl="1" indent="-342900" algn="just">
              <a:buFont typeface="Arial" charset="0"/>
              <a:buChar char="•"/>
            </a:pPr>
            <a:r>
              <a:rPr lang="en-US" sz="2400" b="1" dirty="0" err="1" smtClean="0">
                <a:cs typeface="Courier New" pitchFamily="49" charset="0"/>
              </a:rPr>
              <a:t>ZoneOffset: Extends ZoneId</a:t>
            </a:r>
            <a:r>
              <a:rPr lang="en-US" sz="2400" b="1" dirty="0" smtClean="0">
                <a:cs typeface="Courier New" pitchFamily="49" charset="0"/>
              </a:rPr>
              <a:t>; specifies the actual time difference from UTC</a:t>
            </a:r>
          </a:p>
          <a:p>
            <a:r>
              <a:rPr lang="en-US" sz="2400" dirty="0" err="1" smtClean="0">
                <a:cs typeface="Courier New" pitchFamily="49" charset="0"/>
              </a:rPr>
              <a:t>ZoneOffset</a:t>
            </a:r>
            <a:r>
              <a:rPr lang="en-US" sz="2400" dirty="0" smtClean="0">
                <a:cs typeface="Courier New" pitchFamily="49" charset="0"/>
              </a:rPr>
              <a:t> </a:t>
            </a:r>
            <a:r>
              <a:rPr lang="en-US" sz="2400" dirty="0" err="1" smtClean="0">
                <a:cs typeface="Courier New" pitchFamily="49" charset="0"/>
              </a:rPr>
              <a:t>USEast = ZoneOffset.of("-5");</a:t>
            </a:r>
          </a:p>
          <a:p>
            <a:r>
              <a:rPr lang="en-US" sz="2400" dirty="0" err="1" smtClean="0">
                <a:cs typeface="Courier New" pitchFamily="49" charset="0"/>
              </a:rPr>
              <a:t>ZoneOffset</a:t>
            </a:r>
            <a:r>
              <a:rPr lang="en-US" sz="2400" dirty="0" smtClean="0">
                <a:cs typeface="Courier New" pitchFamily="49" charset="0"/>
              </a:rPr>
              <a:t> Nepal = </a:t>
            </a:r>
            <a:r>
              <a:rPr lang="en-US" sz="2400" dirty="0" err="1" smtClean="0">
                <a:cs typeface="Courier New" pitchFamily="49" charset="0"/>
              </a:rPr>
              <a:t>ZoneOffset.ofHoursMinutes(5, 45);</a:t>
            </a:r>
          </a:p>
          <a:p>
            <a:r>
              <a:rPr lang="en-US" sz="2400" dirty="0" err="1" smtClean="0">
                <a:cs typeface="Courier New" pitchFamily="49" charset="0"/>
              </a:rPr>
              <a:t>ZoneId</a:t>
            </a:r>
            <a:r>
              <a:rPr lang="en-US" sz="2400" dirty="0" smtClean="0">
                <a:cs typeface="Courier New" pitchFamily="49" charset="0"/>
              </a:rPr>
              <a:t> EST = </a:t>
            </a:r>
            <a:r>
              <a:rPr lang="en-US" sz="2400" dirty="0" err="1" smtClean="0">
                <a:cs typeface="Courier New" pitchFamily="49" charset="0"/>
              </a:rPr>
              <a:t>ZoneId.ofOffset("UTC", USEast);</a:t>
            </a:r>
          </a:p>
          <a:p>
            <a:pPr marL="342900" lvl="1" indent="-342900" algn="just">
              <a:buFont typeface="Arial" charset="0"/>
              <a:buChar char="•"/>
            </a:pPr>
            <a:r>
              <a:rPr lang="en-US" sz="2400" b="1" dirty="0" err="1" smtClean="0">
                <a:cs typeface="Courier New" pitchFamily="49" charset="0"/>
              </a:rPr>
              <a:t>ZoneRules: Is the class used to determine offsets</a:t>
            </a:r>
          </a:p>
          <a:p>
            <a:pPr lvl="1" algn="just"/>
            <a:r>
              <a:rPr lang="en-US" sz="2400" dirty="0" smtClean="0"/>
              <a:t>The relationship between these objects is that a </a:t>
            </a:r>
            <a:r>
              <a:rPr lang="en-US" sz="2400" dirty="0" err="1" smtClean="0">
                <a:cs typeface="Courier New" pitchFamily="49" charset="0"/>
              </a:rPr>
              <a:t>ZoneId</a:t>
            </a:r>
            <a:r>
              <a:rPr lang="en-US" sz="2400" dirty="0" smtClean="0"/>
              <a:t> is a specific time zone that falls within a </a:t>
            </a:r>
            <a:r>
              <a:rPr lang="en-US" sz="2400" dirty="0" err="1" smtClean="0">
                <a:cs typeface="Courier New" pitchFamily="49" charset="0"/>
              </a:rPr>
              <a:t>ZoneOffset</a:t>
            </a:r>
            <a:r>
              <a:rPr lang="en-US" sz="2400" dirty="0" smtClean="0"/>
              <a:t>. </a:t>
            </a:r>
            <a:endParaRPr lang="en-US" sz="2400" dirty="0" smtClean="0"/>
          </a:p>
          <a:p>
            <a:pPr lvl="1" algn="just"/>
            <a:r>
              <a:rPr lang="en-US" sz="2400" b="1" dirty="0" err="1" smtClean="0">
                <a:cs typeface="Courier New" pitchFamily="49" charset="0"/>
              </a:rPr>
              <a:t>ZoneRules</a:t>
            </a:r>
            <a:r>
              <a:rPr lang="en-US" sz="2400" b="1" dirty="0" smtClean="0"/>
              <a:t> </a:t>
            </a:r>
            <a:r>
              <a:rPr lang="en-US" sz="2400" b="1" dirty="0" smtClean="0"/>
              <a:t>are used with a </a:t>
            </a:r>
            <a:r>
              <a:rPr lang="en-US" sz="2400" b="1" dirty="0" err="1" smtClean="0">
                <a:cs typeface="Courier New" pitchFamily="49" charset="0"/>
              </a:rPr>
              <a:t>ZoneId</a:t>
            </a:r>
            <a:r>
              <a:rPr lang="en-US" sz="2400" b="1" dirty="0" smtClean="0"/>
              <a:t> to determine changes in the </a:t>
            </a:r>
            <a:r>
              <a:rPr lang="en-US" sz="2400" b="1" dirty="0" err="1" smtClean="0">
                <a:cs typeface="Courier New" pitchFamily="49" charset="0"/>
              </a:rPr>
              <a:t>ZoneOffset</a:t>
            </a:r>
            <a:r>
              <a:rPr lang="en-US" sz="2400" b="1" dirty="0" smtClean="0"/>
              <a:t> based on the specific date and daylight savings time changes</a:t>
            </a:r>
            <a:r>
              <a:rPr lang="en-US" dirty="0" smtClean="0"/>
              <a:t>.</a:t>
            </a:r>
          </a:p>
          <a:p>
            <a:pPr lvl="1">
              <a:buNone/>
            </a:pPr>
            <a:endParaRPr lang="en-US" dirty="0" smtClean="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ChangeArrowheads="1"/>
          </p:cNvSpPr>
          <p:nvPr/>
        </p:nvSpPr>
        <p:spPr bwMode="auto">
          <a:xfrm>
            <a:off x="609600" y="4724400"/>
            <a:ext cx="7924800" cy="7620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8435" name="Rectangle 2050"/>
          <p:cNvSpPr>
            <a:spLocks noChangeArrowheads="1"/>
          </p:cNvSpPr>
          <p:nvPr/>
        </p:nvSpPr>
        <p:spPr bwMode="auto">
          <a:xfrm>
            <a:off x="609600" y="1936750"/>
            <a:ext cx="7924800" cy="263525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8436" name="Title 1"/>
          <p:cNvSpPr>
            <a:spLocks noGrp="1"/>
          </p:cNvSpPr>
          <p:nvPr>
            <p:ph type="title"/>
          </p:nvPr>
        </p:nvSpPr>
        <p:spPr>
          <a:xfrm>
            <a:off x="457200" y="71414"/>
            <a:ext cx="8229600" cy="511156"/>
          </a:xfrm>
        </p:spPr>
        <p:txBody>
          <a:bodyPr/>
          <a:lstStyle/>
          <a:p>
            <a:r>
              <a:rPr lang="en-US" b="1" dirty="0" smtClean="0">
                <a:solidFill>
                  <a:srgbClr val="00B0F0"/>
                </a:solidFill>
              </a:rPr>
              <a:t>Creating </a:t>
            </a:r>
            <a:r>
              <a:rPr lang="en-US" b="1" dirty="0" err="1" smtClean="0">
                <a:solidFill>
                  <a:srgbClr val="00B0F0"/>
                </a:solidFill>
              </a:rPr>
              <a:t>ZonedDateTime</a:t>
            </a:r>
            <a:r>
              <a:rPr lang="en-US" b="1" dirty="0" smtClean="0">
                <a:solidFill>
                  <a:srgbClr val="00B0F0"/>
                </a:solidFill>
              </a:rPr>
              <a:t> Objects</a:t>
            </a:r>
          </a:p>
        </p:txBody>
      </p:sp>
      <p:sp>
        <p:nvSpPr>
          <p:cNvPr id="18437" name="Content Placeholder 2"/>
          <p:cNvSpPr>
            <a:spLocks noGrp="1"/>
          </p:cNvSpPr>
          <p:nvPr>
            <p:ph idx="1"/>
          </p:nvPr>
        </p:nvSpPr>
        <p:spPr>
          <a:xfrm>
            <a:off x="357158" y="714356"/>
            <a:ext cx="8572560" cy="5572164"/>
          </a:xfrm>
        </p:spPr>
        <p:txBody>
          <a:bodyPr/>
          <a:lstStyle/>
          <a:p>
            <a:pPr lvl="1"/>
            <a:r>
              <a:rPr lang="en-US" dirty="0" smtClean="0"/>
              <a:t>Stores </a:t>
            </a:r>
            <a:r>
              <a:rPr lang="en-US" dirty="0" err="1" smtClean="0">
                <a:cs typeface="Courier New" pitchFamily="49" charset="0"/>
              </a:rPr>
              <a:t>LocalDateTime</a:t>
            </a:r>
            <a:r>
              <a:rPr lang="en-US" dirty="0" smtClean="0"/>
              <a:t>, </a:t>
            </a:r>
            <a:r>
              <a:rPr lang="en-US" dirty="0" err="1" smtClean="0">
                <a:cs typeface="Courier New" pitchFamily="49" charset="0"/>
              </a:rPr>
              <a:t>ZoneId</a:t>
            </a:r>
            <a:r>
              <a:rPr lang="en-US" dirty="0" smtClean="0"/>
              <a:t>, and </a:t>
            </a:r>
            <a:r>
              <a:rPr lang="en-US" dirty="0" err="1" smtClean="0">
                <a:cs typeface="Courier New" pitchFamily="49" charset="0"/>
              </a:rPr>
              <a:t>ZoneOffset</a:t>
            </a:r>
            <a:endParaRPr lang="en-US" dirty="0" smtClean="0">
              <a:cs typeface="Courier New" pitchFamily="49" charset="0"/>
            </a:endParaRPr>
          </a:p>
          <a:p>
            <a:pPr>
              <a:buNone/>
            </a:pPr>
            <a:endParaRPr lang="en-US" sz="1400" dirty="0" smtClean="0">
              <a:latin typeface="Courier New" pitchFamily="49" charset="0"/>
              <a:cs typeface="Courier New" pitchFamily="49" charset="0"/>
            </a:endParaRPr>
          </a:p>
          <a:p>
            <a:pPr>
              <a:buNone/>
            </a:pPr>
            <a:endParaRPr lang="en-US" sz="1400" dirty="0" smtClean="0">
              <a:latin typeface="Courier New" pitchFamily="49" charset="0"/>
              <a:cs typeface="Courier New" pitchFamily="49" charset="0"/>
            </a:endParaRPr>
          </a:p>
          <a:p>
            <a:pPr>
              <a:buNone/>
            </a:pP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ZoneId</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USEast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ZoneId.of</a:t>
            </a:r>
            <a:r>
              <a:rPr lang="en-US" sz="1400" dirty="0" smtClean="0">
                <a:latin typeface="Courier New" pitchFamily="49" charset="0"/>
                <a:cs typeface="Courier New" pitchFamily="49" charset="0"/>
              </a:rPr>
              <a:t>("America/</a:t>
            </a:r>
            <a:r>
              <a:rPr lang="en-US" sz="1400" dirty="0" err="1" smtClean="0">
                <a:latin typeface="Courier New" pitchFamily="49" charset="0"/>
                <a:cs typeface="Courier New" pitchFamily="49" charset="0"/>
              </a:rPr>
              <a:t>New_York</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LocalDate</a:t>
            </a:r>
            <a:r>
              <a:rPr lang="en-US" sz="1400" dirty="0" smtClean="0">
                <a:latin typeface="Courier New" pitchFamily="49" charset="0"/>
                <a:cs typeface="Courier New" pitchFamily="49" charset="0"/>
              </a:rPr>
              <a:t> date = </a:t>
            </a:r>
            <a:r>
              <a:rPr lang="en-US" sz="1400" dirty="0" err="1" smtClean="0">
                <a:latin typeface="Courier New" pitchFamily="49" charset="0"/>
                <a:cs typeface="Courier New" pitchFamily="49" charset="0"/>
              </a:rPr>
              <a:t>LocalDate.of</a:t>
            </a:r>
            <a:r>
              <a:rPr lang="en-US" sz="1400" dirty="0" smtClean="0">
                <a:latin typeface="Courier New" pitchFamily="49" charset="0"/>
                <a:cs typeface="Courier New" pitchFamily="49" charset="0"/>
              </a:rPr>
              <a:t>(2014, MARCH, 23);</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LocalTime</a:t>
            </a:r>
            <a:r>
              <a:rPr lang="en-US" sz="1400" dirty="0" smtClean="0">
                <a:latin typeface="Courier New" pitchFamily="49" charset="0"/>
                <a:cs typeface="Courier New" pitchFamily="49" charset="0"/>
              </a:rPr>
              <a:t> time = </a:t>
            </a:r>
            <a:r>
              <a:rPr lang="en-US" sz="1400" dirty="0" err="1" smtClean="0">
                <a:latin typeface="Courier New" pitchFamily="49" charset="0"/>
                <a:cs typeface="Courier New" pitchFamily="49" charset="0"/>
              </a:rPr>
              <a:t>LocalTime.of</a:t>
            </a:r>
            <a:r>
              <a:rPr lang="en-US" sz="1400" dirty="0" smtClean="0">
                <a:latin typeface="Courier New" pitchFamily="49" charset="0"/>
                <a:cs typeface="Courier New" pitchFamily="49" charset="0"/>
              </a:rPr>
              <a:t>(9, 30);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LocalDateTime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dateTime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LocalDateTime.of</a:t>
            </a:r>
            <a:r>
              <a:rPr lang="en-US" sz="1400" dirty="0" smtClean="0">
                <a:latin typeface="Courier New" pitchFamily="49" charset="0"/>
                <a:cs typeface="Courier New" pitchFamily="49" charset="0"/>
              </a:rPr>
              <a:t>(date, time);</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ZonedDateTime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courseStart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ZonedDateTime.of</a:t>
            </a:r>
            <a:r>
              <a:rPr lang="en-US" sz="1400" dirty="0" smtClean="0">
                <a:latin typeface="Courier New" pitchFamily="49" charset="0"/>
                <a:cs typeface="Courier New" pitchFamily="49" charset="0"/>
              </a:rPr>
              <a:t>(date, time, </a:t>
            </a:r>
            <a:r>
              <a:rPr lang="en-US" sz="1400" dirty="0" err="1" smtClean="0">
                <a:latin typeface="Courier New" pitchFamily="49" charset="0"/>
                <a:cs typeface="Courier New" pitchFamily="49" charset="0"/>
              </a:rPr>
              <a:t>USEast</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ZonedDateTime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hereNow</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ZonedDateTime.now</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USEast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truncatedTo</a:t>
            </a:r>
            <a:r>
              <a:rPr lang="en-US" sz="1400" dirty="0" smtClean="0">
                <a:latin typeface="Courier New" pitchFamily="49" charset="0"/>
                <a:cs typeface="Courier New" pitchFamily="49" charset="0"/>
              </a:rPr>
              <a:t>(MINUTES);</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("Here now:         " + </a:t>
            </a:r>
            <a:r>
              <a:rPr lang="en-US" sz="1400" dirty="0" err="1" smtClean="0">
                <a:latin typeface="Courier New" pitchFamily="49" charset="0"/>
                <a:cs typeface="Courier New" pitchFamily="49" charset="0"/>
              </a:rPr>
              <a:t>hereNow</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("Course start:     " + </a:t>
            </a:r>
            <a:r>
              <a:rPr lang="en-US" sz="1400" dirty="0" err="1" smtClean="0">
                <a:latin typeface="Courier New" pitchFamily="49" charset="0"/>
                <a:cs typeface="Courier New" pitchFamily="49" charset="0"/>
              </a:rPr>
              <a:t>courseStart</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ZonedDateTime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newCourseStart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courseStart.plusDays</a:t>
            </a:r>
            <a:r>
              <a:rPr lang="en-US" sz="1400" dirty="0" smtClean="0">
                <a:latin typeface="Courier New" pitchFamily="49" charset="0"/>
                <a:cs typeface="Courier New" pitchFamily="49" charset="0"/>
              </a:rPr>
              <a:t>(2).</a:t>
            </a:r>
            <a:r>
              <a:rPr lang="en-US" sz="1400" dirty="0" err="1" smtClean="0">
                <a:latin typeface="Courier New" pitchFamily="49" charset="0"/>
                <a:cs typeface="Courier New" pitchFamily="49" charset="0"/>
              </a:rPr>
              <a:t>minusMinutes</a:t>
            </a:r>
            <a:r>
              <a:rPr lang="en-US" sz="1400" dirty="0" smtClean="0">
                <a:latin typeface="Courier New" pitchFamily="49" charset="0"/>
                <a:cs typeface="Courier New" pitchFamily="49" charset="0"/>
              </a:rPr>
              <a:t>(30);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("New Course Start: " + </a:t>
            </a:r>
            <a:r>
              <a:rPr lang="en-US" sz="1400" dirty="0" err="1" smtClean="0">
                <a:latin typeface="Courier New" pitchFamily="49" charset="0"/>
                <a:cs typeface="Courier New" pitchFamily="49" charset="0"/>
              </a:rPr>
              <a:t>newCourseStart</a:t>
            </a:r>
            <a:r>
              <a:rPr lang="en-US" sz="1400" dirty="0" smtClean="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Here now:         2014-02-19 T 17:00 -05:00[America/</a:t>
            </a:r>
            <a:r>
              <a:rPr lang="en-US" sz="1400" dirty="0" err="1" smtClean="0">
                <a:latin typeface="Courier New" pitchFamily="49" charset="0"/>
                <a:cs typeface="Courier New" pitchFamily="49" charset="0"/>
              </a:rPr>
              <a:t>New_York</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Course start:     2014-03-23 T 09:30 -04:00[America/</a:t>
            </a:r>
            <a:r>
              <a:rPr lang="en-US" sz="1400" dirty="0" err="1" smtClean="0">
                <a:latin typeface="Courier New" pitchFamily="49" charset="0"/>
                <a:cs typeface="Courier New" pitchFamily="49" charset="0"/>
              </a:rPr>
              <a:t>New_York</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New Course Start: 2014-03-25 T 09:00 -04:00[America/</a:t>
            </a:r>
            <a:r>
              <a:rPr lang="en-US" sz="1400" dirty="0" err="1" smtClean="0">
                <a:latin typeface="Courier New" pitchFamily="49" charset="0"/>
                <a:cs typeface="Courier New" pitchFamily="49" charset="0"/>
              </a:rPr>
              <a:t>New_York</a:t>
            </a:r>
            <a:r>
              <a:rPr lang="en-US" sz="1400" dirty="0" smtClean="0">
                <a:latin typeface="Courier New" pitchFamily="49" charset="0"/>
                <a:cs typeface="Courier New" pitchFamily="49" charset="0"/>
              </a:rPr>
              <a:t>]</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0"/>
          <p:cNvSpPr>
            <a:spLocks noChangeArrowheads="1"/>
          </p:cNvSpPr>
          <p:nvPr/>
        </p:nvSpPr>
        <p:spPr bwMode="auto">
          <a:xfrm>
            <a:off x="609600" y="4419600"/>
            <a:ext cx="7924800" cy="6096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9459" name="Rectangle 2050"/>
          <p:cNvSpPr>
            <a:spLocks noChangeArrowheads="1"/>
          </p:cNvSpPr>
          <p:nvPr/>
        </p:nvSpPr>
        <p:spPr bwMode="auto">
          <a:xfrm>
            <a:off x="609600" y="2438400"/>
            <a:ext cx="7924800" cy="18288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9460" name="Title 1"/>
          <p:cNvSpPr>
            <a:spLocks noGrp="1"/>
          </p:cNvSpPr>
          <p:nvPr>
            <p:ph type="title"/>
          </p:nvPr>
        </p:nvSpPr>
        <p:spPr>
          <a:xfrm>
            <a:off x="214282" y="203200"/>
            <a:ext cx="8715436" cy="654032"/>
          </a:xfrm>
        </p:spPr>
        <p:txBody>
          <a:bodyPr/>
          <a:lstStyle/>
          <a:p>
            <a:r>
              <a:rPr lang="en-US" sz="4000" b="1" dirty="0" smtClean="0">
                <a:solidFill>
                  <a:srgbClr val="00B0F0"/>
                </a:solidFill>
              </a:rPr>
              <a:t>Working with </a:t>
            </a:r>
            <a:r>
              <a:rPr lang="en-US" sz="4000" b="1" dirty="0" err="1" smtClean="0">
                <a:solidFill>
                  <a:srgbClr val="00B0F0"/>
                </a:solidFill>
              </a:rPr>
              <a:t>ZonedDateTime</a:t>
            </a:r>
            <a:r>
              <a:rPr lang="en-US" sz="4000" b="1" dirty="0" smtClean="0">
                <a:solidFill>
                  <a:srgbClr val="00B0F0"/>
                </a:solidFill>
              </a:rPr>
              <a:t> Gaps/Overlaps</a:t>
            </a:r>
          </a:p>
        </p:txBody>
      </p:sp>
      <p:sp>
        <p:nvSpPr>
          <p:cNvPr id="19461" name="Content Placeholder 2"/>
          <p:cNvSpPr>
            <a:spLocks noGrp="1"/>
          </p:cNvSpPr>
          <p:nvPr>
            <p:ph idx="1"/>
          </p:nvPr>
        </p:nvSpPr>
        <p:spPr>
          <a:xfrm>
            <a:off x="214282" y="1142984"/>
            <a:ext cx="8786874" cy="4891104"/>
          </a:xfrm>
        </p:spPr>
        <p:txBody>
          <a:bodyPr/>
          <a:lstStyle/>
          <a:p>
            <a:pPr algn="just"/>
            <a:r>
              <a:rPr lang="en-US" sz="2800" dirty="0" smtClean="0"/>
              <a:t>Given a meeting date the day before daylight savings (2AM on March 9</a:t>
            </a:r>
            <a:r>
              <a:rPr lang="en-US" sz="2800" baseline="30000" dirty="0" smtClean="0"/>
              <a:t>th</a:t>
            </a:r>
            <a:r>
              <a:rPr lang="en-US" sz="2800" dirty="0" smtClean="0"/>
              <a:t>), what happens if the meeting is moved out by a day?</a:t>
            </a:r>
          </a:p>
          <a:p>
            <a:r>
              <a:rPr lang="en-US" sz="1400" dirty="0" smtClean="0">
                <a:latin typeface="Courier New" pitchFamily="49" charset="0"/>
                <a:cs typeface="Courier New" pitchFamily="49" charset="0"/>
              </a:rPr>
              <a:t> // DST Begins March 9th, 2014</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LocalDate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meetDate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LocalDate.of</a:t>
            </a:r>
            <a:r>
              <a:rPr lang="en-US" sz="1400" dirty="0" smtClean="0">
                <a:latin typeface="Courier New" pitchFamily="49" charset="0"/>
                <a:cs typeface="Courier New" pitchFamily="49" charset="0"/>
              </a:rPr>
              <a:t>(2014, MARCH, 8);</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LocalTime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meetTime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LocalTime.of</a:t>
            </a:r>
            <a:r>
              <a:rPr lang="en-US" sz="1400" dirty="0" smtClean="0">
                <a:latin typeface="Courier New" pitchFamily="49" charset="0"/>
                <a:cs typeface="Courier New" pitchFamily="49" charset="0"/>
              </a:rPr>
              <a:t>(16, 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ZonedDateTime</a:t>
            </a:r>
            <a:r>
              <a:rPr lang="en-US" sz="1400" dirty="0" smtClean="0">
                <a:latin typeface="Courier New" pitchFamily="49" charset="0"/>
                <a:cs typeface="Courier New" pitchFamily="49" charset="0"/>
              </a:rPr>
              <a:t> meeting = </a:t>
            </a:r>
            <a:r>
              <a:rPr lang="en-US" sz="1400" dirty="0" err="1" smtClean="0">
                <a:latin typeface="Courier New" pitchFamily="49" charset="0"/>
                <a:cs typeface="Courier New" pitchFamily="49" charset="0"/>
              </a:rPr>
              <a:t>ZonedDateTime.of</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meetDate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meetTime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USEast</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("meeting time:     " + meeting);</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ZonedDateTime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newMeeting</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meeting.plusDays</a:t>
            </a:r>
            <a:r>
              <a:rPr lang="en-US" sz="1400" dirty="0" smtClean="0">
                <a:latin typeface="Courier New" pitchFamily="49" charset="0"/>
                <a:cs typeface="Courier New" pitchFamily="49" charset="0"/>
              </a:rPr>
              <a:t>(1);</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("new meeting time: " + </a:t>
            </a:r>
            <a:r>
              <a:rPr lang="en-US" sz="1400" dirty="0" err="1" smtClean="0">
                <a:latin typeface="Courier New" pitchFamily="49" charset="0"/>
                <a:cs typeface="Courier New" pitchFamily="49" charset="0"/>
              </a:rPr>
              <a:t>newMeeting</a:t>
            </a:r>
            <a:endParaRPr lang="en-US" sz="1400" dirty="0" smtClean="0">
              <a:latin typeface="Courier New" pitchFamily="49" charset="0"/>
              <a:cs typeface="Courier New" pitchFamily="49" charset="0"/>
            </a:endParaRP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meeting time:     2014-03-08 16:00 -05:00[America/</a:t>
            </a:r>
            <a:r>
              <a:rPr lang="en-US" sz="1400" dirty="0" err="1" smtClean="0">
                <a:latin typeface="Courier New" pitchFamily="49" charset="0"/>
                <a:cs typeface="Courier New" pitchFamily="49" charset="0"/>
              </a:rPr>
              <a:t>New_York</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new meeting time: 2014-03-09 16:00 -04:00[America/</a:t>
            </a:r>
            <a:r>
              <a:rPr lang="en-US" sz="1400" dirty="0" err="1" smtClean="0">
                <a:latin typeface="Courier New" pitchFamily="49" charset="0"/>
                <a:cs typeface="Courier New" pitchFamily="49" charset="0"/>
              </a:rPr>
              <a:t>New_York</a:t>
            </a:r>
            <a:r>
              <a:rPr lang="en-US" sz="1400" dirty="0" smtClean="0">
                <a:latin typeface="Courier New" pitchFamily="49" charset="0"/>
                <a:cs typeface="Courier New" pitchFamily="49" charset="0"/>
              </a:rPr>
              <a:t>]</a:t>
            </a:r>
          </a:p>
          <a:p>
            <a:endParaRPr lang="en-US" sz="1400" dirty="0" smtClean="0">
              <a:latin typeface="Courier New" pitchFamily="49" charset="0"/>
              <a:cs typeface="Courier New" pitchFamily="49" charset="0"/>
            </a:endParaRPr>
          </a:p>
          <a:p>
            <a:pPr lvl="1"/>
            <a:r>
              <a:rPr lang="en-US" dirty="0" smtClean="0">
                <a:cs typeface="Courier New" pitchFamily="49" charset="0"/>
              </a:rPr>
              <a:t>The local time is not changed, and the offset is managed correctly.</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0"/>
          <p:cNvSpPr>
            <a:spLocks noChangeArrowheads="1"/>
          </p:cNvSpPr>
          <p:nvPr/>
        </p:nvSpPr>
        <p:spPr bwMode="auto">
          <a:xfrm>
            <a:off x="609600" y="4648200"/>
            <a:ext cx="7924800" cy="14478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21507" name="Rectangle 2050"/>
          <p:cNvSpPr>
            <a:spLocks noChangeArrowheads="1"/>
          </p:cNvSpPr>
          <p:nvPr/>
        </p:nvSpPr>
        <p:spPr bwMode="auto">
          <a:xfrm>
            <a:off x="609600" y="2819400"/>
            <a:ext cx="7924800" cy="11430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21508" name="Title 1"/>
          <p:cNvSpPr>
            <a:spLocks noGrp="1"/>
          </p:cNvSpPr>
          <p:nvPr>
            <p:ph type="title"/>
          </p:nvPr>
        </p:nvSpPr>
        <p:spPr>
          <a:xfrm>
            <a:off x="457200" y="71414"/>
            <a:ext cx="8229600" cy="571504"/>
          </a:xfrm>
        </p:spPr>
        <p:txBody>
          <a:bodyPr/>
          <a:lstStyle/>
          <a:p>
            <a:r>
              <a:rPr lang="en-US" sz="4000" b="1" dirty="0" smtClean="0">
                <a:solidFill>
                  <a:srgbClr val="00B0F0"/>
                </a:solidFill>
              </a:rPr>
              <a:t>Working Across Time Zones</a:t>
            </a:r>
          </a:p>
        </p:txBody>
      </p:sp>
      <p:sp>
        <p:nvSpPr>
          <p:cNvPr id="23557" name="Content Placeholder 2"/>
          <p:cNvSpPr>
            <a:spLocks noGrp="1"/>
          </p:cNvSpPr>
          <p:nvPr>
            <p:ph idx="1"/>
          </p:nvPr>
        </p:nvSpPr>
        <p:spPr>
          <a:xfrm>
            <a:off x="285720" y="642918"/>
            <a:ext cx="8572560" cy="5421332"/>
          </a:xfrm>
        </p:spPr>
        <p:txBody>
          <a:bodyPr/>
          <a:lstStyle/>
          <a:p>
            <a:pPr algn="just">
              <a:defRPr/>
            </a:pPr>
            <a:r>
              <a:rPr lang="en-US" sz="2800" dirty="0" smtClean="0"/>
              <a:t>The </a:t>
            </a:r>
            <a:r>
              <a:rPr lang="en-US" sz="2800" dirty="0" err="1" smtClean="0">
                <a:cs typeface="Courier New" pitchFamily="49" charset="0"/>
              </a:rPr>
              <a:t>OffsetDateTime</a:t>
            </a:r>
            <a:r>
              <a:rPr lang="en-US" sz="2800" dirty="0" smtClean="0"/>
              <a:t> class stores a </a:t>
            </a:r>
            <a:r>
              <a:rPr lang="en-US" sz="2800" dirty="0" err="1" smtClean="0">
                <a:cs typeface="Courier New" pitchFamily="49" charset="0"/>
              </a:rPr>
              <a:t>LocalDateTime</a:t>
            </a:r>
            <a:r>
              <a:rPr lang="en-US" sz="2800" dirty="0" smtClean="0"/>
              <a:t> and </a:t>
            </a:r>
            <a:r>
              <a:rPr lang="en-US" sz="2800" dirty="0" err="1" smtClean="0">
                <a:cs typeface="Courier New" pitchFamily="49" charset="0"/>
              </a:rPr>
              <a:t>ZoneOffset</a:t>
            </a:r>
            <a:r>
              <a:rPr lang="en-US" sz="2800" dirty="0" smtClean="0"/>
              <a:t>.</a:t>
            </a:r>
          </a:p>
          <a:p>
            <a:pPr lvl="1" algn="just">
              <a:defRPr/>
            </a:pPr>
            <a:r>
              <a:rPr lang="en-US" sz="2200" dirty="0" smtClean="0"/>
              <a:t>This is useful for determining </a:t>
            </a:r>
            <a:r>
              <a:rPr lang="en-US" sz="2200" dirty="0" err="1" smtClean="0">
                <a:ea typeface="+mn-ea"/>
                <a:cs typeface="Courier New" pitchFamily="49" charset="0"/>
              </a:rPr>
              <a:t>ZonedDateTimes</a:t>
            </a:r>
            <a:r>
              <a:rPr lang="en-US" sz="2200" dirty="0" smtClean="0"/>
              <a:t> across </a:t>
            </a:r>
            <a:r>
              <a:rPr lang="en-US" sz="2200" dirty="0" smtClean="0">
                <a:ea typeface="+mn-ea"/>
                <a:cs typeface="Courier New" pitchFamily="49" charset="0"/>
              </a:rPr>
              <a:t>time zones</a:t>
            </a:r>
            <a:r>
              <a:rPr lang="en-US" sz="2200" dirty="0" smtClean="0"/>
              <a:t>.</a:t>
            </a:r>
          </a:p>
          <a:p>
            <a:pPr lvl="1" algn="just">
              <a:defRPr/>
            </a:pPr>
            <a:r>
              <a:rPr lang="en-IN" sz="2200" dirty="0" smtClean="0"/>
              <a:t>Java </a:t>
            </a:r>
            <a:r>
              <a:rPr lang="en-IN" sz="2200" b="1" dirty="0" err="1" smtClean="0"/>
              <a:t>ZoneOffset</a:t>
            </a:r>
            <a:r>
              <a:rPr lang="en-IN" sz="2200" dirty="0" smtClean="0"/>
              <a:t> class is used to represent the fixed </a:t>
            </a:r>
            <a:r>
              <a:rPr lang="en-IN" sz="2200" b="1" dirty="0" smtClean="0"/>
              <a:t>zone offset</a:t>
            </a:r>
            <a:r>
              <a:rPr lang="en-IN" sz="2200" dirty="0" smtClean="0"/>
              <a:t> from UTC time zone. </a:t>
            </a:r>
            <a:endParaRPr lang="en-US" sz="2200" dirty="0" smtClean="0"/>
          </a:p>
          <a:p>
            <a:pPr>
              <a:defRPr/>
            </a:pPr>
            <a:endParaRPr lang="en-US" sz="1000" dirty="0" smtClean="0">
              <a:latin typeface="Courier New" pitchFamily="49" charset="0"/>
              <a:cs typeface="Courier New" pitchFamily="49" charset="0"/>
            </a:endParaRPr>
          </a:p>
          <a:p>
            <a:pPr>
              <a:defRPr/>
            </a:pPr>
            <a:r>
              <a:rPr lang="en-US" sz="14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LocalDateTime</a:t>
            </a:r>
            <a:r>
              <a:rPr lang="en-US" sz="1500" dirty="0" smtClean="0">
                <a:latin typeface="Courier New" pitchFamily="49" charset="0"/>
                <a:cs typeface="Courier New" pitchFamily="49" charset="0"/>
              </a:rPr>
              <a:t> meeting = </a:t>
            </a:r>
            <a:r>
              <a:rPr lang="en-US" sz="1500" dirty="0" err="1" smtClean="0">
                <a:latin typeface="Courier New" pitchFamily="49" charset="0"/>
                <a:cs typeface="Courier New" pitchFamily="49" charset="0"/>
              </a:rPr>
              <a:t>LocalDateTime.of</a:t>
            </a:r>
            <a:r>
              <a:rPr lang="en-US" sz="1500" dirty="0" smtClean="0">
                <a:latin typeface="Courier New" pitchFamily="49" charset="0"/>
                <a:cs typeface="Courier New" pitchFamily="49" charset="0"/>
              </a:rPr>
              <a:t>(2014, JUNE, 13, 12, 30);</a:t>
            </a:r>
          </a:p>
          <a:p>
            <a:pPr>
              <a:defRPr/>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ZoneId</a:t>
            </a: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SanFran</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ZoneId.of</a:t>
            </a:r>
            <a:r>
              <a:rPr lang="en-US" sz="1500" dirty="0" smtClean="0">
                <a:latin typeface="Courier New" pitchFamily="49" charset="0"/>
                <a:cs typeface="Courier New" pitchFamily="49" charset="0"/>
              </a:rPr>
              <a:t>("America/</a:t>
            </a:r>
            <a:r>
              <a:rPr lang="en-US" sz="1500" dirty="0" err="1" smtClean="0">
                <a:latin typeface="Courier New" pitchFamily="49" charset="0"/>
                <a:cs typeface="Courier New" pitchFamily="49" charset="0"/>
              </a:rPr>
              <a:t>Los_Angeles</a:t>
            </a:r>
            <a:r>
              <a:rPr lang="en-US" sz="1500" dirty="0" smtClean="0">
                <a:latin typeface="Courier New" pitchFamily="49" charset="0"/>
                <a:cs typeface="Courier New" pitchFamily="49" charset="0"/>
              </a:rPr>
              <a:t>");</a:t>
            </a:r>
          </a:p>
          <a:p>
            <a:pPr>
              <a:defRPr/>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ZonedDateTime</a:t>
            </a: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staffCall</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ZonedDateTime.of</a:t>
            </a:r>
            <a:r>
              <a:rPr lang="en-US" sz="1500" dirty="0" smtClean="0">
                <a:latin typeface="Courier New" pitchFamily="49" charset="0"/>
                <a:cs typeface="Courier New" pitchFamily="49" charset="0"/>
              </a:rPr>
              <a:t>(meeting, </a:t>
            </a:r>
            <a:r>
              <a:rPr lang="en-US" sz="1500" dirty="0" err="1" smtClean="0">
                <a:latin typeface="Courier New" pitchFamily="49" charset="0"/>
                <a:cs typeface="Courier New" pitchFamily="49" charset="0"/>
              </a:rPr>
              <a:t>SanFran</a:t>
            </a:r>
            <a:r>
              <a:rPr lang="en-US" sz="1500" dirty="0" smtClean="0">
                <a:latin typeface="Courier New" pitchFamily="49" charset="0"/>
                <a:cs typeface="Courier New" pitchFamily="49" charset="0"/>
              </a:rPr>
              <a:t>);</a:t>
            </a:r>
          </a:p>
          <a:p>
            <a:pPr>
              <a:defRPr/>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OffsetDateTime</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staffCall.toOffsetDateTime</a:t>
            </a:r>
            <a:r>
              <a:rPr lang="en-US" sz="1500" dirty="0" smtClean="0">
                <a:latin typeface="Courier New" pitchFamily="49" charset="0"/>
                <a:cs typeface="Courier New" pitchFamily="49" charset="0"/>
              </a:rPr>
              <a:t>();</a:t>
            </a:r>
          </a:p>
          <a:p>
            <a:pPr lvl="1">
              <a:defRPr/>
            </a:pPr>
            <a:r>
              <a:rPr lang="en-US" sz="2600" dirty="0" smtClean="0"/>
              <a:t>The offset is used to calculate date/time using zone rules:</a:t>
            </a:r>
          </a:p>
          <a:p>
            <a:pPr>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ZoneId</a:t>
            </a:r>
            <a:r>
              <a:rPr lang="en-US" sz="1400" dirty="0" smtClean="0">
                <a:latin typeface="Courier New" pitchFamily="49" charset="0"/>
                <a:cs typeface="Courier New" pitchFamily="49" charset="0"/>
              </a:rPr>
              <a:t> London = </a:t>
            </a:r>
            <a:r>
              <a:rPr lang="en-US" sz="1400" dirty="0" err="1" smtClean="0">
                <a:latin typeface="Courier New" pitchFamily="49" charset="0"/>
                <a:cs typeface="Courier New" pitchFamily="49" charset="0"/>
              </a:rPr>
              <a:t>ZoneId.of</a:t>
            </a:r>
            <a:r>
              <a:rPr lang="en-US" sz="1400" dirty="0" smtClean="0">
                <a:latin typeface="Courier New" pitchFamily="49" charset="0"/>
                <a:cs typeface="Courier New" pitchFamily="49" charset="0"/>
              </a:rPr>
              <a:t>("Europe/London");</a:t>
            </a:r>
          </a:p>
          <a:p>
            <a:pPr>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OffsetDateTime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staffCallOffset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staffCall.toOffsetDateTime</a:t>
            </a:r>
            <a:r>
              <a:rPr lang="en-US" sz="1400" dirty="0" smtClean="0">
                <a:latin typeface="Courier New" pitchFamily="49" charset="0"/>
                <a:cs typeface="Courier New" pitchFamily="49" charset="0"/>
              </a:rPr>
              <a:t>();</a:t>
            </a:r>
          </a:p>
          <a:p>
            <a:pPr>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ZonedDateTime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staffCallUK</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staffCallOffset.atZoneSameInstant</a:t>
            </a:r>
            <a:r>
              <a:rPr lang="en-US" sz="1400" dirty="0" smtClean="0">
                <a:latin typeface="Courier New" pitchFamily="49" charset="0"/>
                <a:cs typeface="Courier New" pitchFamily="49" charset="0"/>
              </a:rPr>
              <a:t>(London);</a:t>
            </a:r>
          </a:p>
          <a:p>
            <a:pPr>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("Staff call (Pacific) is at: " + </a:t>
            </a:r>
            <a:r>
              <a:rPr lang="en-US" sz="1400" dirty="0" err="1" smtClean="0">
                <a:latin typeface="Courier New" pitchFamily="49" charset="0"/>
                <a:cs typeface="Courier New" pitchFamily="49" charset="0"/>
              </a:rPr>
              <a:t>staffCall</a:t>
            </a:r>
            <a:r>
              <a:rPr lang="en-US" sz="1400" dirty="0" smtClean="0">
                <a:latin typeface="Courier New" pitchFamily="49" charset="0"/>
                <a:cs typeface="Courier New" pitchFamily="49" charset="0"/>
              </a:rPr>
              <a:t>);</a:t>
            </a:r>
          </a:p>
          <a:p>
            <a:pPr>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("Staff call (UK) is at:      " + </a:t>
            </a:r>
            <a:r>
              <a:rPr lang="en-US" sz="1400" dirty="0" err="1" smtClean="0">
                <a:latin typeface="Courier New" pitchFamily="49" charset="0"/>
                <a:cs typeface="Courier New" pitchFamily="49" charset="0"/>
              </a:rPr>
              <a:t>staffCallUK</a:t>
            </a:r>
            <a:r>
              <a:rPr lang="en-US" sz="1400" dirty="0" smtClean="0">
                <a:latin typeface="Courier New" pitchFamily="49" charset="0"/>
                <a:cs typeface="Courier New" pitchFamily="49" charset="0"/>
              </a:rPr>
              <a:t>);</a:t>
            </a:r>
          </a:p>
        </p:txBody>
      </p:sp>
      <p:sp>
        <p:nvSpPr>
          <p:cNvPr id="6" name="Rectangle 5"/>
          <p:cNvSpPr/>
          <p:nvPr/>
        </p:nvSpPr>
        <p:spPr>
          <a:xfrm>
            <a:off x="1214414" y="6286520"/>
            <a:ext cx="5433923" cy="369332"/>
          </a:xfrm>
          <a:prstGeom prst="rect">
            <a:avLst/>
          </a:prstGeom>
        </p:spPr>
        <p:txBody>
          <a:bodyPr wrap="none">
            <a:spAutoFit/>
          </a:bodyPr>
          <a:lstStyle/>
          <a:p>
            <a:r>
              <a:rPr lang="en-IN" b="1" dirty="0" smtClean="0"/>
              <a:t>Example</a:t>
            </a:r>
            <a:r>
              <a:rPr lang="en-IN" dirty="0" smtClean="0"/>
              <a:t>: Zone.java, ZonedDateTimeExample.java</a:t>
            </a:r>
            <a:endParaRPr lang="en-IN"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4"/>
            <a:ext cx="8229600" cy="654032"/>
          </a:xfrm>
        </p:spPr>
        <p:txBody>
          <a:bodyPr/>
          <a:lstStyle/>
          <a:p>
            <a:r>
              <a:rPr lang="en-US" b="1" dirty="0" smtClean="0">
                <a:solidFill>
                  <a:srgbClr val="00B0F0"/>
                </a:solidFill>
              </a:rPr>
              <a:t>Period and Duration</a:t>
            </a:r>
          </a:p>
        </p:txBody>
      </p:sp>
      <p:sp>
        <p:nvSpPr>
          <p:cNvPr id="15363" name="Content Placeholder 2"/>
          <p:cNvSpPr>
            <a:spLocks noGrp="1"/>
          </p:cNvSpPr>
          <p:nvPr>
            <p:ph idx="1"/>
          </p:nvPr>
        </p:nvSpPr>
        <p:spPr>
          <a:xfrm>
            <a:off x="285720" y="714356"/>
            <a:ext cx="8643998" cy="5500726"/>
          </a:xfrm>
        </p:spPr>
        <p:txBody>
          <a:bodyPr/>
          <a:lstStyle/>
          <a:p>
            <a:r>
              <a:rPr lang="en-IN" sz="2400" b="1" dirty="0" smtClean="0"/>
              <a:t>Period </a:t>
            </a:r>
            <a:r>
              <a:rPr lang="en-IN" sz="2400" dirty="0" smtClean="0"/>
              <a:t>and </a:t>
            </a:r>
            <a:r>
              <a:rPr lang="en-IN" sz="2400" b="1" dirty="0" smtClean="0"/>
              <a:t>Duration</a:t>
            </a:r>
            <a:r>
              <a:rPr lang="en-IN" sz="2400" dirty="0" smtClean="0"/>
              <a:t> classes :</a:t>
            </a:r>
            <a:br>
              <a:rPr lang="en-IN" sz="2400" dirty="0" smtClean="0"/>
            </a:br>
            <a:r>
              <a:rPr lang="en-IN" sz="2400" i="1" dirty="0" smtClean="0"/>
              <a:t>Period : </a:t>
            </a:r>
            <a:r>
              <a:rPr lang="en-IN" sz="2400" dirty="0" smtClean="0"/>
              <a:t>It deals with </a:t>
            </a:r>
            <a:r>
              <a:rPr lang="en-IN" sz="2400" i="1" dirty="0" smtClean="0"/>
              <a:t>date</a:t>
            </a:r>
            <a:r>
              <a:rPr lang="en-IN" sz="2400" dirty="0" smtClean="0"/>
              <a:t> based amount of time.</a:t>
            </a:r>
            <a:br>
              <a:rPr lang="en-IN" sz="2400" dirty="0" smtClean="0"/>
            </a:br>
            <a:r>
              <a:rPr lang="en-IN" sz="2400" i="1" dirty="0" smtClean="0"/>
              <a:t>Duration :</a:t>
            </a:r>
            <a:r>
              <a:rPr lang="en-IN" sz="2400" dirty="0" smtClean="0"/>
              <a:t> It deals with</a:t>
            </a:r>
            <a:r>
              <a:rPr lang="en-IN" sz="2400" i="1" dirty="0" smtClean="0"/>
              <a:t> time </a:t>
            </a:r>
            <a:r>
              <a:rPr lang="en-IN" sz="2400" dirty="0" smtClean="0"/>
              <a:t>based amount of time.</a:t>
            </a:r>
          </a:p>
          <a:p>
            <a:r>
              <a:rPr lang="en-IN" sz="2400" b="1" dirty="0" smtClean="0"/>
              <a:t>Example</a:t>
            </a:r>
            <a:r>
              <a:rPr lang="en-IN" sz="2400" dirty="0" smtClean="0"/>
              <a:t>: PeriodDuration.java</a:t>
            </a:r>
          </a:p>
          <a:p>
            <a:r>
              <a:rPr lang="en-US" sz="2400" b="1" dirty="0" smtClean="0"/>
              <a:t>Using Fluent Notation: To make readable </a:t>
            </a:r>
          </a:p>
          <a:p>
            <a:endParaRPr lang="en-US" sz="2700" dirty="0" smtClean="0"/>
          </a:p>
        </p:txBody>
      </p:sp>
      <p:sp>
        <p:nvSpPr>
          <p:cNvPr id="4" name="Content Placeholder 2"/>
          <p:cNvSpPr txBox="1">
            <a:spLocks/>
          </p:cNvSpPr>
          <p:nvPr/>
        </p:nvSpPr>
        <p:spPr bwMode="auto">
          <a:xfrm>
            <a:off x="609600" y="2786058"/>
            <a:ext cx="7918450" cy="3309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Example: // Not very readable - is this June 11 or November 6th?</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LocalDate</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myBday</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LocalDate.of</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(1970, 6, 11);</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A fluent approach</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myBday</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Year.of</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(1970).</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atMonth</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(JUNE).</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atDay</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(11);</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Schedule a meeting fluently</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LocalDateTime</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meeting =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LocalDate.of</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(2014, MARCH, 25).</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atTime</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(12, 30);</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Schedule that meeting using the London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timezone</a:t>
            </a:r>
            <a:endPar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ZonedDateTime</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meetingUK</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meeting.atZone</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ZoneId.of</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("Europe/London"));</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What time is it in San Francisco for that meeting?</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ZonedDateTime</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earlyMeeting</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 </a:t>
            </a: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   </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meetingUK.withZoneSameInstant</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ZoneId.of</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("America/</a:t>
            </a:r>
            <a:r>
              <a:rPr kumimoji="0" lang="en-US" b="1" i="0" u="none" strike="noStrike" kern="1200" cap="none" spc="0" normalizeH="0" baseline="0" noProof="0" dirty="0" err="1" smtClean="0">
                <a:ln>
                  <a:noFill/>
                </a:ln>
                <a:solidFill>
                  <a:schemeClr val="tx1"/>
                </a:solidFill>
                <a:effectLst/>
                <a:uLnTx/>
                <a:uFillTx/>
                <a:latin typeface="+mn-lt"/>
                <a:ea typeface="+mn-ea"/>
                <a:cs typeface="Courier New" pitchFamily="49" charset="0"/>
              </a:rPr>
              <a:t>Los_Angeles</a:t>
            </a:r>
            <a:r>
              <a:rPr kumimoji="0" lang="en-US" b="1" i="0" u="none" strike="noStrike" kern="1200" cap="none" spc="0" normalizeH="0" baseline="0" noProof="0" dirty="0" smtClean="0">
                <a:ln>
                  <a:noFill/>
                </a:ln>
                <a:solidFill>
                  <a:schemeClr val="tx1"/>
                </a:solidFill>
                <a:effectLst/>
                <a:uLnTx/>
                <a:uFillTx/>
                <a:latin typeface="+mn-lt"/>
                <a:ea typeface="+mn-ea"/>
                <a:cs typeface="Courier New" pitchFamily="49" charset="0"/>
              </a:rPr>
              <a:t>"));</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4"/>
            <a:ext cx="8229600" cy="654032"/>
          </a:xfrm>
        </p:spPr>
        <p:txBody>
          <a:bodyPr/>
          <a:lstStyle/>
          <a:p>
            <a:pPr eaLnBrk="1" hangingPunct="1"/>
            <a:r>
              <a:rPr lang="en-US" b="1" dirty="0" smtClean="0">
                <a:solidFill>
                  <a:srgbClr val="00B0F0"/>
                </a:solidFill>
              </a:rPr>
              <a:t>Why Is Date and Time Important?</a:t>
            </a:r>
          </a:p>
        </p:txBody>
      </p:sp>
      <p:sp>
        <p:nvSpPr>
          <p:cNvPr id="5123" name="Content Placeholder 2"/>
          <p:cNvSpPr>
            <a:spLocks noGrp="1"/>
          </p:cNvSpPr>
          <p:nvPr>
            <p:ph idx="1"/>
          </p:nvPr>
        </p:nvSpPr>
        <p:spPr>
          <a:xfrm>
            <a:off x="214282" y="571480"/>
            <a:ext cx="8786874" cy="5100658"/>
          </a:xfrm>
        </p:spPr>
        <p:txBody>
          <a:bodyPr/>
          <a:lstStyle/>
          <a:p>
            <a:pPr algn="just" eaLnBrk="1" hangingPunct="1"/>
            <a:r>
              <a:rPr lang="en-US" sz="2600" b="1" dirty="0" smtClean="0"/>
              <a:t>In the development of applications, programmers often need to represent time and use it to perform calculations: </a:t>
            </a:r>
          </a:p>
          <a:p>
            <a:pPr lvl="1" algn="just" eaLnBrk="1" hangingPunct="1"/>
            <a:r>
              <a:rPr lang="en-US" sz="2400" dirty="0" smtClean="0"/>
              <a:t>Current time and date are used to calculate events in the future, and as timestamps.</a:t>
            </a:r>
          </a:p>
          <a:p>
            <a:pPr lvl="1" algn="just" eaLnBrk="1" hangingPunct="1"/>
            <a:r>
              <a:rPr lang="en-US" sz="2400" dirty="0" smtClean="0"/>
              <a:t>Calculating a time or date offset is important when determining what the time and date are when n hours or n days are added to a date.</a:t>
            </a:r>
          </a:p>
          <a:p>
            <a:pPr lvl="1" algn="just" eaLnBrk="1" hangingPunct="1"/>
            <a:r>
              <a:rPr lang="en-US" sz="2400" dirty="0" smtClean="0"/>
              <a:t>Determining time and date in other countries is often a critical factor in determining when meetings happen, or what the local time is when a plane lands.</a:t>
            </a:r>
          </a:p>
          <a:p>
            <a:pPr lvl="1" algn="just" eaLnBrk="1" hangingPunct="1"/>
            <a:r>
              <a:rPr lang="en-US" sz="2400" dirty="0" smtClean="0"/>
              <a:t>The number of days in the month of February (leap years)</a:t>
            </a:r>
          </a:p>
          <a:p>
            <a:pPr lvl="1" algn="just" eaLnBrk="1" hangingPunct="1"/>
            <a:r>
              <a:rPr lang="en-US" sz="2400" dirty="0" smtClean="0"/>
              <a:t>The difference between two dates/time in seconds, minutes, hours, days, months, years</a:t>
            </a:r>
          </a:p>
          <a:p>
            <a:pPr lvl="1" algn="just" eaLnBrk="1" hangingPunct="1"/>
            <a:r>
              <a:rPr lang="en-US" sz="2400" dirty="0" smtClean="0"/>
              <a:t>A time duration (hours, </a:t>
            </a:r>
            <a:r>
              <a:rPr lang="en-US" sz="2400" dirty="0" err="1" smtClean="0"/>
              <a:t>mins</a:t>
            </a:r>
            <a:r>
              <a:rPr lang="en-US" sz="2400" dirty="0" smtClean="0"/>
              <a:t>, </a:t>
            </a:r>
            <a:r>
              <a:rPr lang="en-US" sz="2400" dirty="0" err="1" smtClean="0"/>
              <a:t>secs</a:t>
            </a:r>
            <a:r>
              <a:rPr lang="en-US" sz="2400" dirty="0" smtClean="0"/>
              <a:t>) or a period (years, months, days)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4"/>
            <a:ext cx="8229600" cy="428628"/>
          </a:xfrm>
        </p:spPr>
        <p:txBody>
          <a:bodyPr/>
          <a:lstStyle/>
          <a:p>
            <a:r>
              <a:rPr lang="en-IN" b="1" dirty="0" smtClean="0">
                <a:solidFill>
                  <a:srgbClr val="00B0F0"/>
                </a:solidFill>
              </a:rPr>
              <a:t>Existing Date/Time APIs: Issues </a:t>
            </a:r>
          </a:p>
        </p:txBody>
      </p:sp>
      <p:sp>
        <p:nvSpPr>
          <p:cNvPr id="5123" name="Content Placeholder 2"/>
          <p:cNvSpPr>
            <a:spLocks noGrp="1"/>
          </p:cNvSpPr>
          <p:nvPr>
            <p:ph idx="1"/>
          </p:nvPr>
        </p:nvSpPr>
        <p:spPr>
          <a:xfrm>
            <a:off x="0" y="571480"/>
            <a:ext cx="8929718" cy="5100658"/>
          </a:xfrm>
        </p:spPr>
        <p:txBody>
          <a:bodyPr/>
          <a:lstStyle/>
          <a:p>
            <a:pPr algn="just"/>
            <a:r>
              <a:rPr lang="en-US" sz="2400" b="1" dirty="0" smtClean="0"/>
              <a:t>Disadvantages </a:t>
            </a:r>
            <a:r>
              <a:rPr lang="en-US" sz="2400" dirty="0" smtClean="0"/>
              <a:t>of </a:t>
            </a:r>
            <a:r>
              <a:rPr lang="en-US" sz="2400" dirty="0" err="1" smtClean="0"/>
              <a:t>java.util.Date</a:t>
            </a:r>
            <a:r>
              <a:rPr lang="en-US" sz="2400" dirty="0" smtClean="0"/>
              <a:t> (Calendar, </a:t>
            </a:r>
            <a:r>
              <a:rPr lang="en-US" sz="2400" dirty="0" err="1" smtClean="0"/>
              <a:t>TimeZone</a:t>
            </a:r>
            <a:r>
              <a:rPr lang="en-US" sz="2400" dirty="0" smtClean="0"/>
              <a:t> &amp; </a:t>
            </a:r>
            <a:r>
              <a:rPr lang="en-US" sz="2400" dirty="0" err="1" smtClean="0"/>
              <a:t>DateFormat</a:t>
            </a:r>
            <a:endParaRPr lang="en-IN" sz="2400" dirty="0" smtClean="0"/>
          </a:p>
          <a:p>
            <a:pPr algn="just"/>
            <a:r>
              <a:rPr lang="en-IN" sz="2300" b="1" dirty="0" smtClean="0"/>
              <a:t>Thread Safety</a:t>
            </a:r>
            <a:r>
              <a:rPr lang="en-IN" sz="2300" dirty="0" smtClean="0"/>
              <a:t> </a:t>
            </a:r>
          </a:p>
          <a:p>
            <a:pPr lvl="1" algn="just"/>
            <a:r>
              <a:rPr lang="en-IN" sz="2000" dirty="0" smtClean="0"/>
              <a:t> </a:t>
            </a:r>
            <a:r>
              <a:rPr lang="en-IN" sz="2200" dirty="0" smtClean="0"/>
              <a:t>The </a:t>
            </a:r>
            <a:r>
              <a:rPr lang="en-IN" sz="2200" i="1" dirty="0" smtClean="0"/>
              <a:t>Date</a:t>
            </a:r>
            <a:r>
              <a:rPr lang="en-IN" sz="2200" dirty="0" smtClean="0"/>
              <a:t> and </a:t>
            </a:r>
            <a:r>
              <a:rPr lang="en-IN" sz="2200" i="1" dirty="0" smtClean="0"/>
              <a:t>Calendar</a:t>
            </a:r>
            <a:r>
              <a:rPr lang="en-IN" sz="2200" dirty="0" smtClean="0"/>
              <a:t> classes are not thread safe, leaving developers to deal with the headache of hard to debug concurrency issues and to write additional code to handle thread safety. </a:t>
            </a:r>
          </a:p>
          <a:p>
            <a:pPr algn="just"/>
            <a:r>
              <a:rPr lang="en-IN" sz="2300" b="1" dirty="0" smtClean="0"/>
              <a:t>APIs Design and Ease of Understanding</a:t>
            </a:r>
          </a:p>
          <a:p>
            <a:pPr lvl="1" algn="just"/>
            <a:r>
              <a:rPr lang="en-IN" sz="2200" dirty="0" smtClean="0"/>
              <a:t>The </a:t>
            </a:r>
            <a:r>
              <a:rPr lang="en-IN" sz="2200" i="1" dirty="0" smtClean="0"/>
              <a:t>Date</a:t>
            </a:r>
            <a:r>
              <a:rPr lang="en-IN" sz="2200" dirty="0" smtClean="0"/>
              <a:t> and </a:t>
            </a:r>
            <a:r>
              <a:rPr lang="en-IN" sz="2200" i="1" dirty="0" smtClean="0"/>
              <a:t>Calendar</a:t>
            </a:r>
            <a:r>
              <a:rPr lang="en-IN" sz="2200" dirty="0" smtClean="0"/>
              <a:t> APIs are poorly designed with inadequate methods to perform day-to-day operations. The new </a:t>
            </a:r>
            <a:r>
              <a:rPr lang="en-IN" sz="2200" i="1" dirty="0" smtClean="0"/>
              <a:t>Date/Time </a:t>
            </a:r>
            <a:r>
              <a:rPr lang="en-IN" sz="2200" dirty="0" smtClean="0"/>
              <a:t>APIs is ISO centric and follows consistent domain models for date, time, duration and periods. </a:t>
            </a:r>
          </a:p>
          <a:p>
            <a:pPr lvl="1" algn="just"/>
            <a:r>
              <a:rPr lang="en-US" sz="2200" dirty="0" smtClean="0"/>
              <a:t>The ISO Calendar is also known as the Gregorian calendar in JDK code. The ISO calendar system applies the current rules for leap years both forward and backward in time.</a:t>
            </a:r>
          </a:p>
          <a:p>
            <a:pPr algn="just"/>
            <a:r>
              <a:rPr lang="en-IN" sz="2300" b="1" i="1" dirty="0" err="1" smtClean="0"/>
              <a:t>ZonedDate</a:t>
            </a:r>
            <a:r>
              <a:rPr lang="en-IN" sz="2300" b="1" dirty="0" smtClean="0"/>
              <a:t> and </a:t>
            </a:r>
            <a:r>
              <a:rPr lang="en-IN" sz="2300" b="1" i="1" dirty="0" smtClean="0"/>
              <a:t>Time</a:t>
            </a:r>
            <a:r>
              <a:rPr lang="en-IN" sz="2400" dirty="0" smtClean="0"/>
              <a:t> </a:t>
            </a:r>
          </a:p>
          <a:p>
            <a:pPr lvl="1" algn="just"/>
            <a:r>
              <a:rPr lang="en-IN" sz="2200" dirty="0" smtClean="0"/>
              <a:t>Developers had to write additional logic to handle </a:t>
            </a:r>
            <a:r>
              <a:rPr lang="en-IN" sz="2200" dirty="0" err="1" smtClean="0"/>
              <a:t>timezone</a:t>
            </a:r>
            <a:r>
              <a:rPr lang="en-IN" sz="2200" dirty="0" smtClean="0"/>
              <a:t> logic with the old APIs, whereas with the new APIs, handling of </a:t>
            </a:r>
            <a:r>
              <a:rPr lang="en-IN" sz="2200" dirty="0" err="1" smtClean="0"/>
              <a:t>timezone</a:t>
            </a:r>
            <a:r>
              <a:rPr lang="en-IN" sz="2200" dirty="0" smtClean="0"/>
              <a:t> can be done with </a:t>
            </a:r>
            <a:r>
              <a:rPr lang="en-IN" sz="2200" i="1" dirty="0" smtClean="0"/>
              <a:t>Local</a:t>
            </a:r>
            <a:r>
              <a:rPr lang="en-IN" sz="2200" dirty="0" smtClean="0"/>
              <a:t> and </a:t>
            </a:r>
            <a:r>
              <a:rPr lang="en-IN" sz="2200" i="1" dirty="0" err="1" smtClean="0"/>
              <a:t>ZonedDate</a:t>
            </a:r>
            <a:r>
              <a:rPr lang="en-IN" sz="2200" dirty="0" smtClean="0"/>
              <a:t>/</a:t>
            </a:r>
            <a:r>
              <a:rPr lang="en-IN" sz="2200" i="1" dirty="0" smtClean="0"/>
              <a:t>Time</a:t>
            </a:r>
            <a:r>
              <a:rPr lang="en-IN" sz="2200" dirty="0" smtClean="0"/>
              <a:t> APIs.</a:t>
            </a:r>
          </a:p>
          <a:p>
            <a:pPr algn="just"/>
            <a:endParaRPr lang="en-IN" sz="240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85720" y="2167532"/>
          <a:ext cx="8715436" cy="4547616"/>
        </p:xfrm>
        <a:graphic>
          <a:graphicData uri="http://schemas.openxmlformats.org/drawingml/2006/table">
            <a:tbl>
              <a:tblPr firstRow="1" bandRow="1">
                <a:tableStyleId>{5C22544A-7EE6-4342-B048-85BDC9FD1C3A}</a:tableStyleId>
              </a:tblPr>
              <a:tblGrid>
                <a:gridCol w="2735072"/>
                <a:gridCol w="5980364"/>
              </a:tblGrid>
              <a:tr h="370840">
                <a:tc>
                  <a:txBody>
                    <a:bodyPr/>
                    <a:lstStyle/>
                    <a:p>
                      <a:pPr>
                        <a:lnSpc>
                          <a:spcPct val="115000"/>
                        </a:lnSpc>
                        <a:spcBef>
                          <a:spcPts val="1500"/>
                        </a:spcBef>
                        <a:spcAft>
                          <a:spcPts val="1500"/>
                        </a:spcAft>
                      </a:pPr>
                      <a:r>
                        <a:rPr lang="en-IN" sz="2400" b="1" dirty="0">
                          <a:solidFill>
                            <a:srgbClr val="000000"/>
                          </a:solidFill>
                          <a:latin typeface="+mn-lt"/>
                          <a:ea typeface="Times New Roman"/>
                          <a:cs typeface="Times New Roman"/>
                        </a:rPr>
                        <a:t>Class</a:t>
                      </a:r>
                      <a:endParaRPr lang="en-IN" sz="2400" dirty="0">
                        <a:latin typeface="+mn-lt"/>
                        <a:ea typeface="Calibri"/>
                        <a:cs typeface="Times New Roman"/>
                      </a:endParaRPr>
                    </a:p>
                  </a:txBody>
                  <a:tcPr marL="152400" marR="76200" marT="76200" marB="76200"/>
                </a:tc>
                <a:tc>
                  <a:txBody>
                    <a:bodyPr/>
                    <a:lstStyle/>
                    <a:p>
                      <a:pPr>
                        <a:lnSpc>
                          <a:spcPct val="115000"/>
                        </a:lnSpc>
                        <a:spcBef>
                          <a:spcPts val="1500"/>
                        </a:spcBef>
                        <a:spcAft>
                          <a:spcPts val="1500"/>
                        </a:spcAft>
                      </a:pPr>
                      <a:r>
                        <a:rPr lang="en-IN" sz="2400" b="1">
                          <a:solidFill>
                            <a:srgbClr val="000000"/>
                          </a:solidFill>
                          <a:latin typeface="+mn-lt"/>
                          <a:ea typeface="Times New Roman"/>
                          <a:cs typeface="Times New Roman"/>
                        </a:rPr>
                        <a:t>Description</a:t>
                      </a:r>
                      <a:endParaRPr lang="en-IN" sz="2400">
                        <a:latin typeface="+mn-lt"/>
                        <a:ea typeface="Calibri"/>
                        <a:cs typeface="Times New Roman"/>
                      </a:endParaRPr>
                    </a:p>
                  </a:txBody>
                  <a:tcPr marL="76200" marR="76200" marT="76200" marB="76200"/>
                </a:tc>
              </a:tr>
              <a:tr h="370840">
                <a:tc>
                  <a:txBody>
                    <a:bodyPr/>
                    <a:lstStyle/>
                    <a:p>
                      <a:pPr>
                        <a:lnSpc>
                          <a:spcPct val="115000"/>
                        </a:lnSpc>
                        <a:spcBef>
                          <a:spcPts val="1500"/>
                        </a:spcBef>
                        <a:spcAft>
                          <a:spcPts val="1500"/>
                        </a:spcAft>
                      </a:pPr>
                      <a:r>
                        <a:rPr lang="en-IN" sz="2400" dirty="0" err="1">
                          <a:solidFill>
                            <a:srgbClr val="DC143C"/>
                          </a:solidFill>
                          <a:latin typeface="+mn-lt"/>
                          <a:ea typeface="Times New Roman"/>
                          <a:cs typeface="Courier New"/>
                        </a:rPr>
                        <a:t>LocalDate</a:t>
                      </a:r>
                      <a:endParaRPr lang="en-IN" sz="2400" dirty="0">
                        <a:latin typeface="+mn-lt"/>
                        <a:ea typeface="Calibri"/>
                        <a:cs typeface="Times New Roman"/>
                      </a:endParaRPr>
                    </a:p>
                  </a:txBody>
                  <a:tcPr marL="152400" marR="76200" marT="76200" marB="76200"/>
                </a:tc>
                <a:tc>
                  <a:txBody>
                    <a:bodyPr/>
                    <a:lstStyle/>
                    <a:p>
                      <a:pPr>
                        <a:lnSpc>
                          <a:spcPct val="115000"/>
                        </a:lnSpc>
                        <a:spcBef>
                          <a:spcPts val="1500"/>
                        </a:spcBef>
                        <a:spcAft>
                          <a:spcPts val="1500"/>
                        </a:spcAft>
                      </a:pPr>
                      <a:r>
                        <a:rPr lang="en-IN" sz="2400" dirty="0">
                          <a:solidFill>
                            <a:srgbClr val="000000"/>
                          </a:solidFill>
                          <a:latin typeface="+mn-lt"/>
                          <a:ea typeface="Times New Roman"/>
                          <a:cs typeface="Times New Roman"/>
                        </a:rPr>
                        <a:t>Represents a date (year, month, day (</a:t>
                      </a:r>
                      <a:r>
                        <a:rPr lang="en-IN" sz="2400" dirty="0" err="1">
                          <a:solidFill>
                            <a:srgbClr val="000000"/>
                          </a:solidFill>
                          <a:latin typeface="+mn-lt"/>
                          <a:ea typeface="Times New Roman"/>
                          <a:cs typeface="Times New Roman"/>
                        </a:rPr>
                        <a:t>yyyy</a:t>
                      </a:r>
                      <a:r>
                        <a:rPr lang="en-IN" sz="2400" dirty="0">
                          <a:solidFill>
                            <a:srgbClr val="000000"/>
                          </a:solidFill>
                          <a:latin typeface="+mn-lt"/>
                          <a:ea typeface="Times New Roman"/>
                          <a:cs typeface="Times New Roman"/>
                        </a:rPr>
                        <a:t>-MM-</a:t>
                      </a:r>
                      <a:r>
                        <a:rPr lang="en-IN" sz="2400" dirty="0" err="1">
                          <a:solidFill>
                            <a:srgbClr val="000000"/>
                          </a:solidFill>
                          <a:latin typeface="+mn-lt"/>
                          <a:ea typeface="Times New Roman"/>
                          <a:cs typeface="Times New Roman"/>
                        </a:rPr>
                        <a:t>dd</a:t>
                      </a:r>
                      <a:r>
                        <a:rPr lang="en-IN" sz="2400" dirty="0">
                          <a:solidFill>
                            <a:srgbClr val="000000"/>
                          </a:solidFill>
                          <a:latin typeface="+mn-lt"/>
                          <a:ea typeface="Times New Roman"/>
                          <a:cs typeface="Times New Roman"/>
                        </a:rPr>
                        <a:t>))</a:t>
                      </a:r>
                      <a:endParaRPr lang="en-IN" sz="2400" dirty="0">
                        <a:latin typeface="+mn-lt"/>
                        <a:ea typeface="Calibri"/>
                        <a:cs typeface="Times New Roman"/>
                      </a:endParaRPr>
                    </a:p>
                  </a:txBody>
                  <a:tcPr marL="76200" marR="76200" marT="76200" marB="76200"/>
                </a:tc>
              </a:tr>
              <a:tr h="370840">
                <a:tc>
                  <a:txBody>
                    <a:bodyPr/>
                    <a:lstStyle/>
                    <a:p>
                      <a:pPr>
                        <a:lnSpc>
                          <a:spcPct val="115000"/>
                        </a:lnSpc>
                        <a:spcBef>
                          <a:spcPts val="1500"/>
                        </a:spcBef>
                        <a:spcAft>
                          <a:spcPts val="1500"/>
                        </a:spcAft>
                      </a:pPr>
                      <a:r>
                        <a:rPr lang="en-IN" sz="2400">
                          <a:solidFill>
                            <a:srgbClr val="DC143C"/>
                          </a:solidFill>
                          <a:latin typeface="+mn-lt"/>
                          <a:ea typeface="Times New Roman"/>
                          <a:cs typeface="Courier New"/>
                        </a:rPr>
                        <a:t>LocalTime</a:t>
                      </a:r>
                      <a:endParaRPr lang="en-IN" sz="2400">
                        <a:latin typeface="+mn-lt"/>
                        <a:ea typeface="Calibri"/>
                        <a:cs typeface="Times New Roman"/>
                      </a:endParaRPr>
                    </a:p>
                  </a:txBody>
                  <a:tcPr marL="152400" marR="76200" marT="76200" marB="76200"/>
                </a:tc>
                <a:tc>
                  <a:txBody>
                    <a:bodyPr/>
                    <a:lstStyle/>
                    <a:p>
                      <a:pPr>
                        <a:lnSpc>
                          <a:spcPct val="115000"/>
                        </a:lnSpc>
                        <a:spcBef>
                          <a:spcPts val="1500"/>
                        </a:spcBef>
                        <a:spcAft>
                          <a:spcPts val="1500"/>
                        </a:spcAft>
                      </a:pPr>
                      <a:r>
                        <a:rPr lang="en-IN" sz="2400" dirty="0">
                          <a:solidFill>
                            <a:srgbClr val="000000"/>
                          </a:solidFill>
                          <a:latin typeface="+mn-lt"/>
                          <a:ea typeface="Times New Roman"/>
                          <a:cs typeface="Times New Roman"/>
                        </a:rPr>
                        <a:t>Represents a time (hour, minute, second and microsecond (HH-mm-se-</a:t>
                      </a:r>
                      <a:r>
                        <a:rPr lang="en-IN" sz="2400" dirty="0" err="1">
                          <a:solidFill>
                            <a:srgbClr val="000000"/>
                          </a:solidFill>
                          <a:latin typeface="+mn-lt"/>
                          <a:ea typeface="Times New Roman"/>
                          <a:cs typeface="Times New Roman"/>
                        </a:rPr>
                        <a:t>zzz</a:t>
                      </a:r>
                      <a:r>
                        <a:rPr lang="en-IN" sz="2400" dirty="0">
                          <a:solidFill>
                            <a:srgbClr val="000000"/>
                          </a:solidFill>
                          <a:latin typeface="+mn-lt"/>
                          <a:ea typeface="Times New Roman"/>
                          <a:cs typeface="Times New Roman"/>
                        </a:rPr>
                        <a:t>))</a:t>
                      </a:r>
                      <a:endParaRPr lang="en-IN" sz="2400" dirty="0">
                        <a:latin typeface="+mn-lt"/>
                        <a:ea typeface="Calibri"/>
                        <a:cs typeface="Times New Roman"/>
                      </a:endParaRPr>
                    </a:p>
                  </a:txBody>
                  <a:tcPr marL="76200" marR="76200" marT="76200" marB="76200"/>
                </a:tc>
              </a:tr>
              <a:tr h="370840">
                <a:tc>
                  <a:txBody>
                    <a:bodyPr/>
                    <a:lstStyle/>
                    <a:p>
                      <a:pPr>
                        <a:lnSpc>
                          <a:spcPct val="115000"/>
                        </a:lnSpc>
                        <a:spcBef>
                          <a:spcPts val="1500"/>
                        </a:spcBef>
                        <a:spcAft>
                          <a:spcPts val="1500"/>
                        </a:spcAft>
                      </a:pPr>
                      <a:r>
                        <a:rPr lang="en-IN" sz="2400">
                          <a:solidFill>
                            <a:srgbClr val="DC143C"/>
                          </a:solidFill>
                          <a:latin typeface="+mn-lt"/>
                          <a:ea typeface="Times New Roman"/>
                          <a:cs typeface="Courier New"/>
                        </a:rPr>
                        <a:t>LocalDateTime</a:t>
                      </a:r>
                      <a:endParaRPr lang="en-IN" sz="2400">
                        <a:latin typeface="+mn-lt"/>
                        <a:ea typeface="Calibri"/>
                        <a:cs typeface="Times New Roman"/>
                      </a:endParaRPr>
                    </a:p>
                  </a:txBody>
                  <a:tcPr marL="152400" marR="76200" marT="76200" marB="76200"/>
                </a:tc>
                <a:tc>
                  <a:txBody>
                    <a:bodyPr/>
                    <a:lstStyle/>
                    <a:p>
                      <a:pPr>
                        <a:lnSpc>
                          <a:spcPct val="115000"/>
                        </a:lnSpc>
                        <a:spcBef>
                          <a:spcPts val="1500"/>
                        </a:spcBef>
                        <a:spcAft>
                          <a:spcPts val="1500"/>
                        </a:spcAft>
                      </a:pPr>
                      <a:r>
                        <a:rPr lang="en-IN" sz="2400" dirty="0">
                          <a:solidFill>
                            <a:srgbClr val="000000"/>
                          </a:solidFill>
                          <a:latin typeface="+mn-lt"/>
                          <a:ea typeface="Times New Roman"/>
                          <a:cs typeface="Times New Roman"/>
                        </a:rPr>
                        <a:t>Represents both a date and a time (yyyy-MM-dd-HH-mm-ss.zzz)</a:t>
                      </a:r>
                      <a:endParaRPr lang="en-IN" sz="2400" dirty="0">
                        <a:latin typeface="+mn-lt"/>
                        <a:ea typeface="Calibri"/>
                        <a:cs typeface="Times New Roman"/>
                      </a:endParaRPr>
                    </a:p>
                  </a:txBody>
                  <a:tcPr marL="76200" marR="76200" marT="76200" marB="76200"/>
                </a:tc>
              </a:tr>
              <a:tr h="370840">
                <a:tc>
                  <a:txBody>
                    <a:bodyPr/>
                    <a:lstStyle/>
                    <a:p>
                      <a:pPr>
                        <a:lnSpc>
                          <a:spcPct val="115000"/>
                        </a:lnSpc>
                        <a:spcBef>
                          <a:spcPts val="1500"/>
                        </a:spcBef>
                        <a:spcAft>
                          <a:spcPts val="1500"/>
                        </a:spcAft>
                      </a:pPr>
                      <a:r>
                        <a:rPr lang="en-IN" sz="2400">
                          <a:solidFill>
                            <a:srgbClr val="DC143C"/>
                          </a:solidFill>
                          <a:latin typeface="+mn-lt"/>
                          <a:ea typeface="Times New Roman"/>
                          <a:cs typeface="Courier New"/>
                        </a:rPr>
                        <a:t>DateTimeFormatter</a:t>
                      </a:r>
                      <a:endParaRPr lang="en-IN" sz="2400">
                        <a:latin typeface="+mn-lt"/>
                        <a:ea typeface="Calibri"/>
                        <a:cs typeface="Times New Roman"/>
                      </a:endParaRPr>
                    </a:p>
                  </a:txBody>
                  <a:tcPr marL="152400" marR="76200" marT="76200" marB="76200"/>
                </a:tc>
                <a:tc>
                  <a:txBody>
                    <a:bodyPr/>
                    <a:lstStyle/>
                    <a:p>
                      <a:pPr>
                        <a:lnSpc>
                          <a:spcPct val="115000"/>
                        </a:lnSpc>
                        <a:spcBef>
                          <a:spcPts val="1500"/>
                        </a:spcBef>
                        <a:spcAft>
                          <a:spcPts val="1500"/>
                        </a:spcAft>
                      </a:pPr>
                      <a:r>
                        <a:rPr lang="en-IN" sz="2400" dirty="0">
                          <a:solidFill>
                            <a:srgbClr val="000000"/>
                          </a:solidFill>
                          <a:latin typeface="+mn-lt"/>
                          <a:ea typeface="Times New Roman"/>
                          <a:cs typeface="Times New Roman"/>
                        </a:rPr>
                        <a:t>Formatter for displaying and parsing date-time objects</a:t>
                      </a:r>
                      <a:endParaRPr lang="en-IN" sz="2400" dirty="0">
                        <a:latin typeface="+mn-lt"/>
                        <a:ea typeface="Calibri"/>
                        <a:cs typeface="Times New Roman"/>
                      </a:endParaRP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a:t>
            </a:fld>
            <a:endParaRPr lang="en-US"/>
          </a:p>
        </p:txBody>
      </p:sp>
      <p:sp>
        <p:nvSpPr>
          <p:cNvPr id="1026" name="Rectangle 2"/>
          <p:cNvSpPr>
            <a:spLocks noChangeArrowheads="1"/>
          </p:cNvSpPr>
          <p:nvPr/>
        </p:nvSpPr>
        <p:spPr bwMode="auto">
          <a:xfrm>
            <a:off x="0" y="357166"/>
            <a:ext cx="9144000" cy="1569660"/>
          </a:xfrm>
          <a:prstGeom prst="rect">
            <a:avLst/>
          </a:prstGeom>
          <a:solidFill>
            <a:srgbClr val="F1F1F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cs typeface="Arial" pitchFamily="34" charset="0"/>
              </a:rPr>
              <a:t>Java does not have a built-in Date class,  but we can import  the </a:t>
            </a:r>
            <a:r>
              <a:rPr kumimoji="0" lang="en-US" sz="2400" b="0" i="0" u="none" strike="noStrike" cap="none" normalizeH="0" baseline="0" dirty="0" err="1" smtClean="0">
                <a:ln>
                  <a:noFill/>
                </a:ln>
                <a:solidFill>
                  <a:srgbClr val="DC143C"/>
                </a:solidFill>
                <a:effectLst/>
                <a:latin typeface="+mn-lt"/>
                <a:cs typeface="Arial" pitchFamily="34" charset="0"/>
              </a:rPr>
              <a:t>java.time</a:t>
            </a:r>
            <a:r>
              <a:rPr kumimoji="0" lang="en-US" sz="2400" b="0" i="0" u="none" strike="noStrike" cap="none" normalizeH="0" baseline="0" dirty="0" smtClean="0">
                <a:ln>
                  <a:noFill/>
                </a:ln>
                <a:solidFill>
                  <a:srgbClr val="000000"/>
                </a:solidFill>
                <a:effectLst/>
                <a:latin typeface="+mn-lt"/>
                <a:cs typeface="Arial" pitchFamily="34" charset="0"/>
              </a:rPr>
              <a:t> package to work with the date and time API. The package includes many date and time classes.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Arial" pitchFamily="34" charset="0"/>
              </a:rPr>
              <a:t>For example:</a:t>
            </a:r>
            <a:r>
              <a:rPr kumimoji="0" lang="en-US" sz="2400" b="1" i="0" u="none" strike="noStrike" cap="none" normalizeH="0" baseline="0" dirty="0" smtClean="0">
                <a:ln>
                  <a:noFill/>
                </a:ln>
                <a:solidFill>
                  <a:schemeClr val="tx1"/>
                </a:solidFill>
                <a:effectLst/>
                <a:latin typeface="+mn-lt"/>
                <a:cs typeface="Arial" pitchFamily="34"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71414"/>
            <a:ext cx="8229600" cy="725470"/>
          </a:xfrm>
        </p:spPr>
        <p:txBody>
          <a:bodyPr/>
          <a:lstStyle/>
          <a:p>
            <a:r>
              <a:rPr lang="en-US" b="1" dirty="0" smtClean="0">
                <a:solidFill>
                  <a:srgbClr val="00B0F0"/>
                </a:solidFill>
              </a:rPr>
              <a:t>Working with Local Date and Time</a:t>
            </a:r>
          </a:p>
        </p:txBody>
      </p:sp>
      <p:sp>
        <p:nvSpPr>
          <p:cNvPr id="8195" name="Content Placeholder 2"/>
          <p:cNvSpPr>
            <a:spLocks noGrp="1"/>
          </p:cNvSpPr>
          <p:nvPr>
            <p:ph idx="1"/>
          </p:nvPr>
        </p:nvSpPr>
        <p:spPr>
          <a:xfrm>
            <a:off x="214282" y="785794"/>
            <a:ext cx="8786874" cy="5575319"/>
          </a:xfrm>
        </p:spPr>
        <p:txBody>
          <a:bodyPr/>
          <a:lstStyle/>
          <a:p>
            <a:pPr algn="just"/>
            <a:r>
              <a:rPr lang="en-US" sz="2600" dirty="0" smtClean="0"/>
              <a:t>The </a:t>
            </a:r>
            <a:r>
              <a:rPr lang="en-US" sz="2600" dirty="0" err="1" smtClean="0">
                <a:cs typeface="Courier New" pitchFamily="49" charset="0"/>
              </a:rPr>
              <a:t>java.time</a:t>
            </a:r>
            <a:r>
              <a:rPr lang="en-US" sz="2600" dirty="0" smtClean="0"/>
              <a:t> API defines two classes for working with local dates and times (without a time zone):</a:t>
            </a:r>
          </a:p>
          <a:p>
            <a:pPr lvl="1"/>
            <a:r>
              <a:rPr lang="en-US" b="1" dirty="0" err="1" smtClean="0">
                <a:cs typeface="Courier New" pitchFamily="49" charset="0"/>
              </a:rPr>
              <a:t>LocalDate</a:t>
            </a:r>
            <a:r>
              <a:rPr lang="en-US" b="1" dirty="0" smtClean="0"/>
              <a:t>:</a:t>
            </a:r>
            <a:endParaRPr lang="en-US" b="1" dirty="0" smtClean="0">
              <a:cs typeface="Courier New" pitchFamily="49" charset="0"/>
            </a:endParaRPr>
          </a:p>
          <a:p>
            <a:pPr lvl="2"/>
            <a:r>
              <a:rPr lang="en-US" dirty="0" smtClean="0"/>
              <a:t>Does not include time</a:t>
            </a:r>
          </a:p>
          <a:p>
            <a:pPr lvl="2"/>
            <a:r>
              <a:rPr lang="en-US" dirty="0" smtClean="0"/>
              <a:t>A year-month-day representation</a:t>
            </a:r>
          </a:p>
          <a:p>
            <a:pPr lvl="2"/>
            <a:r>
              <a:rPr lang="en-US" dirty="0" err="1" smtClean="0">
                <a:cs typeface="Courier New" pitchFamily="49" charset="0"/>
              </a:rPr>
              <a:t>toString</a:t>
            </a:r>
            <a:r>
              <a:rPr lang="en-US" dirty="0" smtClean="0"/>
              <a:t> – ISO 8601 format (YYYY-MM-DD)</a:t>
            </a:r>
          </a:p>
          <a:p>
            <a:pPr lvl="2" algn="just"/>
            <a:r>
              <a:rPr lang="en-US" dirty="0" smtClean="0"/>
              <a:t>ISO-8601 defines the international format of dates as the year first, followed by the month, day, hour, minutes, and seconds. The definition is based on the relative importance of each unit of time.</a:t>
            </a:r>
          </a:p>
          <a:p>
            <a:pPr lvl="1"/>
            <a:r>
              <a:rPr lang="en-US" b="1" dirty="0" err="1" smtClean="0">
                <a:cs typeface="Courier New" pitchFamily="49" charset="0"/>
              </a:rPr>
              <a:t>LocalTime</a:t>
            </a:r>
            <a:r>
              <a:rPr lang="en-US" b="1" dirty="0" smtClean="0"/>
              <a:t>:</a:t>
            </a:r>
          </a:p>
          <a:p>
            <a:pPr lvl="2"/>
            <a:r>
              <a:rPr lang="en-US" dirty="0" smtClean="0"/>
              <a:t>Does not include date</a:t>
            </a:r>
          </a:p>
          <a:p>
            <a:pPr lvl="2"/>
            <a:r>
              <a:rPr lang="en-US" dirty="0" smtClean="0"/>
              <a:t>Stores </a:t>
            </a:r>
            <a:r>
              <a:rPr lang="en-US" dirty="0" err="1" smtClean="0"/>
              <a:t>hours:minutes:seconds.nanoseconds</a:t>
            </a:r>
            <a:endParaRPr lang="en-US" dirty="0" smtClean="0"/>
          </a:p>
          <a:p>
            <a:pPr lvl="2"/>
            <a:r>
              <a:rPr lang="en-US" dirty="0" err="1" smtClean="0">
                <a:cs typeface="Courier New" pitchFamily="49" charset="0"/>
              </a:rPr>
              <a:t>toString</a:t>
            </a:r>
            <a:r>
              <a:rPr lang="en-US" dirty="0" smtClean="0"/>
              <a:t> – (</a:t>
            </a:r>
            <a:r>
              <a:rPr lang="en-US" dirty="0" err="1" smtClean="0"/>
              <a:t>HH:mm:ss.SSSS</a:t>
            </a:r>
            <a:r>
              <a:rPr lang="en-US" dirty="0" smtClean="0"/>
              <a:t>)</a:t>
            </a:r>
          </a:p>
          <a:p>
            <a:pPr lvl="2"/>
            <a:endParaRPr lang="en-US" dirty="0" smtClean="0"/>
          </a:p>
          <a:p>
            <a:pPr lvl="1"/>
            <a:endParaRPr lang="en-US" dirty="0" smtClean="0"/>
          </a:p>
          <a:p>
            <a:endParaRPr lang="en-US" dirty="0" smtClean="0">
              <a:latin typeface="Arial" charset="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4"/>
            <a:ext cx="8229600" cy="500066"/>
          </a:xfrm>
        </p:spPr>
        <p:txBody>
          <a:bodyPr/>
          <a:lstStyle/>
          <a:p>
            <a:r>
              <a:rPr lang="en-US" b="1" dirty="0" smtClean="0">
                <a:solidFill>
                  <a:srgbClr val="00B0F0"/>
                </a:solidFill>
              </a:rPr>
              <a:t>Working with </a:t>
            </a:r>
            <a:r>
              <a:rPr lang="en-US" b="1" dirty="0" err="1" smtClean="0">
                <a:solidFill>
                  <a:srgbClr val="00B0F0"/>
                </a:solidFill>
              </a:rPr>
              <a:t>LocalDate</a:t>
            </a:r>
            <a:r>
              <a:rPr lang="en-US" b="1" dirty="0" smtClean="0">
                <a:solidFill>
                  <a:srgbClr val="00B0F0"/>
                </a:solidFill>
              </a:rPr>
              <a:t> </a:t>
            </a:r>
          </a:p>
        </p:txBody>
      </p:sp>
      <p:sp>
        <p:nvSpPr>
          <p:cNvPr id="9219" name="Content Placeholder 2"/>
          <p:cNvSpPr>
            <a:spLocks noGrp="1"/>
          </p:cNvSpPr>
          <p:nvPr>
            <p:ph idx="1"/>
          </p:nvPr>
        </p:nvSpPr>
        <p:spPr>
          <a:xfrm>
            <a:off x="142844" y="500042"/>
            <a:ext cx="8786874" cy="5799158"/>
          </a:xfrm>
        </p:spPr>
        <p:txBody>
          <a:bodyPr/>
          <a:lstStyle/>
          <a:p>
            <a:pPr algn="just"/>
            <a:r>
              <a:rPr lang="en-US" sz="2400" dirty="0" err="1" smtClean="0">
                <a:cs typeface="Courier New" pitchFamily="49" charset="0"/>
              </a:rPr>
              <a:t>LocalDate</a:t>
            </a:r>
            <a:r>
              <a:rPr lang="en-US" sz="2400" dirty="0" smtClean="0"/>
              <a:t> is a class that holds an event date: a birth date, anniversary, meeting date, and so on.</a:t>
            </a:r>
          </a:p>
          <a:p>
            <a:pPr lvl="1" algn="just"/>
            <a:r>
              <a:rPr lang="en-US" sz="2400" dirty="0" smtClean="0"/>
              <a:t>A date is a label for a day.</a:t>
            </a:r>
          </a:p>
          <a:p>
            <a:pPr lvl="1" algn="just"/>
            <a:r>
              <a:rPr lang="en-US" sz="2400" dirty="0" err="1" smtClean="0">
                <a:cs typeface="Courier New" pitchFamily="49" charset="0"/>
              </a:rPr>
              <a:t>LocalDate</a:t>
            </a:r>
            <a:r>
              <a:rPr lang="en-US" sz="2400" dirty="0" smtClean="0"/>
              <a:t> uses the ISO calendar by default. ISO </a:t>
            </a:r>
            <a:r>
              <a:rPr lang="en-IN" sz="2400" dirty="0" smtClean="0"/>
              <a:t>format (</a:t>
            </a:r>
            <a:r>
              <a:rPr lang="en-IN" sz="2400" dirty="0" err="1" smtClean="0"/>
              <a:t>yyyy</a:t>
            </a:r>
            <a:r>
              <a:rPr lang="en-IN" sz="2400" dirty="0" smtClean="0"/>
              <a:t>-MM-</a:t>
            </a:r>
            <a:r>
              <a:rPr lang="en-IN" sz="2400" dirty="0" err="1" smtClean="0"/>
              <a:t>dd</a:t>
            </a:r>
            <a:r>
              <a:rPr lang="en-IN" sz="2400" dirty="0" smtClean="0"/>
              <a:t>) without time</a:t>
            </a:r>
            <a:endParaRPr lang="en-US" sz="2400" dirty="0" smtClean="0"/>
          </a:p>
          <a:p>
            <a:pPr lvl="1" algn="just"/>
            <a:r>
              <a:rPr lang="en-US" sz="2400" dirty="0" err="1" smtClean="0">
                <a:cs typeface="Courier New" pitchFamily="49" charset="0"/>
              </a:rPr>
              <a:t>LocalDate</a:t>
            </a:r>
            <a:r>
              <a:rPr lang="en-US" sz="2400" dirty="0" smtClean="0"/>
              <a:t> does not include time, so it is portable across time zones.</a:t>
            </a:r>
          </a:p>
          <a:p>
            <a:pPr lvl="1" algn="just"/>
            <a:r>
              <a:rPr lang="en-US" sz="2400" b="1" dirty="0" smtClean="0"/>
              <a:t>You can answer the following questions about dates with </a:t>
            </a:r>
            <a:r>
              <a:rPr lang="en-US" sz="2400" b="1" dirty="0" err="1" smtClean="0">
                <a:cs typeface="Courier New" pitchFamily="49" charset="0"/>
              </a:rPr>
              <a:t>LocalDate</a:t>
            </a:r>
            <a:r>
              <a:rPr lang="en-US" sz="2400" b="1" dirty="0" smtClean="0"/>
              <a:t>:</a:t>
            </a:r>
          </a:p>
          <a:p>
            <a:pPr lvl="2" algn="just"/>
            <a:r>
              <a:rPr lang="en-US" sz="2200" dirty="0" smtClean="0"/>
              <a:t>Is it in the future or past? </a:t>
            </a:r>
          </a:p>
          <a:p>
            <a:pPr lvl="2" algn="just"/>
            <a:r>
              <a:rPr lang="en-US" sz="2200" dirty="0" smtClean="0"/>
              <a:t>Is it in a leap year?</a:t>
            </a:r>
          </a:p>
          <a:p>
            <a:pPr lvl="2" algn="just"/>
            <a:r>
              <a:rPr lang="en-US" sz="2200" dirty="0" smtClean="0"/>
              <a:t>What day of the week is it?</a:t>
            </a:r>
          </a:p>
          <a:p>
            <a:pPr lvl="2" algn="just"/>
            <a:r>
              <a:rPr lang="en-US" sz="2200" dirty="0" smtClean="0"/>
              <a:t>What is the day a month from now?</a:t>
            </a:r>
          </a:p>
          <a:p>
            <a:pPr lvl="2" algn="just"/>
            <a:r>
              <a:rPr lang="en-US" sz="2200" dirty="0" smtClean="0"/>
              <a:t>What is the date next Tuesday?</a:t>
            </a:r>
          </a:p>
          <a:p>
            <a:pPr algn="just"/>
            <a:r>
              <a:rPr lang="en-US" sz="2300" b="1" dirty="0" smtClean="0"/>
              <a:t>Example</a:t>
            </a:r>
            <a:r>
              <a:rPr lang="en-US" sz="2300" dirty="0" smtClean="0"/>
              <a:t>: LocalDateExample.java, LocalDateExample1.java, TemporalAdjusters.java</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42852"/>
            <a:ext cx="8229600" cy="582594"/>
          </a:xfrm>
        </p:spPr>
        <p:txBody>
          <a:bodyPr/>
          <a:lstStyle/>
          <a:p>
            <a:r>
              <a:rPr lang="en-US" b="1" dirty="0" smtClean="0">
                <a:solidFill>
                  <a:srgbClr val="00B0F0"/>
                </a:solidFill>
              </a:rPr>
              <a:t>Working with </a:t>
            </a:r>
            <a:r>
              <a:rPr lang="en-US" b="1" dirty="0" err="1" smtClean="0">
                <a:solidFill>
                  <a:srgbClr val="00B0F0"/>
                </a:solidFill>
              </a:rPr>
              <a:t>LocalTime</a:t>
            </a:r>
            <a:endParaRPr lang="en-US" b="1" dirty="0" smtClean="0">
              <a:solidFill>
                <a:srgbClr val="00B0F0"/>
              </a:solidFill>
            </a:endParaRPr>
          </a:p>
        </p:txBody>
      </p:sp>
      <p:sp>
        <p:nvSpPr>
          <p:cNvPr id="11267" name="Content Placeholder 2"/>
          <p:cNvSpPr>
            <a:spLocks noGrp="1"/>
          </p:cNvSpPr>
          <p:nvPr>
            <p:ph idx="1"/>
          </p:nvPr>
        </p:nvSpPr>
        <p:spPr>
          <a:xfrm>
            <a:off x="285720" y="857232"/>
            <a:ext cx="8572560" cy="5715040"/>
          </a:xfrm>
        </p:spPr>
        <p:txBody>
          <a:bodyPr/>
          <a:lstStyle/>
          <a:p>
            <a:pPr algn="just">
              <a:defRPr/>
            </a:pPr>
            <a:r>
              <a:rPr lang="en-US" sz="2400" dirty="0" err="1" smtClean="0">
                <a:cs typeface="Courier New" pitchFamily="49" charset="0"/>
              </a:rPr>
              <a:t>LocalTime</a:t>
            </a:r>
            <a:r>
              <a:rPr lang="en-US" sz="2400" dirty="0" smtClean="0"/>
              <a:t> stores the time within a day.</a:t>
            </a:r>
          </a:p>
          <a:p>
            <a:pPr lvl="1" algn="just">
              <a:defRPr/>
            </a:pPr>
            <a:r>
              <a:rPr lang="en-US" sz="2400" dirty="0" smtClean="0"/>
              <a:t>Measured from midnight</a:t>
            </a:r>
          </a:p>
          <a:p>
            <a:pPr lvl="1" algn="just">
              <a:defRPr/>
            </a:pPr>
            <a:r>
              <a:rPr lang="en-US" sz="2400" dirty="0" smtClean="0"/>
              <a:t>Based on a 24-hour clock (13:30 is 1:30 PM.)</a:t>
            </a:r>
          </a:p>
          <a:p>
            <a:pPr lvl="1" algn="just">
              <a:defRPr/>
            </a:pPr>
            <a:r>
              <a:rPr lang="en-US" sz="2400" dirty="0" smtClean="0"/>
              <a:t>Questions you can answer about time with </a:t>
            </a:r>
            <a:r>
              <a:rPr lang="en-US" sz="2400" dirty="0" err="1" smtClean="0">
                <a:ea typeface="+mn-ea"/>
                <a:cs typeface="Courier New" pitchFamily="49" charset="0"/>
              </a:rPr>
              <a:t>LocalTime</a:t>
            </a:r>
            <a:endParaRPr lang="en-US" sz="2400" dirty="0" smtClean="0"/>
          </a:p>
          <a:p>
            <a:pPr lvl="2" algn="just">
              <a:defRPr/>
            </a:pPr>
            <a:r>
              <a:rPr lang="en-US" dirty="0" smtClean="0"/>
              <a:t>When is my lunch time?</a:t>
            </a:r>
          </a:p>
          <a:p>
            <a:pPr lvl="2" algn="just">
              <a:defRPr/>
            </a:pPr>
            <a:r>
              <a:rPr lang="en-US" dirty="0" smtClean="0"/>
              <a:t>Is lunch time in the future or past?</a:t>
            </a:r>
          </a:p>
          <a:p>
            <a:pPr lvl="2" algn="just">
              <a:defRPr/>
            </a:pPr>
            <a:r>
              <a:rPr lang="en-US" dirty="0" smtClean="0"/>
              <a:t>What is the time 1 hour 15 minutes from now?</a:t>
            </a:r>
          </a:p>
          <a:p>
            <a:pPr lvl="2" algn="just">
              <a:defRPr/>
            </a:pPr>
            <a:r>
              <a:rPr lang="en-US" dirty="0" smtClean="0"/>
              <a:t>How many minutes until lunch time?</a:t>
            </a:r>
          </a:p>
          <a:p>
            <a:pPr lvl="2" algn="just">
              <a:defRPr/>
            </a:pPr>
            <a:r>
              <a:rPr lang="en-US" dirty="0" smtClean="0"/>
              <a:t>How many hours until bedtime?</a:t>
            </a:r>
          </a:p>
          <a:p>
            <a:pPr lvl="2" algn="just">
              <a:defRPr/>
            </a:pPr>
            <a:r>
              <a:rPr lang="en-US" dirty="0" smtClean="0"/>
              <a:t>How do I keep track of just the hours and minutes?</a:t>
            </a:r>
          </a:p>
          <a:p>
            <a:pPr lvl="2" algn="just">
              <a:defRPr/>
            </a:pPr>
            <a:r>
              <a:rPr lang="en-US" b="1" dirty="0" smtClean="0"/>
              <a:t>Example</a:t>
            </a:r>
            <a:r>
              <a:rPr lang="en-US" dirty="0" smtClean="0"/>
              <a:t>: LocalTimeExample.java</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1414"/>
            <a:ext cx="8229600" cy="582594"/>
          </a:xfrm>
        </p:spPr>
        <p:txBody>
          <a:bodyPr/>
          <a:lstStyle/>
          <a:p>
            <a:r>
              <a:rPr lang="en-US" b="1" dirty="0" smtClean="0">
                <a:solidFill>
                  <a:srgbClr val="00B0F0"/>
                </a:solidFill>
              </a:rPr>
              <a:t>Working with </a:t>
            </a:r>
            <a:r>
              <a:rPr lang="en-US" b="1" dirty="0" err="1" smtClean="0">
                <a:solidFill>
                  <a:srgbClr val="00B0F0"/>
                </a:solidFill>
              </a:rPr>
              <a:t>LocalDateTime</a:t>
            </a:r>
            <a:endParaRPr lang="en-US" b="1" dirty="0" smtClean="0">
              <a:solidFill>
                <a:srgbClr val="00B0F0"/>
              </a:solidFill>
            </a:endParaRPr>
          </a:p>
        </p:txBody>
      </p:sp>
      <p:sp>
        <p:nvSpPr>
          <p:cNvPr id="13315" name="Content Placeholder 2"/>
          <p:cNvSpPr>
            <a:spLocks noGrp="1"/>
          </p:cNvSpPr>
          <p:nvPr>
            <p:ph idx="1"/>
          </p:nvPr>
        </p:nvSpPr>
        <p:spPr>
          <a:xfrm>
            <a:off x="285720" y="785794"/>
            <a:ext cx="8501122" cy="5786478"/>
          </a:xfrm>
        </p:spPr>
        <p:txBody>
          <a:bodyPr/>
          <a:lstStyle/>
          <a:p>
            <a:pPr algn="just">
              <a:defRPr/>
            </a:pPr>
            <a:r>
              <a:rPr lang="en-US" sz="2800" dirty="0" err="1" smtClean="0">
                <a:cs typeface="Courier New" pitchFamily="49" charset="0"/>
              </a:rPr>
              <a:t>LocalDateTime</a:t>
            </a:r>
            <a:r>
              <a:rPr lang="en-US" sz="2800" dirty="0" smtClean="0"/>
              <a:t> is a combination of </a:t>
            </a:r>
            <a:r>
              <a:rPr lang="en-US" sz="2800" dirty="0" err="1" smtClean="0">
                <a:cs typeface="Courier New" pitchFamily="49" charset="0"/>
              </a:rPr>
              <a:t>LocalDate</a:t>
            </a:r>
            <a:r>
              <a:rPr lang="en-US" sz="2800" dirty="0" smtClean="0"/>
              <a:t> and </a:t>
            </a:r>
            <a:r>
              <a:rPr lang="en-US" sz="2800" dirty="0" err="1" smtClean="0">
                <a:cs typeface="Courier New" pitchFamily="49" charset="0"/>
              </a:rPr>
              <a:t>LocalTime</a:t>
            </a:r>
            <a:r>
              <a:rPr lang="en-US" sz="2800" dirty="0" smtClean="0"/>
              <a:t>.</a:t>
            </a:r>
          </a:p>
          <a:p>
            <a:pPr lvl="1" algn="just">
              <a:defRPr/>
            </a:pPr>
            <a:r>
              <a:rPr lang="en-US" dirty="0" err="1" smtClean="0">
                <a:ea typeface="+mn-ea"/>
                <a:cs typeface="Courier New" pitchFamily="49" charset="0"/>
              </a:rPr>
              <a:t>LocalDateTime</a:t>
            </a:r>
            <a:r>
              <a:rPr lang="en-US" dirty="0" smtClean="0"/>
              <a:t> is useful for narrowing events.</a:t>
            </a:r>
          </a:p>
          <a:p>
            <a:pPr lvl="1" algn="just">
              <a:defRPr/>
            </a:pPr>
            <a:r>
              <a:rPr lang="en-US" dirty="0" smtClean="0"/>
              <a:t>You can answer the following questions with </a:t>
            </a:r>
            <a:r>
              <a:rPr lang="en-US" dirty="0" err="1" smtClean="0">
                <a:ea typeface="+mn-ea"/>
                <a:cs typeface="Courier New" pitchFamily="49" charset="0"/>
              </a:rPr>
              <a:t>LocalDateTime</a:t>
            </a:r>
            <a:r>
              <a:rPr lang="en-US" dirty="0" smtClean="0"/>
              <a:t>:</a:t>
            </a:r>
          </a:p>
          <a:p>
            <a:pPr lvl="2">
              <a:defRPr/>
            </a:pPr>
            <a:r>
              <a:rPr lang="en-US" dirty="0" smtClean="0"/>
              <a:t>When is the meeting with corporate?</a:t>
            </a:r>
          </a:p>
          <a:p>
            <a:pPr lvl="2">
              <a:defRPr/>
            </a:pPr>
            <a:r>
              <a:rPr lang="en-US" dirty="0" smtClean="0"/>
              <a:t>When does my flight leave?</a:t>
            </a:r>
          </a:p>
          <a:p>
            <a:pPr lvl="2">
              <a:defRPr/>
            </a:pPr>
            <a:r>
              <a:rPr lang="en-US" dirty="0" smtClean="0"/>
              <a:t>When does the course start?</a:t>
            </a:r>
          </a:p>
          <a:p>
            <a:pPr lvl="2">
              <a:defRPr/>
            </a:pPr>
            <a:r>
              <a:rPr lang="en-US" dirty="0" smtClean="0"/>
              <a:t>If I move the meeting to Friday, what is the date?</a:t>
            </a:r>
          </a:p>
          <a:p>
            <a:pPr lvl="2">
              <a:defRPr/>
            </a:pPr>
            <a:r>
              <a:rPr lang="en-US" dirty="0" smtClean="0"/>
              <a:t>If the course starts at 9 AM on Monday and ends at 5 PM on Friday, how many hours am I in class?</a:t>
            </a:r>
          </a:p>
          <a:p>
            <a:pPr lvl="2">
              <a:defRPr/>
            </a:pPr>
            <a:r>
              <a:rPr lang="en-US" b="1" dirty="0" smtClean="0"/>
              <a:t>Example</a:t>
            </a:r>
            <a:r>
              <a:rPr lang="en-US" dirty="0" smtClean="0"/>
              <a:t>: LocalDateTimeExample.java, LocalDatesAndTimes.java, </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4"/>
            <a:ext cx="8229600" cy="654032"/>
          </a:xfrm>
        </p:spPr>
        <p:txBody>
          <a:bodyPr/>
          <a:lstStyle/>
          <a:p>
            <a:r>
              <a:rPr lang="en-US" b="1" dirty="0" smtClean="0">
                <a:solidFill>
                  <a:srgbClr val="00B0F0"/>
                </a:solidFill>
              </a:rPr>
              <a:t>Working with Time Zones</a:t>
            </a:r>
          </a:p>
        </p:txBody>
      </p:sp>
      <p:sp>
        <p:nvSpPr>
          <p:cNvPr id="15363" name="Content Placeholder 2"/>
          <p:cNvSpPr>
            <a:spLocks noGrp="1"/>
          </p:cNvSpPr>
          <p:nvPr>
            <p:ph idx="1"/>
          </p:nvPr>
        </p:nvSpPr>
        <p:spPr>
          <a:xfrm>
            <a:off x="285720" y="714356"/>
            <a:ext cx="8643998" cy="5500726"/>
          </a:xfrm>
        </p:spPr>
        <p:txBody>
          <a:bodyPr/>
          <a:lstStyle/>
          <a:p>
            <a:pPr algn="just"/>
            <a:r>
              <a:rPr lang="en-IN" sz="2700" dirty="0" smtClean="0"/>
              <a:t>A </a:t>
            </a:r>
            <a:r>
              <a:rPr lang="en-IN" sz="2700" b="1" dirty="0" smtClean="0"/>
              <a:t>time zone</a:t>
            </a:r>
            <a:r>
              <a:rPr lang="en-IN" sz="2700" dirty="0" smtClean="0"/>
              <a:t> is a region of the globe that observes a uniform standard time for legal, commercial, and social purposes.</a:t>
            </a:r>
          </a:p>
          <a:p>
            <a:pPr algn="just"/>
            <a:r>
              <a:rPr lang="en-IN" sz="2700" dirty="0" smtClean="0"/>
              <a:t> Time zones tend to follow the boundaries of countries and their subdivisions because it is convenient for areas in close commercial or other communication to keep the same time.</a:t>
            </a:r>
          </a:p>
          <a:p>
            <a:pPr algn="just"/>
            <a:r>
              <a:rPr lang="en-IN" sz="2700" dirty="0" smtClean="0"/>
              <a:t>Most of the time zones on land are offset from Coordinated Universal Time (UTC) by a whole number of hours (UTC−12:00 to UTC+14:00), but a few zones are offset by 30 or 45 minutes.</a:t>
            </a:r>
          </a:p>
          <a:p>
            <a:pPr algn="just"/>
            <a:r>
              <a:rPr lang="en-IN" sz="2700" b="1" dirty="0" smtClean="0"/>
              <a:t>Ex: </a:t>
            </a:r>
            <a:r>
              <a:rPr lang="en-IN" sz="2700" dirty="0" smtClean="0"/>
              <a:t> Newfoundland Standard Time is UTC−03:30, Nepal Standard Time is UTC+05:45, and </a:t>
            </a:r>
            <a:r>
              <a:rPr lang="en-IN" sz="2700" b="1" dirty="0" smtClean="0"/>
              <a:t>Indian</a:t>
            </a:r>
            <a:r>
              <a:rPr lang="en-IN" sz="2700" dirty="0" smtClean="0"/>
              <a:t> </a:t>
            </a:r>
            <a:r>
              <a:rPr lang="en-IN" sz="2700" b="1" dirty="0" smtClean="0"/>
              <a:t>Standard Time</a:t>
            </a:r>
            <a:r>
              <a:rPr lang="en-IN" sz="2700" dirty="0" smtClean="0"/>
              <a:t> is UTC+05:30</a:t>
            </a:r>
            <a:r>
              <a:rPr lang="en-IN" sz="2700" dirty="0" smtClean="0"/>
              <a:t>.</a:t>
            </a:r>
            <a:endParaRPr lang="en-US" sz="2700"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12125</TotalTime>
  <Words>2057</Words>
  <Application>Microsoft Office PowerPoint</Application>
  <PresentationFormat>On-screen Show (4:3)</PresentationFormat>
  <Paragraphs>240</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CSE 3002- programming in java  unit Iv date / time api  </vt:lpstr>
      <vt:lpstr>Why Is Date and Time Important?</vt:lpstr>
      <vt:lpstr>Existing Date/Time APIs: Issues </vt:lpstr>
      <vt:lpstr>Slide 4</vt:lpstr>
      <vt:lpstr>Working with Local Date and Time</vt:lpstr>
      <vt:lpstr>Working with LocalDate </vt:lpstr>
      <vt:lpstr>Working with LocalTime</vt:lpstr>
      <vt:lpstr>Working with LocalDateTime</vt:lpstr>
      <vt:lpstr>Working with Time Zones</vt:lpstr>
      <vt:lpstr>Working with Time Zones</vt:lpstr>
      <vt:lpstr>Working with Time Zones</vt:lpstr>
      <vt:lpstr>Modeling Time Zones</vt:lpstr>
      <vt:lpstr>Creating ZonedDateTime Objects</vt:lpstr>
      <vt:lpstr>Working with ZonedDateTime Gaps/Overlaps</vt:lpstr>
      <vt:lpstr>Working Across Time Zones</vt:lpstr>
      <vt:lpstr>Period and Duration</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Admin</cp:lastModifiedBy>
  <cp:revision>392</cp:revision>
  <dcterms:created xsi:type="dcterms:W3CDTF">2012-09-17T05:36:38Z</dcterms:created>
  <dcterms:modified xsi:type="dcterms:W3CDTF">2019-10-15T06:58:02Z</dcterms:modified>
</cp:coreProperties>
</file>