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71" r:id="rId4"/>
    <p:sldId id="259" r:id="rId5"/>
    <p:sldId id="273" r:id="rId6"/>
    <p:sldId id="272" r:id="rId7"/>
    <p:sldId id="260" r:id="rId8"/>
    <p:sldId id="261" r:id="rId9"/>
    <p:sldId id="262" r:id="rId10"/>
    <p:sldId id="263" r:id="rId11"/>
    <p:sldId id="268" r:id="rId12"/>
    <p:sldId id="270"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KJiGMADydG8+lbaOpj+q8jiZ8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16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3" name="Google Shape;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b660e92d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b660e92d5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g26b660e92d5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b660e92d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b660e92d5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g26b660e92d5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b660e92d5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b660e92d5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g26b660e92d5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660e92d5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b660e92d5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g26b660e92d5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b660e92d5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b660e92d5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g26b660e92d5_0_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c3ef8e758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1ac3ef8e758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4" name="Google Shape;154;g1ac3ef8e758_0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9" name="Google Shape;1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5" descr="LOGO.gif"/>
          <p:cNvPicPr preferRelativeResize="0"/>
          <p:nvPr/>
        </p:nvPicPr>
        <p:blipFill rotWithShape="1">
          <a:blip r:embed="rId2">
            <a:alphaModFix/>
          </a:blip>
          <a:srcRect b="10714"/>
          <a:stretch/>
        </p:blipFill>
        <p:spPr>
          <a:xfrm>
            <a:off x="6553200" y="228600"/>
            <a:ext cx="2057400" cy="635000"/>
          </a:xfrm>
          <a:prstGeom prst="rect">
            <a:avLst/>
          </a:prstGeom>
          <a:noFill/>
          <a:ln>
            <a:noFill/>
          </a:ln>
        </p:spPr>
      </p:pic>
      <p:grpSp>
        <p:nvGrpSpPr>
          <p:cNvPr id="26" name="Google Shape;26;p5"/>
          <p:cNvGrpSpPr/>
          <p:nvPr/>
        </p:nvGrpSpPr>
        <p:grpSpPr>
          <a:xfrm>
            <a:off x="6146800" y="0"/>
            <a:ext cx="2997300" cy="876300"/>
            <a:chOff x="6096000" y="3924300"/>
            <a:chExt cx="2997300" cy="876300"/>
          </a:xfrm>
        </p:grpSpPr>
        <p:sp>
          <p:nvSpPr>
            <p:cNvPr id="27" name="Google Shape;27;p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5" descr="LOGO.gif"/>
            <p:cNvPicPr preferRelativeResize="0"/>
            <p:nvPr/>
          </p:nvPicPr>
          <p:blipFill rotWithShape="1">
            <a:blip r:embed="rId2">
              <a:alphaModFix/>
            </a:blip>
            <a:srcRect b="10714"/>
            <a:stretch/>
          </p:blipFill>
          <p:spPr>
            <a:xfrm>
              <a:off x="6502400" y="4152900"/>
              <a:ext cx="2057400" cy="635000"/>
            </a:xfrm>
            <a:prstGeom prst="rect">
              <a:avLst/>
            </a:prstGeom>
            <a:noFill/>
            <a:ln>
              <a:noFill/>
            </a:ln>
          </p:spPr>
        </p:pic>
        <p:sp>
          <p:nvSpPr>
            <p:cNvPr id="29" name="Google Shape;29;p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5" descr="logo.jpg"/>
          <p:cNvPicPr preferRelativeResize="0"/>
          <p:nvPr/>
        </p:nvPicPr>
        <p:blipFill rotWithShape="1">
          <a:blip r:embed="rId3">
            <a:alphaModFix/>
          </a:blip>
          <a:srcRect/>
          <a:stretch/>
        </p:blipFill>
        <p:spPr>
          <a:xfrm>
            <a:off x="6553200" y="228600"/>
            <a:ext cx="1920876" cy="609600"/>
          </a:xfrm>
          <a:prstGeom prst="rect">
            <a:avLst/>
          </a:prstGeom>
          <a:noFill/>
          <a:ln>
            <a:noFill/>
          </a:ln>
        </p:spPr>
      </p:pic>
      <p:sp>
        <p:nvSpPr>
          <p:cNvPr id="31" name="Google Shape;31;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4"/>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4" descr="LOGO.gif"/>
          <p:cNvPicPr preferRelativeResize="0"/>
          <p:nvPr/>
        </p:nvPicPr>
        <p:blipFill rotWithShape="1">
          <a:blip r:embed="rId4">
            <a:alphaModFix/>
          </a:blip>
          <a:srcRect b="10714"/>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4">
            <a:alphaModFix/>
          </a:blip>
          <a:srcRect b="10714"/>
          <a:stretch/>
        </p:blipFill>
        <p:spPr>
          <a:xfrm>
            <a:off x="6553200" y="228600"/>
            <a:ext cx="2057400" cy="635000"/>
          </a:xfrm>
          <a:prstGeom prst="rect">
            <a:avLst/>
          </a:prstGeom>
          <a:noFill/>
          <a:ln>
            <a:noFill/>
          </a:ln>
        </p:spPr>
      </p:pic>
      <p:grpSp>
        <p:nvGrpSpPr>
          <p:cNvPr id="19" name="Google Shape;19;p4"/>
          <p:cNvGrpSpPr/>
          <p:nvPr/>
        </p:nvGrpSpPr>
        <p:grpSpPr>
          <a:xfrm>
            <a:off x="6146800" y="0"/>
            <a:ext cx="2997300" cy="876300"/>
            <a:chOff x="6096000" y="3924300"/>
            <a:chExt cx="2997300" cy="876300"/>
          </a:xfrm>
        </p:grpSpPr>
        <p:sp>
          <p:nvSpPr>
            <p:cNvPr id="20" name="Google Shape;20;p4"/>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4" descr="LOGO.gif"/>
            <p:cNvPicPr preferRelativeResize="0"/>
            <p:nvPr/>
          </p:nvPicPr>
          <p:blipFill rotWithShape="1">
            <a:blip r:embed="rId4">
              <a:alphaModFix/>
            </a:blip>
            <a:srcRect b="10714"/>
            <a:stretch/>
          </p:blipFill>
          <p:spPr>
            <a:xfrm>
              <a:off x="6502400" y="4152900"/>
              <a:ext cx="2057400" cy="635000"/>
            </a:xfrm>
            <a:prstGeom prst="rect">
              <a:avLst/>
            </a:prstGeom>
            <a:noFill/>
            <a:ln>
              <a:noFill/>
            </a:ln>
          </p:spPr>
        </p:pic>
        <p:sp>
          <p:nvSpPr>
            <p:cNvPr id="22" name="Google Shape;22;p4"/>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4" descr="logo.jpg"/>
          <p:cNvPicPr preferRelativeResize="0"/>
          <p:nvPr/>
        </p:nvPicPr>
        <p:blipFill rotWithShape="1">
          <a:blip r:embed="rId5">
            <a:alphaModFix/>
          </a:blip>
          <a:srcRect/>
          <a:stretch/>
        </p:blipFill>
        <p:spPr>
          <a:xfrm>
            <a:off x="6553200" y="228600"/>
            <a:ext cx="1920876"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457200" y="1666332"/>
            <a:ext cx="8229600" cy="7233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IN" sz="4000" dirty="0"/>
              <a:t>Morse Code </a:t>
            </a:r>
          </a:p>
          <a:p>
            <a:pPr marL="0" marR="0" lvl="0" indent="0" algn="ctr" rtl="0">
              <a:lnSpc>
                <a:spcPct val="100000"/>
              </a:lnSpc>
              <a:spcBef>
                <a:spcPts val="0"/>
              </a:spcBef>
              <a:spcAft>
                <a:spcPts val="0"/>
              </a:spcAft>
              <a:buClr>
                <a:srgbClr val="000000"/>
              </a:buClr>
              <a:buSzPts val="3200"/>
              <a:buFont typeface="Arial"/>
              <a:buNone/>
            </a:pPr>
            <a:r>
              <a:rPr lang="en-IN" sz="4000" dirty="0"/>
              <a:t>Converter using</a:t>
            </a:r>
          </a:p>
          <a:p>
            <a:pPr marL="0" marR="0" lvl="0" indent="0" algn="ctr" rtl="0">
              <a:lnSpc>
                <a:spcPct val="100000"/>
              </a:lnSpc>
              <a:spcBef>
                <a:spcPts val="0"/>
              </a:spcBef>
              <a:spcAft>
                <a:spcPts val="0"/>
              </a:spcAft>
              <a:buClr>
                <a:srgbClr val="000000"/>
              </a:buClr>
              <a:buSzPts val="3200"/>
              <a:buFont typeface="Arial"/>
              <a:buNone/>
            </a:pPr>
            <a:r>
              <a:rPr lang="en-IN" sz="4000" dirty="0"/>
              <a:t> Python</a:t>
            </a:r>
            <a:endParaRPr sz="4000" b="1" i="0" u="none" strike="noStrike" cap="none" dirty="0">
              <a:solidFill>
                <a:srgbClr val="3A30FA"/>
              </a:solidFill>
              <a:latin typeface="Calibri"/>
              <a:ea typeface="Calibri"/>
              <a:cs typeface="Calibri"/>
              <a:sym typeface="Calibri"/>
            </a:endParaRPr>
          </a:p>
        </p:txBody>
      </p:sp>
      <p:sp>
        <p:nvSpPr>
          <p:cNvPr id="47" name="Google Shape;47;p1"/>
          <p:cNvSpPr txBox="1"/>
          <p:nvPr/>
        </p:nvSpPr>
        <p:spPr>
          <a:xfrm>
            <a:off x="533400" y="3747996"/>
            <a:ext cx="4038600" cy="1154122"/>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2800" b="1" u="sng" dirty="0">
                <a:solidFill>
                  <a:schemeClr val="dk1"/>
                </a:solidFill>
                <a:latin typeface="Calibri"/>
                <a:ea typeface="Calibri"/>
                <a:cs typeface="Calibri"/>
                <a:sym typeface="Calibri"/>
              </a:rPr>
              <a:t>Submitted by:</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Kartik (2210990485)</a:t>
            </a:r>
            <a:endParaRPr sz="200" dirty="0">
              <a:solidFill>
                <a:schemeClr val="dk1"/>
              </a:solidFill>
              <a:latin typeface="Calibri"/>
              <a:ea typeface="Calibri"/>
              <a:cs typeface="Calibri"/>
              <a:sym typeface="Calibri"/>
            </a:endParaRPr>
          </a:p>
        </p:txBody>
      </p:sp>
      <p:sp>
        <p:nvSpPr>
          <p:cNvPr id="48" name="Google Shape;48;p1"/>
          <p:cNvSpPr txBox="1"/>
          <p:nvPr/>
        </p:nvSpPr>
        <p:spPr>
          <a:xfrm>
            <a:off x="5023800" y="3698596"/>
            <a:ext cx="3663000" cy="134879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2800" b="1" u="sng" dirty="0">
                <a:solidFill>
                  <a:schemeClr val="dk1"/>
                </a:solidFill>
                <a:latin typeface="Calibri"/>
                <a:ea typeface="Calibri"/>
                <a:cs typeface="Calibri"/>
                <a:sym typeface="Calibri"/>
              </a:rPr>
              <a:t>Submitted to:</a:t>
            </a:r>
          </a:p>
          <a:p>
            <a:pPr marL="0" marR="0" lvl="0" indent="0" algn="ctr" rtl="0">
              <a:lnSpc>
                <a:spcPct val="115000"/>
              </a:lnSpc>
              <a:spcBef>
                <a:spcPts val="0"/>
              </a:spcBef>
              <a:spcAft>
                <a:spcPts val="0"/>
              </a:spcAft>
              <a:buClr>
                <a:srgbClr val="000000"/>
              </a:buClr>
              <a:buSzPts val="1800"/>
              <a:buFont typeface="Arial"/>
              <a:buNone/>
            </a:pPr>
            <a:endParaRPr sz="23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300" dirty="0">
              <a:solidFill>
                <a:schemeClr val="dk1"/>
              </a:solidFill>
              <a:latin typeface="Calibri"/>
              <a:ea typeface="Calibri"/>
              <a:cs typeface="Calibri"/>
              <a:sym typeface="Calibri"/>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0" name="Google Shape;50;p1"/>
          <p:cNvSpPr txBox="1"/>
          <p:nvPr/>
        </p:nvSpPr>
        <p:spPr>
          <a:xfrm>
            <a:off x="0" y="131250"/>
            <a:ext cx="6254700" cy="723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endParaRPr sz="3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6b660e92d5_0_4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Conclusion and Next Steps</a:t>
            </a:r>
            <a:endParaRPr dirty="0"/>
          </a:p>
        </p:txBody>
      </p:sp>
      <p:sp>
        <p:nvSpPr>
          <p:cNvPr id="107" name="Google Shape;107;g26b660e92d5_0_45"/>
          <p:cNvSpPr txBox="1">
            <a:spLocks noGrp="1"/>
          </p:cNvSpPr>
          <p:nvPr>
            <p:ph type="body" idx="1"/>
          </p:nvPr>
        </p:nvSpPr>
        <p:spPr>
          <a:xfrm>
            <a:off x="204030" y="984504"/>
            <a:ext cx="4258242" cy="6220968"/>
          </a:xfrm>
          <a:prstGeom prst="rect">
            <a:avLst/>
          </a:prstGeom>
        </p:spPr>
        <p:txBody>
          <a:bodyPr spcFirstLastPara="1" wrap="square" lIns="91425" tIns="45700" rIns="91425" bIns="45700" anchor="t" anchorCtr="0">
            <a:noAutofit/>
          </a:bodyPr>
          <a:lstStyle/>
          <a:p>
            <a:pPr marL="114300" indent="0">
              <a:buNone/>
            </a:pPr>
            <a:r>
              <a:rPr lang="en-US" sz="1800" b="1" dirty="0">
                <a:effectLst/>
              </a:rPr>
              <a:t>Conclusion and Next Steps</a:t>
            </a:r>
            <a:endParaRPr lang="en-US" sz="1800" b="1" dirty="0"/>
          </a:p>
          <a:p>
            <a:pPr marL="114300" indent="0">
              <a:buNone/>
            </a:pPr>
            <a:r>
              <a:rPr lang="en-US" sz="1600" b="1" dirty="0">
                <a:effectLst/>
              </a:rPr>
              <a:t>Conclusion</a:t>
            </a:r>
            <a:endParaRPr lang="en-US" sz="1600" b="1" dirty="0"/>
          </a:p>
          <a:p>
            <a:pPr marL="114300" indent="0">
              <a:buNone/>
            </a:pPr>
            <a:r>
              <a:rPr lang="en-US" sz="1400" dirty="0">
                <a:effectLst/>
              </a:rPr>
              <a:t>In this presentation, we explored the process of building a Morse Code Converter using Python. We learned about the basics of Morse code, how to convert text to Morse code and vice versa, and how to implement the conversion logic in Python. By following along with the code examples and explanations, you should now have a good understanding of how to build your own Morse Code Converter.</a:t>
            </a:r>
            <a:endParaRPr lang="en-US" sz="1400" dirty="0"/>
          </a:p>
          <a:p>
            <a:pPr marL="114300" indent="0">
              <a:buNone/>
            </a:pPr>
            <a:r>
              <a:rPr lang="en-US" sz="1600" b="1" dirty="0">
                <a:effectLst/>
              </a:rPr>
              <a:t>Next Steps</a:t>
            </a:r>
            <a:endParaRPr lang="en-US" sz="1600" b="1" dirty="0"/>
          </a:p>
          <a:p>
            <a:pPr marL="114300" indent="0">
              <a:buNone/>
            </a:pPr>
            <a:r>
              <a:rPr lang="en-US" sz="1400" dirty="0">
                <a:effectLst/>
              </a:rPr>
              <a:t>Now that you have a solid foundation in building a Morse Code Converter, here are some next steps for further exploration:</a:t>
            </a:r>
            <a:endParaRPr lang="en-US" sz="1400" dirty="0"/>
          </a:p>
          <a:p>
            <a:pPr>
              <a:buFont typeface="+mj-lt"/>
              <a:buAutoNum type="arabicPeriod"/>
            </a:pPr>
            <a:r>
              <a:rPr lang="en-US" sz="1400" dirty="0">
                <a:effectLst/>
              </a:rPr>
              <a:t>Expand Functionality: Enhance the Morse Code Converter by adding additional features, such as support for punctuation marks, international characters, or audio output.</a:t>
            </a:r>
          </a:p>
          <a:p>
            <a:pPr>
              <a:buFont typeface="+mj-lt"/>
              <a:buAutoNum type="arabicPeriod"/>
            </a:pPr>
            <a:r>
              <a:rPr lang="en-US" sz="1400" dirty="0">
                <a:effectLst/>
              </a:rPr>
              <a:t>Explore Other Python Projects: Take your Python skills to the next level by exploring other interesting Python projects, such as building a chatbot, creating a web scraper</a:t>
            </a:r>
            <a:endParaRPr sz="2700" dirty="0"/>
          </a:p>
        </p:txBody>
      </p:sp>
      <p:sp>
        <p:nvSpPr>
          <p:cNvPr id="108" name="Google Shape;108;g26b660e92d5_0_4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
        <p:nvSpPr>
          <p:cNvPr id="2" name="Rectangle 1">
            <a:extLst>
              <a:ext uri="{FF2B5EF4-FFF2-40B4-BE49-F238E27FC236}">
                <a16:creationId xmlns:a16="http://schemas.microsoft.com/office/drawing/2014/main" id="{05DAFA70-2F63-38E8-7189-D3E8DD1E0D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A47A8D7C-1120-D1D3-E9FA-09FE23882BFD}"/>
              </a:ext>
            </a:extLst>
          </p:cNvPr>
          <p:cNvPicPr>
            <a:picLocks noChangeAspect="1"/>
          </p:cNvPicPr>
          <p:nvPr/>
        </p:nvPicPr>
        <p:blipFill>
          <a:blip r:embed="rId3"/>
          <a:stretch>
            <a:fillRect/>
          </a:stretch>
        </p:blipFill>
        <p:spPr>
          <a:xfrm>
            <a:off x="4572000" y="984504"/>
            <a:ext cx="4572000" cy="57369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ac3ef8e758_0_5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References</a:t>
            </a:r>
            <a:endParaRPr dirty="0"/>
          </a:p>
        </p:txBody>
      </p:sp>
      <p:sp>
        <p:nvSpPr>
          <p:cNvPr id="157" name="Google Shape;157;g1ac3ef8e758_0_59"/>
          <p:cNvSpPr txBox="1">
            <a:spLocks noGrp="1"/>
          </p:cNvSpPr>
          <p:nvPr>
            <p:ph type="body" idx="1"/>
          </p:nvPr>
        </p:nvSpPr>
        <p:spPr>
          <a:xfrm>
            <a:off x="148225" y="1029025"/>
            <a:ext cx="8730300" cy="558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IN" sz="2800" dirty="0"/>
              <a:t>Project link-</a:t>
            </a:r>
          </a:p>
        </p:txBody>
      </p:sp>
      <p:sp>
        <p:nvSpPr>
          <p:cNvPr id="158" name="Google Shape;158;g1ac3ef8e758_0_5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r>
              <a:rPr lang="en-US" sz="11500">
                <a:solidFill>
                  <a:srgbClr val="205867"/>
                </a:solidFill>
                <a:latin typeface="Arial"/>
                <a:ea typeface="Arial"/>
                <a:cs typeface="Arial"/>
                <a:sym typeface="Arial"/>
              </a:rPr>
              <a:t>Thank You</a:t>
            </a:r>
            <a:endParaRPr sz="11500">
              <a:solidFill>
                <a:srgbClr val="205867"/>
              </a:solidFill>
              <a:latin typeface="Arial"/>
              <a:ea typeface="Arial"/>
              <a:cs typeface="Arial"/>
              <a:sym typeface="Arial"/>
            </a:endParaRPr>
          </a:p>
        </p:txBody>
      </p:sp>
      <p:sp>
        <p:nvSpPr>
          <p:cNvPr id="172" name="Google Shape;17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dirty="0">
                <a:latin typeface="Times New Roman"/>
                <a:ea typeface="Times New Roman"/>
                <a:cs typeface="Times New Roman"/>
                <a:sym typeface="Times New Roman"/>
              </a:rPr>
              <a:t>Intro to Morse code </a:t>
            </a:r>
            <a:endParaRPr sz="3200" dirty="0">
              <a:latin typeface="Times New Roman"/>
              <a:ea typeface="Times New Roman"/>
              <a:cs typeface="Times New Roman"/>
              <a:sym typeface="Times New Roman"/>
            </a:endParaRPr>
          </a:p>
        </p:txBody>
      </p:sp>
      <p:sp>
        <p:nvSpPr>
          <p:cNvPr id="56" name="Google Shape;56;p2"/>
          <p:cNvSpPr txBox="1">
            <a:spLocks noGrp="1"/>
          </p:cNvSpPr>
          <p:nvPr>
            <p:ph type="body" idx="1"/>
          </p:nvPr>
        </p:nvSpPr>
        <p:spPr>
          <a:xfrm>
            <a:off x="114300" y="1224250"/>
            <a:ext cx="8915400" cy="5132100"/>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effectLst/>
              </a:rPr>
              <a:t>Introduction to Morse Code</a:t>
            </a:r>
            <a:endParaRPr lang="en-US" sz="2000" b="1" dirty="0"/>
          </a:p>
          <a:p>
            <a:pPr marL="114300" indent="0">
              <a:buNone/>
            </a:pPr>
            <a:r>
              <a:rPr lang="en-US" sz="1800" b="1" dirty="0">
                <a:effectLst/>
              </a:rPr>
              <a:t>History and Usage</a:t>
            </a:r>
            <a:endParaRPr lang="en-US" sz="1800" b="1" dirty="0"/>
          </a:p>
          <a:p>
            <a:pPr>
              <a:buFont typeface="Arial" panose="020B0604020202020204" pitchFamily="34" charset="0"/>
              <a:buChar char="•"/>
            </a:pPr>
            <a:r>
              <a:rPr lang="en-US" sz="1600" dirty="0">
                <a:effectLst/>
              </a:rPr>
              <a:t>Morse Code is a method used in telecommunication to encode text characters as sequences of two different signal durations, called dots and dashes.</a:t>
            </a:r>
          </a:p>
          <a:p>
            <a:pPr>
              <a:buFont typeface="Arial" panose="020B0604020202020204" pitchFamily="34" charset="0"/>
              <a:buChar char="•"/>
            </a:pPr>
            <a:r>
              <a:rPr lang="en-US" sz="1600" dirty="0">
                <a:effectLst/>
              </a:rPr>
              <a:t>It was developed in the 1830s and 1840s by Samuel Morse and Alfred Vail to be used with their invention, the telegraph.</a:t>
            </a:r>
          </a:p>
          <a:p>
            <a:pPr>
              <a:buFont typeface="Arial" panose="020B0604020202020204" pitchFamily="34" charset="0"/>
              <a:buChar char="•"/>
            </a:pPr>
            <a:r>
              <a:rPr lang="en-US" sz="1600" dirty="0">
                <a:effectLst/>
              </a:rPr>
              <a:t>Morse Code was widely used for long-distance communication before the invention of the telephone.</a:t>
            </a:r>
          </a:p>
          <a:p>
            <a:pPr marL="114300" indent="0">
              <a:buNone/>
            </a:pPr>
            <a:endParaRPr lang="en-US" sz="1800" b="1" dirty="0">
              <a:effectLst/>
            </a:endParaRPr>
          </a:p>
          <a:p>
            <a:pPr marL="114300" indent="0">
              <a:buNone/>
            </a:pPr>
            <a:r>
              <a:rPr lang="en-US" sz="1800" b="1" dirty="0">
                <a:effectLst/>
              </a:rPr>
              <a:t>Encoding and Decoding</a:t>
            </a:r>
            <a:endParaRPr lang="en-US" sz="1800" b="1" dirty="0"/>
          </a:p>
          <a:p>
            <a:pPr>
              <a:buFont typeface="Arial" panose="020B0604020202020204" pitchFamily="34" charset="0"/>
              <a:buChar char="•"/>
            </a:pPr>
            <a:r>
              <a:rPr lang="en-US" sz="1600" dirty="0">
                <a:effectLst/>
              </a:rPr>
              <a:t>In Morse Code, each letter of the alphabet, as well as numbers and punctuation marks, is represented by a unique combination of dots and dashes.</a:t>
            </a:r>
          </a:p>
          <a:p>
            <a:pPr>
              <a:buFont typeface="Arial" panose="020B0604020202020204" pitchFamily="34" charset="0"/>
              <a:buChar char="•"/>
            </a:pPr>
            <a:r>
              <a:rPr lang="en-US" sz="1600" dirty="0">
                <a:effectLst/>
              </a:rPr>
              <a:t>The length of the dots and dashes determines the duration of the signal.</a:t>
            </a:r>
          </a:p>
          <a:p>
            <a:pPr>
              <a:buFont typeface="Arial" panose="020B0604020202020204" pitchFamily="34" charset="0"/>
              <a:buChar char="•"/>
            </a:pPr>
            <a:r>
              <a:rPr lang="en-US" sz="1600" dirty="0">
                <a:effectLst/>
              </a:rPr>
              <a:t>To encode a message, each character is translated into its corresponding Morse Code sequence.</a:t>
            </a:r>
          </a:p>
          <a:p>
            <a:pPr>
              <a:buFont typeface="Arial" panose="020B0604020202020204" pitchFamily="34" charset="0"/>
              <a:buChar char="•"/>
            </a:pPr>
            <a:r>
              <a:rPr lang="en-US" sz="1600" dirty="0">
                <a:effectLst/>
              </a:rPr>
              <a:t>To decode a message, the Morse Code sequence is translated back into the original text character.</a:t>
            </a:r>
          </a:p>
          <a:p>
            <a:pPr>
              <a:buFont typeface="Arial" panose="020B0604020202020204" pitchFamily="34" charset="0"/>
              <a:buChar char="•"/>
            </a:pPr>
            <a:r>
              <a:rPr lang="en-US" sz="1600" dirty="0">
                <a:effectLst/>
              </a:rPr>
              <a:t>Morse Code can be transmitted using sound, light, or other forms of signals.</a:t>
            </a:r>
          </a:p>
          <a:p>
            <a:pPr marL="457200" lvl="0" indent="0" algn="l" rtl="0">
              <a:lnSpc>
                <a:spcPct val="115000"/>
              </a:lnSpc>
              <a:spcBef>
                <a:spcPts val="360"/>
              </a:spcBef>
              <a:spcAft>
                <a:spcPts val="0"/>
              </a:spcAft>
              <a:buNone/>
            </a:pPr>
            <a:endParaRPr sz="2400" dirty="0">
              <a:latin typeface="Times New Roman"/>
              <a:ea typeface="Times New Roman"/>
              <a:cs typeface="Times New Roman"/>
              <a:sym typeface="Times New Roman"/>
            </a:endParaRPr>
          </a:p>
          <a:p>
            <a:pPr marL="342900" lvl="0" indent="-21590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127000" lvl="0" indent="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6135-10F7-7279-C90E-21AE11725C21}"/>
              </a:ext>
            </a:extLst>
          </p:cNvPr>
          <p:cNvSpPr>
            <a:spLocks noGrp="1"/>
          </p:cNvSpPr>
          <p:nvPr>
            <p:ph type="ctrTitle"/>
          </p:nvPr>
        </p:nvSpPr>
        <p:spPr>
          <a:xfrm>
            <a:off x="0" y="109728"/>
            <a:ext cx="6553200" cy="585216"/>
          </a:xfrm>
        </p:spPr>
        <p:txBody>
          <a:bodyPr/>
          <a:lstStyle/>
          <a:p>
            <a:r>
              <a:rPr lang="en-US" dirty="0"/>
              <a:t>Understanding the Python Programming Language</a:t>
            </a:r>
            <a:endParaRPr lang="en-IN" dirty="0"/>
          </a:p>
        </p:txBody>
      </p:sp>
      <p:sp>
        <p:nvSpPr>
          <p:cNvPr id="4" name="Slide Number Placeholder 3">
            <a:extLst>
              <a:ext uri="{FF2B5EF4-FFF2-40B4-BE49-F238E27FC236}">
                <a16:creationId xmlns:a16="http://schemas.microsoft.com/office/drawing/2014/main" id="{AC8A6F96-D754-084A-784C-AB9E946129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1">
            <a:extLst>
              <a:ext uri="{FF2B5EF4-FFF2-40B4-BE49-F238E27FC236}">
                <a16:creationId xmlns:a16="http://schemas.microsoft.com/office/drawing/2014/main" id="{D008F974-2596-1063-E37B-470697B94890}"/>
              </a:ext>
            </a:extLst>
          </p:cNvPr>
          <p:cNvSpPr>
            <a:spLocks noGrp="1" noChangeArrowheads="1"/>
          </p:cNvSpPr>
          <p:nvPr>
            <p:ph type="subTitle" idx="1"/>
          </p:nvPr>
        </p:nvSpPr>
        <p:spPr bwMode="auto">
          <a:xfrm>
            <a:off x="0" y="1136850"/>
            <a:ext cx="54132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solidFill>
                  <a:schemeClr val="tx1">
                    <a:lumMod val="95000"/>
                    <a:lumOff val="5000"/>
                  </a:schemeClr>
                </a:solidFill>
                <a:effectLst/>
              </a:rPr>
              <a:t>Overview of Python</a:t>
            </a:r>
            <a:endParaRPr lang="en-US" sz="2000" b="1" dirty="0">
              <a:solidFill>
                <a:schemeClr val="tx1">
                  <a:lumMod val="95000"/>
                  <a:lumOff val="5000"/>
                </a:schemeClr>
              </a:solidFill>
            </a:endParaRPr>
          </a:p>
          <a:p>
            <a:r>
              <a:rPr lang="en-US" sz="1800" dirty="0">
                <a:solidFill>
                  <a:schemeClr val="tx1">
                    <a:lumMod val="95000"/>
                    <a:lumOff val="5000"/>
                  </a:schemeClr>
                </a:solidFill>
                <a:effectLst/>
              </a:rPr>
              <a:t>Python is a high-level programming language </a:t>
            </a:r>
            <a:r>
              <a:rPr lang="en-US" sz="1800" dirty="0" err="1">
                <a:solidFill>
                  <a:schemeClr val="tx1">
                    <a:lumMod val="95000"/>
                    <a:lumOff val="5000"/>
                  </a:schemeClr>
                </a:solidFill>
                <a:effectLst/>
              </a:rPr>
              <a:t>knowfor</a:t>
            </a:r>
            <a:r>
              <a:rPr lang="en-US" sz="1800" dirty="0">
                <a:solidFill>
                  <a:schemeClr val="tx1">
                    <a:lumMod val="95000"/>
                    <a:lumOff val="5000"/>
                  </a:schemeClr>
                </a:solidFill>
                <a:effectLst/>
              </a:rPr>
              <a:t> </a:t>
            </a:r>
          </a:p>
          <a:p>
            <a:r>
              <a:rPr lang="en-US" sz="1800" dirty="0">
                <a:solidFill>
                  <a:schemeClr val="tx1">
                    <a:lumMod val="95000"/>
                    <a:lumOff val="5000"/>
                  </a:schemeClr>
                </a:solidFill>
                <a:effectLst/>
              </a:rPr>
              <a:t>its simplicity and readability. It has a clean and easy-to-</a:t>
            </a:r>
          </a:p>
          <a:p>
            <a:r>
              <a:rPr lang="en-US" sz="1800" dirty="0">
                <a:solidFill>
                  <a:schemeClr val="tx1">
                    <a:lumMod val="95000"/>
                    <a:lumOff val="5000"/>
                  </a:schemeClr>
                </a:solidFill>
                <a:effectLst/>
              </a:rPr>
              <a:t>understand syntax, making it an ideal choice for</a:t>
            </a:r>
          </a:p>
          <a:p>
            <a:r>
              <a:rPr lang="en-US" sz="1800" dirty="0">
                <a:solidFill>
                  <a:schemeClr val="tx1">
                    <a:lumMod val="95000"/>
                    <a:lumOff val="5000"/>
                  </a:schemeClr>
                </a:solidFill>
                <a:effectLst/>
              </a:rPr>
              <a:t> beginners and experienced programmers alike.</a:t>
            </a:r>
            <a:endParaRPr lang="en-US" sz="1800" dirty="0">
              <a:solidFill>
                <a:schemeClr val="tx1">
                  <a:lumMod val="95000"/>
                  <a:lumOff val="5000"/>
                </a:schemeClr>
              </a:solidFill>
            </a:endParaRPr>
          </a:p>
          <a:p>
            <a:endParaRPr lang="en-IN" dirty="0"/>
          </a:p>
        </p:txBody>
      </p:sp>
      <p:sp>
        <p:nvSpPr>
          <p:cNvPr id="9" name="TextBox 8">
            <a:extLst>
              <a:ext uri="{FF2B5EF4-FFF2-40B4-BE49-F238E27FC236}">
                <a16:creationId xmlns:a16="http://schemas.microsoft.com/office/drawing/2014/main" id="{8DEEC016-1D76-A984-11C6-D3CCC07CAA26}"/>
              </a:ext>
            </a:extLst>
          </p:cNvPr>
          <p:cNvSpPr txBox="1"/>
          <p:nvPr/>
        </p:nvSpPr>
        <p:spPr>
          <a:xfrm>
            <a:off x="3450336" y="3429000"/>
            <a:ext cx="5608320" cy="2616101"/>
          </a:xfrm>
          <a:prstGeom prst="rect">
            <a:avLst/>
          </a:prstGeom>
          <a:noFill/>
        </p:spPr>
        <p:txBody>
          <a:bodyPr wrap="square">
            <a:spAutoFit/>
          </a:bodyPr>
          <a:lstStyle/>
          <a:p>
            <a:r>
              <a:rPr lang="en-US" b="1" dirty="0">
                <a:effectLst/>
              </a:rPr>
              <a:t>                          </a:t>
            </a:r>
            <a:r>
              <a:rPr lang="en-US" sz="2000" b="1" dirty="0">
                <a:effectLst/>
              </a:rPr>
              <a:t>Features of Python</a:t>
            </a:r>
            <a:endParaRPr lang="en-US" sz="2000" b="1" dirty="0"/>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Interpreted: Python code is executed line by line, making it easy to test and debug.</a:t>
            </a:r>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Object-Oriented: Python supports object-oriented programming, allowing for the creation of reusable and modular code.</a:t>
            </a:r>
          </a:p>
          <a:p>
            <a:pPr>
              <a:buFont typeface="Arial" panose="020B0604020202020204" pitchFamily="34" charset="0"/>
              <a:buChar char="•"/>
            </a:pPr>
            <a:r>
              <a:rPr lang="en-US"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Versatile: Python can be used for various applications, including web development, data analysis, and machine learning.</a:t>
            </a:r>
          </a:p>
        </p:txBody>
      </p:sp>
    </p:spTree>
    <p:extLst>
      <p:ext uri="{BB962C8B-B14F-4D97-AF65-F5344CB8AC3E}">
        <p14:creationId xmlns:p14="http://schemas.microsoft.com/office/powerpoint/2010/main" val="1254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6b660e92d5_0_11"/>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Building a Morse  Code Converter</a:t>
            </a:r>
            <a:endParaRPr dirty="0"/>
          </a:p>
        </p:txBody>
      </p:sp>
      <p:sp>
        <p:nvSpPr>
          <p:cNvPr id="74" name="Google Shape;74;g26b660e92d5_0_11"/>
          <p:cNvSpPr txBox="1">
            <a:spLocks noGrp="1"/>
          </p:cNvSpPr>
          <p:nvPr>
            <p:ph type="body" idx="1"/>
          </p:nvPr>
        </p:nvSpPr>
        <p:spPr>
          <a:xfrm>
            <a:off x="243950" y="1167442"/>
            <a:ext cx="8900050" cy="5391854"/>
          </a:xfrm>
          <a:prstGeom prst="rect">
            <a:avLst/>
          </a:prstGeom>
        </p:spPr>
        <p:txBody>
          <a:bodyPr spcFirstLastPara="1" wrap="square" lIns="91425" tIns="45700" rIns="91425" bIns="45700" anchor="t" anchorCtr="0">
            <a:noAutofit/>
          </a:bodyPr>
          <a:lstStyle/>
          <a:p>
            <a:pPr marL="114300" indent="0">
              <a:buNone/>
            </a:pPr>
            <a:r>
              <a:rPr lang="en-US" sz="2000" b="1" dirty="0">
                <a:effectLst/>
              </a:rPr>
              <a:t>Building a Morse Code Converter</a:t>
            </a:r>
            <a:endParaRPr lang="en-US" sz="2000" b="1" dirty="0"/>
          </a:p>
          <a:p>
            <a:pPr marL="114300" indent="0">
              <a:buNone/>
            </a:pPr>
            <a:r>
              <a:rPr lang="en-US" sz="1800" dirty="0">
                <a:effectLst/>
              </a:rPr>
              <a:t>Python can be used to build a Morse Code Converter by leveraging its string manipulation capabilities and control flow statements. By mapping each character to its Morse Code equivalent, you can convert text into Morse Code and vice versa.</a:t>
            </a:r>
            <a:endParaRPr lang="en-US" sz="1800" dirty="0"/>
          </a:p>
          <a:p>
            <a:pPr marL="69850" lvl="0" indent="0" algn="just" rtl="0">
              <a:lnSpc>
                <a:spcPct val="100000"/>
              </a:lnSpc>
              <a:spcBef>
                <a:spcPts val="360"/>
              </a:spcBef>
              <a:spcAft>
                <a:spcPts val="0"/>
              </a:spcAft>
              <a:buSzPts val="2500"/>
              <a:buNone/>
            </a:pPr>
            <a:r>
              <a:rPr lang="en-IN" sz="2000" b="1" dirty="0"/>
              <a:t>Example Code</a:t>
            </a:r>
          </a:p>
          <a:p>
            <a:pPr marL="114300" indent="0">
              <a:buNone/>
            </a:pPr>
            <a:r>
              <a:rPr lang="en-US" sz="1600" dirty="0">
                <a:effectLst/>
              </a:rPr>
              <a:t>Here is an example code snippet that demonstrates how to implement a simple Morse Code Converter in Python:</a:t>
            </a:r>
            <a:endParaRPr lang="en-US" sz="1600" dirty="0"/>
          </a:p>
          <a:p>
            <a:pPr marL="114300" indent="0">
              <a:buNone/>
            </a:pPr>
            <a:r>
              <a:rPr lang="en-US" sz="1600" dirty="0">
                <a:effectLst/>
              </a:rPr>
              <a:t># Define the Morse Code dictionary </a:t>
            </a:r>
          </a:p>
          <a:p>
            <a:pPr marL="114300" indent="0">
              <a:buNone/>
            </a:pPr>
            <a:r>
              <a:rPr lang="en-US" sz="1600" dirty="0" err="1">
                <a:effectLst/>
              </a:rPr>
              <a:t>morse_code</a:t>
            </a:r>
            <a:r>
              <a:rPr lang="en-US" sz="1600" dirty="0">
                <a:effectLst/>
              </a:rPr>
              <a:t> = { 'A': '.-’,</a:t>
            </a:r>
          </a:p>
          <a:p>
            <a:pPr marL="114300" indent="0">
              <a:buNone/>
            </a:pPr>
            <a:r>
              <a:rPr lang="en-US" sz="1600" dirty="0">
                <a:effectLst/>
              </a:rPr>
              <a:t>                          'B': '-...’,</a:t>
            </a:r>
          </a:p>
          <a:p>
            <a:pPr marL="114300" indent="0">
              <a:buNone/>
            </a:pPr>
            <a:r>
              <a:rPr lang="en-US" sz="1600" dirty="0">
                <a:effectLst/>
              </a:rPr>
              <a:t>                          'C': '-.-.', ... } </a:t>
            </a:r>
          </a:p>
          <a:p>
            <a:pPr marL="114300" indent="0">
              <a:buNone/>
            </a:pPr>
            <a:r>
              <a:rPr lang="en-US" sz="1600" dirty="0">
                <a:effectLst/>
              </a:rPr>
              <a:t># Function to convert text to Morse Code </a:t>
            </a:r>
          </a:p>
          <a:p>
            <a:pPr marL="114300" indent="0">
              <a:buNone/>
            </a:pPr>
            <a:r>
              <a:rPr lang="en-US" sz="1600" dirty="0">
                <a:effectLst/>
              </a:rPr>
              <a:t>def </a:t>
            </a:r>
            <a:r>
              <a:rPr lang="en-US" sz="1600" dirty="0" err="1">
                <a:effectLst/>
              </a:rPr>
              <a:t>text_to_morse</a:t>
            </a:r>
            <a:r>
              <a:rPr lang="en-US" sz="1600" dirty="0">
                <a:effectLst/>
              </a:rPr>
              <a:t>(text):</a:t>
            </a:r>
          </a:p>
          <a:p>
            <a:pPr marL="114300" indent="0">
              <a:buNone/>
            </a:pPr>
            <a:r>
              <a:rPr lang="en-US" sz="1600" dirty="0">
                <a:effectLst/>
              </a:rPr>
              <a:t> morse = '' for char in text: </a:t>
            </a:r>
          </a:p>
          <a:p>
            <a:pPr marL="114300" indent="0">
              <a:buNone/>
            </a:pPr>
            <a:r>
              <a:rPr lang="en-US" sz="1600" dirty="0">
                <a:effectLst/>
              </a:rPr>
              <a:t>If</a:t>
            </a:r>
          </a:p>
          <a:p>
            <a:pPr marL="114300" indent="0">
              <a:buNone/>
            </a:pPr>
            <a:r>
              <a:rPr lang="en-US" sz="1600" dirty="0">
                <a:effectLst/>
              </a:rPr>
              <a:t> </a:t>
            </a:r>
            <a:r>
              <a:rPr lang="en-US" sz="1600" dirty="0" err="1">
                <a:effectLst/>
              </a:rPr>
              <a:t>char.upper</a:t>
            </a:r>
            <a:r>
              <a:rPr lang="en-US" sz="1600" dirty="0">
                <a:effectLst/>
              </a:rPr>
              <a:t>() in </a:t>
            </a:r>
            <a:r>
              <a:rPr lang="en-US" sz="1600" dirty="0" err="1">
                <a:effectLst/>
              </a:rPr>
              <a:t>morse_code</a:t>
            </a:r>
            <a:r>
              <a:rPr lang="en-US" sz="1600" dirty="0">
                <a:effectLst/>
              </a:rPr>
              <a:t>: morse += </a:t>
            </a:r>
            <a:r>
              <a:rPr lang="en-US" sz="1600" dirty="0" err="1">
                <a:effectLst/>
              </a:rPr>
              <a:t>morse_code</a:t>
            </a:r>
            <a:r>
              <a:rPr lang="en-US" sz="1600" dirty="0">
                <a:effectLst/>
              </a:rPr>
              <a:t>[</a:t>
            </a:r>
            <a:r>
              <a:rPr lang="en-US" sz="1600" dirty="0" err="1">
                <a:effectLst/>
              </a:rPr>
              <a:t>char.upper</a:t>
            </a:r>
            <a:r>
              <a:rPr lang="en-US" sz="1600" dirty="0">
                <a:effectLst/>
              </a:rPr>
              <a:t>()] + ' ‘</a:t>
            </a:r>
          </a:p>
          <a:p>
            <a:pPr marL="114300" indent="0">
              <a:buNone/>
            </a:pPr>
            <a:r>
              <a:rPr lang="en-US" sz="1600" dirty="0">
                <a:effectLst/>
              </a:rPr>
              <a:t> else: </a:t>
            </a:r>
          </a:p>
          <a:p>
            <a:pPr marL="114300" indent="0">
              <a:buNone/>
            </a:pPr>
            <a:r>
              <a:rPr lang="en-US" sz="1600" dirty="0">
                <a:effectLst/>
              </a:rPr>
              <a:t>morse += ' ‘</a:t>
            </a:r>
          </a:p>
          <a:p>
            <a:pPr marL="69850" lvl="0" indent="0" algn="just" rtl="0">
              <a:lnSpc>
                <a:spcPct val="100000"/>
              </a:lnSpc>
              <a:spcBef>
                <a:spcPts val="360"/>
              </a:spcBef>
              <a:spcAft>
                <a:spcPts val="0"/>
              </a:spcAft>
              <a:buSzPts val="2500"/>
              <a:buNone/>
            </a:pPr>
            <a:endParaRPr sz="2000" b="1" dirty="0">
              <a:highlight>
                <a:schemeClr val="lt1"/>
              </a:highlight>
            </a:endParaRPr>
          </a:p>
        </p:txBody>
      </p:sp>
      <p:sp>
        <p:nvSpPr>
          <p:cNvPr id="75" name="Google Shape;75;g26b660e92d5_0_1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9270-91BF-93E4-475A-36BFFD7B372C}"/>
              </a:ext>
            </a:extLst>
          </p:cNvPr>
          <p:cNvSpPr>
            <a:spLocks noGrp="1"/>
          </p:cNvSpPr>
          <p:nvPr>
            <p:ph type="ctrTitle"/>
          </p:nvPr>
        </p:nvSpPr>
        <p:spPr/>
        <p:txBody>
          <a:bodyPr/>
          <a:lstStyle/>
          <a:p>
            <a:r>
              <a:rPr lang="en-IN" dirty="0"/>
              <a:t>Code</a:t>
            </a:r>
          </a:p>
        </p:txBody>
      </p:sp>
      <p:sp>
        <p:nvSpPr>
          <p:cNvPr id="3" name="Subtitle 2">
            <a:extLst>
              <a:ext uri="{FF2B5EF4-FFF2-40B4-BE49-F238E27FC236}">
                <a16:creationId xmlns:a16="http://schemas.microsoft.com/office/drawing/2014/main" id="{154B5B12-DB04-F48E-3636-7DCC1255689E}"/>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6BDAF287-FC5C-AF03-C97C-B74364BBA8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1A5EEAC9-BF53-B733-16E8-17E377387583}"/>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Effect>
                      <a14:brightnessContrast bright="-40000" contrast="-20000"/>
                    </a14:imgEffect>
                  </a14:imgLayer>
                </a14:imgProps>
              </a:ext>
            </a:extLst>
          </a:blip>
          <a:stretch>
            <a:fillRect/>
          </a:stretch>
        </p:blipFill>
        <p:spPr>
          <a:xfrm>
            <a:off x="108284" y="914400"/>
            <a:ext cx="8843211" cy="5618747"/>
          </a:xfrm>
          <a:prstGeom prst="rect">
            <a:avLst/>
          </a:prstGeom>
        </p:spPr>
      </p:pic>
    </p:spTree>
    <p:extLst>
      <p:ext uri="{BB962C8B-B14F-4D97-AF65-F5344CB8AC3E}">
        <p14:creationId xmlns:p14="http://schemas.microsoft.com/office/powerpoint/2010/main" val="118220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756E-9565-4C8F-47E3-6136BA5DC546}"/>
              </a:ext>
            </a:extLst>
          </p:cNvPr>
          <p:cNvSpPr>
            <a:spLocks noGrp="1"/>
          </p:cNvSpPr>
          <p:nvPr>
            <p:ph type="ctrTitle"/>
          </p:nvPr>
        </p:nvSpPr>
        <p:spPr/>
        <p:txBody>
          <a:bodyPr/>
          <a:lstStyle/>
          <a:p>
            <a:r>
              <a:rPr lang="en-IN" dirty="0"/>
              <a:t>Code</a:t>
            </a:r>
          </a:p>
        </p:txBody>
      </p:sp>
      <p:sp>
        <p:nvSpPr>
          <p:cNvPr id="3" name="Subtitle 2">
            <a:extLst>
              <a:ext uri="{FF2B5EF4-FFF2-40B4-BE49-F238E27FC236}">
                <a16:creationId xmlns:a16="http://schemas.microsoft.com/office/drawing/2014/main" id="{B0CC55A6-9135-C8EF-4A4A-6522990745EC}"/>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1A9F1B1C-8FE5-0FA9-7252-0CAFE0B1E0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3E7416E1-09A8-9874-B02A-9ADD89F2EEA4}"/>
              </a:ext>
            </a:extLst>
          </p:cNvPr>
          <p:cNvPicPr>
            <a:picLocks noChangeAspect="1"/>
          </p:cNvPicPr>
          <p:nvPr/>
        </p:nvPicPr>
        <p:blipFill>
          <a:blip r:embed="rId2"/>
          <a:stretch>
            <a:fillRect/>
          </a:stretch>
        </p:blipFill>
        <p:spPr>
          <a:xfrm>
            <a:off x="4355432" y="914400"/>
            <a:ext cx="4656221" cy="5738055"/>
          </a:xfrm>
          <a:prstGeom prst="rect">
            <a:avLst/>
          </a:prstGeom>
        </p:spPr>
      </p:pic>
      <p:pic>
        <p:nvPicPr>
          <p:cNvPr id="8" name="Picture 7">
            <a:extLst>
              <a:ext uri="{FF2B5EF4-FFF2-40B4-BE49-F238E27FC236}">
                <a16:creationId xmlns:a16="http://schemas.microsoft.com/office/drawing/2014/main" id="{4A2A9F90-64F2-A96E-E452-ACFB498561F8}"/>
              </a:ext>
            </a:extLst>
          </p:cNvPr>
          <p:cNvPicPr>
            <a:picLocks noChangeAspect="1"/>
          </p:cNvPicPr>
          <p:nvPr/>
        </p:nvPicPr>
        <p:blipFill>
          <a:blip r:embed="rId3"/>
          <a:stretch>
            <a:fillRect/>
          </a:stretch>
        </p:blipFill>
        <p:spPr>
          <a:xfrm>
            <a:off x="132346" y="914399"/>
            <a:ext cx="8758991" cy="5630781"/>
          </a:xfrm>
          <a:prstGeom prst="rect">
            <a:avLst/>
          </a:prstGeom>
        </p:spPr>
      </p:pic>
    </p:spTree>
    <p:extLst>
      <p:ext uri="{BB962C8B-B14F-4D97-AF65-F5344CB8AC3E}">
        <p14:creationId xmlns:p14="http://schemas.microsoft.com/office/powerpoint/2010/main" val="371718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6b660e92d5_0_21"/>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Building the Morse Code Converter</a:t>
            </a:r>
            <a:endParaRPr dirty="0"/>
          </a:p>
        </p:txBody>
      </p:sp>
      <p:sp>
        <p:nvSpPr>
          <p:cNvPr id="82" name="Google Shape;82;g26b660e92d5_0_21"/>
          <p:cNvSpPr txBox="1">
            <a:spLocks noGrp="1"/>
          </p:cNvSpPr>
          <p:nvPr>
            <p:ph type="body" idx="1"/>
          </p:nvPr>
        </p:nvSpPr>
        <p:spPr>
          <a:xfrm>
            <a:off x="457200" y="1267968"/>
            <a:ext cx="8229600" cy="5733898"/>
          </a:xfrm>
          <a:prstGeom prst="rect">
            <a:avLst/>
          </a:prstGeom>
        </p:spPr>
        <p:txBody>
          <a:bodyPr spcFirstLastPara="1" wrap="square" lIns="91425" tIns="45700" rIns="91425" bIns="45700" anchor="t" anchorCtr="0">
            <a:noAutofit/>
          </a:bodyPr>
          <a:lstStyle/>
          <a:p>
            <a:pPr marL="114300" indent="0">
              <a:buNone/>
            </a:pPr>
            <a:r>
              <a:rPr lang="en-US" sz="2000" b="1" dirty="0">
                <a:effectLst/>
              </a:rPr>
              <a:t>Step 1: Define the Morse Code Dictionary</a:t>
            </a:r>
            <a:endParaRPr lang="en-US" sz="2000" b="1" dirty="0"/>
          </a:p>
          <a:p>
            <a:pPr>
              <a:buFont typeface="Arial" panose="020B0604020202020204" pitchFamily="34" charset="0"/>
              <a:buChar char="•"/>
            </a:pPr>
            <a:r>
              <a:rPr lang="en-US" sz="1800" dirty="0">
                <a:effectLst/>
              </a:rPr>
              <a:t>Create a dictionary that maps each letter or character to its corresponding Morse Code representation.</a:t>
            </a:r>
          </a:p>
          <a:p>
            <a:pPr marL="114300" indent="0">
              <a:buNone/>
            </a:pPr>
            <a:r>
              <a:rPr lang="en-US" sz="2000" b="1" dirty="0">
                <a:effectLst/>
              </a:rPr>
              <a:t>Step 2: Accept User Input</a:t>
            </a:r>
            <a:endParaRPr lang="en-US" sz="2000" b="1" dirty="0"/>
          </a:p>
          <a:p>
            <a:pPr>
              <a:buFont typeface="Arial" panose="020B0604020202020204" pitchFamily="34" charset="0"/>
              <a:buChar char="•"/>
            </a:pPr>
            <a:r>
              <a:rPr lang="en-US" sz="1800" dirty="0">
                <a:effectLst/>
              </a:rPr>
              <a:t>Prompt the user to enter a message they want to convert to Morse Code</a:t>
            </a:r>
            <a:r>
              <a:rPr lang="en-US" sz="1600" dirty="0">
                <a:effectLst/>
              </a:rPr>
              <a:t>.</a:t>
            </a:r>
          </a:p>
          <a:p>
            <a:pPr marL="114300" indent="0">
              <a:buNone/>
            </a:pPr>
            <a:r>
              <a:rPr lang="en-US" sz="2000" b="1" dirty="0">
                <a:effectLst/>
              </a:rPr>
              <a:t>Step 3: Convert the Message</a:t>
            </a:r>
            <a:endParaRPr lang="en-US" sz="2000" b="1" dirty="0"/>
          </a:p>
          <a:p>
            <a:pPr>
              <a:buFont typeface="Arial" panose="020B0604020202020204" pitchFamily="34" charset="0"/>
              <a:buChar char="•"/>
            </a:pPr>
            <a:r>
              <a:rPr lang="en-US" sz="1800" dirty="0">
                <a:effectLst/>
              </a:rPr>
              <a:t>Iterate through each character in the user's input.</a:t>
            </a:r>
          </a:p>
          <a:p>
            <a:pPr>
              <a:buFont typeface="Arial" panose="020B0604020202020204" pitchFamily="34" charset="0"/>
              <a:buChar char="•"/>
            </a:pPr>
            <a:r>
              <a:rPr lang="en-US" sz="1800" dirty="0">
                <a:effectLst/>
              </a:rPr>
              <a:t>Look up the corresponding Morse Code representation for each character in the Morse Code dictionary.</a:t>
            </a:r>
          </a:p>
          <a:p>
            <a:pPr>
              <a:buFont typeface="Arial" panose="020B0604020202020204" pitchFamily="34" charset="0"/>
              <a:buChar char="•"/>
            </a:pPr>
            <a:r>
              <a:rPr lang="en-US" sz="1800" dirty="0">
                <a:effectLst/>
              </a:rPr>
              <a:t>Append the Morse Code representation to a new string.</a:t>
            </a:r>
          </a:p>
          <a:p>
            <a:pPr marL="114300" indent="0">
              <a:buNone/>
            </a:pPr>
            <a:r>
              <a:rPr lang="en-US" sz="2000" b="1" dirty="0">
                <a:effectLst/>
              </a:rPr>
              <a:t>Step 4: Display the Converted Message</a:t>
            </a:r>
            <a:endParaRPr lang="en-US" sz="2000" b="1" dirty="0"/>
          </a:p>
          <a:p>
            <a:pPr>
              <a:buFont typeface="Arial" panose="020B0604020202020204" pitchFamily="34" charset="0"/>
              <a:buChar char="•"/>
            </a:pPr>
            <a:r>
              <a:rPr lang="en-US" sz="1800" dirty="0">
                <a:effectLst/>
              </a:rPr>
              <a:t>Print the converted Morse Code message to the console</a:t>
            </a:r>
            <a:r>
              <a:rPr lang="en-US" sz="1600" dirty="0">
                <a:effectLst/>
              </a:rPr>
              <a:t>.</a:t>
            </a:r>
          </a:p>
          <a:p>
            <a:pPr marL="114300" indent="0">
              <a:buNone/>
            </a:pPr>
            <a:r>
              <a:rPr lang="en-US" sz="2000" b="1" dirty="0">
                <a:effectLst/>
              </a:rPr>
              <a:t>Step 5: Optional - Play the Morse Code</a:t>
            </a:r>
            <a:endParaRPr lang="en-US" sz="2000" b="1" dirty="0"/>
          </a:p>
          <a:p>
            <a:pPr>
              <a:buFont typeface="Arial" panose="020B0604020202020204" pitchFamily="34" charset="0"/>
              <a:buChar char="•"/>
            </a:pPr>
            <a:r>
              <a:rPr lang="en-US" sz="1800" dirty="0">
                <a:effectLst/>
              </a:rPr>
              <a:t>Use a library like 'pyttsx3' to convert the Morse Code message into audio and play it back to the us</a:t>
            </a:r>
          </a:p>
          <a:p>
            <a:pPr marL="0" lvl="0" indent="0" algn="just" rtl="0">
              <a:lnSpc>
                <a:spcPct val="115000"/>
              </a:lnSpc>
              <a:spcBef>
                <a:spcPts val="1500"/>
              </a:spcBef>
              <a:spcAft>
                <a:spcPts val="0"/>
              </a:spcAft>
              <a:buNone/>
            </a:pPr>
            <a:endParaRPr sz="2500" dirty="0">
              <a:highlight>
                <a:schemeClr val="lt1"/>
              </a:highlight>
            </a:endParaRPr>
          </a:p>
        </p:txBody>
      </p:sp>
      <p:sp>
        <p:nvSpPr>
          <p:cNvPr id="83" name="Google Shape;83;g26b660e92d5_0_2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6b660e92d5_0_2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Importance Of Testing</a:t>
            </a:r>
            <a:endParaRPr dirty="0"/>
          </a:p>
        </p:txBody>
      </p:sp>
      <p:sp>
        <p:nvSpPr>
          <p:cNvPr id="90" name="Google Shape;90;g26b660e92d5_0_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
        <p:nvSpPr>
          <p:cNvPr id="3" name="TextBox 2">
            <a:extLst>
              <a:ext uri="{FF2B5EF4-FFF2-40B4-BE49-F238E27FC236}">
                <a16:creationId xmlns:a16="http://schemas.microsoft.com/office/drawing/2014/main" id="{8E28B65B-BFE3-BC8B-A1E7-4E2D9513DA28}"/>
              </a:ext>
            </a:extLst>
          </p:cNvPr>
          <p:cNvSpPr txBox="1"/>
          <p:nvPr/>
        </p:nvSpPr>
        <p:spPr>
          <a:xfrm>
            <a:off x="0" y="1012954"/>
            <a:ext cx="9144000" cy="5909310"/>
          </a:xfrm>
          <a:prstGeom prst="rect">
            <a:avLst/>
          </a:prstGeom>
          <a:noFill/>
        </p:spPr>
        <p:txBody>
          <a:bodyPr wrap="square">
            <a:spAutoFit/>
          </a:bodyPr>
          <a:lstStyle/>
          <a:p>
            <a:r>
              <a:rPr lang="en-US" sz="2000" b="1" dirty="0">
                <a:effectLst/>
              </a:rPr>
              <a:t>Importance of Testing</a:t>
            </a:r>
            <a:endParaRPr lang="en-US" sz="2000" b="1" dirty="0"/>
          </a:p>
          <a:p>
            <a:r>
              <a:rPr lang="en-US" sz="1600" dirty="0">
                <a:effectLst/>
              </a:rPr>
              <a:t>Testing is a crucial step in the development process as it helps ensure that the Morse Code Converter functions correctly and produces accurate results. It helps identify any errors or bugs in the code, ensuring that the final product meets the desired requirements</a:t>
            </a:r>
            <a:r>
              <a:rPr lang="en-US" dirty="0">
                <a:effectLst/>
              </a:rPr>
              <a:t>.</a:t>
            </a:r>
          </a:p>
          <a:p>
            <a:endParaRPr lang="en-US" dirty="0"/>
          </a:p>
          <a:p>
            <a:r>
              <a:rPr lang="en-US" sz="2000" b="1" dirty="0">
                <a:effectLst/>
              </a:rPr>
              <a:t>Common Testing Techniques</a:t>
            </a:r>
            <a:endParaRPr lang="en-US" sz="2000" b="1" dirty="0"/>
          </a:p>
          <a:p>
            <a:pPr>
              <a:buFont typeface="Arial" panose="020B0604020202020204" pitchFamily="34" charset="0"/>
              <a:buChar char="•"/>
            </a:pPr>
            <a:r>
              <a:rPr lang="en-US" sz="1600" dirty="0">
                <a:effectLst/>
              </a:rPr>
              <a:t>Unit Testing: This involves testing individual components or units of the code to ensure they work as expected. It helps identify any errors or issues in specific functions or modules.</a:t>
            </a:r>
          </a:p>
          <a:p>
            <a:pPr>
              <a:buFont typeface="Arial" panose="020B0604020202020204" pitchFamily="34" charset="0"/>
              <a:buChar char="•"/>
            </a:pPr>
            <a:r>
              <a:rPr lang="en-US" sz="1600" dirty="0">
                <a:effectLst/>
              </a:rPr>
              <a:t>Integration Testing: This tests how different components of the code work together. It ensures that the Morse Code Converter functions correctly as a whole.</a:t>
            </a:r>
          </a:p>
          <a:p>
            <a:pPr>
              <a:buFont typeface="Arial" panose="020B0604020202020204" pitchFamily="34" charset="0"/>
              <a:buChar char="•"/>
            </a:pPr>
            <a:r>
              <a:rPr lang="en-US" sz="1600" dirty="0">
                <a:effectLst/>
              </a:rPr>
              <a:t>Functional Testing: This tests the overall functionality of the Morse Code Converter, ensuring that it performs the desired tasks accurately.</a:t>
            </a:r>
          </a:p>
          <a:p>
            <a:pPr>
              <a:buFont typeface="Arial" panose="020B0604020202020204" pitchFamily="34" charset="0"/>
              <a:buChar char="•"/>
            </a:pPr>
            <a:endParaRPr lang="en-US" sz="1600" dirty="0">
              <a:effectLst/>
            </a:endParaRPr>
          </a:p>
          <a:p>
            <a:r>
              <a:rPr lang="en-US" sz="2000" b="1" dirty="0">
                <a:effectLst/>
              </a:rPr>
              <a:t>Debugging Strategies</a:t>
            </a:r>
            <a:endParaRPr lang="en-US" sz="2000" b="1" dirty="0"/>
          </a:p>
          <a:p>
            <a:pPr>
              <a:buFont typeface="Arial" panose="020B0604020202020204" pitchFamily="34" charset="0"/>
              <a:buChar char="•"/>
            </a:pPr>
            <a:r>
              <a:rPr lang="en-US" sz="1600" dirty="0">
                <a:effectLst/>
              </a:rPr>
              <a:t>Logging: Adding logging statements in the code helps track the flow of execution and identify any issues or errors.</a:t>
            </a:r>
          </a:p>
          <a:p>
            <a:pPr>
              <a:buFont typeface="Arial" panose="020B0604020202020204" pitchFamily="34" charset="0"/>
              <a:buChar char="•"/>
            </a:pPr>
            <a:r>
              <a:rPr lang="en-US" sz="1600" dirty="0">
                <a:effectLst/>
              </a:rPr>
              <a:t>Debugging Tools: Making use of debugging tools, such as breakpoints and step-by-step execution, helps identify and fix errors in the code.</a:t>
            </a:r>
          </a:p>
          <a:p>
            <a:pPr>
              <a:buFont typeface="Arial" panose="020B0604020202020204" pitchFamily="34" charset="0"/>
              <a:buChar char="•"/>
            </a:pPr>
            <a:r>
              <a:rPr lang="en-US" sz="1600" dirty="0">
                <a:effectLst/>
              </a:rPr>
              <a:t>Error Handling: Implementing proper error handling techniques, such as try-except blocks, helps catch and handle any exceptions or errors that may occur during runtime.</a:t>
            </a:r>
          </a:p>
          <a:p>
            <a:pPr>
              <a:buFont typeface="Arial" panose="020B0604020202020204" pitchFamily="34" charset="0"/>
              <a:buChar char="•"/>
            </a:pPr>
            <a:r>
              <a:rPr lang="en-US" sz="1600" dirty="0">
                <a:effectLst/>
              </a:rPr>
              <a:t>Code Reviews: Conducting code reviews with peers or team members helps identify any potential issues or bugs in the code.</a:t>
            </a:r>
          </a:p>
          <a:p>
            <a:r>
              <a:rPr lang="en-US" sz="1600" dirty="0">
                <a:effectLst/>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6b660e92d5_0_3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99" name="Google Shape;99;g26b660e92d5_0_38"/>
          <p:cNvSpPr txBox="1">
            <a:spLocks noGrp="1"/>
          </p:cNvSpPr>
          <p:nvPr>
            <p:ph type="body" idx="1"/>
          </p:nvPr>
        </p:nvSpPr>
        <p:spPr>
          <a:xfrm>
            <a:off x="293700" y="963168"/>
            <a:ext cx="8556600" cy="2609087"/>
          </a:xfrm>
          <a:prstGeom prst="rect">
            <a:avLst/>
          </a:prstGeom>
        </p:spPr>
        <p:txBody>
          <a:bodyPr spcFirstLastPara="1" wrap="square" lIns="91425" tIns="45700" rIns="91425" bIns="45700" anchor="t" anchorCtr="0">
            <a:noAutofit/>
          </a:bodyPr>
          <a:lstStyle/>
          <a:p>
            <a:pPr marL="114300" indent="0">
              <a:buNone/>
            </a:pPr>
            <a:r>
              <a:rPr lang="en-US" sz="2000" b="1" dirty="0">
                <a:effectLst/>
              </a:rPr>
              <a:t>Demo: Morse Code Converter in Action</a:t>
            </a:r>
            <a:endParaRPr lang="en-US" sz="2000" b="1" dirty="0"/>
          </a:p>
          <a:p>
            <a:pPr marL="114300" indent="0">
              <a:buNone/>
            </a:pPr>
            <a:r>
              <a:rPr lang="en-US" sz="1800" dirty="0">
                <a:effectLst/>
              </a:rPr>
              <a:t>To demonstrate the Morse Code Converter in action, we will show how the program accepts user input and converts it into Morse Code.</a:t>
            </a:r>
            <a:endParaRPr lang="en-US" sz="1800" dirty="0"/>
          </a:p>
          <a:p>
            <a:pPr>
              <a:buFont typeface="+mj-lt"/>
              <a:buAutoNum type="arabicPeriod"/>
            </a:pPr>
            <a:r>
              <a:rPr lang="en-US" sz="1800" dirty="0">
                <a:effectLst/>
              </a:rPr>
              <a:t>User Input: The program prompts the user to enter a message in English.</a:t>
            </a:r>
          </a:p>
          <a:p>
            <a:pPr>
              <a:buFont typeface="+mj-lt"/>
              <a:buAutoNum type="arabicPeriod"/>
            </a:pPr>
            <a:r>
              <a:rPr lang="en-US" sz="1800" dirty="0">
                <a:effectLst/>
              </a:rPr>
              <a:t>Conversion: The program converts the English message into Morse Code using the specified mapping.</a:t>
            </a:r>
          </a:p>
          <a:p>
            <a:pPr>
              <a:buFont typeface="+mj-lt"/>
              <a:buAutoNum type="arabicPeriod"/>
            </a:pPr>
            <a:r>
              <a:rPr lang="en-US" sz="1800" dirty="0">
                <a:effectLst/>
              </a:rPr>
              <a:t>Output: The program displays the Morse Code representation of the input message.</a:t>
            </a:r>
          </a:p>
          <a:p>
            <a:r>
              <a:rPr lang="en-US" sz="1800" dirty="0">
                <a:effectLst/>
              </a:rPr>
              <a:t>Let's see the Morse Code Converter in action!</a:t>
            </a:r>
            <a:endParaRPr lang="en-US" sz="1800" dirty="0"/>
          </a:p>
          <a:p>
            <a:pPr marL="0" lvl="0" indent="0" algn="l" rtl="0">
              <a:spcBef>
                <a:spcPts val="360"/>
              </a:spcBef>
              <a:spcAft>
                <a:spcPts val="0"/>
              </a:spcAft>
              <a:buNone/>
            </a:pPr>
            <a:r>
              <a:rPr lang="en-IN" sz="2000" b="1" dirty="0"/>
              <a:t>User Input</a:t>
            </a:r>
          </a:p>
          <a:p>
            <a:pPr marL="0" lvl="0" indent="0" algn="l" rtl="0">
              <a:spcBef>
                <a:spcPts val="360"/>
              </a:spcBef>
              <a:spcAft>
                <a:spcPts val="0"/>
              </a:spcAft>
              <a:buNone/>
            </a:pPr>
            <a:r>
              <a:rPr lang="en-IN" sz="2000" dirty="0"/>
              <a:t>Kartik</a:t>
            </a:r>
          </a:p>
          <a:p>
            <a:pPr marL="0" lvl="0" indent="0" algn="l" rtl="0">
              <a:spcBef>
                <a:spcPts val="360"/>
              </a:spcBef>
              <a:spcAft>
                <a:spcPts val="0"/>
              </a:spcAft>
              <a:buNone/>
            </a:pPr>
            <a:endParaRPr lang="en-IN" sz="2000" dirty="0"/>
          </a:p>
          <a:p>
            <a:pPr marL="0" lvl="0" indent="0" algn="l" rtl="0">
              <a:spcBef>
                <a:spcPts val="360"/>
              </a:spcBef>
              <a:spcAft>
                <a:spcPts val="0"/>
              </a:spcAft>
              <a:buNone/>
            </a:pPr>
            <a:r>
              <a:rPr lang="en-IN" sz="2000" b="1" dirty="0"/>
              <a:t>Output</a:t>
            </a:r>
          </a:p>
          <a:p>
            <a:pPr marL="0" lvl="0" indent="0" algn="l" rtl="0">
              <a:spcBef>
                <a:spcPts val="360"/>
              </a:spcBef>
              <a:spcAft>
                <a:spcPts val="0"/>
              </a:spcAft>
              <a:buNone/>
            </a:pPr>
            <a:r>
              <a:rPr lang="en-IN" sz="2000" dirty="0"/>
              <a:t>-.- .- .-. - .. -.-</a:t>
            </a:r>
          </a:p>
          <a:p>
            <a:pPr marL="0" lvl="0" indent="0" algn="l" rtl="0">
              <a:spcBef>
                <a:spcPts val="360"/>
              </a:spcBef>
              <a:spcAft>
                <a:spcPts val="0"/>
              </a:spcAft>
              <a:buNone/>
            </a:pPr>
            <a:endParaRPr sz="2000" dirty="0"/>
          </a:p>
        </p:txBody>
      </p:sp>
      <p:sp>
        <p:nvSpPr>
          <p:cNvPr id="100" name="Google Shape;100;g26b660e92d5_0_3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3" name="Picture 2">
            <a:extLst>
              <a:ext uri="{FF2B5EF4-FFF2-40B4-BE49-F238E27FC236}">
                <a16:creationId xmlns:a16="http://schemas.microsoft.com/office/drawing/2014/main" id="{B787E7C4-4885-9218-A0A5-5A14EDA89F7C}"/>
              </a:ext>
            </a:extLst>
          </p:cNvPr>
          <p:cNvPicPr>
            <a:picLocks noChangeAspect="1"/>
          </p:cNvPicPr>
          <p:nvPr/>
        </p:nvPicPr>
        <p:blipFill>
          <a:blip r:embed="rId3"/>
          <a:stretch>
            <a:fillRect/>
          </a:stretch>
        </p:blipFill>
        <p:spPr>
          <a:xfrm>
            <a:off x="3889248" y="3622295"/>
            <a:ext cx="5254752" cy="3099155"/>
          </a:xfrm>
          <a:prstGeom prst="rect">
            <a:avLst/>
          </a:prstGeom>
          <a:scene3d>
            <a:camera prst="orthographicFront"/>
            <a:lightRig rig="threePt" dir="t"/>
          </a:scene3d>
          <a:sp3d>
            <a:bevelB w="101600" prst="riblet"/>
          </a:sp3d>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1105</Words>
  <Application>Microsoft Office PowerPoint</Application>
  <PresentationFormat>On-screen Show (4:3)</PresentationFormat>
  <Paragraphs>124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Intro to Morse code </vt:lpstr>
      <vt:lpstr>Understanding the Python Programming Language</vt:lpstr>
      <vt:lpstr>Building a Morse  Code Converter</vt:lpstr>
      <vt:lpstr>Code</vt:lpstr>
      <vt:lpstr>Code</vt:lpstr>
      <vt:lpstr>Building the Morse Code Converter</vt:lpstr>
      <vt:lpstr>Importance Of Testing</vt:lpstr>
      <vt:lpstr>PowerPoint Presentation</vt:lpstr>
      <vt:lpstr>Conclusion and Next Steps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Mahajan</dc:creator>
  <cp:lastModifiedBy>kartik mahajan</cp:lastModifiedBy>
  <cp:revision>2</cp:revision>
  <dcterms:created xsi:type="dcterms:W3CDTF">2022-11-30T04:57:23Z</dcterms:created>
  <dcterms:modified xsi:type="dcterms:W3CDTF">2024-03-14T07:13:08Z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