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70" r:id="rId3"/>
    <p:sldId id="257" r:id="rId4"/>
    <p:sldId id="258" r:id="rId5"/>
    <p:sldId id="261" r:id="rId6"/>
    <p:sldId id="262" r:id="rId7"/>
    <p:sldId id="259" r:id="rId8"/>
    <p:sldId id="260" r:id="rId9"/>
    <p:sldId id="263" r:id="rId10"/>
    <p:sldId id="264" r:id="rId11"/>
    <p:sldId id="265" r:id="rId12"/>
    <p:sldId id="266" r:id="rId13"/>
    <p:sldId id="267" r:id="rId14"/>
    <p:sldId id="268" r:id="rId15"/>
    <p:sldId id="269"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6260C-F4B4-4876-8184-6EF95FA545E8}" type="datetimeFigureOut">
              <a:rPr lang="en-US" smtClean="0"/>
              <a:t>7/10/2022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1FA3A-6098-45B1-AEA5-B90369DF38E6}" type="slidenum">
              <a:rPr lang="en-US" smtClean="0"/>
              <a:t>‹#›</a:t>
            </a:fld>
            <a:endParaRPr lang="en-US"/>
          </a:p>
        </p:txBody>
      </p:sp>
    </p:spTree>
    <p:extLst>
      <p:ext uri="{BB962C8B-B14F-4D97-AF65-F5344CB8AC3E}">
        <p14:creationId xmlns:p14="http://schemas.microsoft.com/office/powerpoint/2010/main" val="81648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133766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416322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ln/>
        </p:spPr>
      </p:sp>
      <p:sp>
        <p:nvSpPr>
          <p:cNvPr id="8601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55337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a:ln/>
        </p:spPr>
      </p:sp>
      <p:sp>
        <p:nvSpPr>
          <p:cNvPr id="8704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119512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ln/>
        </p:spPr>
      </p:sp>
      <p:sp>
        <p:nvSpPr>
          <p:cNvPr id="8806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153004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a:ln/>
        </p:spPr>
      </p:sp>
      <p:sp>
        <p:nvSpPr>
          <p:cNvPr id="8909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397002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85268-96A9-47BE-902C-C350B88F9562}"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27A97B-A623-4F09-B429-9D652F0E08D6}"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E0B9D5-DCD0-4BDC-B79F-5B83E9A8F534}"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41E3D1-C319-4FAC-8759-D2B24188D42E}" type="datetime1">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268C85D-CE04-42EB-9C66-C4189F72DE2A}" type="datetime1">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8ED4776-39CE-42AA-8F7B-544BDE7895D5}" type="datetime1">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0DD0-B731-4207-BC1F-9B73E748C7B4}"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2F89E-B5C8-4FB4-A6DC-8852B2D8B4DB}"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9A75-072D-4018-9008-92D6C99ACC9D}"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0533B2-D6B5-46CE-B667-244AE01C5C0F}"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78D4A-3585-4DEB-BEA2-CCA9FF06945D}" type="datetime1">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897F5-94F8-48D4-98C9-5C81A4AEB213}" type="datetime1">
              <a:rPr lang="en-US" smtClean="0"/>
              <a:t>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8366E8-030B-4268-90A2-5B2511D345BB}" type="datetime1">
              <a:rPr lang="en-US" smtClean="0"/>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811CD-6F85-437F-B11A-95B868D39BCE}" type="datetime1">
              <a:rPr lang="en-US" smtClean="0"/>
              <a:t>7/10/2022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3312EF-8D86-47E0-8FE5-3C572EF1A186}" type="datetime1">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71E043-0B67-4717-AD66-30D9AA883D82}" type="datetime1">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4B735C-36F8-48D6-913D-AE061B4A4B9C}" type="datetime1">
              <a:rPr lang="en-US" smtClean="0"/>
              <a:t>7/10/2022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Software Engineering – ESC501</a:t>
            </a:r>
          </a:p>
        </p:txBody>
      </p:sp>
      <p:sp>
        <p:nvSpPr>
          <p:cNvPr id="3" name="Subtitle 2"/>
          <p:cNvSpPr>
            <a:spLocks noGrp="1"/>
          </p:cNvSpPr>
          <p:nvPr>
            <p:ph type="subTitle" idx="1"/>
          </p:nvPr>
        </p:nvSpPr>
        <p:spPr/>
        <p:txBody>
          <a:bodyPr>
            <a:normAutofit/>
          </a:bodyPr>
          <a:lstStyle/>
          <a:p>
            <a:pPr algn="ctr"/>
            <a:r>
              <a:rPr lang="en-US" sz="2400" b="1" dirty="0"/>
              <a:t>- Prof. Poulami Dutta</a:t>
            </a:r>
          </a:p>
        </p:txBody>
      </p:sp>
    </p:spTree>
    <p:extLst>
      <p:ext uri="{BB962C8B-B14F-4D97-AF65-F5344CB8AC3E}">
        <p14:creationId xmlns:p14="http://schemas.microsoft.com/office/powerpoint/2010/main" val="109612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idx="4294967295"/>
          </p:nvPr>
        </p:nvSpPr>
        <p:spPr>
          <a:xfrm>
            <a:off x="1930401" y="228601"/>
            <a:ext cx="7770813" cy="1141413"/>
          </a:xfrm>
        </p:spPr>
        <p:txBody>
          <a:bodyPr vert="horz" lIns="18000" tIns="46800" rIns="18000" bIns="46800" rtlCol="0" anchor="ctr">
            <a:normAutofit/>
          </a:bodyPr>
          <a:lstStyle/>
          <a:p>
            <a:pPr algn="ctr">
              <a:spcBef>
                <a:spcPts val="1000"/>
              </a:spcBef>
            </a:pPr>
            <a:r>
              <a:rPr lang="en-GB" altLang="en-US" b="1" dirty="0">
                <a:solidFill>
                  <a:schemeClr val="tx1"/>
                </a:solidFill>
                <a:latin typeface="Times New Roman" panose="02020603050405020304" pitchFamily="18" charset="0"/>
                <a:cs typeface="Times New Roman" panose="02020603050405020304" pitchFamily="18" charset="0"/>
              </a:rPr>
              <a:t>Software Crisis (cont.)</a:t>
            </a:r>
          </a:p>
        </p:txBody>
      </p:sp>
      <p:sp>
        <p:nvSpPr>
          <p:cNvPr id="11268" name="Line 2"/>
          <p:cNvSpPr>
            <a:spLocks noChangeShapeType="1"/>
          </p:cNvSpPr>
          <p:nvPr/>
        </p:nvSpPr>
        <p:spPr bwMode="auto">
          <a:xfrm>
            <a:off x="3298825" y="1587500"/>
            <a:ext cx="0" cy="3436938"/>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Line 3"/>
          <p:cNvSpPr>
            <a:spLocks noChangeShapeType="1"/>
          </p:cNvSpPr>
          <p:nvPr/>
        </p:nvSpPr>
        <p:spPr bwMode="auto">
          <a:xfrm>
            <a:off x="3298826" y="5024438"/>
            <a:ext cx="5997575" cy="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Freeform 4"/>
          <p:cNvSpPr>
            <a:spLocks noChangeArrowheads="1"/>
          </p:cNvSpPr>
          <p:nvPr/>
        </p:nvSpPr>
        <p:spPr bwMode="auto">
          <a:xfrm>
            <a:off x="3606800" y="2078039"/>
            <a:ext cx="5329238" cy="2644775"/>
          </a:xfrm>
          <a:custGeom>
            <a:avLst/>
            <a:gdLst>
              <a:gd name="T0" fmla="*/ 0 w 14807"/>
              <a:gd name="T1" fmla="*/ 0 h 7351"/>
              <a:gd name="T2" fmla="*/ 55183013 w 14807"/>
              <a:gd name="T3" fmla="*/ 88281372 h 7351"/>
              <a:gd name="T4" fmla="*/ 193659012 w 14807"/>
              <a:gd name="T5" fmla="*/ 294228082 h 7351"/>
              <a:gd name="T6" fmla="*/ 359596691 w 14807"/>
              <a:gd name="T7" fmla="*/ 470790872 h 7351"/>
              <a:gd name="T8" fmla="*/ 553126134 w 14807"/>
              <a:gd name="T9" fmla="*/ 617969630 h 7351"/>
              <a:gd name="T10" fmla="*/ 857539204 w 14807"/>
              <a:gd name="T11" fmla="*/ 765019045 h 7351"/>
              <a:gd name="T12" fmla="*/ 1300040400 w 14807"/>
              <a:gd name="T13" fmla="*/ 882813860 h 7351"/>
              <a:gd name="T14" fmla="*/ 1687487453 w 14807"/>
              <a:gd name="T15" fmla="*/ 941581745 h 7351"/>
              <a:gd name="T16" fmla="*/ 1881015727 w 14807"/>
              <a:gd name="T17" fmla="*/ 941581745 h 7351"/>
              <a:gd name="T18" fmla="*/ 1908737691 w 14807"/>
              <a:gd name="T19" fmla="*/ 941581745 h 73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07"/>
              <a:gd name="T31" fmla="*/ 0 h 7351"/>
              <a:gd name="T32" fmla="*/ 14807 w 14807"/>
              <a:gd name="T33" fmla="*/ 7351 h 73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07" h="7351">
                <a:moveTo>
                  <a:pt x="0" y="0"/>
                </a:moveTo>
                <a:cubicBezTo>
                  <a:pt x="88" y="151"/>
                  <a:pt x="177" y="302"/>
                  <a:pt x="426" y="682"/>
                </a:cubicBezTo>
                <a:cubicBezTo>
                  <a:pt x="675" y="1061"/>
                  <a:pt x="1103" y="1780"/>
                  <a:pt x="1495" y="2273"/>
                </a:cubicBezTo>
                <a:cubicBezTo>
                  <a:pt x="1886" y="2765"/>
                  <a:pt x="2313" y="3221"/>
                  <a:pt x="2776" y="3637"/>
                </a:cubicBezTo>
                <a:cubicBezTo>
                  <a:pt x="3238" y="4054"/>
                  <a:pt x="3630" y="4395"/>
                  <a:pt x="4270" y="4774"/>
                </a:cubicBezTo>
                <a:cubicBezTo>
                  <a:pt x="4911" y="5153"/>
                  <a:pt x="5659" y="5570"/>
                  <a:pt x="6620" y="5910"/>
                </a:cubicBezTo>
                <a:cubicBezTo>
                  <a:pt x="7581" y="6252"/>
                  <a:pt x="8969" y="6592"/>
                  <a:pt x="10036" y="6820"/>
                </a:cubicBezTo>
                <a:cubicBezTo>
                  <a:pt x="11105" y="7048"/>
                  <a:pt x="12279" y="7199"/>
                  <a:pt x="13027" y="7274"/>
                </a:cubicBezTo>
                <a:cubicBezTo>
                  <a:pt x="13774" y="7350"/>
                  <a:pt x="14236" y="7274"/>
                  <a:pt x="14521" y="7274"/>
                </a:cubicBezTo>
                <a:cubicBezTo>
                  <a:pt x="14806" y="7274"/>
                  <a:pt x="14700" y="7274"/>
                  <a:pt x="14735" y="7274"/>
                </a:cubicBezTo>
              </a:path>
            </a:pathLst>
          </a:custGeom>
          <a:noFill/>
          <a:ln w="3816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1271" name="Text Box 5"/>
          <p:cNvSpPr txBox="1">
            <a:spLocks noChangeArrowheads="1"/>
          </p:cNvSpPr>
          <p:nvPr/>
        </p:nvSpPr>
        <p:spPr bwMode="auto">
          <a:xfrm>
            <a:off x="5088732" y="5122863"/>
            <a:ext cx="7191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pPr>
              <a:lnSpc>
                <a:spcPct val="85000"/>
              </a:lnSpc>
              <a:spcBef>
                <a:spcPts val="463"/>
              </a:spcBef>
            </a:pPr>
            <a:r>
              <a:rPr lang="en-GB" altLang="en-US" sz="2000" b="1" dirty="0">
                <a:latin typeface="times" panose="02020603050405020304" pitchFamily="18" charset="0"/>
              </a:rPr>
              <a:t>Year</a:t>
            </a:r>
          </a:p>
        </p:txBody>
      </p:sp>
      <p:sp>
        <p:nvSpPr>
          <p:cNvPr id="11272" name="Text Box 6"/>
          <p:cNvSpPr txBox="1">
            <a:spLocks noChangeArrowheads="1"/>
          </p:cNvSpPr>
          <p:nvPr/>
        </p:nvSpPr>
        <p:spPr bwMode="auto">
          <a:xfrm>
            <a:off x="2249487" y="2787650"/>
            <a:ext cx="1049338"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463"/>
              </a:spcBef>
            </a:pPr>
            <a:r>
              <a:rPr lang="en-GB" altLang="en-US" sz="2000" b="1" dirty="0">
                <a:latin typeface="times" panose="02020603050405020304" pitchFamily="18" charset="0"/>
              </a:rPr>
              <a:t>H/w cost</a:t>
            </a:r>
          </a:p>
          <a:p>
            <a:pPr>
              <a:lnSpc>
                <a:spcPct val="85000"/>
              </a:lnSpc>
              <a:spcBef>
                <a:spcPts val="463"/>
              </a:spcBef>
            </a:pPr>
            <a:r>
              <a:rPr lang="en-GB" altLang="en-US" sz="2000" b="1" dirty="0">
                <a:latin typeface="times" panose="02020603050405020304" pitchFamily="18" charset="0"/>
              </a:rPr>
              <a:t>S/w cost</a:t>
            </a:r>
          </a:p>
        </p:txBody>
      </p:sp>
      <p:sp>
        <p:nvSpPr>
          <p:cNvPr id="11273" name="Line 7"/>
          <p:cNvSpPr>
            <a:spLocks noChangeShapeType="1"/>
          </p:cNvSpPr>
          <p:nvPr/>
        </p:nvSpPr>
        <p:spPr bwMode="auto">
          <a:xfrm>
            <a:off x="2249487" y="3119710"/>
            <a:ext cx="846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8"/>
          <p:cNvSpPr>
            <a:spLocks noChangeShapeType="1"/>
          </p:cNvSpPr>
          <p:nvPr/>
        </p:nvSpPr>
        <p:spPr bwMode="auto">
          <a:xfrm flipV="1">
            <a:off x="2992438" y="2324101"/>
            <a:ext cx="0" cy="40957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5" name="Line 9"/>
          <p:cNvSpPr>
            <a:spLocks noChangeShapeType="1"/>
          </p:cNvSpPr>
          <p:nvPr/>
        </p:nvSpPr>
        <p:spPr bwMode="auto">
          <a:xfrm>
            <a:off x="5913439" y="5187950"/>
            <a:ext cx="384175" cy="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6" name="Text Box 10"/>
          <p:cNvSpPr txBox="1">
            <a:spLocks noChangeArrowheads="1"/>
          </p:cNvSpPr>
          <p:nvPr/>
        </p:nvSpPr>
        <p:spPr bwMode="auto">
          <a:xfrm>
            <a:off x="3462338" y="5468146"/>
            <a:ext cx="54737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1pPr>
            <a:lvl2pPr marL="742950" indent="-28575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2pPr>
            <a:lvl3pPr marL="1143000" indent="-22860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3pPr>
            <a:lvl4pPr marL="1600200" indent="-22860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4pPr>
            <a:lvl5pPr marL="2057400" indent="-22860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9pPr>
          </a:lstStyle>
          <a:p>
            <a:pPr>
              <a:lnSpc>
                <a:spcPct val="85000"/>
              </a:lnSpc>
              <a:spcBef>
                <a:spcPts val="550"/>
              </a:spcBef>
            </a:pPr>
            <a:r>
              <a:rPr lang="en-GB" altLang="en-US" b="1" dirty="0">
                <a:solidFill>
                  <a:srgbClr val="0000CC"/>
                </a:solidFill>
                <a:latin typeface="times" panose="02020603050405020304" pitchFamily="18" charset="0"/>
              </a:rPr>
              <a:t>Relative Cost of Hardware and Software</a:t>
            </a:r>
          </a:p>
        </p:txBody>
      </p:sp>
      <p:sp>
        <p:nvSpPr>
          <p:cNvPr id="11277" name="Text Box 11"/>
          <p:cNvSpPr txBox="1">
            <a:spLocks noChangeArrowheads="1"/>
          </p:cNvSpPr>
          <p:nvPr/>
        </p:nvSpPr>
        <p:spPr bwMode="auto">
          <a:xfrm>
            <a:off x="2895601" y="5016501"/>
            <a:ext cx="8366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723900" algn="l"/>
              </a:tabLst>
              <a:defRPr sz="2400">
                <a:solidFill>
                  <a:schemeClr val="tx1"/>
                </a:solidFill>
                <a:latin typeface="Arial Black" panose="020B0A04020102020204" pitchFamily="34" charset="0"/>
              </a:defRPr>
            </a:lvl1pPr>
            <a:lvl2pPr marL="742950" indent="-285750">
              <a:tabLst>
                <a:tab pos="723900" algn="l"/>
              </a:tabLst>
              <a:defRPr sz="2400">
                <a:solidFill>
                  <a:schemeClr val="tx1"/>
                </a:solidFill>
                <a:latin typeface="Arial Black" panose="020B0A04020102020204" pitchFamily="34" charset="0"/>
              </a:defRPr>
            </a:lvl2pPr>
            <a:lvl3pPr marL="1143000" indent="-228600">
              <a:tabLst>
                <a:tab pos="723900" algn="l"/>
              </a:tabLst>
              <a:defRPr sz="2400">
                <a:solidFill>
                  <a:schemeClr val="tx1"/>
                </a:solidFill>
                <a:latin typeface="Arial Black" panose="020B0A04020102020204" pitchFamily="34" charset="0"/>
              </a:defRPr>
            </a:lvl3pPr>
            <a:lvl4pPr marL="1600200" indent="-228600">
              <a:tabLst>
                <a:tab pos="723900" algn="l"/>
              </a:tabLst>
              <a:defRPr sz="2400">
                <a:solidFill>
                  <a:schemeClr val="tx1"/>
                </a:solidFill>
                <a:latin typeface="Arial Black" panose="020B0A04020102020204" pitchFamily="34" charset="0"/>
              </a:defRPr>
            </a:lvl4pPr>
            <a:lvl5pPr marL="2057400" indent="-228600">
              <a:tabLst>
                <a:tab pos="7239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1960</a:t>
            </a:r>
          </a:p>
        </p:txBody>
      </p:sp>
      <p:sp>
        <p:nvSpPr>
          <p:cNvPr id="11278" name="Text Box 12"/>
          <p:cNvSpPr txBox="1">
            <a:spLocks noChangeArrowheads="1"/>
          </p:cNvSpPr>
          <p:nvPr/>
        </p:nvSpPr>
        <p:spPr bwMode="auto">
          <a:xfrm>
            <a:off x="8153401" y="5092701"/>
            <a:ext cx="8366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723900" algn="l"/>
              </a:tabLst>
              <a:defRPr sz="2400">
                <a:solidFill>
                  <a:schemeClr val="tx1"/>
                </a:solidFill>
                <a:latin typeface="Arial Black" panose="020B0A04020102020204" pitchFamily="34" charset="0"/>
              </a:defRPr>
            </a:lvl1pPr>
            <a:lvl2pPr marL="742950" indent="-285750">
              <a:tabLst>
                <a:tab pos="723900" algn="l"/>
              </a:tabLst>
              <a:defRPr sz="2400">
                <a:solidFill>
                  <a:schemeClr val="tx1"/>
                </a:solidFill>
                <a:latin typeface="Arial Black" panose="020B0A04020102020204" pitchFamily="34" charset="0"/>
              </a:defRPr>
            </a:lvl2pPr>
            <a:lvl3pPr marL="1143000" indent="-228600">
              <a:tabLst>
                <a:tab pos="723900" algn="l"/>
              </a:tabLst>
              <a:defRPr sz="2400">
                <a:solidFill>
                  <a:schemeClr val="tx1"/>
                </a:solidFill>
                <a:latin typeface="Arial Black" panose="020B0A04020102020204" pitchFamily="34" charset="0"/>
              </a:defRPr>
            </a:lvl3pPr>
            <a:lvl4pPr marL="1600200" indent="-228600">
              <a:tabLst>
                <a:tab pos="723900" algn="l"/>
              </a:tabLst>
              <a:defRPr sz="2400">
                <a:solidFill>
                  <a:schemeClr val="tx1"/>
                </a:solidFill>
                <a:latin typeface="Arial Black" panose="020B0A04020102020204" pitchFamily="34" charset="0"/>
              </a:defRPr>
            </a:lvl4pPr>
            <a:lvl5pPr marL="2057400" indent="-228600">
              <a:tabLst>
                <a:tab pos="7239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1999</a:t>
            </a:r>
          </a:p>
        </p:txBody>
      </p:sp>
      <p:sp>
        <p:nvSpPr>
          <p:cNvPr id="2" name="Date Placeholder 1"/>
          <p:cNvSpPr>
            <a:spLocks noGrp="1"/>
          </p:cNvSpPr>
          <p:nvPr>
            <p:ph type="dt" sz="half" idx="10"/>
          </p:nvPr>
        </p:nvSpPr>
        <p:spPr/>
        <p:txBody>
          <a:bodyPr/>
          <a:lstStyle/>
          <a:p>
            <a:fld id="{85302B0C-B935-4530-9BFE-6A2E98A6AD54}" type="datetime1">
              <a:rPr lang="en-US" smtClean="0"/>
              <a:t>7/10/2022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6508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1930401" y="219076"/>
            <a:ext cx="7770813" cy="1160463"/>
          </a:xfrm>
        </p:spPr>
        <p:txBody>
          <a:bodyPr vert="horz" lIns="18000" tIns="46800" rIns="18000" bIns="46800" rtlCol="0" anchor="ctr">
            <a:noAutofit/>
          </a:bodyPr>
          <a:lstStyle/>
          <a:p>
            <a:pPr algn="ctr">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Factors contributing to the software crisis</a:t>
            </a:r>
          </a:p>
        </p:txBody>
      </p:sp>
      <p:sp>
        <p:nvSpPr>
          <p:cNvPr id="14338" name="Rectangle 2"/>
          <p:cNvSpPr>
            <a:spLocks noGrp="1" noChangeArrowheads="1"/>
          </p:cNvSpPr>
          <p:nvPr>
            <p:ph type="body" idx="1"/>
          </p:nvPr>
        </p:nvSpPr>
        <p:spPr>
          <a:xfrm>
            <a:off x="2209801" y="1830388"/>
            <a:ext cx="7770813" cy="4113212"/>
          </a:xfrm>
        </p:spPr>
        <p:txBody>
          <a:bodyPr vert="horz" lIns="18000" tIns="46800" rIns="18000" bIns="46800" rtlCol="0">
            <a:normAutofit/>
          </a:bodyPr>
          <a:lstStyle/>
          <a:p>
            <a:pPr algn="just">
              <a:lnSpc>
                <a:spcPct val="150000"/>
              </a:lnSpc>
              <a:spcBef>
                <a:spcPts val="800"/>
              </a:spcBef>
            </a:pPr>
            <a:r>
              <a:rPr lang="en-GB" altLang="en-US" dirty="0">
                <a:latin typeface="Times New Roman" panose="02020603050405020304" pitchFamily="18" charset="0"/>
                <a:cs typeface="Times New Roman" panose="02020603050405020304" pitchFamily="18" charset="0"/>
              </a:rPr>
              <a:t>Larger problems, </a:t>
            </a:r>
          </a:p>
          <a:p>
            <a:pPr algn="just">
              <a:lnSpc>
                <a:spcPct val="150000"/>
              </a:lnSpc>
              <a:spcBef>
                <a:spcPct val="0"/>
              </a:spcBef>
            </a:pPr>
            <a:r>
              <a:rPr lang="en-GB" altLang="en-US" dirty="0">
                <a:latin typeface="Times New Roman" panose="02020603050405020304" pitchFamily="18" charset="0"/>
                <a:cs typeface="Times New Roman" panose="02020603050405020304" pitchFamily="18" charset="0"/>
              </a:rPr>
              <a:t>Lack of adequate training in software engineering,</a:t>
            </a:r>
          </a:p>
          <a:p>
            <a:pPr algn="just">
              <a:lnSpc>
                <a:spcPct val="150000"/>
              </a:lnSpc>
              <a:spcBef>
                <a:spcPct val="0"/>
              </a:spcBef>
            </a:pPr>
            <a:r>
              <a:rPr lang="en-GB" altLang="en-US" dirty="0">
                <a:latin typeface="Times New Roman" panose="02020603050405020304" pitchFamily="18" charset="0"/>
                <a:cs typeface="Times New Roman" panose="02020603050405020304" pitchFamily="18" charset="0"/>
              </a:rPr>
              <a:t>Increasing skill shortage, </a:t>
            </a:r>
          </a:p>
          <a:p>
            <a:pPr algn="just">
              <a:lnSpc>
                <a:spcPct val="150000"/>
              </a:lnSpc>
              <a:spcBef>
                <a:spcPct val="0"/>
              </a:spcBef>
            </a:pPr>
            <a:r>
              <a:rPr lang="en-GB" altLang="en-US" dirty="0">
                <a:latin typeface="Times New Roman" panose="02020603050405020304" pitchFamily="18" charset="0"/>
                <a:cs typeface="Times New Roman" panose="02020603050405020304" pitchFamily="18" charset="0"/>
              </a:rPr>
              <a:t>Low productivity improvements.</a:t>
            </a:r>
          </a:p>
        </p:txBody>
      </p:sp>
      <p:sp>
        <p:nvSpPr>
          <p:cNvPr id="2" name="Date Placeholder 1"/>
          <p:cNvSpPr>
            <a:spLocks noGrp="1"/>
          </p:cNvSpPr>
          <p:nvPr>
            <p:ph type="dt" sz="half" idx="10"/>
          </p:nvPr>
        </p:nvSpPr>
        <p:spPr/>
        <p:txBody>
          <a:bodyPr/>
          <a:lstStyle/>
          <a:p>
            <a:fld id="{BEEBD1C6-6746-4C90-ABD2-E1B0CD153666}" type="datetime1">
              <a:rPr lang="en-US" smtClean="0"/>
              <a:t>7/10/2022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32107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up)">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Need for Software Engineering</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Large Software </a:t>
            </a:r>
            <a:r>
              <a:rPr lang="en-US" dirty="0">
                <a:latin typeface="Times New Roman" panose="02020603050405020304" pitchFamily="18" charset="0"/>
                <a:cs typeface="Times New Roman" panose="02020603050405020304" pitchFamily="18" charset="0"/>
              </a:rPr>
              <a:t>– It is easier to build a wall than a house or a building.</a:t>
            </a:r>
          </a:p>
          <a:p>
            <a:pPr algn="just"/>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 Program with 100 LOC and 10000 LOC.</a:t>
            </a:r>
          </a:p>
          <a:p>
            <a:pPr algn="just"/>
            <a:r>
              <a:rPr lang="en-US" b="1" dirty="0">
                <a:latin typeface="Times New Roman" panose="02020603050405020304" pitchFamily="18" charset="0"/>
                <a:cs typeface="Times New Roman" panose="02020603050405020304" pitchFamily="18" charset="0"/>
              </a:rPr>
              <a:t>Cost</a:t>
            </a:r>
            <a:r>
              <a:rPr lang="en-US" dirty="0">
                <a:latin typeface="Times New Roman" panose="02020603050405020304" pitchFamily="18" charset="0"/>
                <a:cs typeface="Times New Roman" panose="02020603050405020304" pitchFamily="18" charset="0"/>
              </a:rPr>
              <a:t> – Hardware cost has come down but software cost continues to be on the rise.</a:t>
            </a:r>
          </a:p>
          <a:p>
            <a:pPr algn="just"/>
            <a:r>
              <a:rPr lang="en-US" b="1" dirty="0">
                <a:latin typeface="Times New Roman" panose="02020603050405020304" pitchFamily="18" charset="0"/>
                <a:cs typeface="Times New Roman" panose="02020603050405020304" pitchFamily="18" charset="0"/>
              </a:rPr>
              <a:t>Dynamic Nature </a:t>
            </a:r>
            <a:r>
              <a:rPr lang="en-US" dirty="0">
                <a:latin typeface="Times New Roman" panose="02020603050405020304" pitchFamily="18" charset="0"/>
                <a:cs typeface="Times New Roman" panose="02020603050405020304" pitchFamily="18" charset="0"/>
              </a:rPr>
              <a:t>– New enhancements being done to an already existing software.</a:t>
            </a:r>
          </a:p>
          <a:p>
            <a:pPr algn="just"/>
            <a:r>
              <a:rPr lang="en-US" b="1" dirty="0">
                <a:latin typeface="Times New Roman" panose="02020603050405020304" pitchFamily="18" charset="0"/>
                <a:cs typeface="Times New Roman" panose="02020603050405020304" pitchFamily="18" charset="0"/>
              </a:rPr>
              <a:t>Quality Management </a:t>
            </a:r>
            <a:r>
              <a:rPr lang="en-US" dirty="0">
                <a:latin typeface="Times New Roman" panose="02020603050405020304" pitchFamily="18" charset="0"/>
                <a:cs typeface="Times New Roman" panose="02020603050405020304" pitchFamily="18" charset="0"/>
              </a:rPr>
              <a:t>- Better process of software development provides better and quality software product.</a:t>
            </a:r>
          </a:p>
        </p:txBody>
      </p:sp>
      <p:sp>
        <p:nvSpPr>
          <p:cNvPr id="4" name="Date Placeholder 3"/>
          <p:cNvSpPr>
            <a:spLocks noGrp="1"/>
          </p:cNvSpPr>
          <p:nvPr>
            <p:ph type="dt" sz="half" idx="10"/>
          </p:nvPr>
        </p:nvSpPr>
        <p:spPr/>
        <p:txBody>
          <a:bodyPr/>
          <a:lstStyle/>
          <a:p>
            <a:fld id="{3AF32414-6FD0-4812-BB4A-BDBA41BFB896}"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75996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Grp="1" noChangeArrowheads="1"/>
          </p:cNvSpPr>
          <p:nvPr>
            <p:ph type="title"/>
          </p:nvPr>
        </p:nvSpPr>
        <p:spPr/>
        <p:txBody>
          <a:bodyPr vert="horz" lIns="18000" tIns="46800" rIns="18000" bIns="46800" rtlCol="0" anchor="ctr">
            <a:normAutofit/>
          </a:bodyPr>
          <a:lstStyle/>
          <a:p>
            <a:pPr algn="ctr">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Programs versus Software Products</a:t>
            </a:r>
          </a:p>
        </p:txBody>
      </p:sp>
      <p:sp>
        <p:nvSpPr>
          <p:cNvPr id="13316" name="Rectangle 2"/>
          <p:cNvSpPr>
            <a:spLocks noGrp="1" noChangeArrowheads="1"/>
          </p:cNvSpPr>
          <p:nvPr>
            <p:ph sz="half" idx="1"/>
          </p:nvPr>
        </p:nvSpPr>
        <p:spPr>
          <a:xfrm>
            <a:off x="435429" y="1884991"/>
            <a:ext cx="4920342" cy="3777622"/>
          </a:xfrm>
        </p:spPr>
        <p:txBody>
          <a:bodyPr vert="horz" lIns="19440" tIns="45720" rIns="19440" bIns="45720" rtlCol="0">
            <a:normAutofit/>
          </a:bodyPr>
          <a:lstStyle/>
          <a:p>
            <a:pPr algn="just">
              <a:lnSpc>
                <a:spcPct val="80000"/>
              </a:lnSpc>
            </a:pPr>
            <a:r>
              <a:rPr lang="en-US" dirty="0">
                <a:latin typeface="Times New Roman" panose="02020603050405020304" pitchFamily="18" charset="0"/>
                <a:cs typeface="Times New Roman" panose="02020603050405020304" pitchFamily="18" charset="0"/>
              </a:rPr>
              <a:t>Set of instructions related to each other</a:t>
            </a:r>
            <a:endParaRPr lang="en-GB" altLang="en-US" dirty="0">
              <a:latin typeface="Times New Roman" panose="02020603050405020304" pitchFamily="18" charset="0"/>
              <a:cs typeface="Times New Roman" panose="02020603050405020304" pitchFamily="18" charset="0"/>
            </a:endParaRPr>
          </a:p>
          <a:p>
            <a:pPr algn="just">
              <a:lnSpc>
                <a:spcPct val="80000"/>
              </a:lnSpc>
            </a:pPr>
            <a:r>
              <a:rPr lang="en-GB" altLang="en-US" dirty="0">
                <a:latin typeface="Times New Roman" panose="02020603050405020304" pitchFamily="18" charset="0"/>
                <a:cs typeface="Times New Roman" panose="02020603050405020304" pitchFamily="18" charset="0"/>
              </a:rPr>
              <a:t>Usually small in size</a:t>
            </a:r>
          </a:p>
          <a:p>
            <a:pPr algn="just">
              <a:lnSpc>
                <a:spcPct val="80000"/>
              </a:lnSpc>
            </a:pPr>
            <a:r>
              <a:rPr lang="en-GB" altLang="en-US" dirty="0">
                <a:latin typeface="Times New Roman" panose="02020603050405020304" pitchFamily="18" charset="0"/>
                <a:cs typeface="Times New Roman" panose="02020603050405020304" pitchFamily="18" charset="0"/>
              </a:rPr>
              <a:t>Author himself is sole user</a:t>
            </a:r>
          </a:p>
          <a:p>
            <a:pPr algn="just">
              <a:lnSpc>
                <a:spcPct val="80000"/>
              </a:lnSpc>
            </a:pPr>
            <a:r>
              <a:rPr lang="en-GB" altLang="en-US" dirty="0">
                <a:latin typeface="Times New Roman" panose="02020603050405020304" pitchFamily="18" charset="0"/>
                <a:cs typeface="Times New Roman" panose="02020603050405020304" pitchFamily="18" charset="0"/>
              </a:rPr>
              <a:t>Single developer</a:t>
            </a:r>
          </a:p>
          <a:p>
            <a:pPr algn="just">
              <a:lnSpc>
                <a:spcPct val="80000"/>
              </a:lnSpc>
            </a:pPr>
            <a:r>
              <a:rPr lang="en-US" dirty="0">
                <a:latin typeface="Times New Roman" panose="02020603050405020304" pitchFamily="18" charset="0"/>
                <a:cs typeface="Times New Roman" panose="02020603050405020304" pitchFamily="18" charset="0"/>
              </a:rPr>
              <a:t>Programs are defined by individuals for their personal use</a:t>
            </a:r>
            <a:endParaRPr lang="en-GB" altLang="en-US" dirty="0">
              <a:latin typeface="Times New Roman" panose="02020603050405020304" pitchFamily="18" charset="0"/>
              <a:cs typeface="Times New Roman" panose="02020603050405020304" pitchFamily="18" charset="0"/>
            </a:endParaRPr>
          </a:p>
          <a:p>
            <a:pPr algn="just">
              <a:lnSpc>
                <a:spcPct val="80000"/>
              </a:lnSpc>
            </a:pPr>
            <a:r>
              <a:rPr lang="en-GB" altLang="en-US" dirty="0">
                <a:latin typeface="Times New Roman" panose="02020603050405020304" pitchFamily="18" charset="0"/>
                <a:cs typeface="Times New Roman" panose="02020603050405020304" pitchFamily="18" charset="0"/>
              </a:rPr>
              <a:t>Lacks proper user interface</a:t>
            </a:r>
          </a:p>
          <a:p>
            <a:pPr algn="just">
              <a:lnSpc>
                <a:spcPct val="80000"/>
              </a:lnSpc>
            </a:pPr>
            <a:r>
              <a:rPr lang="en-GB" altLang="en-US" dirty="0">
                <a:latin typeface="Times New Roman" panose="02020603050405020304" pitchFamily="18" charset="0"/>
                <a:cs typeface="Times New Roman" panose="02020603050405020304" pitchFamily="18" charset="0"/>
              </a:rPr>
              <a:t>Lacks proper documentation</a:t>
            </a:r>
          </a:p>
          <a:p>
            <a:pPr algn="just">
              <a:lnSpc>
                <a:spcPct val="80000"/>
              </a:lnSpc>
            </a:pPr>
            <a:r>
              <a:rPr lang="en-GB" altLang="en-US" dirty="0">
                <a:latin typeface="Times New Roman" panose="02020603050405020304" pitchFamily="18" charset="0"/>
                <a:cs typeface="Times New Roman" panose="02020603050405020304" pitchFamily="18" charset="0"/>
              </a:rPr>
              <a:t>Ad hoc development</a:t>
            </a:r>
          </a:p>
          <a:p>
            <a:pPr algn="just">
              <a:lnSpc>
                <a:spcPct val="80000"/>
              </a:lnSpc>
            </a:pPr>
            <a:r>
              <a:rPr lang="en-GB" altLang="en-US" dirty="0">
                <a:latin typeface="Times New Roman" panose="02020603050405020304" pitchFamily="18" charset="0"/>
                <a:cs typeface="Times New Roman" panose="02020603050405020304" pitchFamily="18" charset="0"/>
              </a:rPr>
              <a:t>Limited functionality	</a:t>
            </a:r>
          </a:p>
        </p:txBody>
      </p:sp>
      <p:sp>
        <p:nvSpPr>
          <p:cNvPr id="13317" name="Rectangle 3"/>
          <p:cNvSpPr>
            <a:spLocks noGrp="1" noChangeArrowheads="1"/>
          </p:cNvSpPr>
          <p:nvPr>
            <p:ph sz="half" idx="2"/>
          </p:nvPr>
        </p:nvSpPr>
        <p:spPr>
          <a:xfrm>
            <a:off x="5724297" y="1863080"/>
            <a:ext cx="5974080" cy="3777622"/>
          </a:xfrm>
        </p:spPr>
        <p:txBody>
          <a:bodyPr vert="horz" lIns="18000" tIns="46800" rIns="18000" bIns="46800" rtlCol="0">
            <a:normAutofit/>
          </a:bodyPr>
          <a:lstStyle/>
          <a:p>
            <a:pPr algn="just">
              <a:lnSpc>
                <a:spcPct val="85000"/>
              </a:lnSpc>
            </a:pPr>
            <a:r>
              <a:rPr lang="en-US" dirty="0">
                <a:latin typeface="Times New Roman" panose="02020603050405020304" pitchFamily="18" charset="0"/>
                <a:cs typeface="Times New Roman" panose="02020603050405020304" pitchFamily="18" charset="0"/>
              </a:rPr>
              <a:t>Collection of programs designed for specific task</a:t>
            </a:r>
            <a:endParaRPr lang="en-GB" altLang="en-US" dirty="0">
              <a:latin typeface="Times New Roman" panose="02020603050405020304" pitchFamily="18" charset="0"/>
              <a:cs typeface="Times New Roman" panose="02020603050405020304" pitchFamily="18" charset="0"/>
            </a:endParaRPr>
          </a:p>
          <a:p>
            <a:pPr algn="just">
              <a:lnSpc>
                <a:spcPct val="85000"/>
              </a:lnSpc>
            </a:pPr>
            <a:r>
              <a:rPr lang="en-GB" altLang="en-US" dirty="0">
                <a:latin typeface="Times New Roman" panose="02020603050405020304" pitchFamily="18" charset="0"/>
                <a:cs typeface="Times New Roman" panose="02020603050405020304" pitchFamily="18" charset="0"/>
              </a:rPr>
              <a:t>Large in size</a:t>
            </a:r>
          </a:p>
          <a:p>
            <a:pPr algn="just">
              <a:lnSpc>
                <a:spcPct val="85000"/>
              </a:lnSpc>
            </a:pPr>
            <a:r>
              <a:rPr lang="en-GB" altLang="en-US" dirty="0">
                <a:latin typeface="Times New Roman" panose="02020603050405020304" pitchFamily="18" charset="0"/>
                <a:cs typeface="Times New Roman" panose="02020603050405020304" pitchFamily="18" charset="0"/>
              </a:rPr>
              <a:t>Large number of users</a:t>
            </a:r>
          </a:p>
          <a:p>
            <a:pPr algn="just">
              <a:lnSpc>
                <a:spcPct val="85000"/>
              </a:lnSpc>
            </a:pPr>
            <a:r>
              <a:rPr lang="en-GB" altLang="en-US" dirty="0">
                <a:latin typeface="Times New Roman" panose="02020603050405020304" pitchFamily="18" charset="0"/>
                <a:cs typeface="Times New Roman" panose="02020603050405020304" pitchFamily="18" charset="0"/>
              </a:rPr>
              <a:t>Team of developers</a:t>
            </a:r>
          </a:p>
          <a:p>
            <a:pPr algn="just">
              <a:lnSpc>
                <a:spcPct val="85000"/>
              </a:lnSpc>
            </a:pPr>
            <a:r>
              <a:rPr lang="en-US" dirty="0">
                <a:latin typeface="Times New Roman" panose="02020603050405020304" pitchFamily="18" charset="0"/>
                <a:cs typeface="Times New Roman" panose="02020603050405020304" pitchFamily="18" charset="0"/>
              </a:rPr>
              <a:t>A software product is usually developed by a group of engineers working as a team</a:t>
            </a:r>
            <a:endParaRPr lang="en-GB" altLang="en-US" dirty="0">
              <a:latin typeface="Times New Roman" panose="02020603050405020304" pitchFamily="18" charset="0"/>
              <a:cs typeface="Times New Roman" panose="02020603050405020304" pitchFamily="18" charset="0"/>
            </a:endParaRPr>
          </a:p>
          <a:p>
            <a:pPr algn="just">
              <a:lnSpc>
                <a:spcPct val="85000"/>
              </a:lnSpc>
            </a:pPr>
            <a:r>
              <a:rPr lang="en-GB" altLang="en-US" dirty="0">
                <a:latin typeface="Times New Roman" panose="02020603050405020304" pitchFamily="18" charset="0"/>
                <a:cs typeface="Times New Roman" panose="02020603050405020304" pitchFamily="18" charset="0"/>
              </a:rPr>
              <a:t>Well-designed interface</a:t>
            </a:r>
          </a:p>
          <a:p>
            <a:pPr algn="just">
              <a:lnSpc>
                <a:spcPct val="85000"/>
              </a:lnSpc>
            </a:pPr>
            <a:r>
              <a:rPr lang="en-GB" altLang="en-US" dirty="0">
                <a:latin typeface="Times New Roman" panose="02020603050405020304" pitchFamily="18" charset="0"/>
                <a:cs typeface="Times New Roman" panose="02020603050405020304" pitchFamily="18" charset="0"/>
              </a:rPr>
              <a:t>Well documented &amp; user-manual prepared</a:t>
            </a:r>
          </a:p>
          <a:p>
            <a:pPr algn="just">
              <a:lnSpc>
                <a:spcPct val="85000"/>
              </a:lnSpc>
              <a:spcBef>
                <a:spcPts val="538"/>
              </a:spcBef>
            </a:pPr>
            <a:r>
              <a:rPr lang="en-GB" altLang="en-US" dirty="0">
                <a:latin typeface="Times New Roman" panose="02020603050405020304" pitchFamily="18" charset="0"/>
                <a:cs typeface="Times New Roman" panose="02020603050405020304" pitchFamily="18" charset="0"/>
              </a:rPr>
              <a:t>Systematic development using principles of SE</a:t>
            </a:r>
          </a:p>
          <a:p>
            <a:pPr algn="just">
              <a:lnSpc>
                <a:spcPct val="85000"/>
              </a:lnSpc>
              <a:spcBef>
                <a:spcPts val="538"/>
              </a:spcBef>
            </a:pPr>
            <a:r>
              <a:rPr lang="en-GB" altLang="en-US" dirty="0">
                <a:latin typeface="Times New Roman" panose="02020603050405020304" pitchFamily="18" charset="0"/>
                <a:cs typeface="Times New Roman" panose="02020603050405020304" pitchFamily="18" charset="0"/>
              </a:rPr>
              <a:t>Exhibits more functionality</a:t>
            </a:r>
          </a:p>
        </p:txBody>
      </p:sp>
      <p:sp>
        <p:nvSpPr>
          <p:cNvPr id="13324" name="Line 10"/>
          <p:cNvSpPr>
            <a:spLocks noChangeShapeType="1"/>
          </p:cNvSpPr>
          <p:nvPr/>
        </p:nvSpPr>
        <p:spPr bwMode="auto">
          <a:xfrm>
            <a:off x="5549537" y="1884991"/>
            <a:ext cx="0" cy="3733800"/>
          </a:xfrm>
          <a:prstGeom prst="line">
            <a:avLst/>
          </a:prstGeom>
          <a:noFill/>
          <a:ln w="1908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fld id="{7ADF2CAB-8C33-42FD-8B20-8CC266FE3FD5}" type="datetime1">
              <a:rPr lang="en-US" smtClean="0"/>
              <a:t>7/10/2022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8584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Engineering Principles</a:t>
            </a:r>
          </a:p>
        </p:txBody>
      </p:sp>
      <p:sp>
        <p:nvSpPr>
          <p:cNvPr id="3" name="Content Placeholder 2"/>
          <p:cNvSpPr>
            <a:spLocks noGrp="1"/>
          </p:cNvSpPr>
          <p:nvPr>
            <p:ph idx="1"/>
          </p:nvPr>
        </p:nvSpPr>
        <p:spPr>
          <a:xfrm>
            <a:off x="2589211" y="2133599"/>
            <a:ext cx="9102045" cy="4554583"/>
          </a:xfrm>
        </p:spPr>
        <p:txBody>
          <a:bodyPr/>
          <a:lstStyle/>
          <a:p>
            <a:pPr algn="just"/>
            <a:r>
              <a:rPr lang="en-US" b="1" dirty="0">
                <a:latin typeface="Times New Roman" panose="02020603050405020304" pitchFamily="18" charset="0"/>
                <a:cs typeface="Times New Roman" panose="02020603050405020304" pitchFamily="18" charset="0"/>
              </a:rPr>
              <a:t>Abstraction</a:t>
            </a:r>
            <a:r>
              <a:rPr lang="en-US" dirty="0">
                <a:latin typeface="Times New Roman" panose="02020603050405020304" pitchFamily="18" charset="0"/>
                <a:cs typeface="Times New Roman" panose="02020603050405020304" pitchFamily="18" charset="0"/>
              </a:rPr>
              <a:t> – Omits irrelevant details and consider aspects that are relevant.</a:t>
            </a:r>
          </a:p>
        </p:txBody>
      </p:sp>
      <p:pic>
        <p:nvPicPr>
          <p:cNvPr id="4" name="Picture 3"/>
          <p:cNvPicPr>
            <a:picLocks noChangeAspect="1"/>
          </p:cNvPicPr>
          <p:nvPr/>
        </p:nvPicPr>
        <p:blipFill>
          <a:blip r:embed="rId2"/>
          <a:stretch>
            <a:fillRect/>
          </a:stretch>
        </p:blipFill>
        <p:spPr>
          <a:xfrm>
            <a:off x="3470366" y="2628356"/>
            <a:ext cx="6400800" cy="3848100"/>
          </a:xfrm>
          <a:prstGeom prst="rect">
            <a:avLst/>
          </a:prstGeom>
        </p:spPr>
      </p:pic>
      <p:sp>
        <p:nvSpPr>
          <p:cNvPr id="5" name="Date Placeholder 4"/>
          <p:cNvSpPr>
            <a:spLocks noGrp="1"/>
          </p:cNvSpPr>
          <p:nvPr>
            <p:ph type="dt" sz="half" idx="10"/>
          </p:nvPr>
        </p:nvSpPr>
        <p:spPr/>
        <p:txBody>
          <a:bodyPr/>
          <a:lstStyle/>
          <a:p>
            <a:fld id="{A6E4C7C2-A85F-46B3-84DE-6C03A02A87F5}" type="datetime1">
              <a:rPr lang="en-US" smtClean="0"/>
              <a:t>7/10/2022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100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Engineering Principles </a:t>
            </a:r>
            <a:r>
              <a:rPr lang="en-GB" altLang="en-US" b="1" dirty="0">
                <a:solidFill>
                  <a:schemeClr val="tx1"/>
                </a:solidFill>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Decomposition</a:t>
            </a:r>
            <a:r>
              <a:rPr lang="en-US" dirty="0">
                <a:latin typeface="Times New Roman" panose="02020603050405020304" pitchFamily="18" charset="0"/>
                <a:cs typeface="Times New Roman" panose="02020603050405020304" pitchFamily="18" charset="0"/>
              </a:rPr>
              <a:t> – A complex problem is divided into several smaller problems and then the smaller problems are solved one by one. </a:t>
            </a:r>
          </a:p>
          <a:p>
            <a:pPr lvl="1" algn="just"/>
            <a:r>
              <a:rPr lang="en-US" sz="1800" dirty="0">
                <a:latin typeface="Times New Roman" panose="02020603050405020304" pitchFamily="18" charset="0"/>
                <a:cs typeface="Times New Roman" panose="02020603050405020304" pitchFamily="18" charset="0"/>
              </a:rPr>
              <a:t>Each component is solved independently.</a:t>
            </a:r>
          </a:p>
        </p:txBody>
      </p:sp>
      <p:pic>
        <p:nvPicPr>
          <p:cNvPr id="4" name="Picture 3"/>
          <p:cNvPicPr>
            <a:picLocks noChangeAspect="1"/>
          </p:cNvPicPr>
          <p:nvPr/>
        </p:nvPicPr>
        <p:blipFill>
          <a:blip r:embed="rId2"/>
          <a:stretch>
            <a:fillRect/>
          </a:stretch>
        </p:blipFill>
        <p:spPr>
          <a:xfrm>
            <a:off x="4929640" y="3272521"/>
            <a:ext cx="2947262" cy="2257425"/>
          </a:xfrm>
          <a:prstGeom prst="rect">
            <a:avLst/>
          </a:prstGeom>
        </p:spPr>
      </p:pic>
      <p:sp>
        <p:nvSpPr>
          <p:cNvPr id="5" name="Date Placeholder 4"/>
          <p:cNvSpPr>
            <a:spLocks noGrp="1"/>
          </p:cNvSpPr>
          <p:nvPr>
            <p:ph type="dt" sz="half" idx="10"/>
          </p:nvPr>
        </p:nvSpPr>
        <p:spPr/>
        <p:txBody>
          <a:bodyPr/>
          <a:lstStyle/>
          <a:p>
            <a:fld id="{4E474563-B477-4104-B50B-DB8F93A92C66}" type="datetime1">
              <a:rPr lang="en-US" smtClean="0"/>
              <a:t>7/10/2022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59500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Emergence of Software Engineering</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Assembly Language</a:t>
            </a:r>
          </a:p>
          <a:p>
            <a:pPr algn="just"/>
            <a:r>
              <a:rPr lang="en-US" dirty="0">
                <a:latin typeface="Times New Roman" panose="02020603050405020304" pitchFamily="18" charset="0"/>
                <a:cs typeface="Times New Roman" panose="02020603050405020304" pitchFamily="18" charset="0"/>
              </a:rPr>
              <a:t>High-Level Language</a:t>
            </a:r>
          </a:p>
          <a:p>
            <a:pPr algn="just"/>
            <a:r>
              <a:rPr lang="en-US" dirty="0">
                <a:latin typeface="Times New Roman" panose="02020603050405020304" pitchFamily="18" charset="0"/>
                <a:cs typeface="Times New Roman" panose="02020603050405020304" pitchFamily="18" charset="0"/>
              </a:rPr>
              <a:t>Control Flow-based Design</a:t>
            </a:r>
          </a:p>
          <a:p>
            <a:pPr algn="just"/>
            <a:r>
              <a:rPr lang="en-US" dirty="0">
                <a:latin typeface="Times New Roman" panose="02020603050405020304" pitchFamily="18" charset="0"/>
                <a:cs typeface="Times New Roman" panose="02020603050405020304" pitchFamily="18" charset="0"/>
              </a:rPr>
              <a:t>Data-Structure Oriented Design</a:t>
            </a:r>
          </a:p>
          <a:p>
            <a:pPr algn="just"/>
            <a:r>
              <a:rPr lang="en-US" dirty="0">
                <a:latin typeface="Times New Roman" panose="02020603050405020304" pitchFamily="18" charset="0"/>
                <a:cs typeface="Times New Roman" panose="02020603050405020304" pitchFamily="18" charset="0"/>
              </a:rPr>
              <a:t>Data-Flow Oriented Design</a:t>
            </a:r>
          </a:p>
          <a:p>
            <a:pPr algn="just"/>
            <a:r>
              <a:rPr lang="en-US" dirty="0">
                <a:latin typeface="Times New Roman" panose="02020603050405020304" pitchFamily="18" charset="0"/>
                <a:cs typeface="Times New Roman" panose="02020603050405020304" pitchFamily="18" charset="0"/>
              </a:rPr>
              <a:t>Object-Oriented-based Design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Structured vs. Unstructured Programming</a:t>
            </a:r>
          </a:p>
          <a:p>
            <a:endParaRPr lang="en-US" dirty="0"/>
          </a:p>
          <a:p>
            <a:endParaRPr lang="en-US" dirty="0"/>
          </a:p>
        </p:txBody>
      </p:sp>
      <p:sp>
        <p:nvSpPr>
          <p:cNvPr id="4" name="Date Placeholder 3"/>
          <p:cNvSpPr>
            <a:spLocks noGrp="1"/>
          </p:cNvSpPr>
          <p:nvPr>
            <p:ph type="dt" sz="half" idx="10"/>
          </p:nvPr>
        </p:nvSpPr>
        <p:spPr/>
        <p:txBody>
          <a:bodyPr/>
          <a:lstStyle/>
          <a:p>
            <a:fld id="{0F289A75-072D-4018-9008-92D6C99ACC9D}"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02450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97" y="139814"/>
            <a:ext cx="10019212" cy="7538264"/>
          </a:xfrm>
          <a:prstGeom prst="rect">
            <a:avLst/>
          </a:prstGeom>
        </p:spPr>
      </p:pic>
      <p:sp>
        <p:nvSpPr>
          <p:cNvPr id="3" name="Date Placeholder 2"/>
          <p:cNvSpPr>
            <a:spLocks noGrp="1"/>
          </p:cNvSpPr>
          <p:nvPr>
            <p:ph type="dt" sz="half" idx="10"/>
          </p:nvPr>
        </p:nvSpPr>
        <p:spPr/>
        <p:txBody>
          <a:bodyPr/>
          <a:lstStyle/>
          <a:p>
            <a:fld id="{4584C101-CB49-4F06-BE85-4073C28E8660}" type="datetime1">
              <a:rPr lang="en-US" smtClean="0"/>
              <a:t>7/10/2022</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92679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Course Outcomes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91420301"/>
              </p:ext>
            </p:extLst>
          </p:nvPr>
        </p:nvGraphicFramePr>
        <p:xfrm>
          <a:off x="2525485" y="1480457"/>
          <a:ext cx="8682445" cy="4354287"/>
        </p:xfrm>
        <a:graphic>
          <a:graphicData uri="http://schemas.openxmlformats.org/drawingml/2006/table">
            <a:tbl>
              <a:tblPr firstRow="1" firstCol="1" bandRow="1">
                <a:tableStyleId>{5C22544A-7EE6-4342-B048-85BDC9FD1C3A}</a:tableStyleId>
              </a:tblPr>
              <a:tblGrid>
                <a:gridCol w="1124088">
                  <a:extLst>
                    <a:ext uri="{9D8B030D-6E8A-4147-A177-3AD203B41FA5}">
                      <a16:colId xmlns:a16="http://schemas.microsoft.com/office/drawing/2014/main" val="2329300094"/>
                    </a:ext>
                  </a:extLst>
                </a:gridCol>
                <a:gridCol w="7558357">
                  <a:extLst>
                    <a:ext uri="{9D8B030D-6E8A-4147-A177-3AD203B41FA5}">
                      <a16:colId xmlns:a16="http://schemas.microsoft.com/office/drawing/2014/main" val="1839578867"/>
                    </a:ext>
                  </a:extLst>
                </a:gridCol>
              </a:tblGrid>
              <a:tr h="933062">
                <a:tc>
                  <a:txBody>
                    <a:bodyPr/>
                    <a:lstStyle/>
                    <a:p>
                      <a:pPr algn="ctr">
                        <a:spcAft>
                          <a:spcPts val="0"/>
                        </a:spcAft>
                      </a:pPr>
                      <a:r>
                        <a:rPr lang="en-US" sz="1400" dirty="0">
                          <a:effectLst/>
                          <a:latin typeface="Times New Roman" panose="02020603050405020304" pitchFamily="18" charset="0"/>
                          <a:cs typeface="Times New Roman" panose="02020603050405020304" pitchFamily="18" charset="0"/>
                        </a:rPr>
                        <a:t>ESC-501.1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Identify a suitable life cycle model that meets specification, performance, maintenance and quality requirements for a given software development problem.</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AD1C6"/>
                    </a:solidFill>
                  </a:tcPr>
                </a:tc>
                <a:extLst>
                  <a:ext uri="{0D108BD9-81ED-4DB2-BD59-A6C34878D82A}">
                    <a16:rowId xmlns:a16="http://schemas.microsoft.com/office/drawing/2014/main" val="184085164"/>
                  </a:ext>
                </a:extLst>
              </a:tr>
              <a:tr h="622041">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200" b="0" dirty="0">
                          <a:effectLst/>
                          <a:latin typeface="Times New Roman" panose="02020603050405020304" pitchFamily="18" charset="0"/>
                          <a:cs typeface="Times New Roman" panose="02020603050405020304" pitchFamily="18" charset="0"/>
                        </a:rPr>
                        <a:t>Construct a design model using appropriate software engineering methodologies from the given specifications.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3732350"/>
                  </a:ext>
                </a:extLst>
              </a:tr>
              <a:tr h="1244081">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pPr>
                      <a:r>
                        <a:rPr lang="en-US" sz="1200" b="0" dirty="0">
                          <a:solidFill>
                            <a:srgbClr val="000000"/>
                          </a:solidFill>
                          <a:effectLst/>
                          <a:latin typeface="Times New Roman" panose="02020603050405020304" pitchFamily="18" charset="0"/>
                          <a:ea typeface="Times New Roman" panose="02020603050405020304" pitchFamily="18" charset="0"/>
                        </a:rPr>
                        <a:t>Analyze software requirements through a productive working relationship with various stakeholders of the project to come up with a viable project plan to deliver the software product with optimized size, effort, time and cost using suitable estimation methods.</a:t>
                      </a:r>
                      <a:endParaRPr lang="en-IN" sz="12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07577531"/>
                  </a:ext>
                </a:extLst>
              </a:tr>
              <a:tr h="933062">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200" b="0" dirty="0">
                          <a:effectLst/>
                          <a:latin typeface="Times New Roman" panose="02020603050405020304" pitchFamily="18" charset="0"/>
                          <a:cs typeface="Times New Roman" panose="02020603050405020304" pitchFamily="18" charset="0"/>
                        </a:rPr>
                        <a:t>Develop a working model to monitor the progress of the project and ensure that it provides quality assurance in the short and long run by utilizing relevant standards and suitable testing practices. </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0653446"/>
                  </a:ext>
                </a:extLst>
              </a:tr>
              <a:tr h="622041">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200" b="0" dirty="0">
                          <a:effectLst/>
                          <a:latin typeface="Times New Roman" panose="02020603050405020304" pitchFamily="18" charset="0"/>
                          <a:cs typeface="Times New Roman" panose="02020603050405020304" pitchFamily="18" charset="0"/>
                        </a:rPr>
                        <a:t>Design software products/prototypes related to various real life/IT problems by relating the software architectural styles.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881101"/>
                  </a:ext>
                </a:extLst>
              </a:tr>
            </a:tbl>
          </a:graphicData>
        </a:graphic>
      </p:graphicFrame>
      <p:sp>
        <p:nvSpPr>
          <p:cNvPr id="4" name="Date Placeholder 3"/>
          <p:cNvSpPr>
            <a:spLocks noGrp="1"/>
          </p:cNvSpPr>
          <p:nvPr>
            <p:ph type="dt" sz="half" idx="10"/>
          </p:nvPr>
        </p:nvSpPr>
        <p:spPr/>
        <p:txBody>
          <a:bodyPr/>
          <a:lstStyle/>
          <a:p>
            <a:fld id="{26A76AB0-0580-43B6-8697-C053DF476E01}"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8543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ILOs (Intended Learning Outcomes)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Identify the scope and necessity of software engineering.</a:t>
            </a:r>
          </a:p>
          <a:p>
            <a:pPr algn="just"/>
            <a:r>
              <a:rPr lang="en-US" dirty="0">
                <a:latin typeface="Times New Roman" panose="02020603050405020304" pitchFamily="18" charset="0"/>
                <a:cs typeface="Times New Roman" panose="02020603050405020304" pitchFamily="18" charset="0"/>
              </a:rPr>
              <a:t>Identify the causes of and solutions for software crisis.</a:t>
            </a:r>
          </a:p>
          <a:p>
            <a:pPr algn="just"/>
            <a:r>
              <a:rPr lang="en-US" dirty="0">
                <a:latin typeface="Times New Roman" panose="02020603050405020304" pitchFamily="18" charset="0"/>
                <a:cs typeface="Times New Roman" panose="02020603050405020304" pitchFamily="18" charset="0"/>
              </a:rPr>
              <a:t>Differentiate a piece of program from a software product.</a:t>
            </a:r>
          </a:p>
          <a:p>
            <a:pPr marL="0" indent="0" algn="just">
              <a:buNone/>
            </a:pPr>
            <a:r>
              <a:rPr lang="en-US" dirty="0"/>
              <a:t> </a:t>
            </a:r>
            <a:br>
              <a:rPr lang="en-US" dirty="0"/>
            </a:br>
            <a:endParaRPr lang="en-US" dirty="0"/>
          </a:p>
        </p:txBody>
      </p:sp>
      <p:sp>
        <p:nvSpPr>
          <p:cNvPr id="4" name="Date Placeholder 3"/>
          <p:cNvSpPr>
            <a:spLocks noGrp="1"/>
          </p:cNvSpPr>
          <p:nvPr>
            <p:ph type="dt" sz="half" idx="10"/>
          </p:nvPr>
        </p:nvSpPr>
        <p:spPr/>
        <p:txBody>
          <a:bodyPr/>
          <a:lstStyle/>
          <a:p>
            <a:fld id="{1AF5990D-8D3B-4221-A513-6333B025EF1D}"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548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What is software engineering?</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Software engineering is composed of two words, </a:t>
            </a:r>
            <a:r>
              <a:rPr lang="en-US" b="1"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engineering</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is defined as a collection of programs, procedures, rules, data and associated documentation. The s/w is developed keeping in mind certain h/w and operating system consideration commonly known as platform.</a:t>
            </a:r>
          </a:p>
          <a:p>
            <a:pPr algn="just"/>
            <a:r>
              <a:rPr lang="en-US" b="1" dirty="0">
                <a:latin typeface="Times New Roman" panose="02020603050405020304" pitchFamily="18" charset="0"/>
                <a:cs typeface="Times New Roman" panose="02020603050405020304" pitchFamily="18" charset="0"/>
              </a:rPr>
              <a:t>Engineering</a:t>
            </a:r>
            <a:r>
              <a:rPr lang="en-US" dirty="0">
                <a:latin typeface="Times New Roman" panose="02020603050405020304" pitchFamily="18" charset="0"/>
                <a:cs typeface="Times New Roman" panose="02020603050405020304" pitchFamily="18" charset="0"/>
              </a:rPr>
              <a:t> means systematic procedure to develop software.</a:t>
            </a:r>
          </a:p>
          <a:p>
            <a:pPr algn="just"/>
            <a:r>
              <a:rPr lang="en-US" b="1" dirty="0">
                <a:latin typeface="Times New Roman" panose="02020603050405020304" pitchFamily="18" charset="0"/>
                <a:cs typeface="Times New Roman" panose="02020603050405020304" pitchFamily="18" charset="0"/>
              </a:rPr>
              <a:t>Software engineering </a:t>
            </a:r>
            <a:r>
              <a:rPr lang="en-US" dirty="0">
                <a:latin typeface="Times New Roman" panose="02020603050405020304" pitchFamily="18" charset="0"/>
                <a:cs typeface="Times New Roman" panose="02020603050405020304" pitchFamily="18" charset="0"/>
              </a:rPr>
              <a:t>as an engineering branch is associated with the development of software product using well-defined scientific principles, methods and procedures. The outcome of software engineering is an efficient and reliable software product.</a:t>
            </a:r>
          </a:p>
          <a:p>
            <a:pPr algn="just"/>
            <a:r>
              <a:rPr lang="en-US" b="1" dirty="0">
                <a:latin typeface="Times New Roman" panose="02020603050405020304" pitchFamily="18" charset="0"/>
                <a:cs typeface="Times New Roman" panose="02020603050405020304" pitchFamily="18" charset="0"/>
              </a:rPr>
              <a:t>IEEE Definition: </a:t>
            </a:r>
            <a:r>
              <a:rPr lang="en-US" dirty="0">
                <a:latin typeface="Times New Roman" panose="02020603050405020304" pitchFamily="18" charset="0"/>
                <a:cs typeface="Times New Roman" panose="02020603050405020304" pitchFamily="18" charset="0"/>
              </a:rPr>
              <a:t>The application of a systematic, disciplined, quantifiable approach to the development, operation and maintenance of software.</a:t>
            </a:r>
          </a:p>
        </p:txBody>
      </p:sp>
      <p:sp>
        <p:nvSpPr>
          <p:cNvPr id="4" name="Date Placeholder 3"/>
          <p:cNvSpPr>
            <a:spLocks noGrp="1"/>
          </p:cNvSpPr>
          <p:nvPr>
            <p:ph type="dt" sz="half" idx="10"/>
          </p:nvPr>
        </p:nvSpPr>
        <p:spPr/>
        <p:txBody>
          <a:bodyPr/>
          <a:lstStyle/>
          <a:p>
            <a:fld id="{CDA83C0B-7A33-408D-A5F5-1422E05E6A75}"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62780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
          <p:cNvSpPr>
            <a:spLocks noGrp="1" noChangeArrowheads="1"/>
          </p:cNvSpPr>
          <p:nvPr>
            <p:ph type="title"/>
          </p:nvPr>
        </p:nvSpPr>
        <p:spPr>
          <a:xfrm>
            <a:off x="2667000" y="5361296"/>
            <a:ext cx="8915400" cy="566738"/>
          </a:xfrm>
        </p:spPr>
        <p:txBody>
          <a:bodyPr vert="horz" lIns="18000" tIns="46800" rIns="18000" bIns="46800" rtlCol="0" anchor="ctr">
            <a:normAutofit/>
          </a:bodyPr>
          <a:lstStyle/>
          <a:p>
            <a:pPr algn="ctr">
              <a:spcBef>
                <a:spcPts val="800"/>
              </a:spcBef>
            </a:pPr>
            <a:r>
              <a:rPr lang="en-GB" altLang="en-US" b="1" dirty="0">
                <a:solidFill>
                  <a:schemeClr val="tx1"/>
                </a:solidFill>
              </a:rPr>
              <a:t>Technology Development Pattern</a:t>
            </a:r>
          </a:p>
        </p:txBody>
      </p:sp>
      <p:sp>
        <p:nvSpPr>
          <p:cNvPr id="2" name="Picture Placeholder 1"/>
          <p:cNvSpPr>
            <a:spLocks noGrp="1"/>
          </p:cNvSpPr>
          <p:nvPr>
            <p:ph type="pic" idx="1"/>
          </p:nvPr>
        </p:nvSpPr>
        <p:spPr>
          <a:xfrm>
            <a:off x="1005251" y="634965"/>
            <a:ext cx="10577149" cy="4726331"/>
          </a:xfrm>
        </p:spPr>
      </p:sp>
      <p:sp>
        <p:nvSpPr>
          <p:cNvPr id="3" name="Text Placeholder 2"/>
          <p:cNvSpPr>
            <a:spLocks noGrp="1"/>
          </p:cNvSpPr>
          <p:nvPr>
            <p:ph type="body" sz="half" idx="2"/>
          </p:nvPr>
        </p:nvSpPr>
        <p:spPr>
          <a:xfrm>
            <a:off x="2560637" y="5461794"/>
            <a:ext cx="8952093" cy="493712"/>
          </a:xfrm>
        </p:spPr>
        <p:txBody>
          <a:bodyPr>
            <a:normAutofit/>
          </a:bodyPr>
          <a:lstStyle/>
          <a:p>
            <a:endParaRPr lang="en-US" sz="1600" dirty="0">
              <a:latin typeface="Times New Roman" panose="02020603050405020304" pitchFamily="18" charset="0"/>
              <a:cs typeface="Times New Roman" panose="02020603050405020304" pitchFamily="18" charset="0"/>
            </a:endParaRPr>
          </a:p>
        </p:txBody>
      </p:sp>
      <p:sp>
        <p:nvSpPr>
          <p:cNvPr id="6148" name="Line 2"/>
          <p:cNvSpPr>
            <a:spLocks noChangeShapeType="1"/>
          </p:cNvSpPr>
          <p:nvPr/>
        </p:nvSpPr>
        <p:spPr bwMode="auto">
          <a:xfrm>
            <a:off x="2835275" y="1447800"/>
            <a:ext cx="0" cy="3657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3"/>
          <p:cNvSpPr>
            <a:spLocks noChangeShapeType="1"/>
          </p:cNvSpPr>
          <p:nvPr/>
        </p:nvSpPr>
        <p:spPr bwMode="auto">
          <a:xfrm>
            <a:off x="2835275" y="5029200"/>
            <a:ext cx="6103938" cy="1588"/>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Freeform 4"/>
          <p:cNvSpPr>
            <a:spLocks noChangeArrowheads="1"/>
          </p:cNvSpPr>
          <p:nvPr/>
        </p:nvSpPr>
        <p:spPr bwMode="auto">
          <a:xfrm>
            <a:off x="2987676" y="2133601"/>
            <a:ext cx="5199063" cy="2462213"/>
          </a:xfrm>
          <a:custGeom>
            <a:avLst/>
            <a:gdLst>
              <a:gd name="T0" fmla="*/ 0 w 14447"/>
              <a:gd name="T1" fmla="*/ 876365925 h 6845"/>
              <a:gd name="T2" fmla="*/ 135464983 w 14447"/>
              <a:gd name="T3" fmla="*/ 876365925 h 6845"/>
              <a:gd name="T4" fmla="*/ 298126165 w 14447"/>
              <a:gd name="T5" fmla="*/ 821633229 h 6845"/>
              <a:gd name="T6" fmla="*/ 433849940 w 14447"/>
              <a:gd name="T7" fmla="*/ 657306907 h 6845"/>
              <a:gd name="T8" fmla="*/ 569314878 w 14447"/>
              <a:gd name="T9" fmla="*/ 547712381 h 6845"/>
              <a:gd name="T10" fmla="*/ 1057428382 w 14447"/>
              <a:gd name="T11" fmla="*/ 492980046 h 6845"/>
              <a:gd name="T12" fmla="*/ 1220090238 w 14447"/>
              <a:gd name="T13" fmla="*/ 438247710 h 6845"/>
              <a:gd name="T14" fmla="*/ 1436885385 w 14447"/>
              <a:gd name="T15" fmla="*/ 136895811 h 6845"/>
              <a:gd name="T16" fmla="*/ 1626743080 w 14447"/>
              <a:gd name="T17" fmla="*/ 54732358 h 6845"/>
              <a:gd name="T18" fmla="*/ 1870863979 w 14447"/>
              <a:gd name="T19" fmla="*/ 0 h 68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47"/>
              <a:gd name="T31" fmla="*/ 0 h 6845"/>
              <a:gd name="T32" fmla="*/ 14447 w 14447"/>
              <a:gd name="T33" fmla="*/ 6845 h 68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47" h="6845">
                <a:moveTo>
                  <a:pt x="0" y="6773"/>
                </a:moveTo>
                <a:cubicBezTo>
                  <a:pt x="331" y="6809"/>
                  <a:pt x="662" y="6844"/>
                  <a:pt x="1046" y="6773"/>
                </a:cubicBezTo>
                <a:cubicBezTo>
                  <a:pt x="1430" y="6703"/>
                  <a:pt x="1918" y="6632"/>
                  <a:pt x="2302" y="6350"/>
                </a:cubicBezTo>
                <a:cubicBezTo>
                  <a:pt x="2686" y="6068"/>
                  <a:pt x="3000" y="5433"/>
                  <a:pt x="3350" y="5080"/>
                </a:cubicBezTo>
                <a:cubicBezTo>
                  <a:pt x="3698" y="4727"/>
                  <a:pt x="3594" y="4445"/>
                  <a:pt x="4396" y="4233"/>
                </a:cubicBezTo>
                <a:cubicBezTo>
                  <a:pt x="5198" y="4022"/>
                  <a:pt x="7327" y="3951"/>
                  <a:pt x="8165" y="3810"/>
                </a:cubicBezTo>
                <a:cubicBezTo>
                  <a:pt x="9002" y="3669"/>
                  <a:pt x="8932" y="3845"/>
                  <a:pt x="9421" y="3387"/>
                </a:cubicBezTo>
                <a:cubicBezTo>
                  <a:pt x="9909" y="2928"/>
                  <a:pt x="10572" y="1552"/>
                  <a:pt x="11095" y="1058"/>
                </a:cubicBezTo>
                <a:cubicBezTo>
                  <a:pt x="11620" y="564"/>
                  <a:pt x="12003" y="600"/>
                  <a:pt x="12561" y="423"/>
                </a:cubicBezTo>
                <a:cubicBezTo>
                  <a:pt x="13119" y="247"/>
                  <a:pt x="13783" y="123"/>
                  <a:pt x="14446" y="0"/>
                </a:cubicBezTo>
              </a:path>
            </a:pathLst>
          </a:custGeom>
          <a:noFill/>
          <a:ln w="2844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6151" name="Text Box 5"/>
          <p:cNvSpPr txBox="1">
            <a:spLocks noChangeArrowheads="1"/>
          </p:cNvSpPr>
          <p:nvPr/>
        </p:nvSpPr>
        <p:spPr bwMode="auto">
          <a:xfrm>
            <a:off x="2987675" y="4495801"/>
            <a:ext cx="9032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Art</a:t>
            </a:r>
          </a:p>
        </p:txBody>
      </p:sp>
      <p:sp>
        <p:nvSpPr>
          <p:cNvPr id="6152" name="Text Box 6"/>
          <p:cNvSpPr txBox="1">
            <a:spLocks noChangeArrowheads="1"/>
          </p:cNvSpPr>
          <p:nvPr/>
        </p:nvSpPr>
        <p:spPr bwMode="auto">
          <a:xfrm>
            <a:off x="4740275" y="3200401"/>
            <a:ext cx="9779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Craft</a:t>
            </a:r>
          </a:p>
        </p:txBody>
      </p:sp>
      <p:sp>
        <p:nvSpPr>
          <p:cNvPr id="6153" name="Text Box 7"/>
          <p:cNvSpPr txBox="1">
            <a:spLocks noChangeArrowheads="1"/>
          </p:cNvSpPr>
          <p:nvPr/>
        </p:nvSpPr>
        <p:spPr bwMode="auto">
          <a:xfrm>
            <a:off x="6797675" y="1828801"/>
            <a:ext cx="18875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Lst>
              <a:defRPr sz="2400">
                <a:solidFill>
                  <a:schemeClr val="tx1"/>
                </a:solidFill>
                <a:latin typeface="Arial Black" panose="020B0A04020102020204" pitchFamily="34" charset="0"/>
              </a:defRPr>
            </a:lvl1pPr>
            <a:lvl2pPr marL="742950" indent="-285750">
              <a:tabLst>
                <a:tab pos="863600" algn="l"/>
                <a:tab pos="1728788" algn="l"/>
              </a:tabLst>
              <a:defRPr sz="2400">
                <a:solidFill>
                  <a:schemeClr val="tx1"/>
                </a:solidFill>
                <a:latin typeface="Arial Black" panose="020B0A04020102020204" pitchFamily="34" charset="0"/>
              </a:defRPr>
            </a:lvl2pPr>
            <a:lvl3pPr marL="1143000" indent="-228600">
              <a:tabLst>
                <a:tab pos="863600" algn="l"/>
                <a:tab pos="1728788" algn="l"/>
              </a:tabLst>
              <a:defRPr sz="2400">
                <a:solidFill>
                  <a:schemeClr val="tx1"/>
                </a:solidFill>
                <a:latin typeface="Arial Black" panose="020B0A04020102020204" pitchFamily="34" charset="0"/>
              </a:defRPr>
            </a:lvl3pPr>
            <a:lvl4pPr marL="1600200" indent="-228600">
              <a:tabLst>
                <a:tab pos="863600" algn="l"/>
                <a:tab pos="1728788" algn="l"/>
              </a:tabLst>
              <a:defRPr sz="2400">
                <a:solidFill>
                  <a:schemeClr val="tx1"/>
                </a:solidFill>
                <a:latin typeface="Arial Black" panose="020B0A04020102020204" pitchFamily="34" charset="0"/>
              </a:defRPr>
            </a:lvl4pPr>
            <a:lvl5pPr marL="2057400" indent="-228600">
              <a:tabLst>
                <a:tab pos="863600" algn="l"/>
                <a:tab pos="1728788"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Engineering</a:t>
            </a:r>
          </a:p>
        </p:txBody>
      </p:sp>
      <p:sp>
        <p:nvSpPr>
          <p:cNvPr id="6154" name="Text Box 8"/>
          <p:cNvSpPr txBox="1">
            <a:spLocks noChangeArrowheads="1"/>
          </p:cNvSpPr>
          <p:nvPr/>
        </p:nvSpPr>
        <p:spPr bwMode="auto">
          <a:xfrm>
            <a:off x="2895601" y="3405188"/>
            <a:ext cx="14589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447800" algn="l"/>
              </a:tabLst>
              <a:defRPr sz="2400">
                <a:solidFill>
                  <a:schemeClr val="tx1"/>
                </a:solidFill>
                <a:latin typeface="Arial Black" panose="020B0A04020102020204" pitchFamily="34" charset="0"/>
              </a:defRPr>
            </a:lvl1pPr>
            <a:lvl2pPr marL="742950" indent="-285750">
              <a:tabLst>
                <a:tab pos="863600" algn="l"/>
                <a:tab pos="1447800" algn="l"/>
              </a:tabLst>
              <a:defRPr sz="2400">
                <a:solidFill>
                  <a:schemeClr val="tx1"/>
                </a:solidFill>
                <a:latin typeface="Arial Black" panose="020B0A04020102020204" pitchFamily="34" charset="0"/>
              </a:defRPr>
            </a:lvl2pPr>
            <a:lvl3pPr marL="1143000" indent="-228600">
              <a:tabLst>
                <a:tab pos="863600" algn="l"/>
                <a:tab pos="1447800" algn="l"/>
              </a:tabLst>
              <a:defRPr sz="2400">
                <a:solidFill>
                  <a:schemeClr val="tx1"/>
                </a:solidFill>
                <a:latin typeface="Arial Black" panose="020B0A04020102020204" pitchFamily="34" charset="0"/>
              </a:defRPr>
            </a:lvl3pPr>
            <a:lvl4pPr marL="1600200" indent="-228600">
              <a:tabLst>
                <a:tab pos="863600" algn="l"/>
                <a:tab pos="1447800" algn="l"/>
              </a:tabLst>
              <a:defRPr sz="2400">
                <a:solidFill>
                  <a:schemeClr val="tx1"/>
                </a:solidFill>
                <a:latin typeface="Arial Black" panose="020B0A04020102020204" pitchFamily="34" charset="0"/>
              </a:defRPr>
            </a:lvl4pPr>
            <a:lvl5pPr marL="2057400" indent="-228600">
              <a:tabLst>
                <a:tab pos="863600" algn="l"/>
                <a:tab pos="14478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a:latin typeface="times" panose="02020603050405020304" pitchFamily="18" charset="0"/>
              </a:rPr>
              <a:t>Esoteric Past</a:t>
            </a:r>
          </a:p>
          <a:p>
            <a:pPr>
              <a:lnSpc>
                <a:spcPct val="85000"/>
              </a:lnSpc>
              <a:spcBef>
                <a:spcPts val="413"/>
              </a:spcBef>
            </a:pPr>
            <a:r>
              <a:rPr lang="en-GB" altLang="en-US" sz="1800" b="1">
                <a:latin typeface="times" panose="02020603050405020304" pitchFamily="18" charset="0"/>
              </a:rPr>
              <a:t> Experience</a:t>
            </a:r>
          </a:p>
        </p:txBody>
      </p:sp>
      <p:sp>
        <p:nvSpPr>
          <p:cNvPr id="6155" name="Text Box 9"/>
          <p:cNvSpPr txBox="1">
            <a:spLocks noChangeArrowheads="1"/>
          </p:cNvSpPr>
          <p:nvPr/>
        </p:nvSpPr>
        <p:spPr bwMode="auto">
          <a:xfrm>
            <a:off x="6400801" y="3405188"/>
            <a:ext cx="3224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 pos="2592388" algn="l"/>
                <a:tab pos="2895600" algn="l"/>
              </a:tabLst>
              <a:defRPr sz="2400">
                <a:solidFill>
                  <a:schemeClr val="tx1"/>
                </a:solidFill>
                <a:latin typeface="Arial Black" panose="020B0A04020102020204" pitchFamily="34" charset="0"/>
              </a:defRPr>
            </a:lvl1pPr>
            <a:lvl2pPr marL="742950" indent="-285750">
              <a:tabLst>
                <a:tab pos="863600" algn="l"/>
                <a:tab pos="1728788" algn="l"/>
                <a:tab pos="2592388" algn="l"/>
                <a:tab pos="2895600" algn="l"/>
              </a:tabLst>
              <a:defRPr sz="2400">
                <a:solidFill>
                  <a:schemeClr val="tx1"/>
                </a:solidFill>
                <a:latin typeface="Arial Black" panose="020B0A04020102020204" pitchFamily="34" charset="0"/>
              </a:defRPr>
            </a:lvl2pPr>
            <a:lvl3pPr marL="1143000" indent="-228600">
              <a:tabLst>
                <a:tab pos="863600" algn="l"/>
                <a:tab pos="1728788" algn="l"/>
                <a:tab pos="2592388" algn="l"/>
                <a:tab pos="2895600" algn="l"/>
              </a:tabLst>
              <a:defRPr sz="2400">
                <a:solidFill>
                  <a:schemeClr val="tx1"/>
                </a:solidFill>
                <a:latin typeface="Arial Black" panose="020B0A04020102020204" pitchFamily="34" charset="0"/>
              </a:defRPr>
            </a:lvl3pPr>
            <a:lvl4pPr marL="1600200" indent="-228600">
              <a:tabLst>
                <a:tab pos="863600" algn="l"/>
                <a:tab pos="1728788" algn="l"/>
                <a:tab pos="2592388" algn="l"/>
                <a:tab pos="2895600" algn="l"/>
              </a:tabLst>
              <a:defRPr sz="2400">
                <a:solidFill>
                  <a:schemeClr val="tx1"/>
                </a:solidFill>
                <a:latin typeface="Arial Black" panose="020B0A04020102020204" pitchFamily="34" charset="0"/>
              </a:defRPr>
            </a:lvl4pPr>
            <a:lvl5pPr marL="2057400" indent="-228600">
              <a:tabLst>
                <a:tab pos="863600" algn="l"/>
                <a:tab pos="1728788" algn="l"/>
                <a:tab pos="2592388" algn="l"/>
                <a:tab pos="2895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a:latin typeface="times" panose="02020603050405020304" pitchFamily="18" charset="0"/>
              </a:rPr>
              <a:t>Systematic Use of Past</a:t>
            </a:r>
          </a:p>
          <a:p>
            <a:pPr>
              <a:lnSpc>
                <a:spcPct val="85000"/>
              </a:lnSpc>
              <a:spcBef>
                <a:spcPts val="413"/>
              </a:spcBef>
            </a:pPr>
            <a:r>
              <a:rPr lang="en-GB" altLang="en-US" sz="1800" b="1">
                <a:latin typeface="times" panose="02020603050405020304" pitchFamily="18" charset="0"/>
              </a:rPr>
              <a:t>Experience and Scientific Basis</a:t>
            </a:r>
          </a:p>
        </p:txBody>
      </p:sp>
      <p:sp>
        <p:nvSpPr>
          <p:cNvPr id="6156" name="Line 10"/>
          <p:cNvSpPr>
            <a:spLocks noChangeShapeType="1"/>
          </p:cNvSpPr>
          <p:nvPr/>
        </p:nvSpPr>
        <p:spPr bwMode="auto">
          <a:xfrm flipH="1" flipV="1">
            <a:off x="6721476" y="2895600"/>
            <a:ext cx="593725" cy="6096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57" name="Line 11"/>
          <p:cNvSpPr>
            <a:spLocks noChangeShapeType="1"/>
          </p:cNvSpPr>
          <p:nvPr/>
        </p:nvSpPr>
        <p:spPr bwMode="auto">
          <a:xfrm>
            <a:off x="3581400" y="3962400"/>
            <a:ext cx="228600" cy="4572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58" name="Text Box 12"/>
          <p:cNvSpPr txBox="1">
            <a:spLocks noChangeArrowheads="1"/>
          </p:cNvSpPr>
          <p:nvPr/>
        </p:nvSpPr>
        <p:spPr bwMode="auto">
          <a:xfrm>
            <a:off x="1476374" y="2601935"/>
            <a:ext cx="13128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dirty="0">
                <a:latin typeface="times" panose="02020603050405020304" pitchFamily="18" charset="0"/>
              </a:rPr>
              <a:t>Technology</a:t>
            </a:r>
          </a:p>
        </p:txBody>
      </p:sp>
      <p:sp>
        <p:nvSpPr>
          <p:cNvPr id="6159" name="Text Box 13"/>
          <p:cNvSpPr txBox="1">
            <a:spLocks noChangeArrowheads="1"/>
          </p:cNvSpPr>
          <p:nvPr/>
        </p:nvSpPr>
        <p:spPr bwMode="auto">
          <a:xfrm>
            <a:off x="4892675" y="5029201"/>
            <a:ext cx="158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447800" algn="l"/>
              </a:tabLst>
              <a:defRPr sz="2400">
                <a:solidFill>
                  <a:schemeClr val="tx1"/>
                </a:solidFill>
                <a:latin typeface="Arial Black" panose="020B0A04020102020204" pitchFamily="34" charset="0"/>
              </a:defRPr>
            </a:lvl1pPr>
            <a:lvl2pPr marL="742950" indent="-285750">
              <a:tabLst>
                <a:tab pos="863600" algn="l"/>
                <a:tab pos="1447800" algn="l"/>
              </a:tabLst>
              <a:defRPr sz="2400">
                <a:solidFill>
                  <a:schemeClr val="tx1"/>
                </a:solidFill>
                <a:latin typeface="Arial Black" panose="020B0A04020102020204" pitchFamily="34" charset="0"/>
              </a:defRPr>
            </a:lvl2pPr>
            <a:lvl3pPr marL="1143000" indent="-228600">
              <a:tabLst>
                <a:tab pos="863600" algn="l"/>
                <a:tab pos="1447800" algn="l"/>
              </a:tabLst>
              <a:defRPr sz="2400">
                <a:solidFill>
                  <a:schemeClr val="tx1"/>
                </a:solidFill>
                <a:latin typeface="Arial Black" panose="020B0A04020102020204" pitchFamily="34" charset="0"/>
              </a:defRPr>
            </a:lvl3pPr>
            <a:lvl4pPr marL="1600200" indent="-228600">
              <a:tabLst>
                <a:tab pos="863600" algn="l"/>
                <a:tab pos="1447800" algn="l"/>
              </a:tabLst>
              <a:defRPr sz="2400">
                <a:solidFill>
                  <a:schemeClr val="tx1"/>
                </a:solidFill>
                <a:latin typeface="Arial Black" panose="020B0A04020102020204" pitchFamily="34" charset="0"/>
              </a:defRPr>
            </a:lvl4pPr>
            <a:lvl5pPr marL="2057400" indent="-228600">
              <a:tabLst>
                <a:tab pos="863600" algn="l"/>
                <a:tab pos="14478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9pPr>
          </a:lstStyle>
          <a:p>
            <a:pPr>
              <a:lnSpc>
                <a:spcPct val="85000"/>
              </a:lnSpc>
              <a:spcBef>
                <a:spcPts val="1038"/>
              </a:spcBef>
            </a:pPr>
            <a:r>
              <a:rPr lang="en-GB" altLang="en-US" sz="1800" b="1">
                <a:latin typeface="times" panose="02020603050405020304" pitchFamily="18" charset="0"/>
              </a:rPr>
              <a:t>Time</a:t>
            </a:r>
          </a:p>
        </p:txBody>
      </p:sp>
      <p:sp>
        <p:nvSpPr>
          <p:cNvPr id="6160" name="Line 14"/>
          <p:cNvSpPr>
            <a:spLocks noChangeShapeType="1"/>
          </p:cNvSpPr>
          <p:nvPr/>
        </p:nvSpPr>
        <p:spPr bwMode="auto">
          <a:xfrm flipV="1">
            <a:off x="2667000" y="2109788"/>
            <a:ext cx="0" cy="4572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61" name="Line 15"/>
          <p:cNvSpPr>
            <a:spLocks noChangeShapeType="1"/>
          </p:cNvSpPr>
          <p:nvPr/>
        </p:nvSpPr>
        <p:spPr bwMode="auto">
          <a:xfrm>
            <a:off x="5578475" y="5181600"/>
            <a:ext cx="603250" cy="1588"/>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62" name="Text Box 16"/>
          <p:cNvSpPr txBox="1">
            <a:spLocks noChangeArrowheads="1"/>
          </p:cNvSpPr>
          <p:nvPr/>
        </p:nvSpPr>
        <p:spPr bwMode="auto">
          <a:xfrm>
            <a:off x="4343401" y="4090988"/>
            <a:ext cx="2100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Lst>
              <a:defRPr sz="2400">
                <a:solidFill>
                  <a:schemeClr val="tx1"/>
                </a:solidFill>
                <a:latin typeface="Arial Black" panose="020B0A04020102020204" pitchFamily="34" charset="0"/>
              </a:defRPr>
            </a:lvl1pPr>
            <a:lvl2pPr marL="742950" indent="-285750">
              <a:tabLst>
                <a:tab pos="863600" algn="l"/>
                <a:tab pos="1728788" algn="l"/>
              </a:tabLst>
              <a:defRPr sz="2400">
                <a:solidFill>
                  <a:schemeClr val="tx1"/>
                </a:solidFill>
                <a:latin typeface="Arial Black" panose="020B0A04020102020204" pitchFamily="34" charset="0"/>
              </a:defRPr>
            </a:lvl2pPr>
            <a:lvl3pPr marL="1143000" indent="-228600">
              <a:tabLst>
                <a:tab pos="863600" algn="l"/>
                <a:tab pos="1728788" algn="l"/>
              </a:tabLst>
              <a:defRPr sz="2400">
                <a:solidFill>
                  <a:schemeClr val="tx1"/>
                </a:solidFill>
                <a:latin typeface="Arial Black" panose="020B0A04020102020204" pitchFamily="34" charset="0"/>
              </a:defRPr>
            </a:lvl3pPr>
            <a:lvl4pPr marL="1600200" indent="-228600">
              <a:tabLst>
                <a:tab pos="863600" algn="l"/>
                <a:tab pos="1728788" algn="l"/>
              </a:tabLst>
              <a:defRPr sz="2400">
                <a:solidFill>
                  <a:schemeClr val="tx1"/>
                </a:solidFill>
                <a:latin typeface="Arial Black" panose="020B0A04020102020204" pitchFamily="34" charset="0"/>
              </a:defRPr>
            </a:lvl4pPr>
            <a:lvl5pPr marL="2057400" indent="-228600">
              <a:tabLst>
                <a:tab pos="863600" algn="l"/>
                <a:tab pos="1728788"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a:latin typeface="times" panose="02020603050405020304" pitchFamily="18" charset="0"/>
              </a:rPr>
              <a:t>Unorganized Use of</a:t>
            </a:r>
          </a:p>
          <a:p>
            <a:pPr>
              <a:lnSpc>
                <a:spcPct val="85000"/>
              </a:lnSpc>
              <a:spcBef>
                <a:spcPts val="413"/>
              </a:spcBef>
            </a:pPr>
            <a:r>
              <a:rPr lang="en-GB" altLang="en-US" sz="1800" b="1">
                <a:latin typeface="times" panose="02020603050405020304" pitchFamily="18" charset="0"/>
              </a:rPr>
              <a:t> Past Experience</a:t>
            </a:r>
          </a:p>
        </p:txBody>
      </p:sp>
      <p:sp>
        <p:nvSpPr>
          <p:cNvPr id="6163" name="Line 17"/>
          <p:cNvSpPr>
            <a:spLocks noChangeShapeType="1"/>
          </p:cNvSpPr>
          <p:nvPr/>
        </p:nvSpPr>
        <p:spPr bwMode="auto">
          <a:xfrm flipH="1" flipV="1">
            <a:off x="4267200" y="3886200"/>
            <a:ext cx="755650" cy="3048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 name="Date Placeholder 3"/>
          <p:cNvSpPr>
            <a:spLocks noGrp="1"/>
          </p:cNvSpPr>
          <p:nvPr>
            <p:ph type="dt" sz="half" idx="10"/>
          </p:nvPr>
        </p:nvSpPr>
        <p:spPr/>
        <p:txBody>
          <a:bodyPr/>
          <a:lstStyle/>
          <a:p>
            <a:fld id="{87393901-2CC8-41FB-ABBB-F62A58DA9F58}"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23" name="Title 1"/>
          <p:cNvSpPr>
            <a:spLocks noGrp="1"/>
          </p:cNvSpPr>
          <p:nvPr>
            <p:ph type="title"/>
          </p:nvPr>
        </p:nvSpPr>
        <p:spPr>
          <a:xfrm>
            <a:off x="2592925" y="624110"/>
            <a:ext cx="8911687" cy="745904"/>
          </a:xfrm>
        </p:spPr>
        <p:txBody>
          <a:bodyPr/>
          <a:lstStyle/>
          <a:p>
            <a:pPr algn="ctr"/>
            <a:r>
              <a:rPr lang="en-US" b="1">
                <a:latin typeface="Times New Roman" panose="02020603050405020304" pitchFamily="18" charset="0"/>
                <a:cs typeface="Times New Roman" panose="02020603050405020304" pitchFamily="18" charset="0"/>
              </a:rPr>
              <a:t>Growth of Software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6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28601"/>
            <a:ext cx="7770813" cy="1141413"/>
          </a:xfrm>
        </p:spPr>
        <p:txBody>
          <a:bodyPr vert="horz" lIns="18000" tIns="46800" rIns="18000" bIns="46800" rtlCol="0" anchor="ctr">
            <a:noAutofit/>
          </a:bodyPr>
          <a:lstStyle/>
          <a:p>
            <a:pPr algn="ctr">
              <a:spcBef>
                <a:spcPts val="725"/>
              </a:spcBef>
            </a:pPr>
            <a:r>
              <a:rPr lang="en-GB" altLang="en-US" b="1" dirty="0">
                <a:solidFill>
                  <a:schemeClr val="tx1"/>
                </a:solidFill>
                <a:latin typeface="Times New Roman" panose="02020603050405020304" pitchFamily="18" charset="0"/>
                <a:cs typeface="Times New Roman" panose="02020603050405020304" pitchFamily="18" charset="0"/>
              </a:rPr>
              <a:t>Why Study Software Engineering?</a:t>
            </a:r>
          </a:p>
        </p:txBody>
      </p:sp>
      <p:sp>
        <p:nvSpPr>
          <p:cNvPr id="9218" name="Rectangle 2"/>
          <p:cNvSpPr>
            <a:spLocks noGrp="1" noChangeArrowheads="1"/>
          </p:cNvSpPr>
          <p:nvPr>
            <p:ph type="body" idx="1"/>
          </p:nvPr>
        </p:nvSpPr>
        <p:spPr>
          <a:xfrm>
            <a:off x="2209801" y="1509714"/>
            <a:ext cx="8658496" cy="4281487"/>
          </a:xfrm>
        </p:spPr>
        <p:txBody>
          <a:bodyPr vert="horz" lIns="18000" tIns="46800" rIns="18000" bIns="46800" rtlCol="0">
            <a:normAutofit/>
          </a:bodyPr>
          <a:lstStyle/>
          <a:p>
            <a:pPr algn="just"/>
            <a:r>
              <a:rPr lang="en-GB" altLang="en-US" b="1" dirty="0">
                <a:solidFill>
                  <a:schemeClr val="tx1"/>
                </a:solidFill>
                <a:latin typeface="Times New Roman" panose="02020603050405020304" pitchFamily="18" charset="0"/>
                <a:cs typeface="Times New Roman" panose="02020603050405020304" pitchFamily="18" charset="0"/>
              </a:rPr>
              <a:t>To acquire skills to develop large programs:</a:t>
            </a:r>
          </a:p>
          <a:p>
            <a:pPr lvl="1" algn="just">
              <a:lnSpc>
                <a:spcPct val="120000"/>
              </a:lnSpc>
              <a:spcBef>
                <a:spcPts val="725"/>
              </a:spcBef>
            </a:pPr>
            <a:r>
              <a:rPr lang="en-GB" altLang="en-US" sz="1800" dirty="0">
                <a:latin typeface="Times New Roman" panose="02020603050405020304" pitchFamily="18" charset="0"/>
                <a:cs typeface="Times New Roman" panose="02020603050405020304" pitchFamily="18" charset="0"/>
              </a:rPr>
              <a:t>Exponential growth in complexity and difficulty level with size.	</a:t>
            </a:r>
          </a:p>
          <a:p>
            <a:pPr lvl="1" algn="just">
              <a:spcBef>
                <a:spcPts val="725"/>
              </a:spcBef>
            </a:pPr>
            <a:r>
              <a:rPr lang="en-GB" altLang="en-US" sz="1800" dirty="0">
                <a:latin typeface="Times New Roman" panose="02020603050405020304" pitchFamily="18" charset="0"/>
                <a:cs typeface="Times New Roman" panose="02020603050405020304" pitchFamily="18" charset="0"/>
              </a:rPr>
              <a:t>The ad hoc approach breaks down when size of software increases.</a:t>
            </a:r>
          </a:p>
          <a:p>
            <a:pPr algn="just">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Ability to solve complex programming problems:</a:t>
            </a:r>
          </a:p>
          <a:p>
            <a:pPr lvl="1" algn="just">
              <a:spcBef>
                <a:spcPts val="725"/>
              </a:spcBef>
            </a:pPr>
            <a:r>
              <a:rPr lang="en-GB" altLang="en-US" sz="1800" dirty="0">
                <a:solidFill>
                  <a:schemeClr val="tx1"/>
                </a:solidFill>
                <a:latin typeface="Times New Roman" panose="02020603050405020304" pitchFamily="18" charset="0"/>
                <a:cs typeface="Times New Roman" panose="02020603050405020304" pitchFamily="18" charset="0"/>
              </a:rPr>
              <a:t>How to break large projects into smaller and manageable parts?</a:t>
            </a:r>
          </a:p>
          <a:p>
            <a:pPr algn="just">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Learn techniques of: </a:t>
            </a:r>
          </a:p>
          <a:p>
            <a:pPr lvl="1" algn="just">
              <a:spcBef>
                <a:spcPts val="725"/>
              </a:spcBef>
            </a:pPr>
            <a:r>
              <a:rPr lang="en-GB" altLang="en-US" sz="1800" dirty="0">
                <a:solidFill>
                  <a:schemeClr val="tx1"/>
                </a:solidFill>
                <a:latin typeface="Times New Roman" panose="02020603050405020304" pitchFamily="18" charset="0"/>
                <a:cs typeface="Times New Roman" panose="02020603050405020304" pitchFamily="18" charset="0"/>
              </a:rPr>
              <a:t>specification, design, interface development, testing, project management, etc.</a:t>
            </a:r>
          </a:p>
          <a:p>
            <a:pPr algn="just">
              <a:spcBef>
                <a:spcPts val="1088"/>
              </a:spcBef>
            </a:pPr>
            <a:r>
              <a:rPr lang="en-GB" altLang="en-US" b="1" dirty="0">
                <a:solidFill>
                  <a:schemeClr val="tx1"/>
                </a:solidFill>
                <a:latin typeface="Times New Roman" panose="02020603050405020304" pitchFamily="18" charset="0"/>
                <a:cs typeface="Times New Roman" panose="02020603050405020304" pitchFamily="18" charset="0"/>
              </a:rPr>
              <a:t>To  acquire skills to be a better programmer: </a:t>
            </a:r>
          </a:p>
          <a:p>
            <a:pPr lvl="2" algn="just">
              <a:spcBef>
                <a:spcPts val="800"/>
              </a:spcBef>
            </a:pPr>
            <a:r>
              <a:rPr lang="en-GB" altLang="en-US" sz="1800" dirty="0">
                <a:solidFill>
                  <a:schemeClr val="tx1"/>
                </a:solidFill>
                <a:latin typeface="Times New Roman" panose="02020603050405020304" pitchFamily="18" charset="0"/>
                <a:cs typeface="Times New Roman" panose="02020603050405020304" pitchFamily="18" charset="0"/>
              </a:rPr>
              <a:t>Higher Productivity </a:t>
            </a:r>
          </a:p>
          <a:p>
            <a:pPr lvl="2" algn="just">
              <a:spcBef>
                <a:spcPts val="800"/>
              </a:spcBef>
            </a:pPr>
            <a:r>
              <a:rPr lang="en-GB" altLang="en-US" sz="1800" dirty="0">
                <a:solidFill>
                  <a:schemeClr val="tx1"/>
                </a:solidFill>
                <a:latin typeface="Times New Roman" panose="02020603050405020304" pitchFamily="18" charset="0"/>
                <a:cs typeface="Times New Roman" panose="02020603050405020304" pitchFamily="18" charset="0"/>
              </a:rPr>
              <a:t>Better Quality Programs</a:t>
            </a:r>
          </a:p>
          <a:p>
            <a:pPr algn="just">
              <a:spcBef>
                <a:spcPts val="725"/>
              </a:spcBef>
            </a:pPr>
            <a:endParaRPr lang="en-GB" altLang="en-US" sz="2100" dirty="0">
              <a:solidFill>
                <a:schemeClr val="tx1"/>
              </a:solidFill>
            </a:endParaRPr>
          </a:p>
          <a:p>
            <a:pPr>
              <a:spcBef>
                <a:spcPts val="725"/>
              </a:spcBef>
            </a:pPr>
            <a:endParaRPr lang="en-GB" altLang="en-US" sz="2000" dirty="0">
              <a:solidFill>
                <a:srgbClr val="000099"/>
              </a:solidFill>
            </a:endParaRPr>
          </a:p>
        </p:txBody>
      </p:sp>
      <p:sp>
        <p:nvSpPr>
          <p:cNvPr id="2" name="Date Placeholder 1"/>
          <p:cNvSpPr>
            <a:spLocks noGrp="1"/>
          </p:cNvSpPr>
          <p:nvPr>
            <p:ph type="dt" sz="half" idx="10"/>
          </p:nvPr>
        </p:nvSpPr>
        <p:spPr/>
        <p:txBody>
          <a:bodyPr/>
          <a:lstStyle/>
          <a:p>
            <a:fld id="{D36A1CCD-3DAA-43FF-A5F9-942E4AAD0BDE}" type="datetime1">
              <a:rPr lang="en-US" smtClean="0"/>
              <a:t>7/10/2022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1016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P spid="921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Quality</a:t>
            </a: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Portability:</a:t>
            </a:r>
            <a:r>
              <a:rPr lang="en-US" dirty="0">
                <a:latin typeface="Times New Roman" panose="02020603050405020304" pitchFamily="18" charset="0"/>
                <a:cs typeface="Times New Roman" panose="02020603050405020304" pitchFamily="18" charset="0"/>
              </a:rPr>
              <a:t> to be able to work in different operating system environments, in different machines, with other software products.</a:t>
            </a:r>
          </a:p>
          <a:p>
            <a:pPr algn="just"/>
            <a:r>
              <a:rPr lang="en-US" b="1" dirty="0">
                <a:latin typeface="Times New Roman" panose="02020603050405020304" pitchFamily="18" charset="0"/>
                <a:cs typeface="Times New Roman" panose="02020603050405020304" pitchFamily="18" charset="0"/>
              </a:rPr>
              <a:t>Usability:</a:t>
            </a:r>
            <a:r>
              <a:rPr lang="en-US" dirty="0">
                <a:latin typeface="Times New Roman" panose="02020603050405020304" pitchFamily="18" charset="0"/>
                <a:cs typeface="Times New Roman" panose="02020603050405020304" pitchFamily="18" charset="0"/>
              </a:rPr>
              <a:t> if different categories of users (i.e. both expert and novice users) can easily invoke the functions of the product, the software is said to be usable.</a:t>
            </a:r>
          </a:p>
          <a:p>
            <a:pPr algn="just"/>
            <a:r>
              <a:rPr lang="en-US" b="1" dirty="0">
                <a:latin typeface="Times New Roman" panose="02020603050405020304" pitchFamily="18" charset="0"/>
                <a:cs typeface="Times New Roman" panose="02020603050405020304" pitchFamily="18" charset="0"/>
              </a:rPr>
              <a:t>Reusability: </a:t>
            </a:r>
            <a:r>
              <a:rPr lang="en-US" dirty="0">
                <a:latin typeface="Times New Roman" panose="02020603050405020304" pitchFamily="18" charset="0"/>
                <a:cs typeface="Times New Roman" panose="02020603050405020304" pitchFamily="18" charset="0"/>
              </a:rPr>
              <a:t>if different modules of the product can easily be reused to develop new products, the software is said to be reusable.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Correctness:</a:t>
            </a:r>
            <a:r>
              <a:rPr lang="en-US" dirty="0">
                <a:latin typeface="Times New Roman" panose="02020603050405020304" pitchFamily="18" charset="0"/>
                <a:cs typeface="Times New Roman" panose="02020603050405020304" pitchFamily="18" charset="0"/>
              </a:rPr>
              <a:t> if different requirements as specified in the SRS document have been correctly implemented, the software is said to be correct.</a:t>
            </a:r>
          </a:p>
          <a:p>
            <a:pPr algn="just"/>
            <a:r>
              <a:rPr lang="en-US" b="1" dirty="0">
                <a:latin typeface="Times New Roman" panose="02020603050405020304" pitchFamily="18" charset="0"/>
                <a:cs typeface="Times New Roman" panose="02020603050405020304" pitchFamily="18" charset="0"/>
              </a:rPr>
              <a:t>Maintainability:</a:t>
            </a:r>
            <a:r>
              <a:rPr lang="en-US" dirty="0">
                <a:latin typeface="Times New Roman" panose="02020603050405020304" pitchFamily="18" charset="0"/>
                <a:cs typeface="Times New Roman" panose="02020603050405020304" pitchFamily="18" charset="0"/>
              </a:rPr>
              <a:t> if errors can be easily corrected, new functions can be easily added to the product, and the functionalities of the product can be easily modified, etc. the software is said to be maintainable.</a:t>
            </a:r>
          </a:p>
        </p:txBody>
      </p:sp>
      <p:sp>
        <p:nvSpPr>
          <p:cNvPr id="4" name="Date Placeholder 3"/>
          <p:cNvSpPr>
            <a:spLocks noGrp="1"/>
          </p:cNvSpPr>
          <p:nvPr>
            <p:ph type="dt" sz="half" idx="10"/>
          </p:nvPr>
        </p:nvSpPr>
        <p:spPr/>
        <p:txBody>
          <a:bodyPr/>
          <a:lstStyle/>
          <a:p>
            <a:fld id="{DF649A44-A3E3-4071-A667-9E663AC2B7F7}"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5583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Types of Software</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System Software: </a:t>
            </a:r>
            <a:r>
              <a:rPr lang="en-US" dirty="0">
                <a:latin typeface="Times New Roman" panose="02020603050405020304" pitchFamily="18" charset="0"/>
                <a:cs typeface="Times New Roman" panose="02020603050405020304" pitchFamily="18" charset="0"/>
              </a:rPr>
              <a:t>It includes the operating system &amp; all the utilities to enable the computer to run. Ex-OS.</a:t>
            </a:r>
          </a:p>
          <a:p>
            <a:pPr algn="just"/>
            <a:r>
              <a:rPr lang="en-US" b="1" dirty="0">
                <a:latin typeface="Times New Roman" panose="02020603050405020304" pitchFamily="18" charset="0"/>
                <a:cs typeface="Times New Roman" panose="02020603050405020304" pitchFamily="18" charset="0"/>
              </a:rPr>
              <a:t>Application Software: </a:t>
            </a:r>
            <a:r>
              <a:rPr lang="en-US" dirty="0">
                <a:latin typeface="Times New Roman" panose="02020603050405020304" pitchFamily="18" charset="0"/>
                <a:cs typeface="Times New Roman" panose="02020603050405020304" pitchFamily="18" charset="0"/>
              </a:rPr>
              <a:t>It consists of programs to perform user oriented tasks. Ex-word processor, database management.</a:t>
            </a:r>
          </a:p>
        </p:txBody>
      </p:sp>
      <p:sp>
        <p:nvSpPr>
          <p:cNvPr id="4" name="Date Placeholder 3"/>
          <p:cNvSpPr>
            <a:spLocks noGrp="1"/>
          </p:cNvSpPr>
          <p:nvPr>
            <p:ph type="dt" sz="half" idx="10"/>
          </p:nvPr>
        </p:nvSpPr>
        <p:spPr/>
        <p:txBody>
          <a:bodyPr/>
          <a:lstStyle/>
          <a:p>
            <a:fld id="{50282B80-A37B-4EA7-9A9D-676B1572A894}" type="datetime1">
              <a:rPr lang="en-US" smtClean="0"/>
              <a:t>7/10/2022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30749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1930401" y="228601"/>
            <a:ext cx="7770813" cy="1141413"/>
          </a:xfrm>
        </p:spPr>
        <p:txBody>
          <a:bodyPr vert="horz" lIns="18000" tIns="46800" rIns="18000" bIns="46800" rtlCol="0" anchor="ctr">
            <a:normAutofit/>
          </a:bodyPr>
          <a:lstStyle/>
          <a:p>
            <a:pPr algn="ctr">
              <a:spcBef>
                <a:spcPts val="1000"/>
              </a:spcBef>
            </a:pPr>
            <a:r>
              <a:rPr lang="en-GB" altLang="en-US" b="1" dirty="0">
                <a:solidFill>
                  <a:schemeClr val="tx1"/>
                </a:solidFill>
                <a:latin typeface="Times New Roman" panose="02020603050405020304" pitchFamily="18" charset="0"/>
                <a:cs typeface="Times New Roman" panose="02020603050405020304" pitchFamily="18" charset="0"/>
              </a:rPr>
              <a:t>Software Crisis</a:t>
            </a:r>
          </a:p>
        </p:txBody>
      </p:sp>
      <p:sp>
        <p:nvSpPr>
          <p:cNvPr id="12290" name="Rectangle 2"/>
          <p:cNvSpPr>
            <a:spLocks noGrp="1" noChangeArrowheads="1"/>
          </p:cNvSpPr>
          <p:nvPr>
            <p:ph type="body" idx="1"/>
          </p:nvPr>
        </p:nvSpPr>
        <p:spPr>
          <a:xfrm>
            <a:off x="2209801" y="1677988"/>
            <a:ext cx="7770813" cy="4113212"/>
          </a:xfrm>
        </p:spPr>
        <p:txBody>
          <a:bodyPr vert="horz" lIns="18000" tIns="46800" rIns="18000" bIns="46800" rtlCol="0">
            <a:normAutofit/>
          </a:bodyPr>
          <a:lstStyle/>
          <a:p>
            <a:pPr algn="just">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Software products:</a:t>
            </a:r>
          </a:p>
          <a:p>
            <a:pPr marL="0" indent="0" algn="just">
              <a:spcBef>
                <a:spcPts val="800"/>
              </a:spcBef>
              <a:buNone/>
            </a:pPr>
            <a:endParaRPr lang="en-GB" altLang="en-US" dirty="0">
              <a:solidFill>
                <a:schemeClr val="tx1"/>
              </a:solidFill>
              <a:latin typeface="Times New Roman" panose="02020603050405020304" pitchFamily="18" charset="0"/>
              <a:cs typeface="Times New Roman" panose="02020603050405020304" pitchFamily="18" charset="0"/>
            </a:endParaRP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fail to meet user requirements.</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frequently crash.</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expensive.</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difficult to alter, debug, and enhance.</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often delivered late.</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use resources non-optimally.</a:t>
            </a:r>
          </a:p>
        </p:txBody>
      </p:sp>
      <p:sp>
        <p:nvSpPr>
          <p:cNvPr id="2" name="Date Placeholder 1"/>
          <p:cNvSpPr>
            <a:spLocks noGrp="1"/>
          </p:cNvSpPr>
          <p:nvPr>
            <p:ph type="dt" sz="half" idx="10"/>
          </p:nvPr>
        </p:nvSpPr>
        <p:spPr/>
        <p:txBody>
          <a:bodyPr/>
          <a:lstStyle/>
          <a:p>
            <a:fld id="{B5B0BC99-683A-4E24-8C68-106ADA968413}" type="datetime1">
              <a:rPr lang="en-US" smtClean="0"/>
              <a:t>7/10/2022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24084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1360</TotalTime>
  <Words>967</Words>
  <Application>Microsoft Office PowerPoint</Application>
  <PresentationFormat>Widescreen</PresentationFormat>
  <Paragraphs>149</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Century Gothic</vt:lpstr>
      <vt:lpstr>times</vt:lpstr>
      <vt:lpstr>Times New Roman</vt:lpstr>
      <vt:lpstr>Wingdings 3</vt:lpstr>
      <vt:lpstr>Wisp</vt:lpstr>
      <vt:lpstr>Software Engineering – ESC501</vt:lpstr>
      <vt:lpstr>Course Outcomes</vt:lpstr>
      <vt:lpstr>ILOs (Intended Learning Outcomes)</vt:lpstr>
      <vt:lpstr>What is software engineering?</vt:lpstr>
      <vt:lpstr>Technology Development Pattern</vt:lpstr>
      <vt:lpstr>Why Study Software Engineering?</vt:lpstr>
      <vt:lpstr>Software Quality</vt:lpstr>
      <vt:lpstr>Types of Software</vt:lpstr>
      <vt:lpstr>Software Crisis</vt:lpstr>
      <vt:lpstr>Software Crisis (cont.)</vt:lpstr>
      <vt:lpstr>Factors contributing to the software crisis</vt:lpstr>
      <vt:lpstr>Need for Software Engineering</vt:lpstr>
      <vt:lpstr>Programs versus Software Products</vt:lpstr>
      <vt:lpstr>Software Engineering Principles</vt:lpstr>
      <vt:lpstr>Software Engineering Principles (cont.)</vt:lpstr>
      <vt:lpstr>Emergence of Software Engineering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 ESC501</dc:title>
  <dc:creator>Ms. Poulami Dutta</dc:creator>
  <cp:lastModifiedBy>Techno India 1</cp:lastModifiedBy>
  <cp:revision>107</cp:revision>
  <dcterms:created xsi:type="dcterms:W3CDTF">2020-07-30T06:04:33Z</dcterms:created>
  <dcterms:modified xsi:type="dcterms:W3CDTF">2022-07-11T05:40:50Z</dcterms:modified>
</cp:coreProperties>
</file>