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56"/>
  </p:notesMasterIdLst>
  <p:sldIdLst>
    <p:sldId id="256" r:id="rId2"/>
    <p:sldId id="257" r:id="rId3"/>
    <p:sldId id="259" r:id="rId4"/>
    <p:sldId id="260" r:id="rId5"/>
    <p:sldId id="261" r:id="rId6"/>
    <p:sldId id="262" r:id="rId7"/>
    <p:sldId id="263" r:id="rId8"/>
    <p:sldId id="264" r:id="rId9"/>
    <p:sldId id="265" r:id="rId10"/>
    <p:sldId id="267" r:id="rId11"/>
    <p:sldId id="268" r:id="rId12"/>
    <p:sldId id="269" r:id="rId13"/>
    <p:sldId id="270" r:id="rId14"/>
    <p:sldId id="272" r:id="rId15"/>
    <p:sldId id="273" r:id="rId16"/>
    <p:sldId id="274" r:id="rId17"/>
    <p:sldId id="276" r:id="rId18"/>
    <p:sldId id="277" r:id="rId19"/>
    <p:sldId id="278" r:id="rId20"/>
    <p:sldId id="279" r:id="rId21"/>
    <p:sldId id="280" r:id="rId22"/>
    <p:sldId id="281" r:id="rId23"/>
    <p:sldId id="282" r:id="rId24"/>
    <p:sldId id="306" r:id="rId25"/>
    <p:sldId id="318" r:id="rId26"/>
    <p:sldId id="283" r:id="rId27"/>
    <p:sldId id="284" r:id="rId28"/>
    <p:sldId id="285" r:id="rId29"/>
    <p:sldId id="286" r:id="rId30"/>
    <p:sldId id="320" r:id="rId31"/>
    <p:sldId id="288" r:id="rId32"/>
    <p:sldId id="307" r:id="rId33"/>
    <p:sldId id="308" r:id="rId34"/>
    <p:sldId id="309" r:id="rId35"/>
    <p:sldId id="310" r:id="rId36"/>
    <p:sldId id="289" r:id="rId37"/>
    <p:sldId id="291" r:id="rId38"/>
    <p:sldId id="292" r:id="rId39"/>
    <p:sldId id="293" r:id="rId40"/>
    <p:sldId id="294" r:id="rId41"/>
    <p:sldId id="295" r:id="rId42"/>
    <p:sldId id="296" r:id="rId43"/>
    <p:sldId id="297" r:id="rId44"/>
    <p:sldId id="299" r:id="rId45"/>
    <p:sldId id="300" r:id="rId46"/>
    <p:sldId id="302" r:id="rId47"/>
    <p:sldId id="311" r:id="rId48"/>
    <p:sldId id="303" r:id="rId49"/>
    <p:sldId id="304" r:id="rId50"/>
    <p:sldId id="312" r:id="rId51"/>
    <p:sldId id="314" r:id="rId52"/>
    <p:sldId id="315" r:id="rId53"/>
    <p:sldId id="316" r:id="rId54"/>
    <p:sldId id="317"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86" d="100"/>
          <a:sy n="86" d="100"/>
        </p:scale>
        <p:origin x="56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9FBF60-AFFE-45F9-9367-75138BBD1A41}" type="datetimeFigureOut">
              <a:rPr lang="en-US" smtClean="0"/>
              <a:t>9/24/2023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184AC5-9F72-47C8-B171-704535024756}" type="slidenum">
              <a:rPr lang="en-US" smtClean="0"/>
              <a:t>‹#›</a:t>
            </a:fld>
            <a:endParaRPr lang="en-US"/>
          </a:p>
        </p:txBody>
      </p:sp>
    </p:spTree>
    <p:extLst>
      <p:ext uri="{BB962C8B-B14F-4D97-AF65-F5344CB8AC3E}">
        <p14:creationId xmlns:p14="http://schemas.microsoft.com/office/powerpoint/2010/main" val="2764234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8481" name="Rectangle 1"/>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p:spPr>
      </p:sp>
      <p:sp>
        <p:nvSpPr>
          <p:cNvPr id="148482" name="Text Box 2"/>
          <p:cNvSpPr txBox="1">
            <a:spLocks noChangeArrowheads="1"/>
          </p:cNvSpPr>
          <p:nvPr/>
        </p:nvSpPr>
        <p:spPr bwMode="auto">
          <a:xfrm>
            <a:off x="503238" y="4316413"/>
            <a:ext cx="5854700" cy="4059237"/>
          </a:xfrm>
          <a:prstGeom prst="rect">
            <a:avLst/>
          </a:prstGeom>
          <a:noFill/>
          <a:ln w="9525">
            <a:noFill/>
            <a:miter lim="800000"/>
            <a:headEnd/>
            <a:tailEnd/>
          </a:ln>
        </p:spPr>
        <p:txBody>
          <a:bodyPr lIns="0" tIns="0" rIns="0" bIns="0"/>
          <a:lstStyle/>
          <a:p>
            <a:endParaRPr lang="en-US"/>
          </a:p>
        </p:txBody>
      </p:sp>
    </p:spTree>
    <p:extLst>
      <p:ext uri="{BB962C8B-B14F-4D97-AF65-F5344CB8AC3E}">
        <p14:creationId xmlns:p14="http://schemas.microsoft.com/office/powerpoint/2010/main" val="5895739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8721" name="Rectangle 1"/>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p:spPr>
      </p:sp>
      <p:sp>
        <p:nvSpPr>
          <p:cNvPr id="158722" name="Text Box 2"/>
          <p:cNvSpPr txBox="1">
            <a:spLocks noChangeArrowheads="1"/>
          </p:cNvSpPr>
          <p:nvPr/>
        </p:nvSpPr>
        <p:spPr bwMode="auto">
          <a:xfrm>
            <a:off x="503238" y="4316413"/>
            <a:ext cx="5854700" cy="4059237"/>
          </a:xfrm>
          <a:prstGeom prst="rect">
            <a:avLst/>
          </a:prstGeom>
          <a:noFill/>
          <a:ln w="9525">
            <a:noFill/>
            <a:miter lim="800000"/>
            <a:headEnd/>
            <a:tailEnd/>
          </a:ln>
        </p:spPr>
        <p:txBody>
          <a:bodyPr lIns="0" tIns="0" rIns="0" bIns="0"/>
          <a:lstStyle/>
          <a:p>
            <a:endParaRPr lang="en-US"/>
          </a:p>
        </p:txBody>
      </p:sp>
    </p:spTree>
    <p:extLst>
      <p:ext uri="{BB962C8B-B14F-4D97-AF65-F5344CB8AC3E}">
        <p14:creationId xmlns:p14="http://schemas.microsoft.com/office/powerpoint/2010/main" val="14442576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9745" name="Rectangle 1"/>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p:spPr>
      </p:sp>
      <p:sp>
        <p:nvSpPr>
          <p:cNvPr id="159746" name="Text Box 2"/>
          <p:cNvSpPr txBox="1">
            <a:spLocks noChangeArrowheads="1"/>
          </p:cNvSpPr>
          <p:nvPr/>
        </p:nvSpPr>
        <p:spPr bwMode="auto">
          <a:xfrm>
            <a:off x="503238" y="4316413"/>
            <a:ext cx="5854700" cy="4059237"/>
          </a:xfrm>
          <a:prstGeom prst="rect">
            <a:avLst/>
          </a:prstGeom>
          <a:noFill/>
          <a:ln w="9525">
            <a:noFill/>
            <a:miter lim="800000"/>
            <a:headEnd/>
            <a:tailEnd/>
          </a:ln>
        </p:spPr>
        <p:txBody>
          <a:bodyPr lIns="0" tIns="0" rIns="0" bIns="0"/>
          <a:lstStyle/>
          <a:p>
            <a:endParaRPr lang="en-US"/>
          </a:p>
        </p:txBody>
      </p:sp>
    </p:spTree>
    <p:extLst>
      <p:ext uri="{BB962C8B-B14F-4D97-AF65-F5344CB8AC3E}">
        <p14:creationId xmlns:p14="http://schemas.microsoft.com/office/powerpoint/2010/main" val="14204829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1793" name="Rectangle 1"/>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p:spPr>
      </p:sp>
      <p:sp>
        <p:nvSpPr>
          <p:cNvPr id="161794" name="Text Box 2"/>
          <p:cNvSpPr txBox="1">
            <a:spLocks noChangeArrowheads="1"/>
          </p:cNvSpPr>
          <p:nvPr/>
        </p:nvSpPr>
        <p:spPr bwMode="auto">
          <a:xfrm>
            <a:off x="503238" y="4316413"/>
            <a:ext cx="5854700" cy="4059237"/>
          </a:xfrm>
          <a:prstGeom prst="rect">
            <a:avLst/>
          </a:prstGeom>
          <a:noFill/>
          <a:ln w="9525">
            <a:noFill/>
            <a:miter lim="800000"/>
            <a:headEnd/>
            <a:tailEnd/>
          </a:ln>
        </p:spPr>
        <p:txBody>
          <a:bodyPr lIns="0" tIns="0" rIns="0" bIns="0"/>
          <a:lstStyle/>
          <a:p>
            <a:endParaRPr lang="en-US"/>
          </a:p>
        </p:txBody>
      </p:sp>
    </p:spTree>
    <p:extLst>
      <p:ext uri="{BB962C8B-B14F-4D97-AF65-F5344CB8AC3E}">
        <p14:creationId xmlns:p14="http://schemas.microsoft.com/office/powerpoint/2010/main" val="875569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1" name="Rectangle 1"/>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p:spPr>
      </p:sp>
      <p:sp>
        <p:nvSpPr>
          <p:cNvPr id="71682" name="Text Box 2"/>
          <p:cNvSpPr txBox="1">
            <a:spLocks noChangeArrowheads="1"/>
          </p:cNvSpPr>
          <p:nvPr/>
        </p:nvSpPr>
        <p:spPr bwMode="auto">
          <a:xfrm>
            <a:off x="503238" y="4316413"/>
            <a:ext cx="5854700" cy="4059237"/>
          </a:xfrm>
          <a:prstGeom prst="rect">
            <a:avLst/>
          </a:prstGeom>
          <a:noFill/>
          <a:ln w="9525">
            <a:noFill/>
            <a:miter lim="800000"/>
            <a:headEnd/>
            <a:tailEnd/>
          </a:ln>
        </p:spPr>
        <p:txBody>
          <a:bodyPr lIns="0" tIns="0" rIns="0" bIns="0"/>
          <a:lstStyle/>
          <a:p>
            <a:endParaRPr lang="en-US"/>
          </a:p>
        </p:txBody>
      </p:sp>
    </p:spTree>
    <p:extLst>
      <p:ext uri="{BB962C8B-B14F-4D97-AF65-F5344CB8AC3E}">
        <p14:creationId xmlns:p14="http://schemas.microsoft.com/office/powerpoint/2010/main" val="34433760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5" name="Rectangle 1"/>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p:spPr>
      </p:sp>
      <p:sp>
        <p:nvSpPr>
          <p:cNvPr id="72706" name="Text Box 2"/>
          <p:cNvSpPr txBox="1">
            <a:spLocks noChangeArrowheads="1"/>
          </p:cNvSpPr>
          <p:nvPr/>
        </p:nvSpPr>
        <p:spPr bwMode="auto">
          <a:xfrm>
            <a:off x="503238" y="4316413"/>
            <a:ext cx="5854700" cy="4059237"/>
          </a:xfrm>
          <a:prstGeom prst="rect">
            <a:avLst/>
          </a:prstGeom>
          <a:noFill/>
          <a:ln w="9525">
            <a:noFill/>
            <a:miter lim="800000"/>
            <a:headEnd/>
            <a:tailEnd/>
          </a:ln>
        </p:spPr>
        <p:txBody>
          <a:bodyPr lIns="0" tIns="0" rIns="0" bIns="0"/>
          <a:lstStyle/>
          <a:p>
            <a:endParaRPr lang="en-US"/>
          </a:p>
        </p:txBody>
      </p:sp>
    </p:spTree>
    <p:extLst>
      <p:ext uri="{BB962C8B-B14F-4D97-AF65-F5344CB8AC3E}">
        <p14:creationId xmlns:p14="http://schemas.microsoft.com/office/powerpoint/2010/main" val="15117404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29" name="Rectangle 1"/>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p:spPr>
      </p:sp>
      <p:sp>
        <p:nvSpPr>
          <p:cNvPr id="73730" name="Text Box 2"/>
          <p:cNvSpPr txBox="1">
            <a:spLocks noChangeArrowheads="1"/>
          </p:cNvSpPr>
          <p:nvPr/>
        </p:nvSpPr>
        <p:spPr bwMode="auto">
          <a:xfrm>
            <a:off x="503238" y="4316413"/>
            <a:ext cx="5854700" cy="4059237"/>
          </a:xfrm>
          <a:prstGeom prst="rect">
            <a:avLst/>
          </a:prstGeom>
          <a:noFill/>
          <a:ln w="9525">
            <a:noFill/>
            <a:miter lim="800000"/>
            <a:headEnd/>
            <a:tailEnd/>
          </a:ln>
        </p:spPr>
        <p:txBody>
          <a:bodyPr lIns="0" tIns="0" rIns="0" bIns="0"/>
          <a:lstStyle/>
          <a:p>
            <a:endParaRPr lang="en-US"/>
          </a:p>
        </p:txBody>
      </p:sp>
    </p:spTree>
    <p:extLst>
      <p:ext uri="{BB962C8B-B14F-4D97-AF65-F5344CB8AC3E}">
        <p14:creationId xmlns:p14="http://schemas.microsoft.com/office/powerpoint/2010/main" val="13747971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3" name="Rectangle 1"/>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p:spPr>
      </p:sp>
      <p:sp>
        <p:nvSpPr>
          <p:cNvPr id="74754" name="Text Box 2"/>
          <p:cNvSpPr txBox="1">
            <a:spLocks noChangeArrowheads="1"/>
          </p:cNvSpPr>
          <p:nvPr/>
        </p:nvSpPr>
        <p:spPr bwMode="auto">
          <a:xfrm>
            <a:off x="503238" y="4316413"/>
            <a:ext cx="5854700" cy="4059237"/>
          </a:xfrm>
          <a:prstGeom prst="rect">
            <a:avLst/>
          </a:prstGeom>
          <a:noFill/>
          <a:ln w="9525">
            <a:noFill/>
            <a:miter lim="800000"/>
            <a:headEnd/>
            <a:tailEnd/>
          </a:ln>
        </p:spPr>
        <p:txBody>
          <a:bodyPr lIns="0" tIns="0" rIns="0" bIns="0"/>
          <a:lstStyle/>
          <a:p>
            <a:endParaRPr lang="en-US"/>
          </a:p>
        </p:txBody>
      </p:sp>
    </p:spTree>
    <p:extLst>
      <p:ext uri="{BB962C8B-B14F-4D97-AF65-F5344CB8AC3E}">
        <p14:creationId xmlns:p14="http://schemas.microsoft.com/office/powerpoint/2010/main" val="10385088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7" name="Rectangle 1"/>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p:spPr>
      </p:sp>
      <p:sp>
        <p:nvSpPr>
          <p:cNvPr id="75778" name="Text Box 2"/>
          <p:cNvSpPr txBox="1">
            <a:spLocks noChangeArrowheads="1"/>
          </p:cNvSpPr>
          <p:nvPr/>
        </p:nvSpPr>
        <p:spPr bwMode="auto">
          <a:xfrm>
            <a:off x="503238" y="4316413"/>
            <a:ext cx="5854700" cy="4059237"/>
          </a:xfrm>
          <a:prstGeom prst="rect">
            <a:avLst/>
          </a:prstGeom>
          <a:noFill/>
          <a:ln w="9525">
            <a:noFill/>
            <a:miter lim="800000"/>
            <a:headEnd/>
            <a:tailEnd/>
          </a:ln>
        </p:spPr>
        <p:txBody>
          <a:bodyPr lIns="0" tIns="0" rIns="0" bIns="0"/>
          <a:lstStyle/>
          <a:p>
            <a:endParaRPr lang="en-US"/>
          </a:p>
        </p:txBody>
      </p:sp>
    </p:spTree>
    <p:extLst>
      <p:ext uri="{BB962C8B-B14F-4D97-AF65-F5344CB8AC3E}">
        <p14:creationId xmlns:p14="http://schemas.microsoft.com/office/powerpoint/2010/main" val="9482234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1" name="Rectangle 1"/>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p:spPr>
      </p:sp>
      <p:sp>
        <p:nvSpPr>
          <p:cNvPr id="76802" name="Text Box 2"/>
          <p:cNvSpPr txBox="1">
            <a:spLocks noChangeArrowheads="1"/>
          </p:cNvSpPr>
          <p:nvPr/>
        </p:nvSpPr>
        <p:spPr bwMode="auto">
          <a:xfrm>
            <a:off x="503238" y="4316413"/>
            <a:ext cx="5854700" cy="4059237"/>
          </a:xfrm>
          <a:prstGeom prst="rect">
            <a:avLst/>
          </a:prstGeom>
          <a:noFill/>
          <a:ln w="9525">
            <a:noFill/>
            <a:miter lim="800000"/>
            <a:headEnd/>
            <a:tailEnd/>
          </a:ln>
        </p:spPr>
        <p:txBody>
          <a:bodyPr lIns="0" tIns="0" rIns="0" bIns="0"/>
          <a:lstStyle/>
          <a:p>
            <a:endParaRPr lang="en-US"/>
          </a:p>
        </p:txBody>
      </p:sp>
    </p:spTree>
    <p:extLst>
      <p:ext uri="{BB962C8B-B14F-4D97-AF65-F5344CB8AC3E}">
        <p14:creationId xmlns:p14="http://schemas.microsoft.com/office/powerpoint/2010/main" val="36673637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5" name="Rectangle 1"/>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p:spPr>
      </p:sp>
      <p:sp>
        <p:nvSpPr>
          <p:cNvPr id="77826" name="Text Box 2"/>
          <p:cNvSpPr txBox="1">
            <a:spLocks noChangeArrowheads="1"/>
          </p:cNvSpPr>
          <p:nvPr/>
        </p:nvSpPr>
        <p:spPr bwMode="auto">
          <a:xfrm>
            <a:off x="503238" y="4316413"/>
            <a:ext cx="5854700" cy="4059237"/>
          </a:xfrm>
          <a:prstGeom prst="rect">
            <a:avLst/>
          </a:prstGeom>
          <a:noFill/>
          <a:ln w="9525">
            <a:noFill/>
            <a:miter lim="800000"/>
            <a:headEnd/>
            <a:tailEnd/>
          </a:ln>
        </p:spPr>
        <p:txBody>
          <a:bodyPr lIns="0" tIns="0" rIns="0" bIns="0"/>
          <a:lstStyle/>
          <a:p>
            <a:endParaRPr lang="en-US"/>
          </a:p>
        </p:txBody>
      </p:sp>
    </p:spTree>
    <p:extLst>
      <p:ext uri="{BB962C8B-B14F-4D97-AF65-F5344CB8AC3E}">
        <p14:creationId xmlns:p14="http://schemas.microsoft.com/office/powerpoint/2010/main" val="1970871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9505" name="Rectangle 1"/>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p:spPr>
      </p:sp>
      <p:sp>
        <p:nvSpPr>
          <p:cNvPr id="149506" name="Text Box 2"/>
          <p:cNvSpPr txBox="1">
            <a:spLocks noChangeArrowheads="1"/>
          </p:cNvSpPr>
          <p:nvPr/>
        </p:nvSpPr>
        <p:spPr bwMode="auto">
          <a:xfrm>
            <a:off x="503238" y="4316413"/>
            <a:ext cx="5854700" cy="4059237"/>
          </a:xfrm>
          <a:prstGeom prst="rect">
            <a:avLst/>
          </a:prstGeom>
          <a:noFill/>
          <a:ln w="9525">
            <a:noFill/>
            <a:miter lim="800000"/>
            <a:headEnd/>
            <a:tailEnd/>
          </a:ln>
        </p:spPr>
        <p:txBody>
          <a:bodyPr lIns="0" tIns="0" rIns="0" bIns="0"/>
          <a:lstStyle/>
          <a:p>
            <a:endParaRPr lang="en-US"/>
          </a:p>
        </p:txBody>
      </p:sp>
    </p:spTree>
    <p:extLst>
      <p:ext uri="{BB962C8B-B14F-4D97-AF65-F5344CB8AC3E}">
        <p14:creationId xmlns:p14="http://schemas.microsoft.com/office/powerpoint/2010/main" val="22101935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49" name="Rectangle 1"/>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p:spPr>
      </p:sp>
      <p:sp>
        <p:nvSpPr>
          <p:cNvPr id="78850" name="Text Box 2"/>
          <p:cNvSpPr txBox="1">
            <a:spLocks noChangeArrowheads="1"/>
          </p:cNvSpPr>
          <p:nvPr/>
        </p:nvSpPr>
        <p:spPr bwMode="auto">
          <a:xfrm>
            <a:off x="503238" y="4316413"/>
            <a:ext cx="5854700" cy="4059237"/>
          </a:xfrm>
          <a:prstGeom prst="rect">
            <a:avLst/>
          </a:prstGeom>
          <a:noFill/>
          <a:ln w="9525">
            <a:noFill/>
            <a:miter lim="800000"/>
            <a:headEnd/>
            <a:tailEnd/>
          </a:ln>
        </p:spPr>
        <p:txBody>
          <a:bodyPr lIns="0" tIns="0" rIns="0" bIns="0"/>
          <a:lstStyle/>
          <a:p>
            <a:endParaRPr lang="en-US"/>
          </a:p>
        </p:txBody>
      </p:sp>
    </p:spTree>
    <p:extLst>
      <p:ext uri="{BB962C8B-B14F-4D97-AF65-F5344CB8AC3E}">
        <p14:creationId xmlns:p14="http://schemas.microsoft.com/office/powerpoint/2010/main" val="3713924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3" name="Rectangle 1"/>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p:spPr>
      </p:sp>
      <p:sp>
        <p:nvSpPr>
          <p:cNvPr id="79874" name="Text Box 2"/>
          <p:cNvSpPr txBox="1">
            <a:spLocks noChangeArrowheads="1"/>
          </p:cNvSpPr>
          <p:nvPr/>
        </p:nvSpPr>
        <p:spPr bwMode="auto">
          <a:xfrm>
            <a:off x="503238" y="4316413"/>
            <a:ext cx="5854700" cy="4059237"/>
          </a:xfrm>
          <a:prstGeom prst="rect">
            <a:avLst/>
          </a:prstGeom>
          <a:noFill/>
          <a:ln w="9525">
            <a:noFill/>
            <a:miter lim="800000"/>
            <a:headEnd/>
            <a:tailEnd/>
          </a:ln>
        </p:spPr>
        <p:txBody>
          <a:bodyPr lIns="0" tIns="0" rIns="0" bIns="0"/>
          <a:lstStyle/>
          <a:p>
            <a:endParaRPr lang="en-US"/>
          </a:p>
        </p:txBody>
      </p:sp>
    </p:spTree>
    <p:extLst>
      <p:ext uri="{BB962C8B-B14F-4D97-AF65-F5344CB8AC3E}">
        <p14:creationId xmlns:p14="http://schemas.microsoft.com/office/powerpoint/2010/main" val="8868664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7" name="Rectangle 1"/>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p:spPr>
      </p:sp>
      <p:sp>
        <p:nvSpPr>
          <p:cNvPr id="80898" name="Text Box 2"/>
          <p:cNvSpPr txBox="1">
            <a:spLocks noChangeArrowheads="1"/>
          </p:cNvSpPr>
          <p:nvPr/>
        </p:nvSpPr>
        <p:spPr bwMode="auto">
          <a:xfrm>
            <a:off x="503238" y="4316413"/>
            <a:ext cx="5854700" cy="4059237"/>
          </a:xfrm>
          <a:prstGeom prst="rect">
            <a:avLst/>
          </a:prstGeom>
          <a:noFill/>
          <a:ln w="9525">
            <a:noFill/>
            <a:miter lim="800000"/>
            <a:headEnd/>
            <a:tailEnd/>
          </a:ln>
        </p:spPr>
        <p:txBody>
          <a:bodyPr lIns="0" tIns="0" rIns="0" bIns="0"/>
          <a:lstStyle/>
          <a:p>
            <a:endParaRPr lang="en-US"/>
          </a:p>
        </p:txBody>
      </p:sp>
    </p:spTree>
    <p:extLst>
      <p:ext uri="{BB962C8B-B14F-4D97-AF65-F5344CB8AC3E}">
        <p14:creationId xmlns:p14="http://schemas.microsoft.com/office/powerpoint/2010/main" val="14873328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5" name="Rectangle 1"/>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p:spPr>
      </p:sp>
      <p:sp>
        <p:nvSpPr>
          <p:cNvPr id="82946" name="Text Box 2"/>
          <p:cNvSpPr txBox="1">
            <a:spLocks noChangeArrowheads="1"/>
          </p:cNvSpPr>
          <p:nvPr/>
        </p:nvSpPr>
        <p:spPr bwMode="auto">
          <a:xfrm>
            <a:off x="503238" y="4316413"/>
            <a:ext cx="5854700" cy="4059237"/>
          </a:xfrm>
          <a:prstGeom prst="rect">
            <a:avLst/>
          </a:prstGeom>
          <a:noFill/>
          <a:ln w="9525">
            <a:noFill/>
            <a:miter lim="800000"/>
            <a:headEnd/>
            <a:tailEnd/>
          </a:ln>
        </p:spPr>
        <p:txBody>
          <a:bodyPr lIns="0" tIns="0" rIns="0" bIns="0"/>
          <a:lstStyle/>
          <a:p>
            <a:endParaRPr lang="en-US"/>
          </a:p>
        </p:txBody>
      </p:sp>
    </p:spTree>
    <p:extLst>
      <p:ext uri="{BB962C8B-B14F-4D97-AF65-F5344CB8AC3E}">
        <p14:creationId xmlns:p14="http://schemas.microsoft.com/office/powerpoint/2010/main" val="25438483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69" name="Rectangle 1"/>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p:spPr>
      </p:sp>
      <p:sp>
        <p:nvSpPr>
          <p:cNvPr id="83970" name="Text Box 2"/>
          <p:cNvSpPr txBox="1">
            <a:spLocks noChangeArrowheads="1"/>
          </p:cNvSpPr>
          <p:nvPr/>
        </p:nvSpPr>
        <p:spPr bwMode="auto">
          <a:xfrm>
            <a:off x="503238" y="4316413"/>
            <a:ext cx="5854700" cy="4059237"/>
          </a:xfrm>
          <a:prstGeom prst="rect">
            <a:avLst/>
          </a:prstGeom>
          <a:noFill/>
          <a:ln w="9525">
            <a:noFill/>
            <a:miter lim="800000"/>
            <a:headEnd/>
            <a:tailEnd/>
          </a:ln>
        </p:spPr>
        <p:txBody>
          <a:bodyPr lIns="0" tIns="0" rIns="0" bIns="0"/>
          <a:lstStyle/>
          <a:p>
            <a:endParaRPr lang="en-US"/>
          </a:p>
        </p:txBody>
      </p:sp>
    </p:spTree>
    <p:extLst>
      <p:ext uri="{BB962C8B-B14F-4D97-AF65-F5344CB8AC3E}">
        <p14:creationId xmlns:p14="http://schemas.microsoft.com/office/powerpoint/2010/main" val="23403790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7" name="Rectangle 1"/>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p:spPr>
      </p:sp>
      <p:sp>
        <p:nvSpPr>
          <p:cNvPr id="86018" name="Text Box 2"/>
          <p:cNvSpPr txBox="1">
            <a:spLocks noChangeArrowheads="1"/>
          </p:cNvSpPr>
          <p:nvPr/>
        </p:nvSpPr>
        <p:spPr bwMode="auto">
          <a:xfrm>
            <a:off x="503238" y="4316413"/>
            <a:ext cx="5854700" cy="4059237"/>
          </a:xfrm>
          <a:prstGeom prst="rect">
            <a:avLst/>
          </a:prstGeom>
          <a:noFill/>
          <a:ln w="9525">
            <a:noFill/>
            <a:miter lim="800000"/>
            <a:headEnd/>
            <a:tailEnd/>
          </a:ln>
        </p:spPr>
        <p:txBody>
          <a:bodyPr lIns="0" tIns="0" rIns="0" bIns="0"/>
          <a:lstStyle/>
          <a:p>
            <a:endParaRPr lang="en-US"/>
          </a:p>
        </p:txBody>
      </p:sp>
    </p:spTree>
    <p:extLst>
      <p:ext uri="{BB962C8B-B14F-4D97-AF65-F5344CB8AC3E}">
        <p14:creationId xmlns:p14="http://schemas.microsoft.com/office/powerpoint/2010/main" val="40239708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1" name="Rectangle 1"/>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p:spPr>
      </p:sp>
      <p:sp>
        <p:nvSpPr>
          <p:cNvPr id="87042" name="Text Box 2"/>
          <p:cNvSpPr txBox="1">
            <a:spLocks noChangeArrowheads="1"/>
          </p:cNvSpPr>
          <p:nvPr/>
        </p:nvSpPr>
        <p:spPr bwMode="auto">
          <a:xfrm>
            <a:off x="503238" y="4316413"/>
            <a:ext cx="5854700" cy="4059237"/>
          </a:xfrm>
          <a:prstGeom prst="rect">
            <a:avLst/>
          </a:prstGeom>
          <a:noFill/>
          <a:ln w="9525">
            <a:noFill/>
            <a:miter lim="800000"/>
            <a:headEnd/>
            <a:tailEnd/>
          </a:ln>
        </p:spPr>
        <p:txBody>
          <a:bodyPr lIns="0" tIns="0" rIns="0" bIns="0"/>
          <a:lstStyle/>
          <a:p>
            <a:endParaRPr lang="en-US"/>
          </a:p>
        </p:txBody>
      </p:sp>
    </p:spTree>
    <p:extLst>
      <p:ext uri="{BB962C8B-B14F-4D97-AF65-F5344CB8AC3E}">
        <p14:creationId xmlns:p14="http://schemas.microsoft.com/office/powerpoint/2010/main" val="14281300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5" name="Rectangle 1"/>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p:spPr>
      </p:sp>
      <p:sp>
        <p:nvSpPr>
          <p:cNvPr id="88066" name="Text Box 2"/>
          <p:cNvSpPr txBox="1">
            <a:spLocks noChangeArrowheads="1"/>
          </p:cNvSpPr>
          <p:nvPr/>
        </p:nvSpPr>
        <p:spPr bwMode="auto">
          <a:xfrm>
            <a:off x="503238" y="4316413"/>
            <a:ext cx="5854700" cy="4059237"/>
          </a:xfrm>
          <a:prstGeom prst="rect">
            <a:avLst/>
          </a:prstGeom>
          <a:noFill/>
          <a:ln w="9525">
            <a:noFill/>
            <a:miter lim="800000"/>
            <a:headEnd/>
            <a:tailEnd/>
          </a:ln>
        </p:spPr>
        <p:txBody>
          <a:bodyPr lIns="0" tIns="0" rIns="0" bIns="0"/>
          <a:lstStyle/>
          <a:p>
            <a:endParaRPr lang="en-US"/>
          </a:p>
        </p:txBody>
      </p:sp>
    </p:spTree>
    <p:extLst>
      <p:ext uri="{BB962C8B-B14F-4D97-AF65-F5344CB8AC3E}">
        <p14:creationId xmlns:p14="http://schemas.microsoft.com/office/powerpoint/2010/main" val="29431762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89" name="Rectangle 1"/>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p:spPr>
      </p:sp>
      <p:sp>
        <p:nvSpPr>
          <p:cNvPr id="89090" name="Text Box 2"/>
          <p:cNvSpPr txBox="1">
            <a:spLocks noChangeArrowheads="1"/>
          </p:cNvSpPr>
          <p:nvPr/>
        </p:nvSpPr>
        <p:spPr bwMode="auto">
          <a:xfrm>
            <a:off x="503238" y="4316413"/>
            <a:ext cx="5854700" cy="4059237"/>
          </a:xfrm>
          <a:prstGeom prst="rect">
            <a:avLst/>
          </a:prstGeom>
          <a:noFill/>
          <a:ln w="9525">
            <a:noFill/>
            <a:miter lim="800000"/>
            <a:headEnd/>
            <a:tailEnd/>
          </a:ln>
        </p:spPr>
        <p:txBody>
          <a:bodyPr lIns="0" tIns="0" rIns="0" bIns="0"/>
          <a:lstStyle/>
          <a:p>
            <a:endParaRPr lang="en-US"/>
          </a:p>
        </p:txBody>
      </p:sp>
    </p:spTree>
    <p:extLst>
      <p:ext uri="{BB962C8B-B14F-4D97-AF65-F5344CB8AC3E}">
        <p14:creationId xmlns:p14="http://schemas.microsoft.com/office/powerpoint/2010/main" val="21342167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3" name="Rectangle 1"/>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p:spPr>
      </p:sp>
      <p:sp>
        <p:nvSpPr>
          <p:cNvPr id="90114" name="Text Box 2"/>
          <p:cNvSpPr txBox="1">
            <a:spLocks noChangeArrowheads="1"/>
          </p:cNvSpPr>
          <p:nvPr/>
        </p:nvSpPr>
        <p:spPr bwMode="auto">
          <a:xfrm>
            <a:off x="503238" y="4316413"/>
            <a:ext cx="5854700" cy="4059237"/>
          </a:xfrm>
          <a:prstGeom prst="rect">
            <a:avLst/>
          </a:prstGeom>
          <a:noFill/>
          <a:ln w="9525">
            <a:noFill/>
            <a:miter lim="800000"/>
            <a:headEnd/>
            <a:tailEnd/>
          </a:ln>
        </p:spPr>
        <p:txBody>
          <a:bodyPr lIns="0" tIns="0" rIns="0" bIns="0"/>
          <a:lstStyle/>
          <a:p>
            <a:endParaRPr lang="en-US"/>
          </a:p>
        </p:txBody>
      </p:sp>
    </p:spTree>
    <p:extLst>
      <p:ext uri="{BB962C8B-B14F-4D97-AF65-F5344CB8AC3E}">
        <p14:creationId xmlns:p14="http://schemas.microsoft.com/office/powerpoint/2010/main" val="4099060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0529" name="Rectangle 1"/>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p:spPr>
      </p:sp>
      <p:sp>
        <p:nvSpPr>
          <p:cNvPr id="150530" name="Text Box 2"/>
          <p:cNvSpPr txBox="1">
            <a:spLocks noChangeArrowheads="1"/>
          </p:cNvSpPr>
          <p:nvPr/>
        </p:nvSpPr>
        <p:spPr bwMode="auto">
          <a:xfrm>
            <a:off x="503238" y="4316413"/>
            <a:ext cx="5854700" cy="4059237"/>
          </a:xfrm>
          <a:prstGeom prst="rect">
            <a:avLst/>
          </a:prstGeom>
          <a:noFill/>
          <a:ln w="9525">
            <a:noFill/>
            <a:miter lim="800000"/>
            <a:headEnd/>
            <a:tailEnd/>
          </a:ln>
        </p:spPr>
        <p:txBody>
          <a:bodyPr lIns="0" tIns="0" rIns="0" bIns="0"/>
          <a:lstStyle/>
          <a:p>
            <a:endParaRPr lang="en-US"/>
          </a:p>
        </p:txBody>
      </p:sp>
    </p:spTree>
    <p:extLst>
      <p:ext uri="{BB962C8B-B14F-4D97-AF65-F5344CB8AC3E}">
        <p14:creationId xmlns:p14="http://schemas.microsoft.com/office/powerpoint/2010/main" val="16960275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7" name="Rectangle 1"/>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p:spPr>
      </p:sp>
      <p:sp>
        <p:nvSpPr>
          <p:cNvPr id="91138" name="Text Box 2"/>
          <p:cNvSpPr txBox="1">
            <a:spLocks noChangeArrowheads="1"/>
          </p:cNvSpPr>
          <p:nvPr/>
        </p:nvSpPr>
        <p:spPr bwMode="auto">
          <a:xfrm>
            <a:off x="503238" y="4316413"/>
            <a:ext cx="5854700" cy="4059237"/>
          </a:xfrm>
          <a:prstGeom prst="rect">
            <a:avLst/>
          </a:prstGeom>
          <a:noFill/>
          <a:ln w="9525">
            <a:noFill/>
            <a:miter lim="800000"/>
            <a:headEnd/>
            <a:tailEnd/>
          </a:ln>
        </p:spPr>
        <p:txBody>
          <a:bodyPr lIns="0" tIns="0" rIns="0" bIns="0"/>
          <a:lstStyle/>
          <a:p>
            <a:endParaRPr lang="en-US"/>
          </a:p>
        </p:txBody>
      </p:sp>
    </p:spTree>
    <p:extLst>
      <p:ext uri="{BB962C8B-B14F-4D97-AF65-F5344CB8AC3E}">
        <p14:creationId xmlns:p14="http://schemas.microsoft.com/office/powerpoint/2010/main" val="21943286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1" name="Rectangle 1"/>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p:spPr>
      </p:sp>
      <p:sp>
        <p:nvSpPr>
          <p:cNvPr id="92162" name="Text Box 2"/>
          <p:cNvSpPr txBox="1">
            <a:spLocks noChangeArrowheads="1"/>
          </p:cNvSpPr>
          <p:nvPr/>
        </p:nvSpPr>
        <p:spPr bwMode="auto">
          <a:xfrm>
            <a:off x="503238" y="4316413"/>
            <a:ext cx="5854700" cy="4059237"/>
          </a:xfrm>
          <a:prstGeom prst="rect">
            <a:avLst/>
          </a:prstGeom>
          <a:noFill/>
          <a:ln w="9525">
            <a:noFill/>
            <a:miter lim="800000"/>
            <a:headEnd/>
            <a:tailEnd/>
          </a:ln>
        </p:spPr>
        <p:txBody>
          <a:bodyPr lIns="0" tIns="0" rIns="0" bIns="0"/>
          <a:lstStyle/>
          <a:p>
            <a:endParaRPr lang="en-US"/>
          </a:p>
        </p:txBody>
      </p:sp>
    </p:spTree>
    <p:extLst>
      <p:ext uri="{BB962C8B-B14F-4D97-AF65-F5344CB8AC3E}">
        <p14:creationId xmlns:p14="http://schemas.microsoft.com/office/powerpoint/2010/main" val="39632200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09" name="Rectangle 1"/>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p:spPr>
      </p:sp>
      <p:sp>
        <p:nvSpPr>
          <p:cNvPr id="94210" name="Text Box 2"/>
          <p:cNvSpPr txBox="1">
            <a:spLocks noChangeArrowheads="1"/>
          </p:cNvSpPr>
          <p:nvPr/>
        </p:nvSpPr>
        <p:spPr bwMode="auto">
          <a:xfrm>
            <a:off x="503238" y="4316413"/>
            <a:ext cx="5854700" cy="4059237"/>
          </a:xfrm>
          <a:prstGeom prst="rect">
            <a:avLst/>
          </a:prstGeom>
          <a:noFill/>
          <a:ln w="9525">
            <a:noFill/>
            <a:miter lim="800000"/>
            <a:headEnd/>
            <a:tailEnd/>
          </a:ln>
        </p:spPr>
        <p:txBody>
          <a:bodyPr lIns="0" tIns="0" rIns="0" bIns="0"/>
          <a:lstStyle/>
          <a:p>
            <a:endParaRPr lang="en-US"/>
          </a:p>
        </p:txBody>
      </p:sp>
    </p:spTree>
    <p:extLst>
      <p:ext uri="{BB962C8B-B14F-4D97-AF65-F5344CB8AC3E}">
        <p14:creationId xmlns:p14="http://schemas.microsoft.com/office/powerpoint/2010/main" val="1079995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233" name="Rectangle 1"/>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p:spPr>
      </p:sp>
      <p:sp>
        <p:nvSpPr>
          <p:cNvPr id="95234" name="Text Box 2"/>
          <p:cNvSpPr txBox="1">
            <a:spLocks noChangeArrowheads="1"/>
          </p:cNvSpPr>
          <p:nvPr/>
        </p:nvSpPr>
        <p:spPr bwMode="auto">
          <a:xfrm>
            <a:off x="503238" y="4316413"/>
            <a:ext cx="5854700" cy="4059237"/>
          </a:xfrm>
          <a:prstGeom prst="rect">
            <a:avLst/>
          </a:prstGeom>
          <a:noFill/>
          <a:ln w="9525">
            <a:noFill/>
            <a:miter lim="800000"/>
            <a:headEnd/>
            <a:tailEnd/>
          </a:ln>
        </p:spPr>
        <p:txBody>
          <a:bodyPr lIns="0" tIns="0" rIns="0" bIns="0"/>
          <a:lstStyle/>
          <a:p>
            <a:endParaRPr lang="en-US"/>
          </a:p>
        </p:txBody>
      </p:sp>
    </p:spTree>
    <p:extLst>
      <p:ext uri="{BB962C8B-B14F-4D97-AF65-F5344CB8AC3E}">
        <p14:creationId xmlns:p14="http://schemas.microsoft.com/office/powerpoint/2010/main" val="23727663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281" name="Rectangle 1"/>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p:spPr>
      </p:sp>
      <p:sp>
        <p:nvSpPr>
          <p:cNvPr id="97282" name="Text Box 2"/>
          <p:cNvSpPr txBox="1">
            <a:spLocks noChangeArrowheads="1"/>
          </p:cNvSpPr>
          <p:nvPr/>
        </p:nvSpPr>
        <p:spPr bwMode="auto">
          <a:xfrm>
            <a:off x="503238" y="4316413"/>
            <a:ext cx="5854700" cy="4059237"/>
          </a:xfrm>
          <a:prstGeom prst="rect">
            <a:avLst/>
          </a:prstGeom>
          <a:noFill/>
          <a:ln w="9525">
            <a:noFill/>
            <a:miter lim="800000"/>
            <a:headEnd/>
            <a:tailEnd/>
          </a:ln>
        </p:spPr>
        <p:txBody>
          <a:bodyPr lIns="0" tIns="0" rIns="0" bIns="0"/>
          <a:lstStyle/>
          <a:p>
            <a:endParaRPr lang="en-US"/>
          </a:p>
        </p:txBody>
      </p:sp>
    </p:spTree>
    <p:extLst>
      <p:ext uri="{BB962C8B-B14F-4D97-AF65-F5344CB8AC3E}">
        <p14:creationId xmlns:p14="http://schemas.microsoft.com/office/powerpoint/2010/main" val="41246397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p:spPr>
      </p:sp>
      <p:sp>
        <p:nvSpPr>
          <p:cNvPr id="98306" name="Text Box 2"/>
          <p:cNvSpPr txBox="1">
            <a:spLocks noChangeArrowheads="1"/>
          </p:cNvSpPr>
          <p:nvPr/>
        </p:nvSpPr>
        <p:spPr bwMode="auto">
          <a:xfrm>
            <a:off x="503238" y="4316413"/>
            <a:ext cx="5854700" cy="4059237"/>
          </a:xfrm>
          <a:prstGeom prst="rect">
            <a:avLst/>
          </a:prstGeom>
          <a:noFill/>
          <a:ln w="9525">
            <a:noFill/>
            <a:miter lim="800000"/>
            <a:headEnd/>
            <a:tailEnd/>
          </a:ln>
        </p:spPr>
        <p:txBody>
          <a:bodyPr lIns="0" tIns="0" rIns="0" bIns="0"/>
          <a:lstStyle/>
          <a:p>
            <a:endParaRPr lang="en-US"/>
          </a:p>
        </p:txBody>
      </p:sp>
    </p:spTree>
    <p:extLst>
      <p:ext uri="{BB962C8B-B14F-4D97-AF65-F5344CB8AC3E}">
        <p14:creationId xmlns:p14="http://schemas.microsoft.com/office/powerpoint/2010/main" val="31214163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29" name="Rectangle 1"/>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p:spPr>
      </p:sp>
      <p:sp>
        <p:nvSpPr>
          <p:cNvPr id="99330" name="Text Box 2"/>
          <p:cNvSpPr txBox="1">
            <a:spLocks noChangeArrowheads="1"/>
          </p:cNvSpPr>
          <p:nvPr/>
        </p:nvSpPr>
        <p:spPr bwMode="auto">
          <a:xfrm>
            <a:off x="503238" y="4316413"/>
            <a:ext cx="5854700" cy="4059237"/>
          </a:xfrm>
          <a:prstGeom prst="rect">
            <a:avLst/>
          </a:prstGeom>
          <a:noFill/>
          <a:ln w="9525">
            <a:noFill/>
            <a:miter lim="800000"/>
            <a:headEnd/>
            <a:tailEnd/>
          </a:ln>
        </p:spPr>
        <p:txBody>
          <a:bodyPr lIns="0" tIns="0" rIns="0" bIns="0"/>
          <a:lstStyle/>
          <a:p>
            <a:endParaRPr lang="en-US"/>
          </a:p>
        </p:txBody>
      </p:sp>
    </p:spTree>
    <p:extLst>
      <p:ext uri="{BB962C8B-B14F-4D97-AF65-F5344CB8AC3E}">
        <p14:creationId xmlns:p14="http://schemas.microsoft.com/office/powerpoint/2010/main" val="8709089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25" name="Rectangle 1"/>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p:spPr>
      </p:sp>
      <p:sp>
        <p:nvSpPr>
          <p:cNvPr id="103426" name="Text Box 2"/>
          <p:cNvSpPr txBox="1">
            <a:spLocks noChangeArrowheads="1"/>
          </p:cNvSpPr>
          <p:nvPr/>
        </p:nvSpPr>
        <p:spPr bwMode="auto">
          <a:xfrm>
            <a:off x="503238" y="4316413"/>
            <a:ext cx="5854700" cy="4059237"/>
          </a:xfrm>
          <a:prstGeom prst="rect">
            <a:avLst/>
          </a:prstGeom>
          <a:noFill/>
          <a:ln w="9525">
            <a:noFill/>
            <a:miter lim="800000"/>
            <a:headEnd/>
            <a:tailEnd/>
          </a:ln>
        </p:spPr>
        <p:txBody>
          <a:bodyPr lIns="0" tIns="0" rIns="0" bIns="0"/>
          <a:lstStyle/>
          <a:p>
            <a:endParaRPr lang="en-US"/>
          </a:p>
        </p:txBody>
      </p:sp>
    </p:spTree>
    <p:extLst>
      <p:ext uri="{BB962C8B-B14F-4D97-AF65-F5344CB8AC3E}">
        <p14:creationId xmlns:p14="http://schemas.microsoft.com/office/powerpoint/2010/main" val="4226639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49" name="Rectangle 1"/>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p:spPr>
      </p:sp>
      <p:sp>
        <p:nvSpPr>
          <p:cNvPr id="104450" name="Text Box 2"/>
          <p:cNvSpPr txBox="1">
            <a:spLocks noChangeArrowheads="1"/>
          </p:cNvSpPr>
          <p:nvPr/>
        </p:nvSpPr>
        <p:spPr bwMode="auto">
          <a:xfrm>
            <a:off x="503238" y="4316413"/>
            <a:ext cx="5854700" cy="4059237"/>
          </a:xfrm>
          <a:prstGeom prst="rect">
            <a:avLst/>
          </a:prstGeom>
          <a:noFill/>
          <a:ln w="9525">
            <a:noFill/>
            <a:miter lim="800000"/>
            <a:headEnd/>
            <a:tailEnd/>
          </a:ln>
        </p:spPr>
        <p:txBody>
          <a:bodyPr lIns="0" tIns="0" rIns="0" bIns="0"/>
          <a:lstStyle/>
          <a:p>
            <a:endParaRPr lang="en-US"/>
          </a:p>
        </p:txBody>
      </p:sp>
    </p:spTree>
    <p:extLst>
      <p:ext uri="{BB962C8B-B14F-4D97-AF65-F5344CB8AC3E}">
        <p14:creationId xmlns:p14="http://schemas.microsoft.com/office/powerpoint/2010/main" val="16676467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473" name="Rectangle 1"/>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p:spPr>
      </p:sp>
      <p:sp>
        <p:nvSpPr>
          <p:cNvPr id="105474" name="Text Box 2"/>
          <p:cNvSpPr txBox="1">
            <a:spLocks noChangeArrowheads="1"/>
          </p:cNvSpPr>
          <p:nvPr/>
        </p:nvSpPr>
        <p:spPr bwMode="auto">
          <a:xfrm>
            <a:off x="503238" y="4316413"/>
            <a:ext cx="5854700" cy="4059237"/>
          </a:xfrm>
          <a:prstGeom prst="rect">
            <a:avLst/>
          </a:prstGeom>
          <a:noFill/>
          <a:ln w="9525">
            <a:noFill/>
            <a:miter lim="800000"/>
            <a:headEnd/>
            <a:tailEnd/>
          </a:ln>
        </p:spPr>
        <p:txBody>
          <a:bodyPr lIns="0" tIns="0" rIns="0" bIns="0"/>
          <a:lstStyle/>
          <a:p>
            <a:endParaRPr lang="en-US"/>
          </a:p>
        </p:txBody>
      </p:sp>
    </p:spTree>
    <p:extLst>
      <p:ext uri="{BB962C8B-B14F-4D97-AF65-F5344CB8AC3E}">
        <p14:creationId xmlns:p14="http://schemas.microsoft.com/office/powerpoint/2010/main" val="741975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1553" name="Rectangle 1"/>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p:spPr>
      </p:sp>
      <p:sp>
        <p:nvSpPr>
          <p:cNvPr id="151554" name="Text Box 2"/>
          <p:cNvSpPr txBox="1">
            <a:spLocks noChangeArrowheads="1"/>
          </p:cNvSpPr>
          <p:nvPr/>
        </p:nvSpPr>
        <p:spPr bwMode="auto">
          <a:xfrm>
            <a:off x="503238" y="4316413"/>
            <a:ext cx="5854700" cy="4059237"/>
          </a:xfrm>
          <a:prstGeom prst="rect">
            <a:avLst/>
          </a:prstGeom>
          <a:noFill/>
          <a:ln w="9525">
            <a:noFill/>
            <a:miter lim="800000"/>
            <a:headEnd/>
            <a:tailEnd/>
          </a:ln>
        </p:spPr>
        <p:txBody>
          <a:bodyPr lIns="0" tIns="0" rIns="0" bIns="0"/>
          <a:lstStyle/>
          <a:p>
            <a:endParaRPr lang="en-US"/>
          </a:p>
        </p:txBody>
      </p:sp>
    </p:spTree>
    <p:extLst>
      <p:ext uri="{BB962C8B-B14F-4D97-AF65-F5344CB8AC3E}">
        <p14:creationId xmlns:p14="http://schemas.microsoft.com/office/powerpoint/2010/main" val="24166877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2577" name="Rectangle 1"/>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p:spPr>
      </p:sp>
      <p:sp>
        <p:nvSpPr>
          <p:cNvPr id="152578" name="Text Box 2"/>
          <p:cNvSpPr txBox="1">
            <a:spLocks noChangeArrowheads="1"/>
          </p:cNvSpPr>
          <p:nvPr/>
        </p:nvSpPr>
        <p:spPr bwMode="auto">
          <a:xfrm>
            <a:off x="503238" y="4316413"/>
            <a:ext cx="5854700" cy="4059237"/>
          </a:xfrm>
          <a:prstGeom prst="rect">
            <a:avLst/>
          </a:prstGeom>
          <a:noFill/>
          <a:ln w="9525">
            <a:noFill/>
            <a:miter lim="800000"/>
            <a:headEnd/>
            <a:tailEnd/>
          </a:ln>
        </p:spPr>
        <p:txBody>
          <a:bodyPr lIns="0" tIns="0" rIns="0" bIns="0"/>
          <a:lstStyle/>
          <a:p>
            <a:endParaRPr lang="en-US"/>
          </a:p>
        </p:txBody>
      </p:sp>
    </p:spTree>
    <p:extLst>
      <p:ext uri="{BB962C8B-B14F-4D97-AF65-F5344CB8AC3E}">
        <p14:creationId xmlns:p14="http://schemas.microsoft.com/office/powerpoint/2010/main" val="28090265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01" name="Rectangle 1"/>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p:spPr>
      </p:sp>
      <p:sp>
        <p:nvSpPr>
          <p:cNvPr id="153602" name="Text Box 2"/>
          <p:cNvSpPr txBox="1">
            <a:spLocks noChangeArrowheads="1"/>
          </p:cNvSpPr>
          <p:nvPr/>
        </p:nvSpPr>
        <p:spPr bwMode="auto">
          <a:xfrm>
            <a:off x="503238" y="4316413"/>
            <a:ext cx="5854700" cy="4059237"/>
          </a:xfrm>
          <a:prstGeom prst="rect">
            <a:avLst/>
          </a:prstGeom>
          <a:noFill/>
          <a:ln w="9525">
            <a:noFill/>
            <a:miter lim="800000"/>
            <a:headEnd/>
            <a:tailEnd/>
          </a:ln>
        </p:spPr>
        <p:txBody>
          <a:bodyPr lIns="0" tIns="0" rIns="0" bIns="0"/>
          <a:lstStyle/>
          <a:p>
            <a:endParaRPr lang="en-US"/>
          </a:p>
        </p:txBody>
      </p:sp>
    </p:spTree>
    <p:extLst>
      <p:ext uri="{BB962C8B-B14F-4D97-AF65-F5344CB8AC3E}">
        <p14:creationId xmlns:p14="http://schemas.microsoft.com/office/powerpoint/2010/main" val="16331133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4625" name="Rectangle 1"/>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p:spPr>
      </p:sp>
      <p:sp>
        <p:nvSpPr>
          <p:cNvPr id="154626" name="Text Box 2"/>
          <p:cNvSpPr txBox="1">
            <a:spLocks noChangeArrowheads="1"/>
          </p:cNvSpPr>
          <p:nvPr/>
        </p:nvSpPr>
        <p:spPr bwMode="auto">
          <a:xfrm>
            <a:off x="503238" y="4316413"/>
            <a:ext cx="5854700" cy="4059237"/>
          </a:xfrm>
          <a:prstGeom prst="rect">
            <a:avLst/>
          </a:prstGeom>
          <a:noFill/>
          <a:ln w="9525">
            <a:noFill/>
            <a:miter lim="800000"/>
            <a:headEnd/>
            <a:tailEnd/>
          </a:ln>
        </p:spPr>
        <p:txBody>
          <a:bodyPr lIns="0" tIns="0" rIns="0" bIns="0"/>
          <a:lstStyle/>
          <a:p>
            <a:endParaRPr lang="en-US"/>
          </a:p>
        </p:txBody>
      </p:sp>
    </p:spTree>
    <p:extLst>
      <p:ext uri="{BB962C8B-B14F-4D97-AF65-F5344CB8AC3E}">
        <p14:creationId xmlns:p14="http://schemas.microsoft.com/office/powerpoint/2010/main" val="19099331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6673" name="Rectangle 1"/>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p:spPr>
      </p:sp>
      <p:sp>
        <p:nvSpPr>
          <p:cNvPr id="156674" name="Text Box 2"/>
          <p:cNvSpPr txBox="1">
            <a:spLocks noChangeArrowheads="1"/>
          </p:cNvSpPr>
          <p:nvPr/>
        </p:nvSpPr>
        <p:spPr bwMode="auto">
          <a:xfrm>
            <a:off x="503238" y="4316413"/>
            <a:ext cx="5854700" cy="4059237"/>
          </a:xfrm>
          <a:prstGeom prst="rect">
            <a:avLst/>
          </a:prstGeom>
          <a:noFill/>
          <a:ln w="9525">
            <a:noFill/>
            <a:miter lim="800000"/>
            <a:headEnd/>
            <a:tailEnd/>
          </a:ln>
        </p:spPr>
        <p:txBody>
          <a:bodyPr lIns="0" tIns="0" rIns="0" bIns="0"/>
          <a:lstStyle/>
          <a:p>
            <a:endParaRPr lang="en-US"/>
          </a:p>
        </p:txBody>
      </p:sp>
    </p:spTree>
    <p:extLst>
      <p:ext uri="{BB962C8B-B14F-4D97-AF65-F5344CB8AC3E}">
        <p14:creationId xmlns:p14="http://schemas.microsoft.com/office/powerpoint/2010/main" val="16649384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7697" name="Rectangle 1"/>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p:spPr>
      </p:sp>
      <p:sp>
        <p:nvSpPr>
          <p:cNvPr id="157698" name="Text Box 2"/>
          <p:cNvSpPr txBox="1">
            <a:spLocks noChangeArrowheads="1"/>
          </p:cNvSpPr>
          <p:nvPr/>
        </p:nvSpPr>
        <p:spPr bwMode="auto">
          <a:xfrm>
            <a:off x="503238" y="4316413"/>
            <a:ext cx="5854700" cy="4059237"/>
          </a:xfrm>
          <a:prstGeom prst="rect">
            <a:avLst/>
          </a:prstGeom>
          <a:noFill/>
          <a:ln w="9525">
            <a:noFill/>
            <a:miter lim="800000"/>
            <a:headEnd/>
            <a:tailEnd/>
          </a:ln>
        </p:spPr>
        <p:txBody>
          <a:bodyPr lIns="0" tIns="0" rIns="0" bIns="0"/>
          <a:lstStyle/>
          <a:p>
            <a:endParaRPr lang="en-US"/>
          </a:p>
        </p:txBody>
      </p:sp>
    </p:spTree>
    <p:extLst>
      <p:ext uri="{BB962C8B-B14F-4D97-AF65-F5344CB8AC3E}">
        <p14:creationId xmlns:p14="http://schemas.microsoft.com/office/powerpoint/2010/main" val="2386158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092DDF-CBD7-4A7E-9DE1-36635E02D64E}" type="datetime1">
              <a:rPr lang="en-US" smtClean="0"/>
              <a:t>9/24/2023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DAFDFD3-6DAF-459A-A8E1-85EE21A389C1}" type="datetime1">
              <a:rPr lang="en-US" smtClean="0"/>
              <a:t>9/24/2023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89082E-DBF0-4E8A-B492-1EADD9800919}" type="datetime1">
              <a:rPr lang="en-US" smtClean="0"/>
              <a:t>9/24/2023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10ACF794-E7BD-4022-994F-DBE2D56AE2F4}" type="datetime1">
              <a:rPr lang="en-US" smtClean="0"/>
              <a:t>9/24/2023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7EA87C7B-9BC1-4829-A9D7-0F595835125D}" type="datetime1">
              <a:rPr lang="en-US" smtClean="0"/>
              <a:t>9/24/2023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196C6C2-24A5-4E23-B152-F53BCA7AF548}" type="datetime1">
              <a:rPr lang="en-US" smtClean="0"/>
              <a:t>9/24/2023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B916EA-E1E1-4363-9854-3460C5FDDE0F}" type="datetime1">
              <a:rPr lang="en-US" smtClean="0"/>
              <a:t>9/24/2023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894BFA-0531-4BEC-9833-C7F461AE1CAB}" type="datetime1">
              <a:rPr lang="en-US" smtClean="0"/>
              <a:t>9/24/2023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541867" y="228600"/>
            <a:ext cx="10363200" cy="1143000"/>
          </a:xfrm>
        </p:spPr>
        <p:txBody>
          <a:bodyPr/>
          <a:lstStyle/>
          <a:p>
            <a:r>
              <a:rPr lang="en-US"/>
              <a:t>Click to edit Master title style</a:t>
            </a:r>
          </a:p>
        </p:txBody>
      </p:sp>
      <p:sp>
        <p:nvSpPr>
          <p:cNvPr id="3" name="Text Placeholder 2"/>
          <p:cNvSpPr>
            <a:spLocks noGrp="1"/>
          </p:cNvSpPr>
          <p:nvPr>
            <p:ph type="body" sz="half" idx="1"/>
          </p:nvPr>
        </p:nvSpPr>
        <p:spPr>
          <a:xfrm>
            <a:off x="609600" y="1885950"/>
            <a:ext cx="5350933" cy="4171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6163734" y="1885950"/>
            <a:ext cx="5350933" cy="4171950"/>
          </a:xfrm>
        </p:spPr>
        <p:txBody>
          <a:bodyPr/>
          <a:lstStyle/>
          <a:p>
            <a:endParaRPr lang="en-US"/>
          </a:p>
        </p:txBody>
      </p:sp>
      <p:sp>
        <p:nvSpPr>
          <p:cNvPr id="5" name="Date Placeholder 4"/>
          <p:cNvSpPr>
            <a:spLocks noGrp="1"/>
          </p:cNvSpPr>
          <p:nvPr>
            <p:ph type="dt" sz="half" idx="10"/>
          </p:nvPr>
        </p:nvSpPr>
        <p:spPr>
          <a:xfrm>
            <a:off x="575733" y="6229350"/>
            <a:ext cx="2540000" cy="457200"/>
          </a:xfrm>
        </p:spPr>
        <p:txBody>
          <a:bodyPr/>
          <a:lstStyle>
            <a:lvl1pPr>
              <a:defRPr/>
            </a:lvl1pPr>
          </a:lstStyle>
          <a:p>
            <a:fld id="{EF4B8D5A-DB99-4DFF-952B-652E1BE57E7E}" type="datetime1">
              <a:rPr lang="en-US" smtClean="0"/>
              <a:t>9/24/2023</a:t>
            </a:fld>
            <a:endParaRPr lang="en-US"/>
          </a:p>
        </p:txBody>
      </p:sp>
      <p:sp>
        <p:nvSpPr>
          <p:cNvPr id="6" name="Footer Placeholder 5"/>
          <p:cNvSpPr>
            <a:spLocks noGrp="1"/>
          </p:cNvSpPr>
          <p:nvPr>
            <p:ph type="ftr" sz="quarter" idx="11"/>
          </p:nvPr>
        </p:nvSpPr>
        <p:spPr>
          <a:xfrm>
            <a:off x="4165600" y="6229350"/>
            <a:ext cx="38608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8974667" y="6229350"/>
            <a:ext cx="2540000" cy="457200"/>
          </a:xfrm>
        </p:spPr>
        <p:txBody>
          <a:bodyPr/>
          <a:lstStyle>
            <a:lvl1pPr>
              <a:defRPr/>
            </a:lvl1pPr>
          </a:lstStyle>
          <a:p>
            <a:fld id="{29E88B88-D359-4EBA-98D0-0766C3FC67EC}" type="slidenum">
              <a:rPr lang="en-US"/>
              <a:pPr/>
              <a:t>‹#›</a:t>
            </a:fld>
            <a:endParaRPr lang="en-US"/>
          </a:p>
        </p:txBody>
      </p:sp>
    </p:spTree>
    <p:extLst>
      <p:ext uri="{BB962C8B-B14F-4D97-AF65-F5344CB8AC3E}">
        <p14:creationId xmlns:p14="http://schemas.microsoft.com/office/powerpoint/2010/main" val="850265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E7DC7F-6C31-4981-A585-36EEB56812DE}" type="datetime1">
              <a:rPr lang="en-US" smtClean="0"/>
              <a:t>9/24/2023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84FE9E1-43EC-4B84-B220-18974CAAF25A}" type="datetime1">
              <a:rPr lang="en-US" smtClean="0"/>
              <a:t>9/24/2023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E37528-7C80-4739-86C9-3D3F17134AA8}" type="datetime1">
              <a:rPr lang="en-US" smtClean="0"/>
              <a:t>9/24/2023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8F366A-DEFF-476B-A4F3-5F144B8ABF7A}" type="datetime1">
              <a:rPr lang="en-US" smtClean="0"/>
              <a:t>9/24/2023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F3EE9D-E348-4F72-B967-99CD320CBF66}" type="datetime1">
              <a:rPr lang="en-US" smtClean="0"/>
              <a:t>9/24/2023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2AEC4C-2012-4C90-A499-091A162879F5}" type="datetime1">
              <a:rPr lang="en-US" smtClean="0"/>
              <a:t>9/24/2023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3B7CC71-7857-444E-8C49-75E55D4FB572}" type="datetime1">
              <a:rPr lang="en-US" smtClean="0"/>
              <a:t>9/24/2023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BA4443B-10C4-4A56-906E-5608891636F5}" type="datetime1">
              <a:rPr lang="en-US" smtClean="0"/>
              <a:t>9/24/2023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A3FAA23-BBBD-4E5D-890C-310D03D5D2FB}" type="datetime1">
              <a:rPr lang="en-US" smtClean="0"/>
              <a:t>9/24/2023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 id="2147483665" r:id="rId17"/>
  </p:sldLayoutIdLst>
  <p:hf hdr="0" ft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4800" b="1" dirty="0"/>
              <a:t>Software Engineering – ESC501</a:t>
            </a:r>
          </a:p>
        </p:txBody>
      </p:sp>
      <p:sp>
        <p:nvSpPr>
          <p:cNvPr id="3" name="Subtitle 2"/>
          <p:cNvSpPr>
            <a:spLocks noGrp="1"/>
          </p:cNvSpPr>
          <p:nvPr>
            <p:ph type="subTitle" idx="1"/>
          </p:nvPr>
        </p:nvSpPr>
        <p:spPr/>
        <p:txBody>
          <a:bodyPr>
            <a:normAutofit/>
          </a:bodyPr>
          <a:lstStyle/>
          <a:p>
            <a:pPr algn="ctr"/>
            <a:r>
              <a:rPr lang="en-US" sz="2400" b="1" dirty="0"/>
              <a:t>- Prof. Poulami Dutta</a:t>
            </a:r>
          </a:p>
        </p:txBody>
      </p:sp>
    </p:spTree>
    <p:extLst>
      <p:ext uri="{BB962C8B-B14F-4D97-AF65-F5344CB8AC3E}">
        <p14:creationId xmlns:p14="http://schemas.microsoft.com/office/powerpoint/2010/main" val="2845565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040BA49-88D4-4E08-9F3C-F52D5757A520}" type="slidenum">
              <a:rPr lang="en-US"/>
              <a:pPr/>
              <a:t>10</a:t>
            </a:fld>
            <a:endParaRPr lang="en-US"/>
          </a:p>
        </p:txBody>
      </p:sp>
      <p:sp>
        <p:nvSpPr>
          <p:cNvPr id="74753" name="Rectangle 1"/>
          <p:cNvSpPr>
            <a:spLocks noGrp="1" noChangeArrowheads="1"/>
          </p:cNvSpPr>
          <p:nvPr>
            <p:ph type="title"/>
          </p:nvPr>
        </p:nvSpPr>
        <p:spPr>
          <a:xfrm>
            <a:off x="1930401" y="214534"/>
            <a:ext cx="7770813" cy="1141413"/>
          </a:xfrm>
          <a:ln/>
        </p:spPr>
        <p:txBody>
          <a:bodyPr vert="horz" lIns="18000" tIns="46800" rIns="18000" bIns="46800" rtlCol="0" anchor="ctr">
            <a:normAutofit/>
          </a:bodyPr>
          <a:lstStyle/>
          <a:p>
            <a:pPr algn="ctr">
              <a:spcBef>
                <a:spcPts val="1000"/>
              </a:spcBef>
            </a:pPr>
            <a:r>
              <a:rPr lang="en-GB" b="1" dirty="0">
                <a:solidFill>
                  <a:schemeClr val="tx1"/>
                </a:solidFill>
                <a:latin typeface="Times New Roman" panose="02020603050405020304" pitchFamily="18" charset="0"/>
                <a:cs typeface="Times New Roman" panose="02020603050405020304" pitchFamily="18" charset="0"/>
              </a:rPr>
              <a:t>Life Cycle Model (CONT.)</a:t>
            </a:r>
          </a:p>
        </p:txBody>
      </p:sp>
      <p:sp>
        <p:nvSpPr>
          <p:cNvPr id="74754" name="Rectangle 2"/>
          <p:cNvSpPr>
            <a:spLocks noGrp="1" noChangeArrowheads="1"/>
          </p:cNvSpPr>
          <p:nvPr>
            <p:ph type="body" idx="1"/>
          </p:nvPr>
        </p:nvSpPr>
        <p:spPr>
          <a:xfrm>
            <a:off x="2209801" y="1744664"/>
            <a:ext cx="7770813" cy="4198937"/>
          </a:xfrm>
          <a:ln/>
        </p:spPr>
        <p:txBody>
          <a:bodyPr vert="horz" lIns="18000" tIns="46800" rIns="18000" bIns="46800" rtlCol="0">
            <a:normAutofit/>
          </a:bodyPr>
          <a:lstStyle/>
          <a:p>
            <a:pPr algn="just">
              <a:lnSpc>
                <a:spcPct val="150000"/>
              </a:lnSpc>
              <a:spcBef>
                <a:spcPct val="0"/>
              </a:spcBef>
            </a:pPr>
            <a:r>
              <a:rPr lang="en-GB" dirty="0"/>
              <a:t> </a:t>
            </a:r>
            <a:r>
              <a:rPr lang="en-GB" sz="1900" dirty="0">
                <a:latin typeface="Times New Roman" panose="02020603050405020304" pitchFamily="18" charset="0"/>
                <a:cs typeface="Times New Roman" panose="02020603050405020304" pitchFamily="18" charset="0"/>
              </a:rPr>
              <a:t>A software project will never succeed if: </a:t>
            </a:r>
          </a:p>
          <a:p>
            <a:pPr lvl="1" algn="just">
              <a:lnSpc>
                <a:spcPct val="150000"/>
              </a:lnSpc>
              <a:spcBef>
                <a:spcPct val="0"/>
              </a:spcBef>
            </a:pPr>
            <a:r>
              <a:rPr lang="en-GB" sz="1900" dirty="0">
                <a:latin typeface="Times New Roman" panose="02020603050405020304" pitchFamily="18" charset="0"/>
                <a:cs typeface="Times New Roman" panose="02020603050405020304" pitchFamily="18" charset="0"/>
              </a:rPr>
              <a:t>one engineer starts writing code,</a:t>
            </a:r>
          </a:p>
          <a:p>
            <a:pPr lvl="1" algn="just">
              <a:lnSpc>
                <a:spcPct val="150000"/>
              </a:lnSpc>
              <a:spcBef>
                <a:spcPct val="0"/>
              </a:spcBef>
            </a:pPr>
            <a:r>
              <a:rPr lang="en-GB" sz="1900" dirty="0">
                <a:latin typeface="Times New Roman" panose="02020603050405020304" pitchFamily="18" charset="0"/>
                <a:cs typeface="Times New Roman" panose="02020603050405020304" pitchFamily="18" charset="0"/>
              </a:rPr>
              <a:t>another concentrates on writing the test document first, </a:t>
            </a:r>
          </a:p>
          <a:p>
            <a:pPr lvl="1" algn="just">
              <a:lnSpc>
                <a:spcPct val="150000"/>
              </a:lnSpc>
              <a:spcBef>
                <a:spcPct val="0"/>
              </a:spcBef>
            </a:pPr>
            <a:r>
              <a:rPr lang="en-GB" sz="1900" dirty="0">
                <a:latin typeface="Times New Roman" panose="02020603050405020304" pitchFamily="18" charset="0"/>
                <a:cs typeface="Times New Roman" panose="02020603050405020304" pitchFamily="18" charset="0"/>
              </a:rPr>
              <a:t>yet another engineer first defines the file structure,</a:t>
            </a:r>
          </a:p>
          <a:p>
            <a:pPr lvl="1" algn="just">
              <a:lnSpc>
                <a:spcPct val="150000"/>
              </a:lnSpc>
              <a:spcBef>
                <a:spcPct val="0"/>
              </a:spcBef>
            </a:pPr>
            <a:r>
              <a:rPr lang="en-GB" sz="1900" dirty="0">
                <a:latin typeface="Times New Roman" panose="02020603050405020304" pitchFamily="18" charset="0"/>
                <a:cs typeface="Times New Roman" panose="02020603050405020304" pitchFamily="18" charset="0"/>
              </a:rPr>
              <a:t>another defines the I/O for his portion first.</a:t>
            </a:r>
          </a:p>
        </p:txBody>
      </p:sp>
      <p:sp>
        <p:nvSpPr>
          <p:cNvPr id="2" name="Date Placeholder 1"/>
          <p:cNvSpPr>
            <a:spLocks noGrp="1"/>
          </p:cNvSpPr>
          <p:nvPr>
            <p:ph type="dt" sz="half" idx="10"/>
          </p:nvPr>
        </p:nvSpPr>
        <p:spPr/>
        <p:txBody>
          <a:bodyPr/>
          <a:lstStyle/>
          <a:p>
            <a:fld id="{641CC97A-548F-4033-8848-AB094B33C46A}" type="datetime1">
              <a:rPr lang="en-US" smtClean="0"/>
              <a:t>9/24/2023</a:t>
            </a:fld>
            <a:endParaRPr lang="en-US" dirty="0"/>
          </a:p>
        </p:txBody>
      </p:sp>
    </p:spTree>
    <p:extLst>
      <p:ext uri="{BB962C8B-B14F-4D97-AF65-F5344CB8AC3E}">
        <p14:creationId xmlns:p14="http://schemas.microsoft.com/office/powerpoint/2010/main" val="1769562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CCE2549-B196-4797-94ED-0EF3A7181032}" type="slidenum">
              <a:rPr lang="en-US"/>
              <a:pPr/>
              <a:t>11</a:t>
            </a:fld>
            <a:endParaRPr lang="en-US"/>
          </a:p>
        </p:txBody>
      </p:sp>
      <p:sp>
        <p:nvSpPr>
          <p:cNvPr id="75777" name="Rectangle 1"/>
          <p:cNvSpPr>
            <a:spLocks noGrp="1" noChangeArrowheads="1"/>
          </p:cNvSpPr>
          <p:nvPr>
            <p:ph type="title"/>
          </p:nvPr>
        </p:nvSpPr>
        <p:spPr>
          <a:xfrm>
            <a:off x="1930401" y="228601"/>
            <a:ext cx="7770813" cy="1141413"/>
          </a:xfrm>
          <a:ln/>
        </p:spPr>
        <p:txBody>
          <a:bodyPr vert="horz" lIns="18000" tIns="46800" rIns="18000" bIns="46800" rtlCol="0" anchor="ctr">
            <a:normAutofit/>
          </a:bodyPr>
          <a:lstStyle/>
          <a:p>
            <a:pPr algn="ctr">
              <a:spcBef>
                <a:spcPts val="1000"/>
              </a:spcBef>
            </a:pPr>
            <a:r>
              <a:rPr lang="en-GB" b="1" dirty="0">
                <a:solidFill>
                  <a:schemeClr val="tx1"/>
                </a:solidFill>
                <a:latin typeface="Times New Roman" panose="02020603050405020304" pitchFamily="18" charset="0"/>
                <a:cs typeface="Times New Roman" panose="02020603050405020304" pitchFamily="18" charset="0"/>
              </a:rPr>
              <a:t>Life Cycle Model (CONT.)</a:t>
            </a:r>
          </a:p>
        </p:txBody>
      </p:sp>
      <p:sp>
        <p:nvSpPr>
          <p:cNvPr id="75778" name="Rectangle 2"/>
          <p:cNvSpPr>
            <a:spLocks noGrp="1" noChangeArrowheads="1"/>
          </p:cNvSpPr>
          <p:nvPr>
            <p:ph type="body" idx="1"/>
          </p:nvPr>
        </p:nvSpPr>
        <p:spPr>
          <a:xfrm>
            <a:off x="2209801" y="1601788"/>
            <a:ext cx="7770813" cy="4113212"/>
          </a:xfrm>
          <a:ln/>
        </p:spPr>
        <p:txBody>
          <a:bodyPr vert="horz" lIns="18000" tIns="46800" rIns="18000" bIns="46800" rtlCol="0">
            <a:normAutofit/>
          </a:bodyPr>
          <a:lstStyle/>
          <a:p>
            <a:pPr algn="just">
              <a:lnSpc>
                <a:spcPct val="150000"/>
              </a:lnSpc>
              <a:spcBef>
                <a:spcPct val="0"/>
              </a:spcBef>
            </a:pPr>
            <a:r>
              <a:rPr lang="en-GB" dirty="0">
                <a:latin typeface="Times New Roman" panose="02020603050405020304" pitchFamily="18" charset="0"/>
                <a:cs typeface="Times New Roman" panose="02020603050405020304" pitchFamily="18" charset="0"/>
              </a:rPr>
              <a:t>A life cycle model:</a:t>
            </a:r>
          </a:p>
          <a:p>
            <a:pPr lvl="1" algn="just">
              <a:lnSpc>
                <a:spcPct val="150000"/>
              </a:lnSpc>
              <a:spcBef>
                <a:spcPct val="0"/>
              </a:spcBef>
            </a:pPr>
            <a:r>
              <a:rPr lang="en-GB" sz="1800" dirty="0">
                <a:latin typeface="Times New Roman" panose="02020603050405020304" pitchFamily="18" charset="0"/>
                <a:cs typeface="Times New Roman" panose="02020603050405020304" pitchFamily="18" charset="0"/>
              </a:rPr>
              <a:t>defines entry and exit criteria for every phase. </a:t>
            </a:r>
          </a:p>
          <a:p>
            <a:pPr lvl="1" algn="just">
              <a:lnSpc>
                <a:spcPct val="150000"/>
              </a:lnSpc>
              <a:spcBef>
                <a:spcPct val="0"/>
              </a:spcBef>
            </a:pPr>
            <a:r>
              <a:rPr lang="en-GB" sz="1800" dirty="0">
                <a:latin typeface="Times New Roman" panose="02020603050405020304" pitchFamily="18" charset="0"/>
                <a:cs typeface="Times New Roman" panose="02020603050405020304" pitchFamily="18" charset="0"/>
              </a:rPr>
              <a:t>A phase is considered to be complete:</a:t>
            </a:r>
          </a:p>
          <a:p>
            <a:pPr lvl="2" algn="just">
              <a:lnSpc>
                <a:spcPct val="150000"/>
              </a:lnSpc>
              <a:spcBef>
                <a:spcPct val="0"/>
              </a:spcBef>
            </a:pPr>
            <a:r>
              <a:rPr lang="en-GB" sz="1800" dirty="0">
                <a:latin typeface="Times New Roman" panose="02020603050405020304" pitchFamily="18" charset="0"/>
                <a:cs typeface="Times New Roman" panose="02020603050405020304" pitchFamily="18" charset="0"/>
              </a:rPr>
              <a:t>only when all its exit criteria are satisfied. </a:t>
            </a:r>
          </a:p>
        </p:txBody>
      </p:sp>
      <p:sp>
        <p:nvSpPr>
          <p:cNvPr id="2" name="Date Placeholder 1"/>
          <p:cNvSpPr>
            <a:spLocks noGrp="1"/>
          </p:cNvSpPr>
          <p:nvPr>
            <p:ph type="dt" sz="half" idx="10"/>
          </p:nvPr>
        </p:nvSpPr>
        <p:spPr/>
        <p:txBody>
          <a:bodyPr/>
          <a:lstStyle/>
          <a:p>
            <a:fld id="{2902266A-B261-4BB2-8172-00714E0DC1E5}" type="datetime1">
              <a:rPr lang="en-US" smtClean="0"/>
              <a:t>9/24/2023</a:t>
            </a:fld>
            <a:endParaRPr lang="en-US" dirty="0"/>
          </a:p>
        </p:txBody>
      </p:sp>
    </p:spTree>
    <p:extLst>
      <p:ext uri="{BB962C8B-B14F-4D97-AF65-F5344CB8AC3E}">
        <p14:creationId xmlns:p14="http://schemas.microsoft.com/office/powerpoint/2010/main" val="1276166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6325101-F122-4F5D-8A25-27AE227C39DC}" type="slidenum">
              <a:rPr lang="en-US"/>
              <a:pPr/>
              <a:t>12</a:t>
            </a:fld>
            <a:endParaRPr lang="en-US"/>
          </a:p>
        </p:txBody>
      </p:sp>
      <p:sp>
        <p:nvSpPr>
          <p:cNvPr id="76801" name="Rectangle 1"/>
          <p:cNvSpPr>
            <a:spLocks noGrp="1" noChangeArrowheads="1"/>
          </p:cNvSpPr>
          <p:nvPr>
            <p:ph type="title"/>
          </p:nvPr>
        </p:nvSpPr>
        <p:spPr>
          <a:xfrm>
            <a:off x="1930401" y="228601"/>
            <a:ext cx="7770813" cy="1141413"/>
          </a:xfrm>
          <a:ln/>
        </p:spPr>
        <p:txBody>
          <a:bodyPr vert="horz" lIns="18000" tIns="46800" rIns="18000" bIns="46800" rtlCol="0" anchor="ctr">
            <a:normAutofit/>
          </a:bodyPr>
          <a:lstStyle/>
          <a:p>
            <a:pPr algn="ctr">
              <a:spcBef>
                <a:spcPts val="1000"/>
              </a:spcBef>
            </a:pPr>
            <a:r>
              <a:rPr lang="en-GB" b="1" dirty="0">
                <a:solidFill>
                  <a:schemeClr val="tx1"/>
                </a:solidFill>
                <a:latin typeface="Times New Roman" panose="02020603050405020304" pitchFamily="18" charset="0"/>
                <a:cs typeface="Times New Roman" panose="02020603050405020304" pitchFamily="18" charset="0"/>
              </a:rPr>
              <a:t>Life Cycle Model (CONT.)</a:t>
            </a:r>
          </a:p>
        </p:txBody>
      </p:sp>
      <p:sp>
        <p:nvSpPr>
          <p:cNvPr id="76802" name="Rectangle 2"/>
          <p:cNvSpPr>
            <a:spLocks noGrp="1" noChangeArrowheads="1"/>
          </p:cNvSpPr>
          <p:nvPr>
            <p:ph type="body" idx="1"/>
          </p:nvPr>
        </p:nvSpPr>
        <p:spPr>
          <a:xfrm>
            <a:off x="2209801" y="1677988"/>
            <a:ext cx="7770813" cy="4113212"/>
          </a:xfrm>
          <a:ln/>
        </p:spPr>
        <p:txBody>
          <a:bodyPr vert="horz" lIns="18000" tIns="46800" rIns="18000" bIns="46800" rtlCol="0">
            <a:normAutofit/>
          </a:bodyPr>
          <a:lstStyle/>
          <a:p>
            <a:pPr algn="just">
              <a:lnSpc>
                <a:spcPct val="150000"/>
              </a:lnSpc>
            </a:pPr>
            <a:r>
              <a:rPr lang="en-GB" dirty="0">
                <a:latin typeface="Times New Roman" panose="02020603050405020304" pitchFamily="18" charset="0"/>
                <a:cs typeface="Times New Roman" panose="02020603050405020304" pitchFamily="18" charset="0"/>
              </a:rPr>
              <a:t>The phase exit criteria for the software requirements specification phase: </a:t>
            </a:r>
          </a:p>
          <a:p>
            <a:pPr lvl="1" algn="just">
              <a:lnSpc>
                <a:spcPct val="150000"/>
              </a:lnSpc>
              <a:spcBef>
                <a:spcPts val="725"/>
              </a:spcBef>
            </a:pPr>
            <a:r>
              <a:rPr lang="en-GB" sz="1800" dirty="0">
                <a:latin typeface="Times New Roman" panose="02020603050405020304" pitchFamily="18" charset="0"/>
                <a:cs typeface="Times New Roman" panose="02020603050405020304" pitchFamily="18" charset="0"/>
              </a:rPr>
              <a:t>Software Requirements Specification (SRS) document is complete, reviewed, and approved by the customer. </a:t>
            </a:r>
          </a:p>
          <a:p>
            <a:pPr algn="just">
              <a:lnSpc>
                <a:spcPct val="150000"/>
              </a:lnSpc>
            </a:pPr>
            <a:r>
              <a:rPr lang="en-GB" dirty="0">
                <a:latin typeface="Times New Roman" panose="02020603050405020304" pitchFamily="18" charset="0"/>
                <a:cs typeface="Times New Roman" panose="02020603050405020304" pitchFamily="18" charset="0"/>
              </a:rPr>
              <a:t>A phase can start: </a:t>
            </a:r>
          </a:p>
          <a:p>
            <a:pPr lvl="1" algn="just">
              <a:lnSpc>
                <a:spcPct val="150000"/>
              </a:lnSpc>
              <a:spcBef>
                <a:spcPts val="725"/>
              </a:spcBef>
            </a:pPr>
            <a:r>
              <a:rPr lang="en-GB" sz="1800" dirty="0">
                <a:latin typeface="Times New Roman" panose="02020603050405020304" pitchFamily="18" charset="0"/>
                <a:cs typeface="Times New Roman" panose="02020603050405020304" pitchFamily="18" charset="0"/>
              </a:rPr>
              <a:t>only if its phase-entry criteria have been satisfied. </a:t>
            </a:r>
          </a:p>
        </p:txBody>
      </p:sp>
      <p:sp>
        <p:nvSpPr>
          <p:cNvPr id="2" name="Date Placeholder 1"/>
          <p:cNvSpPr>
            <a:spLocks noGrp="1"/>
          </p:cNvSpPr>
          <p:nvPr>
            <p:ph type="dt" sz="half" idx="10"/>
          </p:nvPr>
        </p:nvSpPr>
        <p:spPr/>
        <p:txBody>
          <a:bodyPr/>
          <a:lstStyle/>
          <a:p>
            <a:fld id="{F659B64A-4B2F-4DF4-86B2-AD64710B3992}" type="datetime1">
              <a:rPr lang="en-US" smtClean="0"/>
              <a:t>9/24/2023</a:t>
            </a:fld>
            <a:endParaRPr lang="en-US" dirty="0"/>
          </a:p>
        </p:txBody>
      </p:sp>
    </p:spTree>
    <p:extLst>
      <p:ext uri="{BB962C8B-B14F-4D97-AF65-F5344CB8AC3E}">
        <p14:creationId xmlns:p14="http://schemas.microsoft.com/office/powerpoint/2010/main" val="1555400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82A83D60-3E2E-4FFE-8736-988941C4C1FC}" type="slidenum">
              <a:rPr lang="en-US"/>
              <a:pPr/>
              <a:t>13</a:t>
            </a:fld>
            <a:endParaRPr lang="en-US"/>
          </a:p>
        </p:txBody>
      </p:sp>
      <p:sp>
        <p:nvSpPr>
          <p:cNvPr id="77825" name="Rectangle 1"/>
          <p:cNvSpPr>
            <a:spLocks noGrp="1" noChangeArrowheads="1"/>
          </p:cNvSpPr>
          <p:nvPr>
            <p:ph type="title"/>
          </p:nvPr>
        </p:nvSpPr>
        <p:spPr>
          <a:xfrm>
            <a:off x="1930401" y="228601"/>
            <a:ext cx="7770813" cy="1141413"/>
          </a:xfrm>
          <a:ln/>
        </p:spPr>
        <p:txBody>
          <a:bodyPr vert="horz" lIns="18000" tIns="46800" rIns="18000" bIns="46800" rtlCol="0" anchor="ctr">
            <a:normAutofit/>
          </a:bodyPr>
          <a:lstStyle/>
          <a:p>
            <a:pPr algn="ctr">
              <a:spcBef>
                <a:spcPts val="1000"/>
              </a:spcBef>
            </a:pPr>
            <a:r>
              <a:rPr lang="en-GB" b="1" dirty="0">
                <a:solidFill>
                  <a:schemeClr val="tx1"/>
                </a:solidFill>
                <a:latin typeface="Times New Roman" panose="02020603050405020304" pitchFamily="18" charset="0"/>
                <a:cs typeface="Times New Roman" panose="02020603050405020304" pitchFamily="18" charset="0"/>
              </a:rPr>
              <a:t>Life Cycle Model (CONT.)</a:t>
            </a:r>
          </a:p>
        </p:txBody>
      </p:sp>
      <p:sp>
        <p:nvSpPr>
          <p:cNvPr id="77826" name="Rectangle 2"/>
          <p:cNvSpPr>
            <a:spLocks noGrp="1" noChangeArrowheads="1"/>
          </p:cNvSpPr>
          <p:nvPr>
            <p:ph type="body" idx="1"/>
          </p:nvPr>
        </p:nvSpPr>
        <p:spPr>
          <a:xfrm>
            <a:off x="2209801" y="1601787"/>
            <a:ext cx="7770813" cy="4855283"/>
          </a:xfrm>
          <a:ln/>
        </p:spPr>
        <p:txBody>
          <a:bodyPr vert="horz" lIns="18000" tIns="46800" rIns="18000" bIns="46800" rtlCol="0">
            <a:noAutofit/>
          </a:bodyPr>
          <a:lstStyle/>
          <a:p>
            <a:pPr algn="just">
              <a:lnSpc>
                <a:spcPct val="150000"/>
              </a:lnSpc>
              <a:spcBef>
                <a:spcPts val="888"/>
              </a:spcBef>
            </a:pPr>
            <a:r>
              <a:rPr lang="en-GB" dirty="0">
                <a:latin typeface="Times New Roman" panose="02020603050405020304" pitchFamily="18" charset="0"/>
                <a:cs typeface="Times New Roman" panose="02020603050405020304" pitchFamily="18" charset="0"/>
              </a:rPr>
              <a:t>It becomes easier for software project managers:</a:t>
            </a:r>
          </a:p>
          <a:p>
            <a:pPr lvl="1" algn="just">
              <a:lnSpc>
                <a:spcPct val="150000"/>
              </a:lnSpc>
              <a:spcBef>
                <a:spcPts val="800"/>
              </a:spcBef>
            </a:pPr>
            <a:r>
              <a:rPr lang="en-GB" sz="1800" dirty="0">
                <a:latin typeface="Times New Roman" panose="02020603050405020304" pitchFamily="18" charset="0"/>
                <a:cs typeface="Times New Roman" panose="02020603050405020304" pitchFamily="18" charset="0"/>
              </a:rPr>
              <a:t>to monitor the progress of the project. </a:t>
            </a:r>
          </a:p>
          <a:p>
            <a:pPr algn="just">
              <a:lnSpc>
                <a:spcPct val="150000"/>
              </a:lnSpc>
              <a:spcBef>
                <a:spcPts val="625"/>
              </a:spcBef>
            </a:pPr>
            <a:r>
              <a:rPr lang="en-GB" dirty="0">
                <a:latin typeface="Times New Roman" panose="02020603050405020304" pitchFamily="18" charset="0"/>
                <a:cs typeface="Times New Roman" panose="02020603050405020304" pitchFamily="18" charset="0"/>
              </a:rPr>
              <a:t>When a life cycle model is adhered to, </a:t>
            </a:r>
          </a:p>
          <a:p>
            <a:pPr lvl="1" algn="just">
              <a:lnSpc>
                <a:spcPct val="150000"/>
              </a:lnSpc>
              <a:spcBef>
                <a:spcPts val="538"/>
              </a:spcBef>
            </a:pPr>
            <a:r>
              <a:rPr lang="en-GB" sz="1800" dirty="0">
                <a:latin typeface="Times New Roman" panose="02020603050405020304" pitchFamily="18" charset="0"/>
                <a:cs typeface="Times New Roman" panose="02020603050405020304" pitchFamily="18" charset="0"/>
              </a:rPr>
              <a:t>the project manager can at any time fairly accurately tell, </a:t>
            </a:r>
          </a:p>
          <a:p>
            <a:pPr lvl="2" algn="just">
              <a:lnSpc>
                <a:spcPct val="150000"/>
              </a:lnSpc>
              <a:spcBef>
                <a:spcPts val="463"/>
              </a:spcBef>
            </a:pPr>
            <a:r>
              <a:rPr lang="en-GB" sz="1800" dirty="0">
                <a:latin typeface="Times New Roman" panose="02020603050405020304" pitchFamily="18" charset="0"/>
                <a:cs typeface="Times New Roman" panose="02020603050405020304" pitchFamily="18" charset="0"/>
              </a:rPr>
              <a:t>at which stage (e.g., design, code, test, etc. ) the project is. </a:t>
            </a:r>
          </a:p>
          <a:p>
            <a:pPr lvl="1" algn="just">
              <a:lnSpc>
                <a:spcPct val="150000"/>
              </a:lnSpc>
              <a:spcBef>
                <a:spcPts val="538"/>
              </a:spcBef>
            </a:pPr>
            <a:r>
              <a:rPr lang="en-GB" sz="1800" dirty="0">
                <a:latin typeface="Times New Roman" panose="02020603050405020304" pitchFamily="18" charset="0"/>
                <a:cs typeface="Times New Roman" panose="02020603050405020304" pitchFamily="18" charset="0"/>
              </a:rPr>
              <a:t>Otherwise, it becomes very difficult to track the progress of the project.</a:t>
            </a:r>
          </a:p>
          <a:p>
            <a:pPr lvl="2" algn="just">
              <a:lnSpc>
                <a:spcPct val="150000"/>
              </a:lnSpc>
              <a:spcBef>
                <a:spcPts val="463"/>
              </a:spcBef>
            </a:pPr>
            <a:r>
              <a:rPr lang="en-GB" sz="1800" dirty="0">
                <a:latin typeface="Times New Roman" panose="02020603050405020304" pitchFamily="18" charset="0"/>
                <a:cs typeface="Times New Roman" panose="02020603050405020304" pitchFamily="18" charset="0"/>
              </a:rPr>
              <a:t>the project manager would have to depend on the guesses of the team members.</a:t>
            </a:r>
          </a:p>
          <a:p>
            <a:pPr algn="just">
              <a:lnSpc>
                <a:spcPct val="150000"/>
              </a:lnSpc>
              <a:spcBef>
                <a:spcPts val="800"/>
              </a:spcBef>
            </a:pPr>
            <a:endParaRPr lang="en-GB" dirty="0"/>
          </a:p>
        </p:txBody>
      </p:sp>
      <p:sp>
        <p:nvSpPr>
          <p:cNvPr id="2" name="Date Placeholder 1"/>
          <p:cNvSpPr>
            <a:spLocks noGrp="1"/>
          </p:cNvSpPr>
          <p:nvPr>
            <p:ph type="dt" sz="half" idx="10"/>
          </p:nvPr>
        </p:nvSpPr>
        <p:spPr/>
        <p:txBody>
          <a:bodyPr/>
          <a:lstStyle/>
          <a:p>
            <a:fld id="{BFE0D5B3-6FFE-44B6-9ADB-366B5DE700E8}" type="datetime1">
              <a:rPr lang="en-US" smtClean="0"/>
              <a:t>9/24/2023</a:t>
            </a:fld>
            <a:endParaRPr lang="en-US" dirty="0"/>
          </a:p>
        </p:txBody>
      </p:sp>
    </p:spTree>
    <p:extLst>
      <p:ext uri="{BB962C8B-B14F-4D97-AF65-F5344CB8AC3E}">
        <p14:creationId xmlns:p14="http://schemas.microsoft.com/office/powerpoint/2010/main" val="776571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F6CDE89-9272-46C8-8004-A5A047F68DC7}" type="slidenum">
              <a:rPr lang="en-US"/>
              <a:pPr/>
              <a:t>14</a:t>
            </a:fld>
            <a:endParaRPr lang="en-US"/>
          </a:p>
        </p:txBody>
      </p:sp>
      <p:sp>
        <p:nvSpPr>
          <p:cNvPr id="79873" name="Rectangle 1"/>
          <p:cNvSpPr>
            <a:spLocks noGrp="1" noChangeArrowheads="1"/>
          </p:cNvSpPr>
          <p:nvPr>
            <p:ph type="title"/>
          </p:nvPr>
        </p:nvSpPr>
        <p:spPr>
          <a:xfrm>
            <a:off x="1930401" y="228601"/>
            <a:ext cx="7770813" cy="1141413"/>
          </a:xfrm>
          <a:ln/>
        </p:spPr>
        <p:txBody>
          <a:bodyPr vert="horz" lIns="18000" tIns="46800" rIns="18000" bIns="46800" rtlCol="0" anchor="ctr">
            <a:normAutofit/>
          </a:bodyPr>
          <a:lstStyle/>
          <a:p>
            <a:pPr algn="ctr">
              <a:spcBef>
                <a:spcPts val="1000"/>
              </a:spcBef>
            </a:pPr>
            <a:r>
              <a:rPr lang="en-GB" b="1" dirty="0">
                <a:solidFill>
                  <a:schemeClr val="tx1"/>
                </a:solidFill>
                <a:latin typeface="Times New Roman" panose="02020603050405020304" pitchFamily="18" charset="0"/>
                <a:cs typeface="Times New Roman" panose="02020603050405020304" pitchFamily="18" charset="0"/>
              </a:rPr>
              <a:t>Life Cycle Model (CONT.)</a:t>
            </a:r>
          </a:p>
        </p:txBody>
      </p:sp>
      <p:sp>
        <p:nvSpPr>
          <p:cNvPr id="79874" name="Rectangle 2"/>
          <p:cNvSpPr>
            <a:spLocks noGrp="1" noChangeArrowheads="1"/>
          </p:cNvSpPr>
          <p:nvPr>
            <p:ph type="body" idx="1"/>
          </p:nvPr>
        </p:nvSpPr>
        <p:spPr>
          <a:xfrm>
            <a:off x="1930401" y="1830387"/>
            <a:ext cx="8050213" cy="4528209"/>
          </a:xfrm>
          <a:ln/>
        </p:spPr>
        <p:txBody>
          <a:bodyPr vert="horz" lIns="18000" tIns="46800" rIns="18000" bIns="46800" rtlCol="0">
            <a:normAutofit/>
          </a:bodyPr>
          <a:lstStyle/>
          <a:p>
            <a:pPr algn="just">
              <a:lnSpc>
                <a:spcPct val="150000"/>
              </a:lnSpc>
              <a:spcBef>
                <a:spcPts val="888"/>
              </a:spcBef>
            </a:pPr>
            <a:r>
              <a:rPr lang="en-GB" dirty="0">
                <a:solidFill>
                  <a:schemeClr val="tx1"/>
                </a:solidFill>
                <a:latin typeface="Times New Roman" panose="02020603050405020304" pitchFamily="18" charset="0"/>
                <a:cs typeface="Times New Roman" panose="02020603050405020304" pitchFamily="18" charset="0"/>
              </a:rPr>
              <a:t>This usually leads to a problem:</a:t>
            </a:r>
          </a:p>
          <a:p>
            <a:pPr lvl="1" algn="just">
              <a:lnSpc>
                <a:spcPct val="150000"/>
              </a:lnSpc>
              <a:spcBef>
                <a:spcPts val="800"/>
              </a:spcBef>
            </a:pPr>
            <a:r>
              <a:rPr lang="en-GB" sz="1800" dirty="0">
                <a:solidFill>
                  <a:schemeClr val="tx1"/>
                </a:solidFill>
                <a:latin typeface="Times New Roman" panose="02020603050405020304" pitchFamily="18" charset="0"/>
                <a:cs typeface="Times New Roman" panose="02020603050405020304" pitchFamily="18" charset="0"/>
              </a:rPr>
              <a:t>known as the  99% complete syndrome, which is in reality far from complete.</a:t>
            </a:r>
          </a:p>
          <a:p>
            <a:pPr marL="457200" lvl="1" indent="0" algn="just">
              <a:lnSpc>
                <a:spcPct val="150000"/>
              </a:lnSpc>
              <a:spcBef>
                <a:spcPts val="800"/>
              </a:spcBef>
              <a:buNone/>
            </a:pPr>
            <a:endParaRPr lang="en-GB" sz="1800" dirty="0">
              <a:solidFill>
                <a:schemeClr val="tx1"/>
              </a:solidFill>
            </a:endParaRPr>
          </a:p>
        </p:txBody>
      </p:sp>
      <p:grpSp>
        <p:nvGrpSpPr>
          <p:cNvPr id="33" name="Group 32"/>
          <p:cNvGrpSpPr/>
          <p:nvPr/>
        </p:nvGrpSpPr>
        <p:grpSpPr>
          <a:xfrm>
            <a:off x="2209801" y="3011280"/>
            <a:ext cx="6800555" cy="3080031"/>
            <a:chOff x="2209801" y="3011280"/>
            <a:chExt cx="6800555" cy="3080031"/>
          </a:xfrm>
        </p:grpSpPr>
        <p:sp>
          <p:nvSpPr>
            <p:cNvPr id="2" name="Rectangle 1"/>
            <p:cNvSpPr/>
            <p:nvPr/>
          </p:nvSpPr>
          <p:spPr>
            <a:xfrm>
              <a:off x="2209801" y="4079631"/>
              <a:ext cx="1927273" cy="8440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ENTRY</a:t>
              </a:r>
            </a:p>
          </p:txBody>
        </p:sp>
        <p:cxnSp>
          <p:nvCxnSpPr>
            <p:cNvPr id="4" name="Straight Connector 3"/>
            <p:cNvCxnSpPr/>
            <p:nvPr/>
          </p:nvCxnSpPr>
          <p:spPr>
            <a:xfrm flipH="1" flipV="1">
              <a:off x="2982351" y="3348111"/>
              <a:ext cx="14067" cy="73152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Arrow Connector 6"/>
            <p:cNvCxnSpPr/>
            <p:nvPr/>
          </p:nvCxnSpPr>
          <p:spPr>
            <a:xfrm>
              <a:off x="2996418" y="3348111"/>
              <a:ext cx="1674056" cy="140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Rectangle 9"/>
            <p:cNvSpPr/>
            <p:nvPr/>
          </p:nvSpPr>
          <p:spPr>
            <a:xfrm>
              <a:off x="4684541" y="3011280"/>
              <a:ext cx="1927273" cy="8440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TASK</a:t>
              </a:r>
            </a:p>
          </p:txBody>
        </p:sp>
        <p:cxnSp>
          <p:nvCxnSpPr>
            <p:cNvPr id="12" name="Straight Connector 11"/>
            <p:cNvCxnSpPr/>
            <p:nvPr/>
          </p:nvCxnSpPr>
          <p:spPr>
            <a:xfrm flipV="1">
              <a:off x="6611814" y="3348111"/>
              <a:ext cx="1448974" cy="1"/>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Arrow Connector 14"/>
            <p:cNvCxnSpPr>
              <a:endCxn id="19" idx="0"/>
            </p:cNvCxnSpPr>
            <p:nvPr/>
          </p:nvCxnSpPr>
          <p:spPr>
            <a:xfrm>
              <a:off x="8046720" y="3362178"/>
              <a:ext cx="0" cy="7557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Rectangle 18"/>
            <p:cNvSpPr/>
            <p:nvPr/>
          </p:nvSpPr>
          <p:spPr>
            <a:xfrm>
              <a:off x="7083083" y="4117974"/>
              <a:ext cx="1927273" cy="8440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VERIFICATION</a:t>
              </a:r>
            </a:p>
          </p:txBody>
        </p:sp>
        <p:cxnSp>
          <p:nvCxnSpPr>
            <p:cNvPr id="26" name="Straight Arrow Connector 25"/>
            <p:cNvCxnSpPr>
              <a:stCxn id="19" idx="1"/>
              <a:endCxn id="2" idx="3"/>
            </p:cNvCxnSpPr>
            <p:nvPr/>
          </p:nvCxnSpPr>
          <p:spPr>
            <a:xfrm flipH="1" flipV="1">
              <a:off x="4137074" y="4501662"/>
              <a:ext cx="2946009" cy="383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Connector 29"/>
            <p:cNvCxnSpPr>
              <a:stCxn id="19" idx="2"/>
            </p:cNvCxnSpPr>
            <p:nvPr/>
          </p:nvCxnSpPr>
          <p:spPr>
            <a:xfrm>
              <a:off x="8046720" y="4962035"/>
              <a:ext cx="14068" cy="813149"/>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Arrow Connector 31"/>
            <p:cNvCxnSpPr/>
            <p:nvPr/>
          </p:nvCxnSpPr>
          <p:spPr>
            <a:xfrm flipH="1" flipV="1">
              <a:off x="6611814" y="5761118"/>
              <a:ext cx="1448974" cy="140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Rectangle 35"/>
            <p:cNvSpPr/>
            <p:nvPr/>
          </p:nvSpPr>
          <p:spPr>
            <a:xfrm>
              <a:off x="4909625" y="5247250"/>
              <a:ext cx="1688122" cy="8440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EXIT</a:t>
              </a:r>
            </a:p>
          </p:txBody>
        </p:sp>
      </p:grpSp>
      <p:sp>
        <p:nvSpPr>
          <p:cNvPr id="34" name="Date Placeholder 33"/>
          <p:cNvSpPr>
            <a:spLocks noGrp="1"/>
          </p:cNvSpPr>
          <p:nvPr>
            <p:ph type="dt" sz="half" idx="10"/>
          </p:nvPr>
        </p:nvSpPr>
        <p:spPr/>
        <p:txBody>
          <a:bodyPr/>
          <a:lstStyle/>
          <a:p>
            <a:fld id="{8EC56432-61BF-4E9C-9D62-EC8FD2E2343F}" type="datetime1">
              <a:rPr lang="en-US" smtClean="0"/>
              <a:t>9/24/2023</a:t>
            </a:fld>
            <a:endParaRPr lang="en-US" dirty="0"/>
          </a:p>
        </p:txBody>
      </p:sp>
    </p:spTree>
    <p:extLst>
      <p:ext uri="{BB962C8B-B14F-4D97-AF65-F5344CB8AC3E}">
        <p14:creationId xmlns:p14="http://schemas.microsoft.com/office/powerpoint/2010/main" val="1862970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6239" y="633495"/>
            <a:ext cx="8911687" cy="1280890"/>
          </a:xfrm>
        </p:spPr>
        <p:txBody>
          <a:bodyPr/>
          <a:lstStyle/>
          <a:p>
            <a:pPr algn="ctr"/>
            <a:r>
              <a:rPr lang="en-US" b="1" dirty="0">
                <a:latin typeface="Times New Roman" panose="02020603050405020304" pitchFamily="18" charset="0"/>
                <a:cs typeface="Times New Roman" panose="02020603050405020304" pitchFamily="18" charset="0"/>
              </a:rPr>
              <a:t>Different software life cycle models </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20000"/>
          </a:bodyPr>
          <a:lstStyle/>
          <a:p>
            <a:pPr algn="just">
              <a:lnSpc>
                <a:spcPct val="150000"/>
              </a:lnSpc>
            </a:pPr>
            <a:r>
              <a:rPr lang="en-US" sz="1900" dirty="0">
                <a:latin typeface="Times New Roman" panose="02020603050405020304" pitchFamily="18" charset="0"/>
                <a:cs typeface="Times New Roman" panose="02020603050405020304" pitchFamily="18" charset="0"/>
              </a:rPr>
              <a:t>A few important and commonly used life cycle models are as follows:</a:t>
            </a:r>
          </a:p>
          <a:p>
            <a:pPr lvl="1" algn="just">
              <a:lnSpc>
                <a:spcPct val="150000"/>
              </a:lnSpc>
            </a:pPr>
            <a:r>
              <a:rPr lang="en-US" sz="1900" dirty="0">
                <a:latin typeface="Times New Roman" panose="02020603050405020304" pitchFamily="18" charset="0"/>
                <a:cs typeface="Times New Roman" panose="02020603050405020304" pitchFamily="18" charset="0"/>
              </a:rPr>
              <a:t>Classical Waterfall Model</a:t>
            </a:r>
          </a:p>
          <a:p>
            <a:pPr lvl="1" algn="just">
              <a:lnSpc>
                <a:spcPct val="150000"/>
              </a:lnSpc>
            </a:pPr>
            <a:r>
              <a:rPr lang="en-US" sz="1900" dirty="0">
                <a:latin typeface="Times New Roman" panose="02020603050405020304" pitchFamily="18" charset="0"/>
                <a:cs typeface="Times New Roman" panose="02020603050405020304" pitchFamily="18" charset="0"/>
              </a:rPr>
              <a:t>Iterative Waterfall Model</a:t>
            </a:r>
          </a:p>
          <a:p>
            <a:pPr lvl="1" algn="just">
              <a:lnSpc>
                <a:spcPct val="150000"/>
              </a:lnSpc>
            </a:pPr>
            <a:r>
              <a:rPr lang="en-US" sz="1900" dirty="0">
                <a:latin typeface="Times New Roman" panose="02020603050405020304" pitchFamily="18" charset="0"/>
                <a:cs typeface="Times New Roman" panose="02020603050405020304" pitchFamily="18" charset="0"/>
              </a:rPr>
              <a:t>Prototyping Model</a:t>
            </a:r>
          </a:p>
          <a:p>
            <a:pPr lvl="1" algn="just">
              <a:lnSpc>
                <a:spcPct val="150000"/>
              </a:lnSpc>
            </a:pPr>
            <a:r>
              <a:rPr lang="en-US" sz="1900" dirty="0">
                <a:latin typeface="Times New Roman" panose="02020603050405020304" pitchFamily="18" charset="0"/>
                <a:cs typeface="Times New Roman" panose="02020603050405020304" pitchFamily="18" charset="0"/>
              </a:rPr>
              <a:t>Evolutionary Model</a:t>
            </a:r>
          </a:p>
          <a:p>
            <a:pPr lvl="1" algn="just">
              <a:lnSpc>
                <a:spcPct val="150000"/>
              </a:lnSpc>
            </a:pPr>
            <a:r>
              <a:rPr lang="en-US" sz="1900" dirty="0">
                <a:latin typeface="Times New Roman" panose="02020603050405020304" pitchFamily="18" charset="0"/>
                <a:cs typeface="Times New Roman" panose="02020603050405020304" pitchFamily="18" charset="0"/>
              </a:rPr>
              <a:t>Spiral Model</a:t>
            </a:r>
          </a:p>
          <a:p>
            <a:pPr marL="0" indent="0" algn="just">
              <a:lnSpc>
                <a:spcPct val="150000"/>
              </a:lnSpc>
              <a:buNone/>
            </a:pPr>
            <a:r>
              <a:rPr lang="en-US" dirty="0"/>
              <a:t> </a:t>
            </a:r>
            <a:br>
              <a:rPr lang="en-US" dirty="0"/>
            </a:br>
            <a:endParaRPr lang="en-US" dirty="0"/>
          </a:p>
        </p:txBody>
      </p:sp>
      <p:sp>
        <p:nvSpPr>
          <p:cNvPr id="4" name="Date Placeholder 3"/>
          <p:cNvSpPr>
            <a:spLocks noGrp="1"/>
          </p:cNvSpPr>
          <p:nvPr>
            <p:ph type="dt" sz="half" idx="10"/>
          </p:nvPr>
        </p:nvSpPr>
        <p:spPr/>
        <p:txBody>
          <a:bodyPr/>
          <a:lstStyle/>
          <a:p>
            <a:fld id="{245F6B8A-A5BF-4B99-9A54-5C52094218D3}" type="datetime1">
              <a:rPr lang="en-US" smtClean="0"/>
              <a:t>9/24/2023</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1513892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3066" y="633495"/>
            <a:ext cx="8911687" cy="1280890"/>
          </a:xfrm>
        </p:spPr>
        <p:txBody>
          <a:bodyPr/>
          <a:lstStyle/>
          <a:p>
            <a:pPr algn="ctr"/>
            <a:r>
              <a:rPr lang="en-US" b="1" dirty="0">
                <a:latin typeface="Times New Roman" panose="02020603050405020304" pitchFamily="18" charset="0"/>
                <a:cs typeface="Times New Roman" panose="02020603050405020304" pitchFamily="18" charset="0"/>
              </a:rPr>
              <a:t>Classical Waterfall Model </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171200" y="2133600"/>
            <a:ext cx="8915400" cy="3777622"/>
          </a:xfrm>
        </p:spPr>
        <p:txBody>
          <a:bodyPr>
            <a:normAutofit/>
          </a:bodyPr>
          <a:lstStyle/>
          <a:p>
            <a:pPr algn="just">
              <a:lnSpc>
                <a:spcPct val="150000"/>
              </a:lnSpc>
            </a:pPr>
            <a:r>
              <a:rPr lang="en-US" dirty="0">
                <a:latin typeface="Times New Roman" panose="02020603050405020304" pitchFamily="18" charset="0"/>
                <a:cs typeface="Times New Roman" panose="02020603050405020304" pitchFamily="18" charset="0"/>
              </a:rPr>
              <a:t>Classical waterfall model divides the life cycle into the following phases:</a:t>
            </a:r>
          </a:p>
          <a:p>
            <a:pPr lvl="1" algn="just">
              <a:lnSpc>
                <a:spcPct val="150000"/>
              </a:lnSpc>
              <a:spcBef>
                <a:spcPts val="725"/>
              </a:spcBef>
            </a:pPr>
            <a:r>
              <a:rPr lang="en-GB" sz="1800" dirty="0">
                <a:latin typeface="Times New Roman" panose="02020603050405020304" pitchFamily="18" charset="0"/>
                <a:cs typeface="Times New Roman" panose="02020603050405020304" pitchFamily="18" charset="0"/>
              </a:rPr>
              <a:t>feasibility study,  </a:t>
            </a:r>
          </a:p>
          <a:p>
            <a:pPr lvl="1" algn="just">
              <a:lnSpc>
                <a:spcPct val="150000"/>
              </a:lnSpc>
              <a:spcBef>
                <a:spcPts val="725"/>
              </a:spcBef>
            </a:pPr>
            <a:r>
              <a:rPr lang="en-GB" sz="1800" dirty="0">
                <a:latin typeface="Times New Roman" panose="02020603050405020304" pitchFamily="18" charset="0"/>
                <a:cs typeface="Times New Roman" panose="02020603050405020304" pitchFamily="18" charset="0"/>
              </a:rPr>
              <a:t>requirements analysis and specification, </a:t>
            </a:r>
          </a:p>
          <a:p>
            <a:pPr lvl="1" algn="just">
              <a:lnSpc>
                <a:spcPct val="150000"/>
              </a:lnSpc>
              <a:spcBef>
                <a:spcPts val="725"/>
              </a:spcBef>
            </a:pPr>
            <a:r>
              <a:rPr lang="en-GB" sz="1800" dirty="0">
                <a:latin typeface="Times New Roman" panose="02020603050405020304" pitchFamily="18" charset="0"/>
                <a:cs typeface="Times New Roman" panose="02020603050405020304" pitchFamily="18" charset="0"/>
              </a:rPr>
              <a:t>design, </a:t>
            </a:r>
          </a:p>
          <a:p>
            <a:pPr lvl="1" algn="just">
              <a:lnSpc>
                <a:spcPct val="150000"/>
              </a:lnSpc>
              <a:spcBef>
                <a:spcPts val="725"/>
              </a:spcBef>
            </a:pPr>
            <a:r>
              <a:rPr lang="en-GB" sz="1800" dirty="0">
                <a:latin typeface="Times New Roman" panose="02020603050405020304" pitchFamily="18" charset="0"/>
                <a:cs typeface="Times New Roman" panose="02020603050405020304" pitchFamily="18" charset="0"/>
              </a:rPr>
              <a:t>coding and unit testing, </a:t>
            </a:r>
          </a:p>
          <a:p>
            <a:pPr lvl="1" algn="just">
              <a:lnSpc>
                <a:spcPct val="150000"/>
              </a:lnSpc>
              <a:spcBef>
                <a:spcPts val="725"/>
              </a:spcBef>
            </a:pPr>
            <a:r>
              <a:rPr lang="en-GB" sz="1800" dirty="0">
                <a:latin typeface="Times New Roman" panose="02020603050405020304" pitchFamily="18" charset="0"/>
                <a:cs typeface="Times New Roman" panose="02020603050405020304" pitchFamily="18" charset="0"/>
              </a:rPr>
              <a:t>integration and system testing,  </a:t>
            </a:r>
          </a:p>
          <a:p>
            <a:pPr lvl="1" algn="just">
              <a:lnSpc>
                <a:spcPct val="150000"/>
              </a:lnSpc>
              <a:spcBef>
                <a:spcPts val="725"/>
              </a:spcBef>
            </a:pPr>
            <a:r>
              <a:rPr lang="en-GB" sz="1800" dirty="0">
                <a:latin typeface="Times New Roman" panose="02020603050405020304" pitchFamily="18" charset="0"/>
                <a:cs typeface="Times New Roman" panose="02020603050405020304" pitchFamily="18" charset="0"/>
              </a:rPr>
              <a:t>maintenance.</a:t>
            </a:r>
            <a:r>
              <a:rPr lang="en-GB" sz="1800" b="1" dirty="0">
                <a:latin typeface="Times New Roman" panose="02020603050405020304" pitchFamily="18" charset="0"/>
                <a:cs typeface="Times New Roman" panose="02020603050405020304" pitchFamily="18" charset="0"/>
              </a:rPr>
              <a:t> </a:t>
            </a:r>
          </a:p>
          <a:p>
            <a:pPr marL="457200" lvl="1" indent="0">
              <a:buNone/>
            </a:pPr>
            <a:endParaRPr lang="en-US" dirty="0"/>
          </a:p>
        </p:txBody>
      </p:sp>
      <p:sp>
        <p:nvSpPr>
          <p:cNvPr id="4" name="Date Placeholder 3"/>
          <p:cNvSpPr>
            <a:spLocks noGrp="1"/>
          </p:cNvSpPr>
          <p:nvPr>
            <p:ph type="dt" sz="half" idx="10"/>
          </p:nvPr>
        </p:nvSpPr>
        <p:spPr/>
        <p:txBody>
          <a:bodyPr/>
          <a:lstStyle/>
          <a:p>
            <a:fld id="{680A340E-5836-42BF-AF4E-68ED17391BD5}" type="datetime1">
              <a:rPr lang="en-US" smtClean="0"/>
              <a:t>9/24/2023</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26902439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4412" y="164932"/>
            <a:ext cx="8763416" cy="1245700"/>
          </a:xfrm>
        </p:spPr>
        <p:txBody>
          <a:bodyPr>
            <a:noAutofit/>
          </a:bodyPr>
          <a:lstStyle/>
          <a:p>
            <a:pPr algn="ctr"/>
            <a:r>
              <a:rPr lang="en-US" sz="3600" b="1" dirty="0">
                <a:latin typeface="Times New Roman" panose="02020603050405020304" pitchFamily="18" charset="0"/>
                <a:cs typeface="Times New Roman" panose="02020603050405020304" pitchFamily="18" charset="0"/>
              </a:rPr>
              <a:t>Classical Waterfall Model (contd.)</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stretch>
            <a:fillRect/>
          </a:stretch>
        </p:blipFill>
        <p:spPr>
          <a:xfrm>
            <a:off x="6198331" y="1410632"/>
            <a:ext cx="5181600" cy="4403030"/>
          </a:xfrm>
          <a:prstGeom prst="rect">
            <a:avLst/>
          </a:prstGeom>
        </p:spPr>
      </p:pic>
      <p:sp>
        <p:nvSpPr>
          <p:cNvPr id="7" name="Text Placeholder 6"/>
          <p:cNvSpPr>
            <a:spLocks noGrp="1"/>
          </p:cNvSpPr>
          <p:nvPr>
            <p:ph type="body" sz="half" idx="2"/>
          </p:nvPr>
        </p:nvSpPr>
        <p:spPr>
          <a:xfrm>
            <a:off x="1501224" y="1410632"/>
            <a:ext cx="3913919" cy="4262436"/>
          </a:xfrm>
        </p:spPr>
        <p:txBody>
          <a:bodyPr>
            <a:normAutofit/>
          </a:bodyPr>
          <a:lstStyle/>
          <a:p>
            <a:pPr marL="285750" indent="-285750"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Not a practical model in the sense that it can not be used in actual software development projects.</a:t>
            </a:r>
          </a:p>
          <a:p>
            <a:pPr marL="285750" indent="-285750"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Considered to be a </a:t>
            </a:r>
            <a:r>
              <a:rPr lang="en-US" sz="1800" i="1" dirty="0">
                <a:latin typeface="Times New Roman" panose="02020603050405020304" pitchFamily="18" charset="0"/>
                <a:cs typeface="Times New Roman" panose="02020603050405020304" pitchFamily="18" charset="0"/>
              </a:rPr>
              <a:t>theoretical way of developing software</a:t>
            </a:r>
            <a:r>
              <a:rPr lang="en-US" sz="1800" dirty="0">
                <a:latin typeface="Times New Roman" panose="02020603050405020304" pitchFamily="18" charset="0"/>
                <a:cs typeface="Times New Roman" panose="02020603050405020304" pitchFamily="18" charset="0"/>
              </a:rPr>
              <a:t>.</a:t>
            </a:r>
          </a:p>
          <a:p>
            <a:pPr marL="285750" indent="-285750">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All other life cycle models are essentially derived</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from the classical waterfall model.</a:t>
            </a:r>
            <a:br>
              <a:rPr lang="en-US"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a:p>
            <a:endParaRPr lang="en-US" dirty="0"/>
          </a:p>
        </p:txBody>
      </p:sp>
      <p:sp>
        <p:nvSpPr>
          <p:cNvPr id="4" name="Date Placeholder 3"/>
          <p:cNvSpPr>
            <a:spLocks noGrp="1"/>
          </p:cNvSpPr>
          <p:nvPr>
            <p:ph type="dt" sz="half" idx="10"/>
          </p:nvPr>
        </p:nvSpPr>
        <p:spPr/>
        <p:txBody>
          <a:bodyPr/>
          <a:lstStyle/>
          <a:p>
            <a:fld id="{37162C9C-9F72-4EA1-BE64-989D7F8F227E}" type="datetime1">
              <a:rPr lang="en-US" smtClean="0"/>
              <a:t>9/24/2023</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32073158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2371498" y="360120"/>
            <a:ext cx="8749348" cy="976312"/>
          </a:xfrm>
          <a:ln/>
        </p:spPr>
        <p:txBody>
          <a:bodyPr vert="horz" lIns="18000" tIns="46800" rIns="18000" bIns="46800" rtlCol="0" anchor="ctr">
            <a:normAutofit/>
          </a:bodyPr>
          <a:lstStyle/>
          <a:p>
            <a:pPr algn="ctr">
              <a:spcBef>
                <a:spcPts val="1000"/>
              </a:spcBef>
            </a:pPr>
            <a:r>
              <a:rPr lang="en-GB" sz="3600" b="1" dirty="0">
                <a:solidFill>
                  <a:schemeClr val="tx1"/>
                </a:solidFill>
                <a:latin typeface="Times New Roman" panose="02020603050405020304" pitchFamily="18" charset="0"/>
                <a:cs typeface="Times New Roman" panose="02020603050405020304" pitchFamily="18" charset="0"/>
              </a:rPr>
              <a:t>Relative Effort for Phases</a:t>
            </a:r>
          </a:p>
        </p:txBody>
      </p:sp>
      <p:sp>
        <p:nvSpPr>
          <p:cNvPr id="7170" name="Rectangle 2"/>
          <p:cNvSpPr>
            <a:spLocks noGrp="1" noChangeArrowheads="1"/>
          </p:cNvSpPr>
          <p:nvPr>
            <p:ph idx="1"/>
          </p:nvPr>
        </p:nvSpPr>
        <p:spPr>
          <a:xfrm>
            <a:off x="5919205" y="1406686"/>
            <a:ext cx="5015548" cy="4438651"/>
          </a:xfrm>
          <a:ln/>
        </p:spPr>
        <p:txBody>
          <a:bodyPr vert="horz" lIns="18000" tIns="46800" rIns="18000" bIns="46800" rtlCol="0">
            <a:normAutofit/>
          </a:bodyPr>
          <a:lstStyle/>
          <a:p>
            <a:pPr algn="just">
              <a:lnSpc>
                <a:spcPct val="150000"/>
              </a:lnSpc>
              <a:spcBef>
                <a:spcPts val="550"/>
              </a:spcBef>
            </a:pPr>
            <a:r>
              <a:rPr lang="en-GB" dirty="0">
                <a:solidFill>
                  <a:schemeClr val="tx1"/>
                </a:solidFill>
                <a:latin typeface="Times New Roman" panose="02020603050405020304" pitchFamily="18" charset="0"/>
                <a:cs typeface="Times New Roman" panose="02020603050405020304" pitchFamily="18" charset="0"/>
              </a:rPr>
              <a:t>Phases between feasibility study and testing 	</a:t>
            </a:r>
          </a:p>
          <a:p>
            <a:pPr lvl="1" algn="just">
              <a:lnSpc>
                <a:spcPct val="150000"/>
              </a:lnSpc>
              <a:spcBef>
                <a:spcPts val="463"/>
              </a:spcBef>
            </a:pPr>
            <a:r>
              <a:rPr lang="en-GB" sz="1800" dirty="0">
                <a:solidFill>
                  <a:schemeClr val="tx1"/>
                </a:solidFill>
                <a:latin typeface="Times New Roman" panose="02020603050405020304" pitchFamily="18" charset="0"/>
                <a:cs typeface="Times New Roman" panose="02020603050405020304" pitchFamily="18" charset="0"/>
              </a:rPr>
              <a:t>known as development phases.</a:t>
            </a:r>
          </a:p>
          <a:p>
            <a:pPr algn="just">
              <a:lnSpc>
                <a:spcPct val="150000"/>
              </a:lnSpc>
              <a:spcBef>
                <a:spcPts val="550"/>
              </a:spcBef>
            </a:pPr>
            <a:r>
              <a:rPr lang="en-GB" dirty="0">
                <a:solidFill>
                  <a:schemeClr val="tx1"/>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Among all life cycle phases</a:t>
            </a:r>
          </a:p>
          <a:p>
            <a:pPr lvl="1" algn="just">
              <a:lnSpc>
                <a:spcPct val="150000"/>
              </a:lnSpc>
              <a:spcBef>
                <a:spcPts val="463"/>
              </a:spcBef>
            </a:pPr>
            <a:r>
              <a:rPr lang="en-GB" sz="1800" dirty="0">
                <a:solidFill>
                  <a:schemeClr val="tx1"/>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maintenance phase consumes  maximum effort.</a:t>
            </a:r>
          </a:p>
          <a:p>
            <a:pPr algn="just">
              <a:lnSpc>
                <a:spcPct val="150000"/>
              </a:lnSpc>
              <a:spcBef>
                <a:spcPts val="550"/>
              </a:spcBef>
            </a:pPr>
            <a:r>
              <a:rPr lang="en-GB" dirty="0">
                <a:solidFill>
                  <a:schemeClr val="tx1"/>
                </a:solidFill>
                <a:latin typeface="Times New Roman" panose="02020603050405020304" pitchFamily="18" charset="0"/>
                <a:cs typeface="Times New Roman" panose="02020603050405020304" pitchFamily="18" charset="0"/>
              </a:rPr>
              <a:t>Among development phases,</a:t>
            </a:r>
          </a:p>
          <a:p>
            <a:pPr lvl="1" algn="just">
              <a:lnSpc>
                <a:spcPct val="150000"/>
              </a:lnSpc>
              <a:spcBef>
                <a:spcPts val="463"/>
              </a:spcBef>
            </a:pPr>
            <a:r>
              <a:rPr lang="en-GB" sz="1800" dirty="0">
                <a:solidFill>
                  <a:schemeClr val="tx1"/>
                </a:solidFill>
                <a:latin typeface="Times New Roman" panose="02020603050405020304" pitchFamily="18" charset="0"/>
                <a:cs typeface="Times New Roman" panose="02020603050405020304" pitchFamily="18" charset="0"/>
              </a:rPr>
              <a:t>testing phase consumes the maximum effort.</a:t>
            </a:r>
          </a:p>
        </p:txBody>
      </p:sp>
      <p:sp>
        <p:nvSpPr>
          <p:cNvPr id="3" name="Text Placeholder 2"/>
          <p:cNvSpPr>
            <a:spLocks noGrp="1"/>
          </p:cNvSpPr>
          <p:nvPr>
            <p:ph type="body" sz="half" idx="2"/>
          </p:nvPr>
        </p:nvSpPr>
        <p:spPr>
          <a:xfrm>
            <a:off x="1624814" y="1588707"/>
            <a:ext cx="3505199" cy="4262436"/>
          </a:xfrm>
        </p:spPr>
        <p:txBody>
          <a:bodyPr/>
          <a:lstStyle/>
          <a:p>
            <a:endParaRPr lang="en-US" dirty="0"/>
          </a:p>
        </p:txBody>
      </p:sp>
      <p:sp>
        <p:nvSpPr>
          <p:cNvPr id="2" name="Date Placeholder 1"/>
          <p:cNvSpPr>
            <a:spLocks noGrp="1"/>
          </p:cNvSpPr>
          <p:nvPr>
            <p:ph type="dt" sz="half" idx="10"/>
          </p:nvPr>
        </p:nvSpPr>
        <p:spPr/>
        <p:txBody>
          <a:bodyPr/>
          <a:lstStyle/>
          <a:p>
            <a:fld id="{BCA48F92-72CF-45ED-8843-F63520F79A54}" type="datetime1">
              <a:rPr lang="en-US" smtClean="0"/>
              <a:t>9/24/2023</a:t>
            </a:fld>
            <a:endParaRPr lang="en-US"/>
          </a:p>
        </p:txBody>
      </p:sp>
      <p:sp>
        <p:nvSpPr>
          <p:cNvPr id="8" name="Slide Number Placeholder 6"/>
          <p:cNvSpPr>
            <a:spLocks noGrp="1"/>
          </p:cNvSpPr>
          <p:nvPr>
            <p:ph type="sldNum" sz="quarter" idx="12"/>
          </p:nvPr>
        </p:nvSpPr>
        <p:spPr/>
        <p:txBody>
          <a:bodyPr/>
          <a:lstStyle/>
          <a:p>
            <a:fld id="{4FE00FAD-8C73-4B06-8EC0-D9AFE0207BD5}" type="slidenum">
              <a:rPr lang="en-US"/>
              <a:pPr/>
              <a:t>18</a:t>
            </a:fld>
            <a:endParaRPr lang="en-US"/>
          </a:p>
        </p:txBody>
      </p:sp>
      <p:pic>
        <p:nvPicPr>
          <p:cNvPr id="7171" name="Picture 3"/>
          <p:cNvPicPr>
            <a:picLocks noChangeAspect="1" noChangeArrowheads="1"/>
          </p:cNvPicPr>
          <p:nvPr/>
        </p:nvPicPr>
        <p:blipFill>
          <a:blip r:embed="rId3"/>
          <a:srcRect/>
          <a:stretch>
            <a:fillRect/>
          </a:stretch>
        </p:blipFill>
        <p:spPr bwMode="auto">
          <a:xfrm>
            <a:off x="1123841" y="1422400"/>
            <a:ext cx="3860800" cy="4159250"/>
          </a:xfrm>
          <a:prstGeom prst="rect">
            <a:avLst/>
          </a:prstGeom>
          <a:noFill/>
        </p:spPr>
      </p:pic>
      <p:sp>
        <p:nvSpPr>
          <p:cNvPr id="7172" name="Text Box 4"/>
          <p:cNvSpPr txBox="1">
            <a:spLocks noChangeArrowheads="1"/>
          </p:cNvSpPr>
          <p:nvPr/>
        </p:nvSpPr>
        <p:spPr bwMode="auto">
          <a:xfrm>
            <a:off x="3519270" y="2122976"/>
            <a:ext cx="1756115" cy="365125"/>
          </a:xfrm>
          <a:prstGeom prst="rect">
            <a:avLst/>
          </a:prstGeom>
          <a:noFill/>
          <a:ln w="9525">
            <a:noFill/>
            <a:miter lim="800000"/>
            <a:headEnd/>
            <a:tailEnd/>
          </a:ln>
        </p:spPr>
        <p:txBody>
          <a:bodyPr lIns="18000" tIns="46800" rIns="18000" bIns="46800"/>
          <a:lstStyle/>
          <a:p>
            <a:pPr>
              <a:lnSpc>
                <a:spcPct val="85000"/>
              </a:lnSpc>
              <a:spcBef>
                <a:spcPts val="1038"/>
              </a:spcBef>
              <a:tabLst>
                <a:tab pos="863600" algn="l"/>
                <a:tab pos="1728788" algn="l"/>
                <a:tab pos="2592388" algn="l"/>
                <a:tab pos="2895600" algn="l"/>
              </a:tabLst>
            </a:pPr>
            <a:r>
              <a:rPr lang="en-GB" b="1" dirty="0">
                <a:latin typeface="times" charset="0"/>
              </a:rPr>
              <a:t>Relative Effort</a:t>
            </a:r>
          </a:p>
        </p:txBody>
      </p:sp>
    </p:spTree>
    <p:extLst>
      <p:ext uri="{BB962C8B-B14F-4D97-AF65-F5344CB8AC3E}">
        <p14:creationId xmlns:p14="http://schemas.microsoft.com/office/powerpoint/2010/main" val="4038701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499"/>
                                          </p:stCondLst>
                                        </p:cTn>
                                        <p:tgtEl>
                                          <p:spTgt spid="7171"/>
                                        </p:tgtEl>
                                        <p:attrNameLst>
                                          <p:attrName>style.visibility</p:attrName>
                                        </p:attrNameLst>
                                      </p:cBhvr>
                                      <p:to>
                                        <p:strVal val="visible"/>
                                      </p:to>
                                    </p:set>
                                    <p:anim to="" calcmode="lin" valueType="num">
                                      <p:cBhvr>
                                        <p:cTn id="7" dur="1" fill="hold"/>
                                        <p:tgtEl>
                                          <p:spTgt spid="7171"/>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xfrm>
            <a:off x="2113954" y="633495"/>
            <a:ext cx="8911687" cy="1280890"/>
          </a:xfrm>
          <a:ln/>
        </p:spPr>
        <p:txBody>
          <a:bodyPr vert="horz" lIns="18000" tIns="46800" rIns="18000" bIns="46800" rtlCol="0" anchor="ctr">
            <a:normAutofit/>
          </a:bodyPr>
          <a:lstStyle/>
          <a:p>
            <a:pPr algn="ctr">
              <a:spcBef>
                <a:spcPts val="1000"/>
              </a:spcBef>
            </a:pPr>
            <a:r>
              <a:rPr lang="en-GB" b="1" dirty="0">
                <a:solidFill>
                  <a:schemeClr val="tx1"/>
                </a:solidFill>
                <a:latin typeface="Times New Roman" panose="02020603050405020304" pitchFamily="18" charset="0"/>
                <a:cs typeface="Times New Roman" panose="02020603050405020304" pitchFamily="18" charset="0"/>
              </a:rPr>
              <a:t>Classical Waterfall Model (CONT.)</a:t>
            </a:r>
          </a:p>
        </p:txBody>
      </p:sp>
      <p:sp>
        <p:nvSpPr>
          <p:cNvPr id="8194" name="Rectangle 2"/>
          <p:cNvSpPr>
            <a:spLocks noGrp="1" noChangeArrowheads="1"/>
          </p:cNvSpPr>
          <p:nvPr>
            <p:ph idx="1"/>
          </p:nvPr>
        </p:nvSpPr>
        <p:spPr>
          <a:xfrm>
            <a:off x="2354081" y="1905676"/>
            <a:ext cx="8915400" cy="3777622"/>
          </a:xfrm>
          <a:ln/>
        </p:spPr>
        <p:txBody>
          <a:bodyPr vert="horz" lIns="18000" tIns="46800" rIns="18000" bIns="46800" rtlCol="0">
            <a:noAutofit/>
          </a:bodyPr>
          <a:lstStyle/>
          <a:p>
            <a:pPr algn="just"/>
            <a:r>
              <a:rPr lang="en-GB" b="1" dirty="0">
                <a:latin typeface="Times New Roman" panose="02020603050405020304" pitchFamily="18" charset="0"/>
                <a:cs typeface="Times New Roman" panose="02020603050405020304" pitchFamily="18" charset="0"/>
              </a:rPr>
              <a:t>Most organizations usually define: </a:t>
            </a:r>
          </a:p>
          <a:p>
            <a:pPr lvl="1" algn="just">
              <a:spcBef>
                <a:spcPts val="725"/>
              </a:spcBef>
            </a:pPr>
            <a:r>
              <a:rPr lang="en-GB" sz="1800" dirty="0">
                <a:latin typeface="Times New Roman" panose="02020603050405020304" pitchFamily="18" charset="0"/>
                <a:cs typeface="Times New Roman" panose="02020603050405020304" pitchFamily="18" charset="0"/>
              </a:rPr>
              <a:t>standards on the outputs (deliverables) produced at the end of every phase </a:t>
            </a:r>
          </a:p>
          <a:p>
            <a:pPr lvl="1" algn="just">
              <a:spcBef>
                <a:spcPts val="725"/>
              </a:spcBef>
            </a:pPr>
            <a:r>
              <a:rPr lang="en-GB" sz="1800" dirty="0">
                <a:latin typeface="Times New Roman" panose="02020603050405020304" pitchFamily="18" charset="0"/>
                <a:cs typeface="Times New Roman" panose="02020603050405020304" pitchFamily="18" charset="0"/>
              </a:rPr>
              <a:t>entry and exit criteria for every phase. </a:t>
            </a:r>
          </a:p>
          <a:p>
            <a:pPr algn="just"/>
            <a:r>
              <a:rPr lang="en-GB" b="1" dirty="0">
                <a:latin typeface="Times New Roman" panose="02020603050405020304" pitchFamily="18" charset="0"/>
                <a:cs typeface="Times New Roman" panose="02020603050405020304" pitchFamily="18" charset="0"/>
              </a:rPr>
              <a:t>They also prescribe specific methodologies for:</a:t>
            </a:r>
          </a:p>
          <a:p>
            <a:pPr lvl="1" algn="just">
              <a:spcBef>
                <a:spcPts val="725"/>
              </a:spcBef>
            </a:pPr>
            <a:r>
              <a:rPr lang="en-GB" sz="1800" dirty="0">
                <a:latin typeface="Times New Roman" panose="02020603050405020304" pitchFamily="18" charset="0"/>
                <a:cs typeface="Times New Roman" panose="02020603050405020304" pitchFamily="18" charset="0"/>
              </a:rPr>
              <a:t>specification, </a:t>
            </a:r>
          </a:p>
          <a:p>
            <a:pPr lvl="1" algn="just">
              <a:spcBef>
                <a:spcPts val="725"/>
              </a:spcBef>
            </a:pPr>
            <a:r>
              <a:rPr lang="en-GB" sz="1800" dirty="0">
                <a:latin typeface="Times New Roman" panose="02020603050405020304" pitchFamily="18" charset="0"/>
                <a:cs typeface="Times New Roman" panose="02020603050405020304" pitchFamily="18" charset="0"/>
              </a:rPr>
              <a:t>design, </a:t>
            </a:r>
          </a:p>
          <a:p>
            <a:pPr lvl="1" algn="just">
              <a:spcBef>
                <a:spcPts val="725"/>
              </a:spcBef>
            </a:pPr>
            <a:r>
              <a:rPr lang="en-GB" sz="1800" dirty="0">
                <a:latin typeface="Times New Roman" panose="02020603050405020304" pitchFamily="18" charset="0"/>
                <a:cs typeface="Times New Roman" panose="02020603050405020304" pitchFamily="18" charset="0"/>
              </a:rPr>
              <a:t>Coding,</a:t>
            </a:r>
          </a:p>
          <a:p>
            <a:pPr lvl="1" algn="just">
              <a:spcBef>
                <a:spcPts val="725"/>
              </a:spcBef>
            </a:pPr>
            <a:r>
              <a:rPr lang="en-GB" sz="1800" dirty="0">
                <a:latin typeface="Times New Roman" panose="02020603050405020304" pitchFamily="18" charset="0"/>
                <a:cs typeface="Times New Roman" panose="02020603050405020304" pitchFamily="18" charset="0"/>
              </a:rPr>
              <a:t>testing,  </a:t>
            </a:r>
          </a:p>
          <a:p>
            <a:pPr lvl="1" algn="just">
              <a:spcBef>
                <a:spcPts val="725"/>
              </a:spcBef>
            </a:pPr>
            <a:r>
              <a:rPr lang="en-GB" sz="1800" dirty="0">
                <a:latin typeface="Times New Roman" panose="02020603050405020304" pitchFamily="18" charset="0"/>
                <a:cs typeface="Times New Roman" panose="02020603050405020304" pitchFamily="18" charset="0"/>
              </a:rPr>
              <a:t>project management, etc.</a:t>
            </a:r>
          </a:p>
        </p:txBody>
      </p:sp>
      <p:sp>
        <p:nvSpPr>
          <p:cNvPr id="2" name="Date Placeholder 1"/>
          <p:cNvSpPr>
            <a:spLocks noGrp="1"/>
          </p:cNvSpPr>
          <p:nvPr>
            <p:ph type="dt" sz="half" idx="10"/>
          </p:nvPr>
        </p:nvSpPr>
        <p:spPr/>
        <p:txBody>
          <a:bodyPr/>
          <a:lstStyle/>
          <a:p>
            <a:fld id="{9DE322CF-1FF0-4E7A-9218-ED8545DE8A26}" type="datetime1">
              <a:rPr lang="en-US" smtClean="0"/>
              <a:t>9/24/2023</a:t>
            </a:fld>
            <a:endParaRPr lang="en-US"/>
          </a:p>
        </p:txBody>
      </p:sp>
      <p:sp>
        <p:nvSpPr>
          <p:cNvPr id="6" name="Slide Number Placeholder 6"/>
          <p:cNvSpPr>
            <a:spLocks noGrp="1"/>
          </p:cNvSpPr>
          <p:nvPr>
            <p:ph type="sldNum" sz="quarter" idx="12"/>
          </p:nvPr>
        </p:nvSpPr>
        <p:spPr/>
        <p:txBody>
          <a:bodyPr/>
          <a:lstStyle/>
          <a:p>
            <a:fld id="{E760EB32-3F68-456B-ADCD-34A67E51C086}" type="slidenum">
              <a:rPr lang="en-US"/>
              <a:pPr/>
              <a:t>19</a:t>
            </a:fld>
            <a:endParaRPr lang="en-US"/>
          </a:p>
        </p:txBody>
      </p:sp>
    </p:spTree>
    <p:extLst>
      <p:ext uri="{BB962C8B-B14F-4D97-AF65-F5344CB8AC3E}">
        <p14:creationId xmlns:p14="http://schemas.microsoft.com/office/powerpoint/2010/main" val="1360988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Intended Learning Outcomes (ILOs)</a:t>
            </a:r>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Explain what is a life-cycle model.</a:t>
            </a:r>
          </a:p>
          <a:p>
            <a:pPr algn="just"/>
            <a:r>
              <a:rPr lang="en-US" dirty="0">
                <a:latin typeface="Times New Roman" panose="02020603050405020304" pitchFamily="18" charset="0"/>
                <a:cs typeface="Times New Roman" panose="02020603050405020304" pitchFamily="18" charset="0"/>
              </a:rPr>
              <a:t>Explain what problems would occur if no life-cycle model is followed.</a:t>
            </a:r>
          </a:p>
          <a:p>
            <a:pPr algn="just"/>
            <a:r>
              <a:rPr lang="en-US" dirty="0">
                <a:latin typeface="Times New Roman" panose="02020603050405020304" pitchFamily="18" charset="0"/>
                <a:cs typeface="Times New Roman" panose="02020603050405020304" pitchFamily="18" charset="0"/>
              </a:rPr>
              <a:t>Identify the different software life-cycle models.</a:t>
            </a:r>
          </a:p>
          <a:p>
            <a:pPr algn="just"/>
            <a:r>
              <a:rPr lang="en-US" dirty="0">
                <a:latin typeface="Times New Roman" panose="02020603050405020304" pitchFamily="18" charset="0"/>
                <a:cs typeface="Times New Roman" panose="02020603050405020304" pitchFamily="18" charset="0"/>
              </a:rPr>
              <a:t>Identify the different phases of the classical waterfall model.</a:t>
            </a:r>
          </a:p>
          <a:p>
            <a:pPr algn="just"/>
            <a:r>
              <a:rPr lang="en-US" dirty="0">
                <a:latin typeface="Times New Roman" panose="02020603050405020304" pitchFamily="18" charset="0"/>
                <a:cs typeface="Times New Roman" panose="02020603050405020304" pitchFamily="18" charset="0"/>
              </a:rPr>
              <a:t>Identify the activities undertaken in each phase.</a:t>
            </a:r>
          </a:p>
          <a:p>
            <a:pPr algn="just"/>
            <a:r>
              <a:rPr lang="en-US" dirty="0">
                <a:latin typeface="Times New Roman" panose="02020603050405020304" pitchFamily="18" charset="0"/>
                <a:cs typeface="Times New Roman" panose="02020603050405020304" pitchFamily="18" charset="0"/>
              </a:rPr>
              <a:t>Identify the shortcomings of the classical waterfall model. </a:t>
            </a:r>
          </a:p>
          <a:p>
            <a:pPr algn="just"/>
            <a:r>
              <a:rPr lang="en-US" dirty="0">
                <a:latin typeface="Times New Roman" panose="02020603050405020304" pitchFamily="18" charset="0"/>
                <a:cs typeface="Times New Roman" panose="02020603050405020304" pitchFamily="18" charset="0"/>
              </a:rPr>
              <a:t>Identify the phase-entry and phase-exit criteria of each phase. </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endParaRPr lang="en-US" dirty="0"/>
          </a:p>
          <a:p>
            <a:endParaRPr lang="en-US" dirty="0"/>
          </a:p>
        </p:txBody>
      </p:sp>
      <p:sp>
        <p:nvSpPr>
          <p:cNvPr id="4" name="Date Placeholder 3"/>
          <p:cNvSpPr>
            <a:spLocks noGrp="1"/>
          </p:cNvSpPr>
          <p:nvPr>
            <p:ph type="dt" sz="half" idx="10"/>
          </p:nvPr>
        </p:nvSpPr>
        <p:spPr/>
        <p:txBody>
          <a:bodyPr/>
          <a:lstStyle/>
          <a:p>
            <a:fld id="{67FE3F63-9987-40E0-B0F7-DFB05D3E22C8}" type="datetime1">
              <a:rPr lang="en-US" smtClean="0"/>
              <a:t>9/24/2023</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41168581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2322959" y="633495"/>
            <a:ext cx="8911687" cy="1280890"/>
          </a:xfrm>
          <a:ln/>
        </p:spPr>
        <p:txBody>
          <a:bodyPr vert="horz" lIns="18000" tIns="46800" rIns="18000" bIns="46800" rtlCol="0" anchor="ctr">
            <a:normAutofit/>
          </a:bodyPr>
          <a:lstStyle/>
          <a:p>
            <a:pPr algn="ctr">
              <a:spcBef>
                <a:spcPts val="1000"/>
              </a:spcBef>
            </a:pPr>
            <a:r>
              <a:rPr lang="en-GB" b="1" dirty="0">
                <a:solidFill>
                  <a:schemeClr val="tx1"/>
                </a:solidFill>
                <a:latin typeface="Times New Roman" panose="02020603050405020304" pitchFamily="18" charset="0"/>
                <a:cs typeface="Times New Roman" panose="02020603050405020304" pitchFamily="18" charset="0"/>
              </a:rPr>
              <a:t>Classical Waterfall Model (CONT.)</a:t>
            </a:r>
          </a:p>
        </p:txBody>
      </p:sp>
      <p:sp>
        <p:nvSpPr>
          <p:cNvPr id="9218" name="Rectangle 2"/>
          <p:cNvSpPr>
            <a:spLocks noGrp="1" noChangeArrowheads="1"/>
          </p:cNvSpPr>
          <p:nvPr>
            <p:ph idx="1"/>
          </p:nvPr>
        </p:nvSpPr>
        <p:spPr>
          <a:xfrm>
            <a:off x="1761897" y="1923094"/>
            <a:ext cx="8915400" cy="3777622"/>
          </a:xfrm>
          <a:ln/>
        </p:spPr>
        <p:txBody>
          <a:bodyPr vert="horz" lIns="18000" tIns="46800" rIns="18000" bIns="46800" rtlCol="0">
            <a:normAutofit/>
          </a:bodyPr>
          <a:lstStyle/>
          <a:p>
            <a:pPr algn="just">
              <a:lnSpc>
                <a:spcPct val="150000"/>
              </a:lnSpc>
              <a:spcBef>
                <a:spcPts val="725"/>
              </a:spcBef>
            </a:pPr>
            <a:r>
              <a:rPr lang="en-GB" b="1" dirty="0">
                <a:solidFill>
                  <a:schemeClr val="tx1"/>
                </a:solidFill>
                <a:latin typeface="Times New Roman" panose="02020603050405020304" pitchFamily="18" charset="0"/>
                <a:cs typeface="Times New Roman" panose="02020603050405020304" pitchFamily="18" charset="0"/>
              </a:rPr>
              <a:t>The guidelines and methodologies of an organization:</a:t>
            </a:r>
          </a:p>
          <a:p>
            <a:pPr lvl="1" algn="just">
              <a:lnSpc>
                <a:spcPct val="150000"/>
              </a:lnSpc>
              <a:spcBef>
                <a:spcPts val="725"/>
              </a:spcBef>
            </a:pPr>
            <a:r>
              <a:rPr lang="en-GB" sz="1800" dirty="0">
                <a:solidFill>
                  <a:schemeClr val="tx1"/>
                </a:solidFill>
                <a:latin typeface="Times New Roman" panose="02020603050405020304" pitchFamily="18" charset="0"/>
                <a:cs typeface="Times New Roman" panose="02020603050405020304" pitchFamily="18" charset="0"/>
              </a:rPr>
              <a:t>called the </a:t>
            </a:r>
            <a:r>
              <a:rPr lang="en-GB" sz="1800">
                <a:solidFill>
                  <a:schemeClr val="tx1"/>
                </a:solidFill>
                <a:latin typeface="Times New Roman" panose="02020603050405020304" pitchFamily="18" charset="0"/>
                <a:cs typeface="Times New Roman" panose="02020603050405020304" pitchFamily="18" charset="0"/>
              </a:rPr>
              <a:t>organization's </a:t>
            </a:r>
            <a:r>
              <a:rPr lang="en-GB" sz="1800" u="sng">
                <a:solidFill>
                  <a:schemeClr val="tx1"/>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software </a:t>
            </a:r>
            <a:r>
              <a:rPr lang="en-GB" sz="1800" u="sng" dirty="0">
                <a:solidFill>
                  <a:schemeClr val="tx1"/>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development methodology</a:t>
            </a:r>
            <a:r>
              <a:rPr lang="en-GB" sz="1800" dirty="0">
                <a:solidFill>
                  <a:schemeClr val="tx1"/>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a:t>
            </a:r>
          </a:p>
          <a:p>
            <a:pPr algn="just">
              <a:lnSpc>
                <a:spcPct val="150000"/>
              </a:lnSpc>
              <a:spcBef>
                <a:spcPts val="725"/>
              </a:spcBef>
            </a:pPr>
            <a:r>
              <a:rPr lang="en-GB" b="1" dirty="0">
                <a:solidFill>
                  <a:schemeClr val="tx1"/>
                </a:solidFill>
                <a:latin typeface="Times New Roman" panose="02020603050405020304" pitchFamily="18" charset="0"/>
                <a:cs typeface="Times New Roman" panose="02020603050405020304" pitchFamily="18" charset="0"/>
              </a:rPr>
              <a:t>Software development organizations:</a:t>
            </a:r>
          </a:p>
          <a:p>
            <a:pPr lvl="1" algn="just">
              <a:lnSpc>
                <a:spcPct val="150000"/>
              </a:lnSpc>
              <a:spcBef>
                <a:spcPts val="725"/>
              </a:spcBef>
            </a:pPr>
            <a:r>
              <a:rPr lang="en-GB" sz="1800" b="1" dirty="0">
                <a:solidFill>
                  <a:schemeClr val="tx1"/>
                </a:solidFill>
                <a:latin typeface="Times New Roman" panose="02020603050405020304" pitchFamily="18" charset="0"/>
                <a:cs typeface="Times New Roman" panose="02020603050405020304" pitchFamily="18" charset="0"/>
              </a:rPr>
              <a:t> </a:t>
            </a:r>
            <a:r>
              <a:rPr lang="en-GB" sz="1800" dirty="0">
                <a:solidFill>
                  <a:schemeClr val="tx1"/>
                </a:solidFill>
                <a:latin typeface="Times New Roman" panose="02020603050405020304" pitchFamily="18" charset="0"/>
                <a:cs typeface="Times New Roman" panose="02020603050405020304" pitchFamily="18" charset="0"/>
              </a:rPr>
              <a:t>expect fresh engineers to master the organization's software development methodology.  </a:t>
            </a:r>
          </a:p>
        </p:txBody>
      </p:sp>
      <p:sp>
        <p:nvSpPr>
          <p:cNvPr id="2" name="Date Placeholder 1"/>
          <p:cNvSpPr>
            <a:spLocks noGrp="1"/>
          </p:cNvSpPr>
          <p:nvPr>
            <p:ph type="dt" sz="half" idx="10"/>
          </p:nvPr>
        </p:nvSpPr>
        <p:spPr/>
        <p:txBody>
          <a:bodyPr/>
          <a:lstStyle/>
          <a:p>
            <a:fld id="{3C1977EF-1170-4876-9405-CE8DAA78BBB9}" type="datetime1">
              <a:rPr lang="en-US" smtClean="0"/>
              <a:t>9/24/2023</a:t>
            </a:fld>
            <a:endParaRPr lang="en-US"/>
          </a:p>
        </p:txBody>
      </p:sp>
      <p:sp>
        <p:nvSpPr>
          <p:cNvPr id="6" name="Slide Number Placeholder 6"/>
          <p:cNvSpPr>
            <a:spLocks noGrp="1"/>
          </p:cNvSpPr>
          <p:nvPr>
            <p:ph type="sldNum" sz="quarter" idx="12"/>
          </p:nvPr>
        </p:nvSpPr>
        <p:spPr/>
        <p:txBody>
          <a:bodyPr/>
          <a:lstStyle/>
          <a:p>
            <a:fld id="{2611EC0C-33E3-4E03-A311-8E074DBA46F9}" type="slidenum">
              <a:rPr lang="en-US"/>
              <a:pPr/>
              <a:t>20</a:t>
            </a:fld>
            <a:endParaRPr lang="en-US"/>
          </a:p>
        </p:txBody>
      </p:sp>
    </p:spTree>
    <p:extLst>
      <p:ext uri="{BB962C8B-B14F-4D97-AF65-F5344CB8AC3E}">
        <p14:creationId xmlns:p14="http://schemas.microsoft.com/office/powerpoint/2010/main" val="17346580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AC6BC41-599D-4D12-8715-8B6F8A64FCB1}" type="slidenum">
              <a:rPr lang="en-US"/>
              <a:pPr/>
              <a:t>21</a:t>
            </a:fld>
            <a:endParaRPr lang="en-US"/>
          </a:p>
        </p:txBody>
      </p:sp>
      <p:sp>
        <p:nvSpPr>
          <p:cNvPr id="10241" name="Rectangle 1"/>
          <p:cNvSpPr>
            <a:spLocks noGrp="1" noChangeArrowheads="1"/>
          </p:cNvSpPr>
          <p:nvPr>
            <p:ph type="title"/>
          </p:nvPr>
        </p:nvSpPr>
        <p:spPr>
          <a:xfrm>
            <a:off x="1930401" y="228601"/>
            <a:ext cx="7770813" cy="1141413"/>
          </a:xfrm>
          <a:ln/>
        </p:spPr>
        <p:txBody>
          <a:bodyPr vert="horz" lIns="18000" tIns="46800" rIns="18000" bIns="46800" rtlCol="0" anchor="ctr">
            <a:normAutofit/>
          </a:bodyPr>
          <a:lstStyle/>
          <a:p>
            <a:pPr algn="ctr">
              <a:spcBef>
                <a:spcPts val="1000"/>
              </a:spcBef>
            </a:pPr>
            <a:r>
              <a:rPr lang="en-GB" b="1" dirty="0">
                <a:solidFill>
                  <a:schemeClr val="tx1"/>
                </a:solidFill>
                <a:latin typeface="Times New Roman" panose="02020603050405020304" pitchFamily="18" charset="0"/>
                <a:cs typeface="Times New Roman" panose="02020603050405020304" pitchFamily="18" charset="0"/>
              </a:rPr>
              <a:t>Feasibility Study</a:t>
            </a:r>
          </a:p>
        </p:txBody>
      </p:sp>
      <p:sp>
        <p:nvSpPr>
          <p:cNvPr id="10242" name="Rectangle 2"/>
          <p:cNvSpPr>
            <a:spLocks noGrp="1" noChangeArrowheads="1"/>
          </p:cNvSpPr>
          <p:nvPr>
            <p:ph type="body" idx="1"/>
          </p:nvPr>
        </p:nvSpPr>
        <p:spPr>
          <a:xfrm>
            <a:off x="2133601" y="1473690"/>
            <a:ext cx="7770813" cy="4656747"/>
          </a:xfrm>
          <a:ln/>
        </p:spPr>
        <p:txBody>
          <a:bodyPr vert="horz" lIns="18000" tIns="46800" rIns="18000" bIns="46800" rtlCol="0">
            <a:normAutofit/>
          </a:bodyPr>
          <a:lstStyle/>
          <a:p>
            <a:pPr algn="just">
              <a:lnSpc>
                <a:spcPct val="150000"/>
              </a:lnSpc>
              <a:spcBef>
                <a:spcPts val="638"/>
              </a:spcBef>
            </a:pPr>
            <a:r>
              <a:rPr lang="en-GB" dirty="0">
                <a:solidFill>
                  <a:schemeClr val="tx1"/>
                </a:solidFill>
                <a:latin typeface="Times New Roman" panose="02020603050405020304" pitchFamily="18" charset="0"/>
                <a:cs typeface="Times New Roman" panose="02020603050405020304" pitchFamily="18" charset="0"/>
              </a:rPr>
              <a:t>Main aim of feasibility study: determine whether developing the product:</a:t>
            </a:r>
          </a:p>
          <a:p>
            <a:pPr lvl="1" algn="just">
              <a:lnSpc>
                <a:spcPct val="150000"/>
              </a:lnSpc>
              <a:spcBef>
                <a:spcPts val="725"/>
              </a:spcBef>
            </a:pPr>
            <a:r>
              <a:rPr lang="en-GB" sz="1800" dirty="0">
                <a:solidFill>
                  <a:schemeClr val="tx1"/>
                </a:solidFill>
                <a:latin typeface="Times New Roman" panose="02020603050405020304" pitchFamily="18" charset="0"/>
                <a:cs typeface="Times New Roman" panose="02020603050405020304" pitchFamily="18" charset="0"/>
              </a:rPr>
              <a:t> financially worthwhile</a:t>
            </a:r>
          </a:p>
          <a:p>
            <a:pPr lvl="1" algn="just">
              <a:lnSpc>
                <a:spcPct val="150000"/>
              </a:lnSpc>
              <a:spcBef>
                <a:spcPts val="725"/>
              </a:spcBef>
            </a:pPr>
            <a:r>
              <a:rPr lang="en-GB" sz="1800" dirty="0">
                <a:solidFill>
                  <a:schemeClr val="tx1"/>
                </a:solidFill>
                <a:latin typeface="Times New Roman" panose="02020603050405020304" pitchFamily="18" charset="0"/>
                <a:cs typeface="Times New Roman" panose="02020603050405020304" pitchFamily="18" charset="0"/>
              </a:rPr>
              <a:t> technically feasible</a:t>
            </a:r>
          </a:p>
          <a:p>
            <a:pPr algn="just">
              <a:lnSpc>
                <a:spcPct val="150000"/>
              </a:lnSpc>
              <a:spcBef>
                <a:spcPts val="638"/>
              </a:spcBef>
            </a:pPr>
            <a:r>
              <a:rPr lang="en-GB" dirty="0">
                <a:solidFill>
                  <a:schemeClr val="tx1"/>
                </a:solidFill>
                <a:latin typeface="Times New Roman" panose="02020603050405020304" pitchFamily="18" charset="0"/>
                <a:cs typeface="Times New Roman" panose="02020603050405020304" pitchFamily="18" charset="0"/>
              </a:rPr>
              <a:t>First roughly understand what the customer wants by visiting the client site:</a:t>
            </a:r>
          </a:p>
          <a:p>
            <a:pPr lvl="1" algn="just">
              <a:lnSpc>
                <a:spcPct val="150000"/>
              </a:lnSpc>
              <a:spcBef>
                <a:spcPts val="550"/>
              </a:spcBef>
            </a:pPr>
            <a:r>
              <a:rPr lang="en-GB" sz="1800" dirty="0">
                <a:solidFill>
                  <a:schemeClr val="tx1"/>
                </a:solidFill>
                <a:latin typeface="Times New Roman" panose="02020603050405020304" pitchFamily="18" charset="0"/>
                <a:cs typeface="Times New Roman" panose="02020603050405020304" pitchFamily="18" charset="0"/>
              </a:rPr>
              <a:t>different data which would be input to the system,</a:t>
            </a:r>
          </a:p>
          <a:p>
            <a:pPr lvl="1" algn="just">
              <a:lnSpc>
                <a:spcPct val="150000"/>
              </a:lnSpc>
              <a:spcBef>
                <a:spcPts val="550"/>
              </a:spcBef>
            </a:pPr>
            <a:r>
              <a:rPr lang="en-GB" sz="1800" dirty="0">
                <a:solidFill>
                  <a:schemeClr val="tx1"/>
                </a:solidFill>
                <a:latin typeface="Times New Roman" panose="02020603050405020304" pitchFamily="18" charset="0"/>
                <a:cs typeface="Times New Roman" panose="02020603050405020304" pitchFamily="18" charset="0"/>
              </a:rPr>
              <a:t>processing needed on these data,</a:t>
            </a:r>
          </a:p>
          <a:p>
            <a:pPr lvl="1" algn="just">
              <a:lnSpc>
                <a:spcPct val="150000"/>
              </a:lnSpc>
              <a:spcBef>
                <a:spcPts val="550"/>
              </a:spcBef>
            </a:pPr>
            <a:r>
              <a:rPr lang="en-GB" sz="1800" dirty="0">
                <a:solidFill>
                  <a:schemeClr val="tx1"/>
                </a:solidFill>
                <a:latin typeface="Times New Roman" panose="02020603050405020304" pitchFamily="18" charset="0"/>
                <a:cs typeface="Times New Roman" panose="02020603050405020304" pitchFamily="18" charset="0"/>
              </a:rPr>
              <a:t>output data to be produced by the system, </a:t>
            </a:r>
          </a:p>
          <a:p>
            <a:pPr lvl="1" algn="just">
              <a:lnSpc>
                <a:spcPct val="150000"/>
              </a:lnSpc>
              <a:spcBef>
                <a:spcPts val="550"/>
              </a:spcBef>
            </a:pPr>
            <a:r>
              <a:rPr lang="en-GB" sz="1800" dirty="0">
                <a:solidFill>
                  <a:schemeClr val="tx1"/>
                </a:solidFill>
                <a:latin typeface="Times New Roman" panose="02020603050405020304" pitchFamily="18" charset="0"/>
                <a:cs typeface="Times New Roman" panose="02020603050405020304" pitchFamily="18" charset="0"/>
              </a:rPr>
              <a:t>various constraints on the behaviour of the system.</a:t>
            </a:r>
          </a:p>
        </p:txBody>
      </p:sp>
      <p:sp>
        <p:nvSpPr>
          <p:cNvPr id="2" name="Date Placeholder 1"/>
          <p:cNvSpPr>
            <a:spLocks noGrp="1"/>
          </p:cNvSpPr>
          <p:nvPr>
            <p:ph type="dt" sz="half" idx="10"/>
          </p:nvPr>
        </p:nvSpPr>
        <p:spPr/>
        <p:txBody>
          <a:bodyPr/>
          <a:lstStyle/>
          <a:p>
            <a:fld id="{5726E122-FE82-445D-A77D-71387DAA5859}" type="datetime1">
              <a:rPr lang="en-US" smtClean="0"/>
              <a:t>9/24/2023</a:t>
            </a:fld>
            <a:endParaRPr lang="en-US" dirty="0"/>
          </a:p>
        </p:txBody>
      </p:sp>
    </p:spTree>
    <p:extLst>
      <p:ext uri="{BB962C8B-B14F-4D97-AF65-F5344CB8AC3E}">
        <p14:creationId xmlns:p14="http://schemas.microsoft.com/office/powerpoint/2010/main" val="13019289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F8C6840-C62E-4AB4-A193-014D0B0F07AD}" type="slidenum">
              <a:rPr lang="en-US"/>
              <a:pPr/>
              <a:t>22</a:t>
            </a:fld>
            <a:endParaRPr lang="en-US"/>
          </a:p>
        </p:txBody>
      </p:sp>
      <p:sp>
        <p:nvSpPr>
          <p:cNvPr id="11265" name="Rectangle 1"/>
          <p:cNvSpPr>
            <a:spLocks noGrp="1" noChangeArrowheads="1"/>
          </p:cNvSpPr>
          <p:nvPr>
            <p:ph type="title"/>
          </p:nvPr>
        </p:nvSpPr>
        <p:spPr>
          <a:xfrm>
            <a:off x="1930401" y="342901"/>
            <a:ext cx="7770813" cy="1141413"/>
          </a:xfrm>
          <a:ln/>
        </p:spPr>
        <p:txBody>
          <a:bodyPr vert="horz" lIns="18000" tIns="46800" rIns="18000" bIns="46800" rtlCol="0" anchor="ctr">
            <a:normAutofit/>
          </a:bodyPr>
          <a:lstStyle/>
          <a:p>
            <a:pPr algn="ctr">
              <a:spcBef>
                <a:spcPts val="1000"/>
              </a:spcBef>
            </a:pPr>
            <a:r>
              <a:rPr lang="en-GB" b="1" dirty="0">
                <a:solidFill>
                  <a:schemeClr val="tx1"/>
                </a:solidFill>
                <a:latin typeface="Times New Roman" panose="02020603050405020304" pitchFamily="18" charset="0"/>
                <a:cs typeface="Times New Roman" panose="02020603050405020304" pitchFamily="18" charset="0"/>
              </a:rPr>
              <a:t>Activities during Feasibility Study</a:t>
            </a:r>
          </a:p>
        </p:txBody>
      </p:sp>
      <p:sp>
        <p:nvSpPr>
          <p:cNvPr id="11266" name="Rectangle 2"/>
          <p:cNvSpPr>
            <a:spLocks noGrp="1" noChangeArrowheads="1"/>
          </p:cNvSpPr>
          <p:nvPr>
            <p:ph type="body" idx="1"/>
          </p:nvPr>
        </p:nvSpPr>
        <p:spPr>
          <a:xfrm>
            <a:off x="2209801" y="1652588"/>
            <a:ext cx="7770813" cy="4595812"/>
          </a:xfrm>
          <a:ln/>
        </p:spPr>
        <p:txBody>
          <a:bodyPr vert="horz" lIns="18000" tIns="46800" rIns="18000" bIns="46800" rtlCol="0">
            <a:normAutofit/>
          </a:bodyPr>
          <a:lstStyle/>
          <a:p>
            <a:pPr algn="just">
              <a:lnSpc>
                <a:spcPct val="150000"/>
              </a:lnSpc>
            </a:pPr>
            <a:r>
              <a:rPr lang="en-GB" dirty="0">
                <a:latin typeface="Times New Roman" panose="02020603050405020304" pitchFamily="18" charset="0"/>
                <a:cs typeface="Times New Roman" panose="02020603050405020304" pitchFamily="18" charset="0"/>
              </a:rPr>
              <a:t>Work out an overall understanding of the problem.</a:t>
            </a:r>
          </a:p>
          <a:p>
            <a:pPr algn="just">
              <a:lnSpc>
                <a:spcPct val="150000"/>
              </a:lnSpc>
            </a:pPr>
            <a:r>
              <a:rPr lang="en-GB" dirty="0">
                <a:latin typeface="Times New Roman" panose="02020603050405020304" pitchFamily="18" charset="0"/>
                <a:cs typeface="Times New Roman" panose="02020603050405020304" pitchFamily="18" charset="0"/>
              </a:rPr>
              <a:t>Formulate different solution strategies.</a:t>
            </a:r>
          </a:p>
          <a:p>
            <a:pPr algn="just">
              <a:lnSpc>
                <a:spcPct val="150000"/>
              </a:lnSpc>
            </a:pPr>
            <a:r>
              <a:rPr lang="en-GB" dirty="0">
                <a:latin typeface="Times New Roman" panose="02020603050405020304" pitchFamily="18" charset="0"/>
                <a:cs typeface="Times New Roman" panose="02020603050405020304" pitchFamily="18" charset="0"/>
              </a:rPr>
              <a:t>Examine alternate solution strategies in terms of:</a:t>
            </a:r>
          </a:p>
          <a:p>
            <a:pPr lvl="2" algn="just">
              <a:lnSpc>
                <a:spcPct val="150000"/>
              </a:lnSpc>
              <a:spcBef>
                <a:spcPts val="638"/>
              </a:spcBef>
            </a:pPr>
            <a:r>
              <a:rPr lang="en-GB" sz="1800" dirty="0">
                <a:latin typeface="Times New Roman" panose="02020603050405020304" pitchFamily="18" charset="0"/>
                <a:cs typeface="Times New Roman" panose="02020603050405020304" pitchFamily="18" charset="0"/>
              </a:rPr>
              <a:t>resources required, </a:t>
            </a:r>
          </a:p>
          <a:p>
            <a:pPr lvl="2" algn="just">
              <a:lnSpc>
                <a:spcPct val="150000"/>
              </a:lnSpc>
              <a:spcBef>
                <a:spcPts val="638"/>
              </a:spcBef>
            </a:pPr>
            <a:r>
              <a:rPr lang="en-GB" sz="1800" dirty="0">
                <a:latin typeface="Times New Roman" panose="02020603050405020304" pitchFamily="18" charset="0"/>
                <a:cs typeface="Times New Roman" panose="02020603050405020304" pitchFamily="18" charset="0"/>
              </a:rPr>
              <a:t>cost of development, and </a:t>
            </a:r>
          </a:p>
          <a:p>
            <a:pPr lvl="2" algn="just">
              <a:lnSpc>
                <a:spcPct val="150000"/>
              </a:lnSpc>
              <a:spcBef>
                <a:spcPts val="638"/>
              </a:spcBef>
            </a:pPr>
            <a:r>
              <a:rPr lang="en-GB" sz="1800" dirty="0">
                <a:latin typeface="Times New Roman" panose="02020603050405020304" pitchFamily="18" charset="0"/>
                <a:cs typeface="Times New Roman" panose="02020603050405020304" pitchFamily="18" charset="0"/>
              </a:rPr>
              <a:t>development time.</a:t>
            </a:r>
          </a:p>
        </p:txBody>
      </p:sp>
      <p:sp>
        <p:nvSpPr>
          <p:cNvPr id="2" name="Date Placeholder 1"/>
          <p:cNvSpPr>
            <a:spLocks noGrp="1"/>
          </p:cNvSpPr>
          <p:nvPr>
            <p:ph type="dt" sz="half" idx="10"/>
          </p:nvPr>
        </p:nvSpPr>
        <p:spPr/>
        <p:txBody>
          <a:bodyPr/>
          <a:lstStyle/>
          <a:p>
            <a:fld id="{7B1F7D8A-413E-47ED-84CF-61BADD740D01}" type="datetime1">
              <a:rPr lang="en-US" smtClean="0"/>
              <a:t>9/24/2023</a:t>
            </a:fld>
            <a:endParaRPr lang="en-US" dirty="0"/>
          </a:p>
        </p:txBody>
      </p:sp>
    </p:spTree>
    <p:extLst>
      <p:ext uri="{BB962C8B-B14F-4D97-AF65-F5344CB8AC3E}">
        <p14:creationId xmlns:p14="http://schemas.microsoft.com/office/powerpoint/2010/main" val="35973322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08CD61B-FF8D-448E-90DC-7CFE38AC62A3}" type="slidenum">
              <a:rPr lang="en-US"/>
              <a:pPr/>
              <a:t>23</a:t>
            </a:fld>
            <a:endParaRPr lang="en-US"/>
          </a:p>
        </p:txBody>
      </p:sp>
      <p:sp>
        <p:nvSpPr>
          <p:cNvPr id="12289" name="Rectangle 1"/>
          <p:cNvSpPr>
            <a:spLocks noGrp="1" noChangeArrowheads="1"/>
          </p:cNvSpPr>
          <p:nvPr>
            <p:ph type="title"/>
          </p:nvPr>
        </p:nvSpPr>
        <p:spPr>
          <a:xfrm>
            <a:off x="1930401" y="342901"/>
            <a:ext cx="7770813" cy="1141413"/>
          </a:xfrm>
          <a:ln/>
        </p:spPr>
        <p:txBody>
          <a:bodyPr vert="horz" lIns="18000" tIns="46800" rIns="18000" bIns="46800" rtlCol="0" anchor="ctr">
            <a:normAutofit/>
          </a:bodyPr>
          <a:lstStyle/>
          <a:p>
            <a:pPr algn="ctr">
              <a:spcBef>
                <a:spcPts val="1000"/>
              </a:spcBef>
            </a:pPr>
            <a:r>
              <a:rPr lang="en-GB" b="1" dirty="0">
                <a:solidFill>
                  <a:schemeClr val="tx1"/>
                </a:solidFill>
                <a:latin typeface="Times New Roman" panose="02020603050405020304" pitchFamily="18" charset="0"/>
                <a:cs typeface="Times New Roman" panose="02020603050405020304" pitchFamily="18" charset="0"/>
              </a:rPr>
              <a:t>Activities during Feasibility Study</a:t>
            </a:r>
          </a:p>
        </p:txBody>
      </p:sp>
      <p:sp>
        <p:nvSpPr>
          <p:cNvPr id="12290" name="Rectangle 2"/>
          <p:cNvSpPr>
            <a:spLocks noGrp="1" noChangeArrowheads="1"/>
          </p:cNvSpPr>
          <p:nvPr>
            <p:ph type="body" idx="1"/>
          </p:nvPr>
        </p:nvSpPr>
        <p:spPr>
          <a:xfrm>
            <a:off x="1930401" y="1484314"/>
            <a:ext cx="7725094" cy="4449682"/>
          </a:xfrm>
          <a:ln/>
        </p:spPr>
        <p:txBody>
          <a:bodyPr vert="horz" lIns="18000" tIns="46800" rIns="18000" bIns="46800" rtlCol="0">
            <a:noAutofit/>
          </a:bodyPr>
          <a:lstStyle/>
          <a:p>
            <a:pPr algn="just">
              <a:lnSpc>
                <a:spcPct val="150000"/>
              </a:lnSpc>
            </a:pPr>
            <a:r>
              <a:rPr lang="en-GB" dirty="0">
                <a:latin typeface="Times New Roman" panose="02020603050405020304" pitchFamily="18" charset="0"/>
                <a:cs typeface="Times New Roman" panose="02020603050405020304" pitchFamily="18" charset="0"/>
              </a:rPr>
              <a:t>Perform a cost/benefit analysis:</a:t>
            </a:r>
          </a:p>
          <a:p>
            <a:pPr lvl="1" algn="just">
              <a:lnSpc>
                <a:spcPct val="150000"/>
              </a:lnSpc>
              <a:spcBef>
                <a:spcPts val="725"/>
              </a:spcBef>
            </a:pPr>
            <a:r>
              <a:rPr lang="en-GB" sz="1800" dirty="0">
                <a:latin typeface="Times New Roman" panose="02020603050405020304" pitchFamily="18" charset="0"/>
                <a:cs typeface="Times New Roman" panose="02020603050405020304" pitchFamily="18" charset="0"/>
              </a:rPr>
              <a:t>to determine which solution is the best</a:t>
            </a:r>
          </a:p>
          <a:p>
            <a:pPr lvl="2" algn="just">
              <a:lnSpc>
                <a:spcPct val="150000"/>
              </a:lnSpc>
              <a:spcBef>
                <a:spcPts val="725"/>
              </a:spcBef>
            </a:pPr>
            <a:r>
              <a:rPr lang="en-GB" sz="1800" dirty="0">
                <a:latin typeface="Times New Roman" panose="02020603050405020304" pitchFamily="18" charset="0"/>
                <a:cs typeface="Times New Roman" panose="02020603050405020304" pitchFamily="18" charset="0"/>
              </a:rPr>
              <a:t>Depending on customer budget</a:t>
            </a:r>
          </a:p>
          <a:p>
            <a:pPr lvl="2" algn="just">
              <a:lnSpc>
                <a:spcPct val="150000"/>
              </a:lnSpc>
              <a:spcBef>
                <a:spcPts val="725"/>
              </a:spcBef>
            </a:pPr>
            <a:r>
              <a:rPr lang="en-GB" sz="1800" dirty="0">
                <a:latin typeface="Times New Roman" panose="02020603050405020304" pitchFamily="18" charset="0"/>
                <a:cs typeface="Times New Roman" panose="02020603050405020304" pitchFamily="18" charset="0"/>
              </a:rPr>
              <a:t>Technical expertise of the development team</a:t>
            </a:r>
          </a:p>
          <a:p>
            <a:pPr lvl="1" algn="just">
              <a:lnSpc>
                <a:spcPct val="150000"/>
              </a:lnSpc>
              <a:spcBef>
                <a:spcPts val="725"/>
              </a:spcBef>
            </a:pPr>
            <a:r>
              <a:rPr lang="en-GB" sz="1800" dirty="0">
                <a:latin typeface="Times New Roman" panose="02020603050405020304" pitchFamily="18" charset="0"/>
                <a:cs typeface="Times New Roman" panose="02020603050405020304" pitchFamily="18" charset="0"/>
              </a:rPr>
              <a:t>You may determine that none of the solutions is feasible due to: </a:t>
            </a:r>
          </a:p>
          <a:p>
            <a:pPr lvl="2" algn="just">
              <a:lnSpc>
                <a:spcPct val="150000"/>
              </a:lnSpc>
              <a:spcBef>
                <a:spcPts val="638"/>
              </a:spcBef>
            </a:pPr>
            <a:r>
              <a:rPr lang="en-GB" sz="1800" dirty="0">
                <a:latin typeface="Times New Roman" panose="02020603050405020304" pitchFamily="18" charset="0"/>
                <a:cs typeface="Times New Roman" panose="02020603050405020304" pitchFamily="18" charset="0"/>
              </a:rPr>
              <a:t>high cost, </a:t>
            </a:r>
          </a:p>
          <a:p>
            <a:pPr lvl="2" algn="just">
              <a:lnSpc>
                <a:spcPct val="150000"/>
              </a:lnSpc>
              <a:spcBef>
                <a:spcPts val="638"/>
              </a:spcBef>
            </a:pPr>
            <a:r>
              <a:rPr lang="en-GB" sz="1800" dirty="0">
                <a:latin typeface="Times New Roman" panose="02020603050405020304" pitchFamily="18" charset="0"/>
                <a:cs typeface="Times New Roman" panose="02020603050405020304" pitchFamily="18" charset="0"/>
              </a:rPr>
              <a:t>resource constraints,  </a:t>
            </a:r>
          </a:p>
          <a:p>
            <a:pPr lvl="2" algn="just">
              <a:lnSpc>
                <a:spcPct val="150000"/>
              </a:lnSpc>
              <a:spcBef>
                <a:spcPts val="638"/>
              </a:spcBef>
            </a:pPr>
            <a:r>
              <a:rPr lang="en-GB" sz="1800" dirty="0">
                <a:latin typeface="Times New Roman" panose="02020603050405020304" pitchFamily="18" charset="0"/>
                <a:cs typeface="Times New Roman" panose="02020603050405020304" pitchFamily="18" charset="0"/>
              </a:rPr>
              <a:t>technical reasons.</a:t>
            </a:r>
          </a:p>
        </p:txBody>
      </p:sp>
      <p:sp>
        <p:nvSpPr>
          <p:cNvPr id="2" name="Date Placeholder 1"/>
          <p:cNvSpPr>
            <a:spLocks noGrp="1"/>
          </p:cNvSpPr>
          <p:nvPr>
            <p:ph type="dt" sz="half" idx="10"/>
          </p:nvPr>
        </p:nvSpPr>
        <p:spPr/>
        <p:txBody>
          <a:bodyPr/>
          <a:lstStyle/>
          <a:p>
            <a:fld id="{2D18FC0C-9FBE-48F0-A1CD-0363F41D7143}" type="datetime1">
              <a:rPr lang="en-US" smtClean="0"/>
              <a:t>9/24/2023</a:t>
            </a:fld>
            <a:endParaRPr lang="en-US" dirty="0"/>
          </a:p>
        </p:txBody>
      </p:sp>
    </p:spTree>
    <p:extLst>
      <p:ext uri="{BB962C8B-B14F-4D97-AF65-F5344CB8AC3E}">
        <p14:creationId xmlns:p14="http://schemas.microsoft.com/office/powerpoint/2010/main" val="29455654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5943" y="512462"/>
            <a:ext cx="8911687" cy="1280890"/>
          </a:xfrm>
        </p:spPr>
        <p:txBody>
          <a:bodyPr/>
          <a:lstStyle/>
          <a:p>
            <a:pPr algn="ctr"/>
            <a:r>
              <a:rPr lang="en-US" b="1" dirty="0">
                <a:latin typeface="Times New Roman" panose="02020603050405020304" pitchFamily="18" charset="0"/>
                <a:cs typeface="Times New Roman" panose="02020603050405020304" pitchFamily="18" charset="0"/>
              </a:rPr>
              <a:t>CASE STUDY</a:t>
            </a:r>
          </a:p>
        </p:txBody>
      </p:sp>
      <p:sp>
        <p:nvSpPr>
          <p:cNvPr id="3" name="Content Placeholder 2"/>
          <p:cNvSpPr>
            <a:spLocks noGrp="1"/>
          </p:cNvSpPr>
          <p:nvPr>
            <p:ph idx="1"/>
          </p:nvPr>
        </p:nvSpPr>
        <p:spPr/>
        <p:txBody>
          <a:bodyPr>
            <a:normAutofit/>
          </a:bodyPr>
          <a:lstStyle/>
          <a:p>
            <a:r>
              <a:rPr lang="en-US" sz="3600" b="1" dirty="0">
                <a:latin typeface="Times New Roman" panose="02020603050405020304" pitchFamily="18" charset="0"/>
                <a:cs typeface="Times New Roman" panose="02020603050405020304" pitchFamily="18" charset="0"/>
              </a:rPr>
              <a:t>MINING Company</a:t>
            </a:r>
          </a:p>
        </p:txBody>
      </p:sp>
      <p:sp>
        <p:nvSpPr>
          <p:cNvPr id="4" name="Date Placeholder 3"/>
          <p:cNvSpPr>
            <a:spLocks noGrp="1"/>
          </p:cNvSpPr>
          <p:nvPr>
            <p:ph type="dt" sz="half" idx="10"/>
          </p:nvPr>
        </p:nvSpPr>
        <p:spPr/>
        <p:txBody>
          <a:bodyPr/>
          <a:lstStyle/>
          <a:p>
            <a:fld id="{F4E7DC7F-6C31-4981-A585-36EEB56812DE}" type="datetime1">
              <a:rPr lang="en-US" smtClean="0"/>
              <a:t>9/24/2023</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9764092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6366" y="512462"/>
            <a:ext cx="8911687" cy="1280890"/>
          </a:xfrm>
        </p:spPr>
        <p:txBody>
          <a:bodyPr/>
          <a:lstStyle/>
          <a:p>
            <a:pPr algn="ctr"/>
            <a:r>
              <a:rPr lang="en-GB" b="1" dirty="0">
                <a:solidFill>
                  <a:schemeClr val="tx1"/>
                </a:solidFill>
                <a:latin typeface="Times New Roman" panose="02020603050405020304" pitchFamily="18" charset="0"/>
                <a:cs typeface="Times New Roman" panose="02020603050405020304" pitchFamily="18" charset="0"/>
              </a:rPr>
              <a:t>Requirements Analysis and Specification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19645" y="1778278"/>
            <a:ext cx="9115108" cy="4367233"/>
          </a:xfrm>
        </p:spPr>
        <p:txBody>
          <a:bodyPr>
            <a:normAutofit fontScale="25000" lnSpcReduction="20000"/>
          </a:bodyPr>
          <a:lstStyle/>
          <a:p>
            <a:pPr marL="0" indent="0" algn="just">
              <a:buNone/>
            </a:pPr>
            <a:r>
              <a:rPr lang="en-US" sz="7200" dirty="0">
                <a:latin typeface="Times New Roman" panose="02020603050405020304" pitchFamily="18" charset="0"/>
                <a:cs typeface="Times New Roman" panose="02020603050405020304" pitchFamily="18" charset="0"/>
              </a:rPr>
              <a:t>The following basic questions pertaining to the project should be clearly understood by the analyst in order to obtain a good grasp of the problem:</a:t>
            </a:r>
          </a:p>
          <a:p>
            <a:pPr algn="just"/>
            <a:r>
              <a:rPr lang="en-US" sz="7200" dirty="0">
                <a:latin typeface="Times New Roman" panose="02020603050405020304" pitchFamily="18" charset="0"/>
                <a:cs typeface="Times New Roman" panose="02020603050405020304" pitchFamily="18" charset="0"/>
              </a:rPr>
              <a:t>What is the problem?</a:t>
            </a:r>
          </a:p>
          <a:p>
            <a:pPr algn="just"/>
            <a:r>
              <a:rPr lang="en-US" sz="7200" dirty="0">
                <a:latin typeface="Times New Roman" panose="02020603050405020304" pitchFamily="18" charset="0"/>
                <a:cs typeface="Times New Roman" panose="02020603050405020304" pitchFamily="18" charset="0"/>
              </a:rPr>
              <a:t>Why is it important to solve the problem?</a:t>
            </a:r>
          </a:p>
          <a:p>
            <a:pPr algn="just"/>
            <a:r>
              <a:rPr lang="en-US" sz="7200" dirty="0">
                <a:latin typeface="Times New Roman" panose="02020603050405020304" pitchFamily="18" charset="0"/>
                <a:cs typeface="Times New Roman" panose="02020603050405020304" pitchFamily="18" charset="0"/>
              </a:rPr>
              <a:t>What are the possible solutions to the problem?</a:t>
            </a:r>
          </a:p>
          <a:p>
            <a:pPr algn="just"/>
            <a:r>
              <a:rPr lang="en-US" sz="7200" dirty="0">
                <a:latin typeface="Times New Roman" panose="02020603050405020304" pitchFamily="18" charset="0"/>
                <a:cs typeface="Times New Roman" panose="02020603050405020304" pitchFamily="18" charset="0"/>
              </a:rPr>
              <a:t>What exactly are the data input to the system and what exactly are the data output by the system?</a:t>
            </a:r>
          </a:p>
          <a:p>
            <a:pPr algn="just"/>
            <a:r>
              <a:rPr lang="en-US" sz="7200" dirty="0">
                <a:latin typeface="Times New Roman" panose="02020603050405020304" pitchFamily="18" charset="0"/>
                <a:cs typeface="Times New Roman" panose="02020603050405020304" pitchFamily="18" charset="0"/>
              </a:rPr>
              <a:t>What are the likely complexities that might arise while solving the problem?</a:t>
            </a:r>
          </a:p>
          <a:p>
            <a:pPr algn="just"/>
            <a:r>
              <a:rPr lang="en-US" sz="7200" dirty="0">
                <a:latin typeface="Times New Roman" panose="02020603050405020304" pitchFamily="18" charset="0"/>
                <a:cs typeface="Times New Roman" panose="02020603050405020304" pitchFamily="18" charset="0"/>
              </a:rPr>
              <a:t>If there are external software or hardware with which the developed software has to interface, then what exactly would the data interchange formats with the external system be? </a:t>
            </a:r>
          </a:p>
          <a:p>
            <a:pPr marL="0" indent="0" algn="just">
              <a:buNone/>
            </a:pPr>
            <a:br>
              <a:rPr lang="en-US" sz="7200" dirty="0"/>
            </a:br>
            <a:br>
              <a:rPr lang="en-US" sz="7200" dirty="0"/>
            </a:br>
            <a:br>
              <a:rPr lang="en-US" sz="7200" dirty="0"/>
            </a:br>
            <a:endParaRPr lang="en-US" sz="4500" dirty="0"/>
          </a:p>
          <a:p>
            <a:pPr marL="0" indent="0" algn="just">
              <a:buNone/>
            </a:pPr>
            <a:br>
              <a:rPr lang="en-US" sz="4500" dirty="0"/>
            </a:br>
            <a:endParaRPr lang="en-US" sz="4500" dirty="0"/>
          </a:p>
          <a:p>
            <a:pPr algn="just"/>
            <a:endParaRPr lang="en-US" dirty="0"/>
          </a:p>
          <a:p>
            <a:pPr marL="0" indent="0" algn="just">
              <a:buNone/>
            </a:pPr>
            <a:r>
              <a:rPr lang="en-US" dirty="0"/>
              <a:t> </a:t>
            </a:r>
            <a:br>
              <a:rPr lang="en-US" dirty="0"/>
            </a:br>
            <a:endParaRPr lang="en-US" dirty="0"/>
          </a:p>
        </p:txBody>
      </p:sp>
      <p:sp>
        <p:nvSpPr>
          <p:cNvPr id="4" name="Date Placeholder 3"/>
          <p:cNvSpPr>
            <a:spLocks noGrp="1"/>
          </p:cNvSpPr>
          <p:nvPr>
            <p:ph type="dt" sz="half" idx="10"/>
          </p:nvPr>
        </p:nvSpPr>
        <p:spPr/>
        <p:txBody>
          <a:bodyPr/>
          <a:lstStyle/>
          <a:p>
            <a:fld id="{F4E7DC7F-6C31-4981-A585-36EEB56812DE}" type="datetime1">
              <a:rPr lang="en-US" smtClean="0"/>
              <a:t>9/24/2023</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12230034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8F155C8-DB0F-4B59-B1BD-1726C14AF905}" type="slidenum">
              <a:rPr lang="en-US"/>
              <a:pPr/>
              <a:t>26</a:t>
            </a:fld>
            <a:endParaRPr lang="en-US"/>
          </a:p>
        </p:txBody>
      </p:sp>
      <p:sp>
        <p:nvSpPr>
          <p:cNvPr id="13313" name="Rectangle 1"/>
          <p:cNvSpPr>
            <a:spLocks noGrp="1" noChangeArrowheads="1"/>
          </p:cNvSpPr>
          <p:nvPr>
            <p:ph type="title"/>
          </p:nvPr>
        </p:nvSpPr>
        <p:spPr>
          <a:xfrm>
            <a:off x="1930401" y="219076"/>
            <a:ext cx="7770813" cy="1160463"/>
          </a:xfrm>
          <a:ln/>
        </p:spPr>
        <p:txBody>
          <a:bodyPr vert="horz" lIns="18000" tIns="46800" rIns="18000" bIns="46800" rtlCol="0" anchor="ctr">
            <a:noAutofit/>
          </a:bodyPr>
          <a:lstStyle/>
          <a:p>
            <a:pPr algn="ctr">
              <a:spcBef>
                <a:spcPts val="800"/>
              </a:spcBef>
            </a:pPr>
            <a:r>
              <a:rPr lang="en-GB" b="1" dirty="0">
                <a:solidFill>
                  <a:schemeClr val="tx1"/>
                </a:solidFill>
                <a:latin typeface="Times New Roman" panose="02020603050405020304" pitchFamily="18" charset="0"/>
                <a:cs typeface="Times New Roman" panose="02020603050405020304" pitchFamily="18" charset="0"/>
              </a:rPr>
              <a:t>Requirements Analysis and Specification (Contd.)</a:t>
            </a:r>
          </a:p>
        </p:txBody>
      </p:sp>
      <p:sp>
        <p:nvSpPr>
          <p:cNvPr id="13314" name="Rectangle 2"/>
          <p:cNvSpPr>
            <a:spLocks noGrp="1" noChangeArrowheads="1"/>
          </p:cNvSpPr>
          <p:nvPr>
            <p:ph type="body" idx="1"/>
          </p:nvPr>
        </p:nvSpPr>
        <p:spPr>
          <a:xfrm>
            <a:off x="1930401" y="1381145"/>
            <a:ext cx="7770813" cy="5119688"/>
          </a:xfrm>
          <a:ln/>
        </p:spPr>
        <p:txBody>
          <a:bodyPr vert="horz" lIns="18000" tIns="46800" rIns="18000" bIns="46800" rtlCol="0">
            <a:normAutofit/>
          </a:bodyPr>
          <a:lstStyle/>
          <a:p>
            <a:pPr algn="just">
              <a:lnSpc>
                <a:spcPct val="150000"/>
              </a:lnSpc>
              <a:spcBef>
                <a:spcPts val="825"/>
              </a:spcBef>
            </a:pPr>
            <a:r>
              <a:rPr lang="en-GB" u="sng" dirty="0">
                <a:solidFill>
                  <a:schemeClr val="tx1"/>
                </a:solidFill>
                <a:latin typeface="Times New Roman" panose="02020603050405020304" pitchFamily="18" charset="0"/>
                <a:cs typeface="Times New Roman" panose="02020603050405020304" pitchFamily="18" charset="0"/>
              </a:rPr>
              <a:t>Aim of this phase:</a:t>
            </a:r>
          </a:p>
          <a:p>
            <a:pPr lvl="1" algn="just">
              <a:lnSpc>
                <a:spcPct val="150000"/>
              </a:lnSpc>
              <a:spcBef>
                <a:spcPts val="725"/>
              </a:spcBef>
            </a:pPr>
            <a:r>
              <a:rPr lang="en-GB" sz="1800" dirty="0">
                <a:solidFill>
                  <a:schemeClr val="tx1"/>
                </a:solidFill>
                <a:latin typeface="Times New Roman" panose="02020603050405020304" pitchFamily="18" charset="0"/>
                <a:cs typeface="Times New Roman" panose="02020603050405020304" pitchFamily="18" charset="0"/>
              </a:rPr>
              <a:t>understand the </a:t>
            </a:r>
            <a:r>
              <a:rPr lang="en-GB" sz="1800" u="sng" dirty="0">
                <a:solidFill>
                  <a:schemeClr val="tx1"/>
                </a:solidFill>
                <a:latin typeface="Times New Roman" panose="02020603050405020304" pitchFamily="18" charset="0"/>
                <a:cs typeface="Times New Roman" panose="02020603050405020304" pitchFamily="18" charset="0"/>
              </a:rPr>
              <a:t>exact requirements</a:t>
            </a:r>
            <a:r>
              <a:rPr lang="en-GB" sz="1800" dirty="0">
                <a:solidFill>
                  <a:schemeClr val="tx1"/>
                </a:solidFill>
                <a:latin typeface="Times New Roman" panose="02020603050405020304" pitchFamily="18" charset="0"/>
                <a:cs typeface="Times New Roman" panose="02020603050405020304" pitchFamily="18" charset="0"/>
              </a:rPr>
              <a:t> of the customer,  </a:t>
            </a:r>
          </a:p>
          <a:p>
            <a:pPr lvl="1" algn="just">
              <a:lnSpc>
                <a:spcPct val="150000"/>
              </a:lnSpc>
              <a:spcBef>
                <a:spcPts val="725"/>
              </a:spcBef>
            </a:pPr>
            <a:r>
              <a:rPr lang="en-GB" sz="1800" dirty="0">
                <a:solidFill>
                  <a:schemeClr val="tx1"/>
                </a:solidFill>
                <a:latin typeface="Times New Roman" panose="02020603050405020304" pitchFamily="18" charset="0"/>
                <a:cs typeface="Times New Roman" panose="02020603050405020304" pitchFamily="18" charset="0"/>
              </a:rPr>
              <a:t>document them properly.</a:t>
            </a:r>
          </a:p>
          <a:p>
            <a:pPr algn="just">
              <a:lnSpc>
                <a:spcPct val="150000"/>
              </a:lnSpc>
              <a:spcBef>
                <a:spcPts val="825"/>
              </a:spcBef>
            </a:pPr>
            <a:r>
              <a:rPr lang="en-GB" dirty="0">
                <a:solidFill>
                  <a:schemeClr val="tx1"/>
                </a:solidFill>
                <a:latin typeface="Times New Roman" panose="02020603050405020304" pitchFamily="18" charset="0"/>
                <a:cs typeface="Times New Roman" panose="02020603050405020304" pitchFamily="18" charset="0"/>
              </a:rPr>
              <a:t>Consists of two distinct activities: </a:t>
            </a:r>
          </a:p>
          <a:p>
            <a:pPr lvl="1" algn="just">
              <a:lnSpc>
                <a:spcPct val="150000"/>
              </a:lnSpc>
              <a:spcBef>
                <a:spcPts val="725"/>
              </a:spcBef>
            </a:pPr>
            <a:r>
              <a:rPr lang="en-GB" sz="1800" dirty="0">
                <a:solidFill>
                  <a:schemeClr val="tx1"/>
                </a:solidFill>
                <a:latin typeface="Times New Roman" panose="02020603050405020304" pitchFamily="18" charset="0"/>
                <a:cs typeface="Times New Roman" panose="02020603050405020304" pitchFamily="18" charset="0"/>
              </a:rPr>
              <a:t>requirements gathering and analysis </a:t>
            </a:r>
          </a:p>
          <a:p>
            <a:pPr lvl="1" algn="just">
              <a:lnSpc>
                <a:spcPct val="150000"/>
              </a:lnSpc>
              <a:spcBef>
                <a:spcPts val="725"/>
              </a:spcBef>
            </a:pPr>
            <a:r>
              <a:rPr lang="en-GB" sz="1800" dirty="0">
                <a:solidFill>
                  <a:schemeClr val="tx1"/>
                </a:solidFill>
                <a:latin typeface="Times New Roman" panose="02020603050405020304" pitchFamily="18" charset="0"/>
                <a:cs typeface="Times New Roman" panose="02020603050405020304" pitchFamily="18" charset="0"/>
              </a:rPr>
              <a:t>requirements specification.</a:t>
            </a:r>
          </a:p>
        </p:txBody>
      </p:sp>
      <p:sp>
        <p:nvSpPr>
          <p:cNvPr id="2" name="Date Placeholder 1"/>
          <p:cNvSpPr>
            <a:spLocks noGrp="1"/>
          </p:cNvSpPr>
          <p:nvPr>
            <p:ph type="dt" sz="half" idx="10"/>
          </p:nvPr>
        </p:nvSpPr>
        <p:spPr/>
        <p:txBody>
          <a:bodyPr/>
          <a:lstStyle/>
          <a:p>
            <a:fld id="{412C104C-E922-4D62-8E9B-395F4BFB1AD6}" type="datetime1">
              <a:rPr lang="en-US" smtClean="0"/>
              <a:t>9/24/2023</a:t>
            </a:fld>
            <a:endParaRPr lang="en-US" dirty="0"/>
          </a:p>
        </p:txBody>
      </p:sp>
    </p:spTree>
    <p:extLst>
      <p:ext uri="{BB962C8B-B14F-4D97-AF65-F5344CB8AC3E}">
        <p14:creationId xmlns:p14="http://schemas.microsoft.com/office/powerpoint/2010/main" val="20216313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7D1F8B8-23AA-497A-B4C4-3366D1BA314E}" type="slidenum">
              <a:rPr lang="en-US"/>
              <a:pPr/>
              <a:t>27</a:t>
            </a:fld>
            <a:endParaRPr lang="en-US"/>
          </a:p>
        </p:txBody>
      </p:sp>
      <p:sp>
        <p:nvSpPr>
          <p:cNvPr id="14337" name="Rectangle 1"/>
          <p:cNvSpPr>
            <a:spLocks noGrp="1" noChangeArrowheads="1"/>
          </p:cNvSpPr>
          <p:nvPr>
            <p:ph type="title"/>
          </p:nvPr>
        </p:nvSpPr>
        <p:spPr>
          <a:xfrm>
            <a:off x="1930401" y="228601"/>
            <a:ext cx="7770813" cy="1141413"/>
          </a:xfrm>
          <a:ln/>
        </p:spPr>
        <p:txBody>
          <a:bodyPr vert="horz" lIns="18000" tIns="46800" rIns="18000" bIns="46800" rtlCol="0" anchor="ctr">
            <a:normAutofit/>
          </a:bodyPr>
          <a:lstStyle/>
          <a:p>
            <a:pPr algn="ctr">
              <a:spcBef>
                <a:spcPts val="800"/>
              </a:spcBef>
            </a:pPr>
            <a:r>
              <a:rPr lang="en-GB" b="1" dirty="0">
                <a:solidFill>
                  <a:schemeClr val="tx1"/>
                </a:solidFill>
                <a:latin typeface="Times New Roman" panose="02020603050405020304" pitchFamily="18" charset="0"/>
                <a:cs typeface="Times New Roman" panose="02020603050405020304" pitchFamily="18" charset="0"/>
              </a:rPr>
              <a:t>Goals of Requirements Analysis</a:t>
            </a:r>
          </a:p>
        </p:txBody>
      </p:sp>
      <p:sp>
        <p:nvSpPr>
          <p:cNvPr id="14338" name="Rectangle 2"/>
          <p:cNvSpPr>
            <a:spLocks noGrp="1" noChangeArrowheads="1"/>
          </p:cNvSpPr>
          <p:nvPr>
            <p:ph type="body" idx="1"/>
          </p:nvPr>
        </p:nvSpPr>
        <p:spPr>
          <a:xfrm>
            <a:off x="2209801" y="1447800"/>
            <a:ext cx="7770813" cy="5067300"/>
          </a:xfrm>
          <a:ln/>
        </p:spPr>
        <p:txBody>
          <a:bodyPr vert="horz" lIns="18000" tIns="46800" rIns="18000" bIns="46800" rtlCol="0">
            <a:normAutofit/>
          </a:bodyPr>
          <a:lstStyle/>
          <a:p>
            <a:pPr algn="just">
              <a:lnSpc>
                <a:spcPct val="150000"/>
              </a:lnSpc>
              <a:spcBef>
                <a:spcPct val="0"/>
              </a:spcBef>
            </a:pPr>
            <a:r>
              <a:rPr lang="en-GB" dirty="0">
                <a:solidFill>
                  <a:schemeClr val="tx1"/>
                </a:solidFill>
                <a:latin typeface="Times New Roman" panose="02020603050405020304" pitchFamily="18" charset="0"/>
                <a:cs typeface="Times New Roman" panose="02020603050405020304" pitchFamily="18" charset="0"/>
              </a:rPr>
              <a:t>Collect all related data from the customer:</a:t>
            </a:r>
          </a:p>
          <a:p>
            <a:pPr lvl="1" algn="just">
              <a:lnSpc>
                <a:spcPct val="150000"/>
              </a:lnSpc>
              <a:spcBef>
                <a:spcPct val="0"/>
              </a:spcBef>
            </a:pPr>
            <a:r>
              <a:rPr lang="en-GB" sz="1800" dirty="0">
                <a:solidFill>
                  <a:schemeClr val="tx1"/>
                </a:solidFill>
                <a:latin typeface="Times New Roman" panose="02020603050405020304" pitchFamily="18" charset="0"/>
                <a:cs typeface="Times New Roman" panose="02020603050405020304" pitchFamily="18" charset="0"/>
              </a:rPr>
              <a:t>analyze the collected data to clearly understand what the customer wants,</a:t>
            </a:r>
          </a:p>
          <a:p>
            <a:pPr lvl="1" algn="just">
              <a:lnSpc>
                <a:spcPct val="150000"/>
              </a:lnSpc>
              <a:spcBef>
                <a:spcPct val="0"/>
              </a:spcBef>
            </a:pPr>
            <a:r>
              <a:rPr lang="en-GB" sz="1800" dirty="0">
                <a:solidFill>
                  <a:schemeClr val="tx1"/>
                </a:solidFill>
                <a:latin typeface="Times New Roman" panose="02020603050405020304" pitchFamily="18" charset="0"/>
                <a:cs typeface="Times New Roman" panose="02020603050405020304" pitchFamily="18" charset="0"/>
              </a:rPr>
              <a:t>find out any inconsistencies and incompleteness in the requirements,</a:t>
            </a:r>
          </a:p>
          <a:p>
            <a:pPr lvl="1" algn="just">
              <a:lnSpc>
                <a:spcPct val="150000"/>
              </a:lnSpc>
              <a:spcBef>
                <a:spcPct val="0"/>
              </a:spcBef>
            </a:pPr>
            <a:r>
              <a:rPr lang="en-GB" sz="1800" dirty="0">
                <a:solidFill>
                  <a:schemeClr val="tx1"/>
                </a:solidFill>
                <a:latin typeface="Times New Roman" panose="02020603050405020304" pitchFamily="18" charset="0"/>
                <a:cs typeface="Times New Roman" panose="02020603050405020304" pitchFamily="18" charset="0"/>
              </a:rPr>
              <a:t>resolve all inconsistencies and incompleteness.</a:t>
            </a:r>
          </a:p>
        </p:txBody>
      </p:sp>
      <p:sp>
        <p:nvSpPr>
          <p:cNvPr id="2" name="Date Placeholder 1"/>
          <p:cNvSpPr>
            <a:spLocks noGrp="1"/>
          </p:cNvSpPr>
          <p:nvPr>
            <p:ph type="dt" sz="half" idx="10"/>
          </p:nvPr>
        </p:nvSpPr>
        <p:spPr/>
        <p:txBody>
          <a:bodyPr/>
          <a:lstStyle/>
          <a:p>
            <a:fld id="{92608591-10F8-491D-B844-28D8BF38518B}" type="datetime1">
              <a:rPr lang="en-US" smtClean="0"/>
              <a:t>9/24/2023</a:t>
            </a:fld>
            <a:endParaRPr lang="en-US" dirty="0"/>
          </a:p>
        </p:txBody>
      </p:sp>
    </p:spTree>
    <p:extLst>
      <p:ext uri="{BB962C8B-B14F-4D97-AF65-F5344CB8AC3E}">
        <p14:creationId xmlns:p14="http://schemas.microsoft.com/office/powerpoint/2010/main" val="17173655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C4854E9-F308-4548-815C-B6B90F18DE2E}" type="slidenum">
              <a:rPr lang="en-US"/>
              <a:pPr/>
              <a:t>28</a:t>
            </a:fld>
            <a:endParaRPr lang="en-US"/>
          </a:p>
        </p:txBody>
      </p:sp>
      <p:sp>
        <p:nvSpPr>
          <p:cNvPr id="15361" name="Rectangle 1"/>
          <p:cNvSpPr>
            <a:spLocks noGrp="1" noChangeArrowheads="1"/>
          </p:cNvSpPr>
          <p:nvPr>
            <p:ph type="title"/>
          </p:nvPr>
        </p:nvSpPr>
        <p:spPr>
          <a:xfrm>
            <a:off x="1930401" y="228601"/>
            <a:ext cx="7770813" cy="1141413"/>
          </a:xfrm>
          <a:ln/>
        </p:spPr>
        <p:txBody>
          <a:bodyPr vert="horz" lIns="18000" tIns="46800" rIns="18000" bIns="46800" rtlCol="0" anchor="ctr">
            <a:normAutofit/>
          </a:bodyPr>
          <a:lstStyle/>
          <a:p>
            <a:pPr algn="ctr">
              <a:spcBef>
                <a:spcPts val="800"/>
              </a:spcBef>
            </a:pPr>
            <a:r>
              <a:rPr lang="en-GB" b="1" dirty="0">
                <a:solidFill>
                  <a:schemeClr val="tx1"/>
                </a:solidFill>
                <a:latin typeface="Times New Roman" panose="02020603050405020304" pitchFamily="18" charset="0"/>
                <a:cs typeface="Times New Roman" panose="02020603050405020304" pitchFamily="18" charset="0"/>
              </a:rPr>
              <a:t>Requirements Gathering</a:t>
            </a:r>
          </a:p>
        </p:txBody>
      </p:sp>
      <p:sp>
        <p:nvSpPr>
          <p:cNvPr id="15362" name="Rectangle 2"/>
          <p:cNvSpPr>
            <a:spLocks noGrp="1" noChangeArrowheads="1"/>
          </p:cNvSpPr>
          <p:nvPr>
            <p:ph type="body" idx="1"/>
          </p:nvPr>
        </p:nvSpPr>
        <p:spPr>
          <a:xfrm>
            <a:off x="2209801" y="1447800"/>
            <a:ext cx="7770813" cy="4610100"/>
          </a:xfrm>
          <a:ln/>
        </p:spPr>
        <p:txBody>
          <a:bodyPr vert="horz" lIns="18000" tIns="46800" rIns="18000" bIns="46800" rtlCol="0">
            <a:normAutofit/>
          </a:bodyPr>
          <a:lstStyle/>
          <a:p>
            <a:pPr algn="just">
              <a:lnSpc>
                <a:spcPct val="150000"/>
              </a:lnSpc>
              <a:spcBef>
                <a:spcPts val="825"/>
              </a:spcBef>
            </a:pPr>
            <a:r>
              <a:rPr lang="en-GB" dirty="0">
                <a:latin typeface="Times New Roman" panose="02020603050405020304" pitchFamily="18" charset="0"/>
                <a:cs typeface="Times New Roman" panose="02020603050405020304" pitchFamily="18" charset="0"/>
              </a:rPr>
              <a:t>Gathering relevant data:</a:t>
            </a:r>
          </a:p>
          <a:p>
            <a:pPr lvl="1" algn="just">
              <a:lnSpc>
                <a:spcPct val="150000"/>
              </a:lnSpc>
              <a:spcBef>
                <a:spcPts val="725"/>
              </a:spcBef>
            </a:pPr>
            <a:r>
              <a:rPr lang="en-GB" sz="1800" dirty="0">
                <a:latin typeface="Times New Roman" panose="02020603050405020304" pitchFamily="18" charset="0"/>
                <a:cs typeface="Times New Roman" panose="02020603050405020304" pitchFamily="18" charset="0"/>
              </a:rPr>
              <a:t>usually collected from the end-users through interviews and discussions.</a:t>
            </a:r>
          </a:p>
          <a:p>
            <a:pPr lvl="1" algn="just">
              <a:lnSpc>
                <a:spcPct val="150000"/>
              </a:lnSpc>
              <a:spcBef>
                <a:spcPts val="725"/>
              </a:spcBef>
            </a:pPr>
            <a:r>
              <a:rPr lang="en-GB" sz="1800" dirty="0">
                <a:latin typeface="Times New Roman" panose="02020603050405020304" pitchFamily="18" charset="0"/>
                <a:cs typeface="Times New Roman" panose="02020603050405020304" pitchFamily="18" charset="0"/>
              </a:rPr>
              <a:t>For example, for a business accounting software:</a:t>
            </a:r>
          </a:p>
          <a:p>
            <a:pPr lvl="2" algn="just">
              <a:lnSpc>
                <a:spcPct val="150000"/>
              </a:lnSpc>
              <a:spcBef>
                <a:spcPts val="638"/>
              </a:spcBef>
            </a:pPr>
            <a:r>
              <a:rPr lang="en-GB" sz="1800" dirty="0">
                <a:latin typeface="Times New Roman" panose="02020603050405020304" pitchFamily="18" charset="0"/>
                <a:cs typeface="Times New Roman" panose="02020603050405020304" pitchFamily="18" charset="0"/>
              </a:rPr>
              <a:t>interview all the accountants of the organization to find out their requirements. </a:t>
            </a:r>
          </a:p>
        </p:txBody>
      </p:sp>
      <p:sp>
        <p:nvSpPr>
          <p:cNvPr id="2" name="Date Placeholder 1"/>
          <p:cNvSpPr>
            <a:spLocks noGrp="1"/>
          </p:cNvSpPr>
          <p:nvPr>
            <p:ph type="dt" sz="half" idx="10"/>
          </p:nvPr>
        </p:nvSpPr>
        <p:spPr/>
        <p:txBody>
          <a:bodyPr/>
          <a:lstStyle/>
          <a:p>
            <a:fld id="{C082D185-D87F-4263-9EC6-70DE645431D4}" type="datetime1">
              <a:rPr lang="en-US" smtClean="0"/>
              <a:t>9/24/2023</a:t>
            </a:fld>
            <a:endParaRPr lang="en-US" dirty="0"/>
          </a:p>
        </p:txBody>
      </p:sp>
    </p:spTree>
    <p:extLst>
      <p:ext uri="{BB962C8B-B14F-4D97-AF65-F5344CB8AC3E}">
        <p14:creationId xmlns:p14="http://schemas.microsoft.com/office/powerpoint/2010/main" val="40269112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3B68A05-0C56-4544-9263-66672C3E8506}" type="slidenum">
              <a:rPr lang="en-US"/>
              <a:pPr/>
              <a:t>29</a:t>
            </a:fld>
            <a:endParaRPr lang="en-US"/>
          </a:p>
        </p:txBody>
      </p:sp>
      <p:sp>
        <p:nvSpPr>
          <p:cNvPr id="16385" name="Rectangle 1"/>
          <p:cNvSpPr>
            <a:spLocks noGrp="1" noChangeArrowheads="1"/>
          </p:cNvSpPr>
          <p:nvPr>
            <p:ph type="title"/>
          </p:nvPr>
        </p:nvSpPr>
        <p:spPr>
          <a:xfrm>
            <a:off x="1930401" y="228601"/>
            <a:ext cx="7770813" cy="1141413"/>
          </a:xfrm>
          <a:ln/>
        </p:spPr>
        <p:txBody>
          <a:bodyPr vert="horz" lIns="18000" tIns="46800" rIns="18000" bIns="46800" rtlCol="0" anchor="ctr">
            <a:normAutofit/>
          </a:bodyPr>
          <a:lstStyle/>
          <a:p>
            <a:pPr algn="ctr">
              <a:spcBef>
                <a:spcPts val="800"/>
              </a:spcBef>
            </a:pPr>
            <a:r>
              <a:rPr lang="en-GB" b="1" dirty="0">
                <a:solidFill>
                  <a:schemeClr val="tx1"/>
                </a:solidFill>
                <a:latin typeface="Times New Roman" panose="02020603050405020304" pitchFamily="18" charset="0"/>
                <a:cs typeface="Times New Roman" panose="02020603050405020304" pitchFamily="18" charset="0"/>
              </a:rPr>
              <a:t>Requirements Analysis (CONT.)</a:t>
            </a:r>
          </a:p>
        </p:txBody>
      </p:sp>
      <p:sp>
        <p:nvSpPr>
          <p:cNvPr id="16386" name="Rectangle 2"/>
          <p:cNvSpPr>
            <a:spLocks noGrp="1" noChangeArrowheads="1"/>
          </p:cNvSpPr>
          <p:nvPr>
            <p:ph type="body" idx="1"/>
          </p:nvPr>
        </p:nvSpPr>
        <p:spPr>
          <a:xfrm>
            <a:off x="2053047" y="1240973"/>
            <a:ext cx="7770813" cy="4773613"/>
          </a:xfrm>
          <a:ln/>
        </p:spPr>
        <p:txBody>
          <a:bodyPr vert="horz" lIns="18000" tIns="46800" rIns="18000" bIns="46800" rtlCol="0">
            <a:normAutofit/>
          </a:bodyPr>
          <a:lstStyle/>
          <a:p>
            <a:pPr algn="just">
              <a:lnSpc>
                <a:spcPct val="150000"/>
              </a:lnSpc>
              <a:spcBef>
                <a:spcPts val="913"/>
              </a:spcBef>
            </a:pPr>
            <a:r>
              <a:rPr lang="en-GB" dirty="0">
                <a:solidFill>
                  <a:schemeClr val="tx1"/>
                </a:solidFill>
                <a:latin typeface="Times New Roman" panose="02020603050405020304" pitchFamily="18" charset="0"/>
                <a:cs typeface="Times New Roman" panose="02020603050405020304" pitchFamily="18" charset="0"/>
              </a:rPr>
              <a:t>The data you initially collect from the users:</a:t>
            </a:r>
          </a:p>
          <a:p>
            <a:pPr lvl="1" algn="just">
              <a:lnSpc>
                <a:spcPct val="150000"/>
              </a:lnSpc>
              <a:spcBef>
                <a:spcPts val="825"/>
              </a:spcBef>
            </a:pPr>
            <a:r>
              <a:rPr lang="en-GB" sz="1800" dirty="0">
                <a:solidFill>
                  <a:schemeClr val="tx1"/>
                </a:solidFill>
                <a:latin typeface="Times New Roman" panose="02020603050405020304" pitchFamily="18" charset="0"/>
                <a:cs typeface="Times New Roman" panose="02020603050405020304" pitchFamily="18" charset="0"/>
              </a:rPr>
              <a:t>would usually contain several contradictions and ambiguities </a:t>
            </a:r>
          </a:p>
          <a:p>
            <a:pPr lvl="1" algn="just">
              <a:lnSpc>
                <a:spcPct val="150000"/>
              </a:lnSpc>
              <a:spcBef>
                <a:spcPts val="825"/>
              </a:spcBef>
            </a:pPr>
            <a:r>
              <a:rPr lang="en-GB" sz="1800" dirty="0">
                <a:solidFill>
                  <a:schemeClr val="tx1"/>
                </a:solidFill>
                <a:latin typeface="Times New Roman" panose="02020603050405020304" pitchFamily="18" charset="0"/>
                <a:cs typeface="Times New Roman" panose="02020603050405020304" pitchFamily="18" charset="0"/>
              </a:rPr>
              <a:t>each user  typically has only a partial and incomplete view of the system.</a:t>
            </a:r>
          </a:p>
          <a:p>
            <a:pPr algn="just">
              <a:lnSpc>
                <a:spcPct val="150000"/>
              </a:lnSpc>
              <a:spcBef>
                <a:spcPts val="825"/>
              </a:spcBef>
            </a:pPr>
            <a:r>
              <a:rPr lang="en-GB" dirty="0">
                <a:solidFill>
                  <a:schemeClr val="tx1"/>
                </a:solidFill>
                <a:latin typeface="Times New Roman" panose="02020603050405020304" pitchFamily="18" charset="0"/>
                <a:cs typeface="Times New Roman" panose="02020603050405020304" pitchFamily="18" charset="0"/>
              </a:rPr>
              <a:t>Ambiguities and contradictions: </a:t>
            </a:r>
          </a:p>
          <a:p>
            <a:pPr lvl="1" algn="just">
              <a:lnSpc>
                <a:spcPct val="150000"/>
              </a:lnSpc>
              <a:spcBef>
                <a:spcPts val="725"/>
              </a:spcBef>
            </a:pPr>
            <a:r>
              <a:rPr lang="en-GB" sz="1800" dirty="0">
                <a:solidFill>
                  <a:schemeClr val="tx1"/>
                </a:solidFill>
                <a:latin typeface="Times New Roman" panose="02020603050405020304" pitchFamily="18" charset="0"/>
                <a:cs typeface="Times New Roman" panose="02020603050405020304" pitchFamily="18" charset="0"/>
              </a:rPr>
              <a:t>must be identified </a:t>
            </a:r>
          </a:p>
          <a:p>
            <a:pPr lvl="1" algn="just">
              <a:lnSpc>
                <a:spcPct val="150000"/>
              </a:lnSpc>
              <a:spcBef>
                <a:spcPts val="825"/>
              </a:spcBef>
            </a:pPr>
            <a:r>
              <a:rPr lang="en-GB" sz="1800" dirty="0">
                <a:solidFill>
                  <a:schemeClr val="tx1"/>
                </a:solidFill>
                <a:latin typeface="Times New Roman" panose="02020603050405020304" pitchFamily="18" charset="0"/>
                <a:cs typeface="Times New Roman" panose="02020603050405020304" pitchFamily="18" charset="0"/>
              </a:rPr>
              <a:t>resolved by discussions with the customers. </a:t>
            </a:r>
          </a:p>
          <a:p>
            <a:pPr algn="just">
              <a:lnSpc>
                <a:spcPct val="150000"/>
              </a:lnSpc>
              <a:spcBef>
                <a:spcPts val="825"/>
              </a:spcBef>
            </a:pPr>
            <a:r>
              <a:rPr lang="en-GB" dirty="0">
                <a:solidFill>
                  <a:schemeClr val="tx1"/>
                </a:solidFill>
                <a:latin typeface="Times New Roman" panose="02020603050405020304" pitchFamily="18" charset="0"/>
                <a:cs typeface="Times New Roman" panose="02020603050405020304" pitchFamily="18" charset="0"/>
              </a:rPr>
              <a:t>Next, requirements are organized: </a:t>
            </a:r>
          </a:p>
          <a:p>
            <a:pPr lvl="1" algn="just">
              <a:lnSpc>
                <a:spcPct val="150000"/>
              </a:lnSpc>
              <a:spcBef>
                <a:spcPts val="725"/>
              </a:spcBef>
            </a:pPr>
            <a:r>
              <a:rPr lang="en-GB" sz="1800" dirty="0">
                <a:solidFill>
                  <a:schemeClr val="tx1"/>
                </a:solidFill>
                <a:latin typeface="Times New Roman" panose="02020603050405020304" pitchFamily="18" charset="0"/>
                <a:cs typeface="Times New Roman" panose="02020603050405020304" pitchFamily="18" charset="0"/>
              </a:rPr>
              <a:t>into a Software Requirements Specification (SRS) document.</a:t>
            </a:r>
          </a:p>
          <a:p>
            <a:pPr algn="just">
              <a:lnSpc>
                <a:spcPct val="150000"/>
              </a:lnSpc>
              <a:spcBef>
                <a:spcPts val="825"/>
              </a:spcBef>
            </a:pPr>
            <a:endParaRPr lang="en-GB" sz="200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A0329401-E25F-4C5F-BD7C-BE63BAC06FB1}" type="datetime1">
              <a:rPr lang="en-US" smtClean="0"/>
              <a:t>9/24/2023</a:t>
            </a:fld>
            <a:endParaRPr lang="en-US" dirty="0"/>
          </a:p>
        </p:txBody>
      </p:sp>
    </p:spTree>
    <p:extLst>
      <p:ext uri="{BB962C8B-B14F-4D97-AF65-F5344CB8AC3E}">
        <p14:creationId xmlns:p14="http://schemas.microsoft.com/office/powerpoint/2010/main" val="1165609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0127B4A-5E0B-49EE-955C-A3D70ED7A254}" type="slidenum">
              <a:rPr lang="en-US"/>
              <a:pPr/>
              <a:t>3</a:t>
            </a:fld>
            <a:endParaRPr lang="en-US"/>
          </a:p>
        </p:txBody>
      </p:sp>
      <p:sp>
        <p:nvSpPr>
          <p:cNvPr id="66561" name="Rectangle 1"/>
          <p:cNvSpPr>
            <a:spLocks noGrp="1" noChangeArrowheads="1"/>
          </p:cNvSpPr>
          <p:nvPr>
            <p:ph type="title"/>
          </p:nvPr>
        </p:nvSpPr>
        <p:spPr>
          <a:xfrm>
            <a:off x="1930401" y="228601"/>
            <a:ext cx="7770813" cy="1141413"/>
          </a:xfrm>
          <a:ln/>
        </p:spPr>
        <p:txBody>
          <a:bodyPr vert="horz" lIns="18000" tIns="46800" rIns="18000" bIns="46800" rtlCol="0" anchor="ctr">
            <a:normAutofit/>
          </a:bodyPr>
          <a:lstStyle/>
          <a:p>
            <a:pPr algn="ctr">
              <a:spcBef>
                <a:spcPts val="1000"/>
              </a:spcBef>
            </a:pPr>
            <a:r>
              <a:rPr lang="en-GB" b="1" dirty="0">
                <a:solidFill>
                  <a:schemeClr val="tx1"/>
                </a:solidFill>
                <a:latin typeface="Times New Roman" panose="02020603050405020304" pitchFamily="18" charset="0"/>
                <a:cs typeface="Times New Roman" panose="02020603050405020304" pitchFamily="18" charset="0"/>
              </a:rPr>
              <a:t>Software Life Cycle</a:t>
            </a:r>
          </a:p>
        </p:txBody>
      </p:sp>
      <p:sp>
        <p:nvSpPr>
          <p:cNvPr id="66562" name="Rectangle 2"/>
          <p:cNvSpPr>
            <a:spLocks noGrp="1" noChangeArrowheads="1"/>
          </p:cNvSpPr>
          <p:nvPr>
            <p:ph type="body" idx="1"/>
          </p:nvPr>
        </p:nvSpPr>
        <p:spPr>
          <a:xfrm>
            <a:off x="2209801" y="1447801"/>
            <a:ext cx="8833337" cy="4113213"/>
          </a:xfrm>
          <a:ln/>
        </p:spPr>
        <p:txBody>
          <a:bodyPr vert="horz" lIns="18000" tIns="46800" rIns="18000" bIns="46800" rtlCol="0">
            <a:normAutofit/>
          </a:bodyPr>
          <a:lstStyle/>
          <a:p>
            <a:pPr algn="just">
              <a:lnSpc>
                <a:spcPct val="150000"/>
              </a:lnSpc>
              <a:spcBef>
                <a:spcPts val="625"/>
              </a:spcBef>
            </a:pPr>
            <a:r>
              <a:rPr lang="en-GB" dirty="0">
                <a:solidFill>
                  <a:schemeClr val="tx1"/>
                </a:solidFill>
                <a:latin typeface="Times New Roman" panose="02020603050405020304" pitchFamily="18" charset="0"/>
                <a:cs typeface="Times New Roman" panose="02020603050405020304" pitchFamily="18" charset="0"/>
              </a:rPr>
              <a:t>Software Life Cycle:</a:t>
            </a:r>
          </a:p>
          <a:p>
            <a:pPr lvl="1" algn="just">
              <a:lnSpc>
                <a:spcPct val="150000"/>
              </a:lnSpc>
              <a:spcBef>
                <a:spcPts val="538"/>
              </a:spcBef>
            </a:pPr>
            <a:r>
              <a:rPr lang="en-GB" sz="1800" dirty="0">
                <a:solidFill>
                  <a:schemeClr val="tx1"/>
                </a:solidFill>
                <a:latin typeface="Times New Roman" panose="02020603050405020304" pitchFamily="18" charset="0"/>
                <a:cs typeface="Times New Roman" panose="02020603050405020304" pitchFamily="18" charset="0"/>
              </a:rPr>
              <a:t>series of identifiable stages that a software product undergoes during its life time: </a:t>
            </a:r>
          </a:p>
          <a:p>
            <a:pPr lvl="2" algn="just">
              <a:lnSpc>
                <a:spcPct val="150000"/>
              </a:lnSpc>
              <a:spcBef>
                <a:spcPts val="463"/>
              </a:spcBef>
            </a:pPr>
            <a:r>
              <a:rPr lang="en-GB" sz="1800">
                <a:solidFill>
                  <a:schemeClr val="tx1"/>
                </a:solidFill>
                <a:latin typeface="Times New Roman" panose="02020603050405020304" pitchFamily="18" charset="0"/>
                <a:cs typeface="Times New Roman" panose="02020603050405020304" pitchFamily="18" charset="0"/>
              </a:rPr>
              <a:t>Feasibility study,</a:t>
            </a:r>
            <a:endParaRPr lang="en-GB" sz="1800" dirty="0">
              <a:solidFill>
                <a:schemeClr val="tx1"/>
              </a:solidFill>
              <a:latin typeface="Times New Roman" panose="02020603050405020304" pitchFamily="18" charset="0"/>
              <a:cs typeface="Times New Roman" panose="02020603050405020304" pitchFamily="18" charset="0"/>
            </a:endParaRPr>
          </a:p>
          <a:p>
            <a:pPr lvl="2" algn="just">
              <a:lnSpc>
                <a:spcPct val="150000"/>
              </a:lnSpc>
              <a:spcBef>
                <a:spcPts val="463"/>
              </a:spcBef>
            </a:pPr>
            <a:r>
              <a:rPr lang="en-GB" sz="1800" dirty="0">
                <a:solidFill>
                  <a:schemeClr val="tx1"/>
                </a:solidFill>
                <a:latin typeface="Times New Roman" panose="02020603050405020304" pitchFamily="18" charset="0"/>
                <a:cs typeface="Times New Roman" panose="02020603050405020304" pitchFamily="18" charset="0"/>
              </a:rPr>
              <a:t>Requirements analysis and specification, </a:t>
            </a:r>
          </a:p>
          <a:p>
            <a:pPr lvl="2" algn="just">
              <a:lnSpc>
                <a:spcPct val="150000"/>
              </a:lnSpc>
              <a:spcBef>
                <a:spcPts val="463"/>
              </a:spcBef>
            </a:pPr>
            <a:r>
              <a:rPr lang="en-GB" sz="1800" dirty="0">
                <a:solidFill>
                  <a:schemeClr val="tx1"/>
                </a:solidFill>
                <a:latin typeface="Times New Roman" panose="02020603050405020304" pitchFamily="18" charset="0"/>
                <a:cs typeface="Times New Roman" panose="02020603050405020304" pitchFamily="18" charset="0"/>
              </a:rPr>
              <a:t>Design, </a:t>
            </a:r>
          </a:p>
          <a:p>
            <a:pPr lvl="2" algn="just">
              <a:lnSpc>
                <a:spcPct val="150000"/>
              </a:lnSpc>
              <a:spcBef>
                <a:spcPts val="463"/>
              </a:spcBef>
            </a:pPr>
            <a:r>
              <a:rPr lang="en-GB" sz="1800" dirty="0">
                <a:solidFill>
                  <a:schemeClr val="tx1"/>
                </a:solidFill>
                <a:latin typeface="Times New Roman" panose="02020603050405020304" pitchFamily="18" charset="0"/>
                <a:cs typeface="Times New Roman" panose="02020603050405020304" pitchFamily="18" charset="0"/>
              </a:rPr>
              <a:t>Coding, </a:t>
            </a:r>
          </a:p>
          <a:p>
            <a:pPr lvl="2" algn="just">
              <a:lnSpc>
                <a:spcPct val="150000"/>
              </a:lnSpc>
              <a:spcBef>
                <a:spcPts val="463"/>
              </a:spcBef>
            </a:pPr>
            <a:r>
              <a:rPr lang="en-GB" sz="1800" dirty="0">
                <a:solidFill>
                  <a:schemeClr val="tx1"/>
                </a:solidFill>
                <a:latin typeface="Times New Roman" panose="02020603050405020304" pitchFamily="18" charset="0"/>
                <a:cs typeface="Times New Roman" panose="02020603050405020304" pitchFamily="18" charset="0"/>
              </a:rPr>
              <a:t>Testing,</a:t>
            </a:r>
          </a:p>
          <a:p>
            <a:pPr lvl="2" algn="just">
              <a:lnSpc>
                <a:spcPct val="150000"/>
              </a:lnSpc>
              <a:spcBef>
                <a:spcPts val="463"/>
              </a:spcBef>
            </a:pPr>
            <a:r>
              <a:rPr lang="en-GB" sz="1800" dirty="0">
                <a:solidFill>
                  <a:schemeClr val="tx1"/>
                </a:solidFill>
                <a:latin typeface="Times New Roman" panose="02020603050405020304" pitchFamily="18" charset="0"/>
                <a:cs typeface="Times New Roman" panose="02020603050405020304" pitchFamily="18" charset="0"/>
              </a:rPr>
              <a:t>Maintenance.</a:t>
            </a:r>
          </a:p>
        </p:txBody>
      </p:sp>
      <p:sp>
        <p:nvSpPr>
          <p:cNvPr id="2" name="Date Placeholder 1"/>
          <p:cNvSpPr>
            <a:spLocks noGrp="1"/>
          </p:cNvSpPr>
          <p:nvPr>
            <p:ph type="dt" sz="half" idx="10"/>
          </p:nvPr>
        </p:nvSpPr>
        <p:spPr/>
        <p:txBody>
          <a:bodyPr/>
          <a:lstStyle/>
          <a:p>
            <a:fld id="{7E555DDC-EBBC-4B80-B8B0-C0CEF1DD1624}" type="datetime1">
              <a:rPr lang="en-US" smtClean="0"/>
              <a:t>9/24/2023</a:t>
            </a:fld>
            <a:endParaRPr lang="en-US" dirty="0"/>
          </a:p>
        </p:txBody>
      </p:sp>
    </p:spTree>
    <p:extLst>
      <p:ext uri="{BB962C8B-B14F-4D97-AF65-F5344CB8AC3E}">
        <p14:creationId xmlns:p14="http://schemas.microsoft.com/office/powerpoint/2010/main" val="28657949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0114" y="232224"/>
            <a:ext cx="8911687" cy="1280890"/>
          </a:xfrm>
        </p:spPr>
        <p:txBody>
          <a:bodyPr/>
          <a:lstStyle/>
          <a:p>
            <a:pPr algn="ctr"/>
            <a:r>
              <a:rPr lang="en-US" b="1" dirty="0">
                <a:latin typeface="Times New Roman" panose="02020603050405020304" pitchFamily="18" charset="0"/>
                <a:cs typeface="Times New Roman" panose="02020603050405020304" pitchFamily="18" charset="0"/>
              </a:rPr>
              <a:t>Parts of a SRS document</a:t>
            </a:r>
          </a:p>
        </p:txBody>
      </p:sp>
      <p:sp>
        <p:nvSpPr>
          <p:cNvPr id="3" name="Content Placeholder 2"/>
          <p:cNvSpPr>
            <a:spLocks noGrp="1"/>
          </p:cNvSpPr>
          <p:nvPr>
            <p:ph idx="1"/>
          </p:nvPr>
        </p:nvSpPr>
        <p:spPr>
          <a:xfrm>
            <a:off x="1041009" y="1336431"/>
            <a:ext cx="10733649" cy="5164402"/>
          </a:xfrm>
        </p:spPr>
        <p:txBody>
          <a:bodyPr>
            <a:normAutofit fontScale="25000" lnSpcReduction="20000"/>
          </a:bodyPr>
          <a:lstStyle/>
          <a:p>
            <a:pPr marL="342900" lvl="1" indent="-342900" algn="just">
              <a:lnSpc>
                <a:spcPct val="170000"/>
              </a:lnSpc>
            </a:pPr>
            <a:r>
              <a:rPr lang="en-US" sz="7200" b="1" dirty="0">
                <a:latin typeface="Times New Roman" panose="02020603050405020304" pitchFamily="18" charset="0"/>
                <a:cs typeface="Times New Roman" panose="02020603050405020304" pitchFamily="18" charset="0"/>
              </a:rPr>
              <a:t>Functional requirements </a:t>
            </a:r>
            <a:r>
              <a:rPr lang="en-US" sz="7200" dirty="0">
                <a:latin typeface="Times New Roman" panose="02020603050405020304" pitchFamily="18" charset="0"/>
                <a:cs typeface="Times New Roman" panose="02020603050405020304" pitchFamily="18" charset="0"/>
              </a:rPr>
              <a:t>of the system - are those that refer to the functionality of the system, i.e., what services it will provide to the user. </a:t>
            </a:r>
          </a:p>
          <a:p>
            <a:pPr marL="342900" lvl="1" indent="-342900" algn="just">
              <a:lnSpc>
                <a:spcPct val="170000"/>
              </a:lnSpc>
            </a:pPr>
            <a:r>
              <a:rPr lang="en-US" sz="7200" b="1" dirty="0">
                <a:latin typeface="Times New Roman" panose="02020603050405020304" pitchFamily="18" charset="0"/>
                <a:cs typeface="Times New Roman" panose="02020603050405020304" pitchFamily="18" charset="0"/>
              </a:rPr>
              <a:t>Non-functional requirements </a:t>
            </a:r>
            <a:r>
              <a:rPr lang="en-US" sz="7200" dirty="0">
                <a:latin typeface="Times New Roman" panose="02020603050405020304" pitchFamily="18" charset="0"/>
                <a:cs typeface="Times New Roman" panose="02020603050405020304" pitchFamily="18" charset="0"/>
              </a:rPr>
              <a:t>of the system - pertain to other information needed to produce the correct system and are detailed separately. Nonfunctional requirements deal with the characteristics of the system which cannot be expressed as functions - such as the maintainability of the system, portability of the system, usability of the system, etc.</a:t>
            </a:r>
          </a:p>
          <a:p>
            <a:pPr algn="just">
              <a:lnSpc>
                <a:spcPct val="170000"/>
              </a:lnSpc>
            </a:pPr>
            <a:r>
              <a:rPr lang="en-US" sz="7200" b="1" dirty="0">
                <a:latin typeface="Times New Roman" panose="02020603050405020304" pitchFamily="18" charset="0"/>
                <a:cs typeface="Times New Roman" panose="02020603050405020304" pitchFamily="18" charset="0"/>
              </a:rPr>
              <a:t>Goals of implementation </a:t>
            </a:r>
            <a:r>
              <a:rPr lang="en-US" sz="7200" dirty="0">
                <a:latin typeface="Times New Roman" panose="02020603050405020304" pitchFamily="18" charset="0"/>
                <a:cs typeface="Times New Roman" panose="02020603050405020304" pitchFamily="18" charset="0"/>
              </a:rPr>
              <a:t>- The goals of implementation part documents provide some general suggestions regarding development. These suggestions guide trade-off among design goals. The goals of implementation section might document issues such as revisions to the system functionalities that may be required in the future, new devices to be supported in the future, reusability issues, etc. </a:t>
            </a:r>
          </a:p>
          <a:p>
            <a:pPr marL="0" indent="0" algn="just">
              <a:lnSpc>
                <a:spcPct val="170000"/>
              </a:lnSpc>
              <a:buNone/>
            </a:pPr>
            <a:endParaRPr lang="en-US" sz="7200" dirty="0"/>
          </a:p>
          <a:p>
            <a:pPr marL="0" indent="0" algn="just">
              <a:lnSpc>
                <a:spcPct val="170000"/>
              </a:lnSpc>
              <a:buNone/>
            </a:pPr>
            <a:endParaRPr lang="en-US" sz="7200" dirty="0"/>
          </a:p>
          <a:p>
            <a:pPr marL="0" indent="0" algn="just">
              <a:lnSpc>
                <a:spcPct val="170000"/>
              </a:lnSpc>
              <a:buNone/>
            </a:pPr>
            <a:br>
              <a:rPr lang="en-US" sz="4500" dirty="0"/>
            </a:br>
            <a:endParaRPr lang="en-US" sz="4500" dirty="0"/>
          </a:p>
          <a:p>
            <a:pPr marL="0" indent="0" algn="just">
              <a:lnSpc>
                <a:spcPct val="150000"/>
              </a:lnSpc>
              <a:buNone/>
            </a:pPr>
            <a:br>
              <a:rPr lang="en-US" dirty="0"/>
            </a:br>
            <a:endParaRPr lang="en-US" dirty="0"/>
          </a:p>
        </p:txBody>
      </p:sp>
      <p:sp>
        <p:nvSpPr>
          <p:cNvPr id="4" name="Date Placeholder 3"/>
          <p:cNvSpPr>
            <a:spLocks noGrp="1"/>
          </p:cNvSpPr>
          <p:nvPr>
            <p:ph type="dt" sz="half" idx="10"/>
          </p:nvPr>
        </p:nvSpPr>
        <p:spPr/>
        <p:txBody>
          <a:bodyPr/>
          <a:lstStyle/>
          <a:p>
            <a:fld id="{F4E7DC7F-6C31-4981-A585-36EEB56812DE}" type="datetime1">
              <a:rPr lang="en-US" smtClean="0"/>
              <a:t>9/24/2023</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8479744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xfrm>
            <a:off x="2063151" y="108681"/>
            <a:ext cx="8911687" cy="1095691"/>
          </a:xfrm>
          <a:ln/>
        </p:spPr>
        <p:txBody>
          <a:bodyPr vert="horz" lIns="18000" tIns="46800" rIns="18000" bIns="46800" rtlCol="0" anchor="ctr">
            <a:normAutofit/>
          </a:bodyPr>
          <a:lstStyle/>
          <a:p>
            <a:pPr algn="ctr">
              <a:spcBef>
                <a:spcPts val="800"/>
              </a:spcBef>
            </a:pPr>
            <a:r>
              <a:rPr lang="en-GB" b="1" dirty="0">
                <a:solidFill>
                  <a:schemeClr val="tx1"/>
                </a:solidFill>
                <a:latin typeface="Times New Roman" panose="02020603050405020304" pitchFamily="18" charset="0"/>
                <a:cs typeface="Times New Roman" panose="02020603050405020304" pitchFamily="18" charset="0"/>
              </a:rPr>
              <a:t>Documenting Functional Requirements</a:t>
            </a:r>
          </a:p>
        </p:txBody>
      </p:sp>
      <p:sp>
        <p:nvSpPr>
          <p:cNvPr id="18434" name="Rectangle 2"/>
          <p:cNvSpPr>
            <a:spLocks noGrp="1" noChangeArrowheads="1"/>
          </p:cNvSpPr>
          <p:nvPr>
            <p:ph idx="1"/>
          </p:nvPr>
        </p:nvSpPr>
        <p:spPr>
          <a:xfrm>
            <a:off x="1533377" y="1204372"/>
            <a:ext cx="9971234" cy="5477781"/>
          </a:xfrm>
          <a:ln/>
        </p:spPr>
        <p:txBody>
          <a:bodyPr vert="horz" lIns="18000" tIns="46800" rIns="18000" bIns="46800" rtlCol="0">
            <a:noAutofit/>
          </a:bodyPr>
          <a:lstStyle/>
          <a:p>
            <a:pPr algn="just">
              <a:spcBef>
                <a:spcPts val="950"/>
              </a:spcBef>
            </a:pPr>
            <a:r>
              <a:rPr lang="en-US" sz="1600" b="1" dirty="0">
                <a:latin typeface="Times New Roman" panose="02020603050405020304" pitchFamily="18" charset="0"/>
                <a:cs typeface="Times New Roman" panose="02020603050405020304" pitchFamily="18" charset="0"/>
              </a:rPr>
              <a:t>Example: Withdraw Cash from ATM</a:t>
            </a:r>
          </a:p>
          <a:p>
            <a:pPr algn="just">
              <a:spcBef>
                <a:spcPts val="950"/>
              </a:spcBef>
            </a:pPr>
            <a:r>
              <a:rPr lang="en-US" sz="1600" b="1" dirty="0">
                <a:latin typeface="Times New Roman" panose="02020603050405020304" pitchFamily="18" charset="0"/>
                <a:cs typeface="Times New Roman" panose="02020603050405020304" pitchFamily="18" charset="0"/>
              </a:rPr>
              <a:t>R1: withdraw cash</a:t>
            </a:r>
          </a:p>
          <a:p>
            <a:pPr algn="just">
              <a:spcBef>
                <a:spcPts val="950"/>
              </a:spcBef>
            </a:pPr>
            <a:r>
              <a:rPr lang="en-US" sz="1600" b="1" dirty="0">
                <a:latin typeface="Times New Roman" panose="02020603050405020304" pitchFamily="18" charset="0"/>
                <a:cs typeface="Times New Roman" panose="02020603050405020304" pitchFamily="18" charset="0"/>
              </a:rPr>
              <a:t>Description</a:t>
            </a:r>
            <a:r>
              <a:rPr lang="en-US" sz="1600" dirty="0">
                <a:latin typeface="Times New Roman" panose="02020603050405020304" pitchFamily="18" charset="0"/>
                <a:cs typeface="Times New Roman" panose="02020603050405020304" pitchFamily="18" charset="0"/>
              </a:rPr>
              <a:t>: The withdraw cash function first determines the type of account that the user has and the account number from which the user wishes to withdraw cash. It checks the balance to determine whether the requested amount is available in the account. If enough balance is available, it outputs the required cash; otherwise it generates an error message. </a:t>
            </a:r>
          </a:p>
          <a:p>
            <a:pPr algn="just">
              <a:spcBef>
                <a:spcPts val="950"/>
              </a:spcBef>
            </a:pPr>
            <a:r>
              <a:rPr lang="en-US" sz="1600" b="1" dirty="0">
                <a:latin typeface="Times New Roman" panose="02020603050405020304" pitchFamily="18" charset="0"/>
                <a:cs typeface="Times New Roman" panose="02020603050405020304" pitchFamily="18" charset="0"/>
              </a:rPr>
              <a:t>R1.1:</a:t>
            </a:r>
            <a:r>
              <a:rPr lang="en-US" sz="1600" dirty="0">
                <a:latin typeface="Times New Roman" panose="02020603050405020304" pitchFamily="18" charset="0"/>
                <a:cs typeface="Times New Roman" panose="02020603050405020304" pitchFamily="18" charset="0"/>
              </a:rPr>
              <a:t> select withdraw amount option</a:t>
            </a:r>
          </a:p>
          <a:p>
            <a:pPr lvl="1" algn="just">
              <a:spcBef>
                <a:spcPts val="950"/>
              </a:spcBef>
            </a:pPr>
            <a:r>
              <a:rPr lang="en-US" dirty="0">
                <a:latin typeface="Times New Roman" panose="02020603050405020304" pitchFamily="18" charset="0"/>
                <a:cs typeface="Times New Roman" panose="02020603050405020304" pitchFamily="18" charset="0"/>
              </a:rPr>
              <a:t>Input: “withdraw amount” option</a:t>
            </a:r>
          </a:p>
          <a:p>
            <a:pPr lvl="1" algn="just">
              <a:spcBef>
                <a:spcPts val="950"/>
              </a:spcBef>
            </a:pPr>
            <a:r>
              <a:rPr lang="en-US" dirty="0">
                <a:latin typeface="Times New Roman" panose="02020603050405020304" pitchFamily="18" charset="0"/>
                <a:cs typeface="Times New Roman" panose="02020603050405020304" pitchFamily="18" charset="0"/>
              </a:rPr>
              <a:t>Output: user prompted to enter the account type</a:t>
            </a:r>
          </a:p>
          <a:p>
            <a:pPr algn="just">
              <a:spcBef>
                <a:spcPts val="950"/>
              </a:spcBef>
            </a:pPr>
            <a:r>
              <a:rPr lang="en-US" sz="1600" b="1" dirty="0">
                <a:latin typeface="Times New Roman" panose="02020603050405020304" pitchFamily="18" charset="0"/>
                <a:cs typeface="Times New Roman" panose="02020603050405020304" pitchFamily="18" charset="0"/>
              </a:rPr>
              <a:t>R1.2</a:t>
            </a:r>
            <a:r>
              <a:rPr lang="en-US" sz="1600" dirty="0">
                <a:latin typeface="Times New Roman" panose="02020603050405020304" pitchFamily="18" charset="0"/>
                <a:cs typeface="Times New Roman" panose="02020603050405020304" pitchFamily="18" charset="0"/>
              </a:rPr>
              <a:t>: select account type</a:t>
            </a:r>
          </a:p>
          <a:p>
            <a:pPr lvl="1" algn="just">
              <a:spcBef>
                <a:spcPts val="950"/>
              </a:spcBef>
            </a:pPr>
            <a:r>
              <a:rPr lang="en-US" dirty="0">
                <a:latin typeface="Times New Roman" panose="02020603050405020304" pitchFamily="18" charset="0"/>
                <a:cs typeface="Times New Roman" panose="02020603050405020304" pitchFamily="18" charset="0"/>
              </a:rPr>
              <a:t>Input: user option for selecting the account number</a:t>
            </a:r>
          </a:p>
          <a:p>
            <a:pPr lvl="1" algn="just">
              <a:spcBef>
                <a:spcPts val="950"/>
              </a:spcBef>
            </a:pPr>
            <a:r>
              <a:rPr lang="en-US" dirty="0">
                <a:latin typeface="Times New Roman" panose="02020603050405020304" pitchFamily="18" charset="0"/>
                <a:cs typeface="Times New Roman" panose="02020603050405020304" pitchFamily="18" charset="0"/>
              </a:rPr>
              <a:t>Output: prompt to enter amount</a:t>
            </a:r>
          </a:p>
          <a:p>
            <a:pPr algn="just">
              <a:spcBef>
                <a:spcPts val="950"/>
              </a:spcBef>
            </a:pPr>
            <a:r>
              <a:rPr lang="en-US" sz="1600" b="1" dirty="0">
                <a:latin typeface="Times New Roman" panose="02020603050405020304" pitchFamily="18" charset="0"/>
                <a:cs typeface="Times New Roman" panose="02020603050405020304" pitchFamily="18" charset="0"/>
              </a:rPr>
              <a:t>R1.3:</a:t>
            </a:r>
            <a:r>
              <a:rPr lang="en-US" sz="1600" dirty="0">
                <a:latin typeface="Times New Roman" panose="02020603050405020304" pitchFamily="18" charset="0"/>
                <a:cs typeface="Times New Roman" panose="02020603050405020304" pitchFamily="18" charset="0"/>
              </a:rPr>
              <a:t> get required amount</a:t>
            </a:r>
          </a:p>
          <a:p>
            <a:pPr lvl="1" algn="just">
              <a:spcBef>
                <a:spcPts val="950"/>
              </a:spcBef>
            </a:pPr>
            <a:r>
              <a:rPr lang="en-US" dirty="0">
                <a:latin typeface="Times New Roman" panose="02020603050405020304" pitchFamily="18" charset="0"/>
                <a:cs typeface="Times New Roman" panose="02020603050405020304" pitchFamily="18" charset="0"/>
              </a:rPr>
              <a:t>Input: amount to be withdrawn in integer values greater than 100 and less than 10,000 in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multiples of 100.</a:t>
            </a:r>
          </a:p>
          <a:p>
            <a:pPr lvl="1" algn="just">
              <a:spcBef>
                <a:spcPts val="950"/>
              </a:spcBef>
            </a:pPr>
            <a:r>
              <a:rPr lang="en-US" dirty="0">
                <a:latin typeface="Times New Roman" panose="02020603050405020304" pitchFamily="18" charset="0"/>
                <a:cs typeface="Times New Roman" panose="02020603050405020304" pitchFamily="18" charset="0"/>
              </a:rPr>
              <a:t>Output: The requested cash and printed transaction statement. </a:t>
            </a:r>
          </a:p>
          <a:p>
            <a:pPr marL="457200" lvl="1" indent="0" algn="just">
              <a:spcBef>
                <a:spcPts val="950"/>
              </a:spcBef>
              <a:buNone/>
            </a:pPr>
            <a:br>
              <a:rPr lang="en-US" dirty="0"/>
            </a:br>
            <a:endParaRPr lang="en-US" dirty="0"/>
          </a:p>
          <a:p>
            <a:pPr marL="0" indent="0" algn="just">
              <a:spcBef>
                <a:spcPts val="950"/>
              </a:spcBef>
              <a:buNone/>
            </a:pPr>
            <a:br>
              <a:rPr lang="en-US" dirty="0"/>
            </a:br>
            <a:endParaRPr lang="en-US" dirty="0"/>
          </a:p>
          <a:p>
            <a:pPr marL="0" indent="0" algn="just">
              <a:spcBef>
                <a:spcPts val="950"/>
              </a:spcBef>
              <a:buNone/>
            </a:pPr>
            <a:r>
              <a:rPr lang="en-US" sz="2000" dirty="0"/>
              <a:t> </a:t>
            </a:r>
            <a:br>
              <a:rPr lang="en-US" sz="2000" dirty="0"/>
            </a:br>
            <a:endParaRPr lang="en-GB" sz="2000" dirty="0">
              <a:solidFill>
                <a:schemeClr val="tx1"/>
              </a:solidFill>
            </a:endParaRPr>
          </a:p>
        </p:txBody>
      </p:sp>
      <p:sp>
        <p:nvSpPr>
          <p:cNvPr id="2" name="Date Placeholder 1"/>
          <p:cNvSpPr>
            <a:spLocks noGrp="1"/>
          </p:cNvSpPr>
          <p:nvPr>
            <p:ph type="dt" sz="half" idx="10"/>
          </p:nvPr>
        </p:nvSpPr>
        <p:spPr/>
        <p:txBody>
          <a:bodyPr/>
          <a:lstStyle/>
          <a:p>
            <a:fld id="{8FAF5D85-196F-4E57-809E-C24C75FEFD73}" type="datetime1">
              <a:rPr lang="en-US" smtClean="0"/>
              <a:t>9/24/2023</a:t>
            </a:fld>
            <a:endParaRPr lang="en-US" dirty="0"/>
          </a:p>
        </p:txBody>
      </p:sp>
      <p:sp>
        <p:nvSpPr>
          <p:cNvPr id="6" name="Slide Number Placeholder 5"/>
          <p:cNvSpPr>
            <a:spLocks noGrp="1"/>
          </p:cNvSpPr>
          <p:nvPr>
            <p:ph type="sldNum" sz="quarter" idx="12"/>
          </p:nvPr>
        </p:nvSpPr>
        <p:spPr/>
        <p:txBody>
          <a:bodyPr/>
          <a:lstStyle/>
          <a:p>
            <a:fld id="{53291BA2-F39F-4628-9265-EA04809F3473}" type="slidenum">
              <a:rPr lang="en-US"/>
              <a:pPr/>
              <a:t>31</a:t>
            </a:fld>
            <a:endParaRPr lang="en-US"/>
          </a:p>
        </p:txBody>
      </p:sp>
    </p:spTree>
    <p:extLst>
      <p:ext uri="{BB962C8B-B14F-4D97-AF65-F5344CB8AC3E}">
        <p14:creationId xmlns:p14="http://schemas.microsoft.com/office/powerpoint/2010/main" val="21128785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2959" y="422031"/>
            <a:ext cx="8911687" cy="886264"/>
          </a:xfrm>
        </p:spPr>
        <p:txBody>
          <a:bodyPr/>
          <a:lstStyle/>
          <a:p>
            <a:pPr algn="ctr"/>
            <a:r>
              <a:rPr lang="en-US" b="1" dirty="0">
                <a:latin typeface="Times New Roman" panose="02020603050405020304" pitchFamily="18" charset="0"/>
                <a:cs typeface="Times New Roman" panose="02020603050405020304" pitchFamily="18" charset="0"/>
              </a:rPr>
              <a:t>CASE STUDY</a:t>
            </a:r>
          </a:p>
        </p:txBody>
      </p:sp>
      <p:sp>
        <p:nvSpPr>
          <p:cNvPr id="3" name="Content Placeholder 2"/>
          <p:cNvSpPr>
            <a:spLocks noGrp="1"/>
          </p:cNvSpPr>
          <p:nvPr>
            <p:ph idx="1"/>
          </p:nvPr>
        </p:nvSpPr>
        <p:spPr>
          <a:xfrm>
            <a:off x="2171201" y="1173114"/>
            <a:ext cx="8915400" cy="5092505"/>
          </a:xfrm>
        </p:spPr>
        <p:txBody>
          <a:bodyPr>
            <a:noAutofit/>
          </a:bodyPr>
          <a:lstStyle/>
          <a:p>
            <a:pPr algn="just"/>
            <a:r>
              <a:rPr lang="en-US" b="1" dirty="0">
                <a:latin typeface="Times New Roman" panose="02020603050405020304" pitchFamily="18" charset="0"/>
                <a:cs typeface="Times New Roman" panose="02020603050405020304" pitchFamily="18" charset="0"/>
              </a:rPr>
              <a:t>Web-Publishing System </a:t>
            </a:r>
            <a:r>
              <a:rPr lang="en-US" sz="1600" dirty="0">
                <a:latin typeface="Times New Roman" panose="02020603050405020304" pitchFamily="18" charset="0"/>
                <a:cs typeface="Times New Roman" panose="02020603050405020304" pitchFamily="18" charset="0"/>
              </a:rPr>
              <a:t>for a local editor of a regional historical society.</a:t>
            </a:r>
          </a:p>
          <a:p>
            <a:pPr lvl="1" algn="just"/>
            <a:r>
              <a:rPr lang="en-US" b="1" dirty="0">
                <a:latin typeface="Times New Roman" panose="02020603050405020304" pitchFamily="18" charset="0"/>
                <a:cs typeface="Times New Roman" panose="02020603050405020304" pitchFamily="18" charset="0"/>
              </a:rPr>
              <a:t>Scope</a:t>
            </a:r>
            <a:r>
              <a:rPr lang="en-US" dirty="0">
                <a:latin typeface="Times New Roman" panose="02020603050405020304" pitchFamily="18" charset="0"/>
                <a:cs typeface="Times New Roman" panose="02020603050405020304" pitchFamily="18" charset="0"/>
              </a:rPr>
              <a:t>: to maximize the editor’s productivity by providing tools to assist in automating the article review and publishing process.</a:t>
            </a:r>
          </a:p>
          <a:p>
            <a:pPr algn="just"/>
            <a:r>
              <a:rPr lang="en-US" sz="1600" b="1" dirty="0">
                <a:latin typeface="Times New Roman" panose="02020603050405020304" pitchFamily="18" charset="0"/>
                <a:cs typeface="Times New Roman" panose="02020603050405020304" pitchFamily="18" charset="0"/>
              </a:rPr>
              <a:t>Functional Requirements:</a:t>
            </a:r>
          </a:p>
          <a:p>
            <a:pPr lvl="1" algn="just"/>
            <a:r>
              <a:rPr lang="en-US" dirty="0">
                <a:latin typeface="Times New Roman" panose="02020603050405020304" pitchFamily="18" charset="0"/>
                <a:cs typeface="Times New Roman" panose="02020603050405020304" pitchFamily="18" charset="0"/>
              </a:rPr>
              <a:t>The Reader chooses how to search the Web site. The choices are by </a:t>
            </a:r>
            <a:r>
              <a:rPr lang="en-US" b="1" dirty="0">
                <a:solidFill>
                  <a:schemeClr val="tx1"/>
                </a:solidFill>
                <a:latin typeface="Times New Roman" panose="02020603050405020304" pitchFamily="18" charset="0"/>
                <a:cs typeface="Times New Roman" panose="02020603050405020304" pitchFamily="18" charset="0"/>
              </a:rPr>
              <a:t>Author, by Category, and by Keyword</a:t>
            </a:r>
            <a:r>
              <a:rPr lang="en-US" dirty="0">
                <a:latin typeface="Times New Roman" panose="02020603050405020304" pitchFamily="18" charset="0"/>
                <a:cs typeface="Times New Roman" panose="02020603050405020304" pitchFamily="18" charset="0"/>
              </a:rPr>
              <a:t>.</a:t>
            </a:r>
          </a:p>
          <a:p>
            <a:pPr lvl="2" algn="just"/>
            <a:r>
              <a:rPr lang="en-US" sz="1600" dirty="0">
                <a:latin typeface="Times New Roman" panose="02020603050405020304" pitchFamily="18" charset="0"/>
                <a:cs typeface="Times New Roman" panose="02020603050405020304" pitchFamily="18" charset="0"/>
              </a:rPr>
              <a:t>If the search is by </a:t>
            </a:r>
            <a:r>
              <a:rPr lang="en-US" sz="1600" b="1" dirty="0">
                <a:latin typeface="Times New Roman" panose="02020603050405020304" pitchFamily="18" charset="0"/>
                <a:cs typeface="Times New Roman" panose="02020603050405020304" pitchFamily="18" charset="0"/>
              </a:rPr>
              <a:t>Author</a:t>
            </a:r>
            <a:r>
              <a:rPr lang="en-US" sz="1600" dirty="0">
                <a:latin typeface="Times New Roman" panose="02020603050405020304" pitchFamily="18" charset="0"/>
                <a:cs typeface="Times New Roman" panose="02020603050405020304" pitchFamily="18" charset="0"/>
              </a:rPr>
              <a:t>, the system creates and presents an alphabetical list of all authors in the database. In the case of an article with multiple authors, each is contained in the list.</a:t>
            </a:r>
          </a:p>
          <a:p>
            <a:pPr lvl="3" algn="just"/>
            <a:r>
              <a:rPr lang="en-US" sz="1600" dirty="0">
                <a:latin typeface="Times New Roman" panose="02020603050405020304" pitchFamily="18" charset="0"/>
                <a:cs typeface="Times New Roman" panose="02020603050405020304" pitchFamily="18" charset="0"/>
              </a:rPr>
              <a:t>The Reader selects an author.</a:t>
            </a:r>
          </a:p>
          <a:p>
            <a:pPr lvl="3" algn="just"/>
            <a:r>
              <a:rPr lang="en-US" sz="1600" dirty="0">
                <a:latin typeface="Times New Roman" panose="02020603050405020304" pitchFamily="18" charset="0"/>
                <a:cs typeface="Times New Roman" panose="02020603050405020304" pitchFamily="18" charset="0"/>
              </a:rPr>
              <a:t> The system creates and presents a list of all articles by that author in the database.</a:t>
            </a:r>
          </a:p>
          <a:p>
            <a:pPr lvl="3" algn="just"/>
            <a:r>
              <a:rPr lang="en-US" sz="1600" dirty="0">
                <a:latin typeface="Times New Roman" panose="02020603050405020304" pitchFamily="18" charset="0"/>
                <a:cs typeface="Times New Roman" panose="02020603050405020304" pitchFamily="18" charset="0"/>
              </a:rPr>
              <a:t>The Reader selects an article.</a:t>
            </a:r>
          </a:p>
          <a:p>
            <a:pPr lvl="3" algn="just"/>
            <a:r>
              <a:rPr lang="en-US" sz="1600" dirty="0">
                <a:latin typeface="Times New Roman" panose="02020603050405020304" pitchFamily="18" charset="0"/>
                <a:cs typeface="Times New Roman" panose="02020603050405020304" pitchFamily="18" charset="0"/>
              </a:rPr>
              <a:t>The system displays the Abstract for the article.</a:t>
            </a:r>
          </a:p>
          <a:p>
            <a:pPr lvl="3" algn="just"/>
            <a:r>
              <a:rPr lang="en-US" sz="1600" dirty="0">
                <a:latin typeface="Times New Roman" panose="02020603050405020304" pitchFamily="18" charset="0"/>
                <a:cs typeface="Times New Roman" panose="02020603050405020304" pitchFamily="18" charset="0"/>
              </a:rPr>
              <a:t>The Reader selects to download the article or to return to the article list or to the previous list.</a:t>
            </a:r>
          </a:p>
          <a:p>
            <a:pPr lvl="3" algn="just"/>
            <a:endParaRPr lang="en-US" dirty="0"/>
          </a:p>
        </p:txBody>
      </p:sp>
      <p:sp>
        <p:nvSpPr>
          <p:cNvPr id="4" name="Date Placeholder 3"/>
          <p:cNvSpPr>
            <a:spLocks noGrp="1"/>
          </p:cNvSpPr>
          <p:nvPr>
            <p:ph type="dt" sz="half" idx="10"/>
          </p:nvPr>
        </p:nvSpPr>
        <p:spPr/>
        <p:txBody>
          <a:bodyPr/>
          <a:lstStyle/>
          <a:p>
            <a:fld id="{F4E7DC7F-6C31-4981-A585-36EEB56812DE}" type="datetime1">
              <a:rPr lang="en-US" smtClean="0"/>
              <a:t>9/24/2023</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val="33703223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8753" y="450166"/>
            <a:ext cx="8911687" cy="858129"/>
          </a:xfrm>
        </p:spPr>
        <p:txBody>
          <a:bodyPr/>
          <a:lstStyle/>
          <a:p>
            <a:pPr algn="ctr"/>
            <a:r>
              <a:rPr lang="en-US" b="1" dirty="0">
                <a:latin typeface="Times New Roman" panose="02020603050405020304" pitchFamily="18" charset="0"/>
                <a:cs typeface="Times New Roman" panose="02020603050405020304" pitchFamily="18" charset="0"/>
              </a:rPr>
              <a:t>CASE STUDY (CONTD.)</a:t>
            </a:r>
          </a:p>
        </p:txBody>
      </p:sp>
      <p:sp>
        <p:nvSpPr>
          <p:cNvPr id="3" name="Content Placeholder 2"/>
          <p:cNvSpPr>
            <a:spLocks noGrp="1"/>
          </p:cNvSpPr>
          <p:nvPr>
            <p:ph idx="1"/>
          </p:nvPr>
        </p:nvSpPr>
        <p:spPr>
          <a:xfrm>
            <a:off x="2275703" y="1251265"/>
            <a:ext cx="8915400" cy="5092505"/>
          </a:xfrm>
        </p:spPr>
        <p:txBody>
          <a:bodyPr>
            <a:noAutofit/>
          </a:bodyPr>
          <a:lstStyle/>
          <a:p>
            <a:pPr algn="just"/>
            <a:r>
              <a:rPr lang="en-US" b="1" dirty="0">
                <a:latin typeface="Times New Roman" panose="02020603050405020304" pitchFamily="18" charset="0"/>
                <a:cs typeface="Times New Roman" panose="02020603050405020304" pitchFamily="18" charset="0"/>
              </a:rPr>
              <a:t>Functional Requirements:</a:t>
            </a:r>
          </a:p>
          <a:p>
            <a:pPr lvl="1" algn="just"/>
            <a:r>
              <a:rPr lang="en-US" sz="1800" dirty="0">
                <a:latin typeface="Times New Roman" panose="02020603050405020304" pitchFamily="18" charset="0"/>
                <a:cs typeface="Times New Roman" panose="02020603050405020304" pitchFamily="18" charset="0"/>
              </a:rPr>
              <a:t>if the Reader selects to search by </a:t>
            </a:r>
            <a:r>
              <a:rPr lang="en-US" sz="1800" b="1" dirty="0">
                <a:latin typeface="Times New Roman" panose="02020603050405020304" pitchFamily="18" charset="0"/>
                <a:cs typeface="Times New Roman" panose="02020603050405020304" pitchFamily="18" charset="0"/>
              </a:rPr>
              <a:t>category</a:t>
            </a:r>
            <a:r>
              <a:rPr lang="en-US" sz="1800" dirty="0">
                <a:latin typeface="Times New Roman" panose="02020603050405020304" pitchFamily="18" charset="0"/>
                <a:cs typeface="Times New Roman" panose="02020603050405020304" pitchFamily="18" charset="0"/>
              </a:rPr>
              <a:t>, the system creates and presents a list of all categories in the database.</a:t>
            </a:r>
          </a:p>
          <a:p>
            <a:pPr lvl="2" algn="just"/>
            <a:r>
              <a:rPr lang="en-US" sz="1800" dirty="0">
                <a:latin typeface="Times New Roman" panose="02020603050405020304" pitchFamily="18" charset="0"/>
                <a:cs typeface="Times New Roman" panose="02020603050405020304" pitchFamily="18" charset="0"/>
              </a:rPr>
              <a:t>The Reader selects a category.</a:t>
            </a:r>
          </a:p>
          <a:p>
            <a:pPr lvl="2" algn="just"/>
            <a:r>
              <a:rPr lang="en-US" sz="1800" dirty="0">
                <a:latin typeface="Times New Roman" panose="02020603050405020304" pitchFamily="18" charset="0"/>
                <a:cs typeface="Times New Roman" panose="02020603050405020304" pitchFamily="18" charset="0"/>
              </a:rPr>
              <a:t>The system creates and presents a list of all articles in that category in the database. </a:t>
            </a:r>
          </a:p>
          <a:p>
            <a:pPr lvl="1" algn="just"/>
            <a:r>
              <a:rPr lang="en-US" sz="1800" dirty="0">
                <a:latin typeface="Times New Roman" panose="02020603050405020304" pitchFamily="18" charset="0"/>
                <a:cs typeface="Times New Roman" panose="02020603050405020304" pitchFamily="18" charset="0"/>
              </a:rPr>
              <a:t>If the Reader selects to search by </a:t>
            </a:r>
            <a:r>
              <a:rPr lang="en-US" sz="1800" b="1" dirty="0">
                <a:latin typeface="Times New Roman" panose="02020603050405020304" pitchFamily="18" charset="0"/>
                <a:cs typeface="Times New Roman" panose="02020603050405020304" pitchFamily="18" charset="0"/>
              </a:rPr>
              <a:t>keyword</a:t>
            </a:r>
            <a:r>
              <a:rPr lang="en-US" sz="1800" dirty="0">
                <a:latin typeface="Times New Roman" panose="02020603050405020304" pitchFamily="18" charset="0"/>
                <a:cs typeface="Times New Roman" panose="02020603050405020304" pitchFamily="18" charset="0"/>
              </a:rPr>
              <a:t>, the system presents a dialog box to enter the keyword or phrase.</a:t>
            </a:r>
          </a:p>
          <a:p>
            <a:pPr lvl="2" algn="just"/>
            <a:r>
              <a:rPr lang="en-US" sz="1800" dirty="0">
                <a:latin typeface="Times New Roman" panose="02020603050405020304" pitchFamily="18" charset="0"/>
                <a:cs typeface="Times New Roman" panose="02020603050405020304" pitchFamily="18" charset="0"/>
              </a:rPr>
              <a:t>The Reader enters a </a:t>
            </a:r>
            <a:r>
              <a:rPr lang="en-US" sz="1800" b="1" dirty="0">
                <a:latin typeface="Times New Roman" panose="02020603050405020304" pitchFamily="18" charset="0"/>
                <a:cs typeface="Times New Roman" panose="02020603050405020304" pitchFamily="18" charset="0"/>
              </a:rPr>
              <a:t>keyword</a:t>
            </a:r>
            <a:r>
              <a:rPr lang="en-US" sz="1800" dirty="0">
                <a:latin typeface="Times New Roman" panose="02020603050405020304" pitchFamily="18" charset="0"/>
                <a:cs typeface="Times New Roman" panose="02020603050405020304" pitchFamily="18" charset="0"/>
              </a:rPr>
              <a:t> or phrase.</a:t>
            </a:r>
          </a:p>
          <a:p>
            <a:pPr lvl="2" algn="just"/>
            <a:r>
              <a:rPr lang="en-US" sz="1800" dirty="0">
                <a:latin typeface="Times New Roman" panose="02020603050405020304" pitchFamily="18" charset="0"/>
                <a:cs typeface="Times New Roman" panose="02020603050405020304" pitchFamily="18" charset="0"/>
              </a:rPr>
              <a:t>The system searches the Abstracts for all articles with that keyword or phrase and creates and presents a list of all such articles in the database.</a:t>
            </a:r>
          </a:p>
        </p:txBody>
      </p:sp>
      <p:sp>
        <p:nvSpPr>
          <p:cNvPr id="4" name="Date Placeholder 3"/>
          <p:cNvSpPr>
            <a:spLocks noGrp="1"/>
          </p:cNvSpPr>
          <p:nvPr>
            <p:ph type="dt" sz="half" idx="10"/>
          </p:nvPr>
        </p:nvSpPr>
        <p:spPr/>
        <p:txBody>
          <a:bodyPr/>
          <a:lstStyle/>
          <a:p>
            <a:fld id="{F4E7DC7F-6C31-4981-A585-36EEB56812DE}" type="datetime1">
              <a:rPr lang="en-US" smtClean="0"/>
              <a:t>9/24/2023</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33</a:t>
            </a:fld>
            <a:endParaRPr lang="en-US" dirty="0"/>
          </a:p>
        </p:txBody>
      </p:sp>
    </p:spTree>
    <p:extLst>
      <p:ext uri="{BB962C8B-B14F-4D97-AF65-F5344CB8AC3E}">
        <p14:creationId xmlns:p14="http://schemas.microsoft.com/office/powerpoint/2010/main" val="39367398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0377" y="294778"/>
            <a:ext cx="8911687" cy="858129"/>
          </a:xfrm>
        </p:spPr>
        <p:txBody>
          <a:bodyPr/>
          <a:lstStyle/>
          <a:p>
            <a:pPr algn="ctr"/>
            <a:r>
              <a:rPr lang="en-US" b="1" dirty="0">
                <a:latin typeface="Times New Roman" panose="02020603050405020304" pitchFamily="18" charset="0"/>
                <a:cs typeface="Times New Roman" panose="02020603050405020304" pitchFamily="18" charset="0"/>
              </a:rPr>
              <a:t>CASE STUDY (CONTD.)</a:t>
            </a:r>
          </a:p>
        </p:txBody>
      </p:sp>
      <p:sp>
        <p:nvSpPr>
          <p:cNvPr id="3" name="Content Placeholder 2"/>
          <p:cNvSpPr>
            <a:spLocks noGrp="1"/>
          </p:cNvSpPr>
          <p:nvPr>
            <p:ph idx="1"/>
          </p:nvPr>
        </p:nvSpPr>
        <p:spPr>
          <a:xfrm>
            <a:off x="2249451" y="1207722"/>
            <a:ext cx="8915400" cy="5092505"/>
          </a:xfrm>
        </p:spPr>
        <p:txBody>
          <a:bodyPr>
            <a:noAutofit/>
          </a:bodyPr>
          <a:lstStyle/>
          <a:p>
            <a:pPr algn="just"/>
            <a:r>
              <a:rPr lang="en-US" b="1" dirty="0">
                <a:latin typeface="Times New Roman" panose="02020603050405020304" pitchFamily="18" charset="0"/>
                <a:cs typeface="Times New Roman" panose="02020603050405020304" pitchFamily="18" charset="0"/>
              </a:rPr>
              <a:t>Non-Functional Requirements: </a:t>
            </a:r>
            <a:r>
              <a:rPr lang="en-US" dirty="0">
                <a:latin typeface="Times New Roman" panose="02020603050405020304" pitchFamily="18" charset="0"/>
                <a:cs typeface="Times New Roman" panose="02020603050405020304" pitchFamily="18" charset="0"/>
              </a:rPr>
              <a:t>The logical structure of the data to be stored in the internal Article Manager database.</a:t>
            </a:r>
            <a:endParaRPr lang="en-US"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F4E7DC7F-6C31-4981-A585-36EEB56812DE}" type="datetime1">
              <a:rPr lang="en-US" smtClean="0"/>
              <a:t>9/24/2023</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34</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2690" y="2100428"/>
            <a:ext cx="7308922" cy="3808003"/>
          </a:xfrm>
          <a:prstGeom prst="rect">
            <a:avLst/>
          </a:prstGeom>
        </p:spPr>
      </p:pic>
    </p:spTree>
    <p:extLst>
      <p:ext uri="{BB962C8B-B14F-4D97-AF65-F5344CB8AC3E}">
        <p14:creationId xmlns:p14="http://schemas.microsoft.com/office/powerpoint/2010/main" val="26637056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noAutofit/>
          </a:bodyPr>
          <a:lstStyle/>
          <a:p>
            <a:pPr algn="ctr"/>
            <a:r>
              <a:rPr lang="en-US" sz="3600" b="1" dirty="0">
                <a:latin typeface="Times New Roman" panose="02020603050405020304" pitchFamily="18" charset="0"/>
                <a:cs typeface="Times New Roman" panose="02020603050405020304" pitchFamily="18" charset="0"/>
              </a:rPr>
              <a:t>CASE STUDY (CONTD.)</a:t>
            </a:r>
            <a:endParaRPr lang="en-US" sz="3600" dirty="0">
              <a:latin typeface="Times New Roman" panose="02020603050405020304" pitchFamily="18" charset="0"/>
              <a:cs typeface="Times New Roman" panose="02020603050405020304" pitchFamily="18" charset="0"/>
            </a:endParaRPr>
          </a:p>
        </p:txBody>
      </p:sp>
      <p:graphicFrame>
        <p:nvGraphicFramePr>
          <p:cNvPr id="6" name="Content Placeholder 5"/>
          <p:cNvGraphicFramePr>
            <a:graphicFrameLocks noGrp="1"/>
          </p:cNvGraphicFramePr>
          <p:nvPr>
            <p:ph type="pic" idx="1"/>
            <p:extLst>
              <p:ext uri="{D42A27DB-BD31-4B8C-83A1-F6EECF244321}">
                <p14:modId xmlns:p14="http://schemas.microsoft.com/office/powerpoint/2010/main" val="1618096265"/>
              </p:ext>
            </p:extLst>
          </p:nvPr>
        </p:nvGraphicFramePr>
        <p:xfrm>
          <a:off x="4079630" y="635000"/>
          <a:ext cx="4909623" cy="1576218"/>
        </p:xfrm>
        <a:graphic>
          <a:graphicData uri="http://schemas.openxmlformats.org/drawingml/2006/table">
            <a:tbl>
              <a:tblPr>
                <a:tableStyleId>{5C22544A-7EE6-4342-B048-85BDC9FD1C3A}</a:tableStyleId>
              </a:tblPr>
              <a:tblGrid>
                <a:gridCol w="1468298">
                  <a:extLst>
                    <a:ext uri="{9D8B030D-6E8A-4147-A177-3AD203B41FA5}">
                      <a16:colId xmlns:a16="http://schemas.microsoft.com/office/drawing/2014/main" val="3422741866"/>
                    </a:ext>
                  </a:extLst>
                </a:gridCol>
                <a:gridCol w="994160">
                  <a:extLst>
                    <a:ext uri="{9D8B030D-6E8A-4147-A177-3AD203B41FA5}">
                      <a16:colId xmlns:a16="http://schemas.microsoft.com/office/drawing/2014/main" val="1397423801"/>
                    </a:ext>
                  </a:extLst>
                </a:gridCol>
                <a:gridCol w="2447165">
                  <a:extLst>
                    <a:ext uri="{9D8B030D-6E8A-4147-A177-3AD203B41FA5}">
                      <a16:colId xmlns:a16="http://schemas.microsoft.com/office/drawing/2014/main" val="179465784"/>
                    </a:ext>
                  </a:extLst>
                </a:gridCol>
              </a:tblGrid>
              <a:tr h="262703">
                <a:tc>
                  <a:txBody>
                    <a:bodyPr/>
                    <a:lstStyle/>
                    <a:p>
                      <a:pPr marL="0" marR="0" algn="ctr">
                        <a:spcBef>
                          <a:spcPts val="0"/>
                        </a:spcBef>
                        <a:spcAft>
                          <a:spcPts val="0"/>
                        </a:spcAft>
                      </a:pPr>
                      <a:r>
                        <a:rPr lang="en-US" sz="1200" b="1" dirty="0">
                          <a:effectLst/>
                        </a:rPr>
                        <a:t>Data Item</a:t>
                      </a:r>
                      <a:endParaRPr lang="en-US" sz="1000" b="1" dirty="0">
                        <a:effectLst/>
                        <a:latin typeface="Times New Roman" panose="02020603050405020304" pitchFamily="18" charset="0"/>
                        <a:ea typeface="Times New Roman" panose="02020603050405020304" pitchFamily="18" charset="0"/>
                      </a:endParaRPr>
                    </a:p>
                  </a:txBody>
                  <a:tcPr marL="166657" marR="166657" marT="0" marB="0" anchor="ctr"/>
                </a:tc>
                <a:tc>
                  <a:txBody>
                    <a:bodyPr/>
                    <a:lstStyle/>
                    <a:p>
                      <a:pPr marL="0" marR="0" algn="ctr">
                        <a:spcBef>
                          <a:spcPts val="0"/>
                        </a:spcBef>
                        <a:spcAft>
                          <a:spcPts val="0"/>
                        </a:spcAft>
                      </a:pPr>
                      <a:r>
                        <a:rPr lang="en-US" sz="1200" b="1" dirty="0">
                          <a:effectLst/>
                        </a:rPr>
                        <a:t>Type</a:t>
                      </a:r>
                      <a:endParaRPr lang="en-US" sz="1000" b="1" dirty="0">
                        <a:effectLst/>
                        <a:latin typeface="Times New Roman" panose="02020603050405020304" pitchFamily="18" charset="0"/>
                        <a:ea typeface="Times New Roman" panose="02020603050405020304" pitchFamily="18" charset="0"/>
                      </a:endParaRPr>
                    </a:p>
                  </a:txBody>
                  <a:tcPr marL="166657" marR="166657" marT="0" marB="0" anchor="ctr"/>
                </a:tc>
                <a:tc>
                  <a:txBody>
                    <a:bodyPr/>
                    <a:lstStyle/>
                    <a:p>
                      <a:pPr marL="0" marR="0" algn="ctr">
                        <a:spcBef>
                          <a:spcPts val="0"/>
                        </a:spcBef>
                        <a:spcAft>
                          <a:spcPts val="0"/>
                        </a:spcAft>
                      </a:pPr>
                      <a:r>
                        <a:rPr lang="en-US" sz="1200" b="1" dirty="0">
                          <a:effectLst/>
                        </a:rPr>
                        <a:t>Description</a:t>
                      </a:r>
                      <a:endParaRPr lang="en-US" sz="1000" b="1" dirty="0">
                        <a:effectLst/>
                        <a:latin typeface="Times New Roman" panose="02020603050405020304" pitchFamily="18" charset="0"/>
                        <a:ea typeface="Times New Roman" panose="02020603050405020304" pitchFamily="18" charset="0"/>
                      </a:endParaRPr>
                    </a:p>
                  </a:txBody>
                  <a:tcPr marL="166657" marR="166657" marT="0" marB="0" anchor="ctr"/>
                </a:tc>
                <a:extLst>
                  <a:ext uri="{0D108BD9-81ED-4DB2-BD59-A6C34878D82A}">
                    <a16:rowId xmlns:a16="http://schemas.microsoft.com/office/drawing/2014/main" val="4163661859"/>
                  </a:ext>
                </a:extLst>
              </a:tr>
              <a:tr h="525406">
                <a:tc>
                  <a:txBody>
                    <a:bodyPr/>
                    <a:lstStyle/>
                    <a:p>
                      <a:pPr marL="0" marR="0" algn="ctr">
                        <a:spcBef>
                          <a:spcPts val="0"/>
                        </a:spcBef>
                        <a:spcAft>
                          <a:spcPts val="0"/>
                        </a:spcAft>
                      </a:pPr>
                      <a:r>
                        <a:rPr lang="en-US" sz="1200" dirty="0">
                          <a:effectLst/>
                        </a:rPr>
                        <a:t>Name</a:t>
                      </a:r>
                      <a:endParaRPr lang="en-US" sz="1000" dirty="0">
                        <a:effectLst/>
                        <a:latin typeface="Times New Roman" panose="02020603050405020304" pitchFamily="18" charset="0"/>
                        <a:ea typeface="Times New Roman" panose="02020603050405020304" pitchFamily="18" charset="0"/>
                      </a:endParaRPr>
                    </a:p>
                  </a:txBody>
                  <a:tcPr marL="166657" marR="166657" marT="0" marB="0" anchor="ctr"/>
                </a:tc>
                <a:tc>
                  <a:txBody>
                    <a:bodyPr/>
                    <a:lstStyle/>
                    <a:p>
                      <a:pPr marL="0" marR="0" algn="ctr">
                        <a:spcBef>
                          <a:spcPts val="0"/>
                        </a:spcBef>
                        <a:spcAft>
                          <a:spcPts val="0"/>
                        </a:spcAft>
                      </a:pPr>
                      <a:r>
                        <a:rPr lang="en-US" sz="1200" dirty="0">
                          <a:effectLst/>
                        </a:rPr>
                        <a:t>Text</a:t>
                      </a:r>
                      <a:endParaRPr lang="en-US" sz="1000" dirty="0">
                        <a:effectLst/>
                        <a:latin typeface="Times New Roman" panose="02020603050405020304" pitchFamily="18" charset="0"/>
                        <a:ea typeface="Times New Roman" panose="02020603050405020304" pitchFamily="18" charset="0"/>
                      </a:endParaRPr>
                    </a:p>
                  </a:txBody>
                  <a:tcPr marL="166657" marR="166657" marT="0" marB="0" anchor="ctr"/>
                </a:tc>
                <a:tc>
                  <a:txBody>
                    <a:bodyPr/>
                    <a:lstStyle/>
                    <a:p>
                      <a:pPr marL="0" marR="0" algn="ctr">
                        <a:spcBef>
                          <a:spcPts val="0"/>
                        </a:spcBef>
                        <a:spcAft>
                          <a:spcPts val="0"/>
                        </a:spcAft>
                      </a:pPr>
                      <a:r>
                        <a:rPr lang="en-US" sz="1200">
                          <a:effectLst/>
                        </a:rPr>
                        <a:t>Name of principle author</a:t>
                      </a:r>
                      <a:endParaRPr lang="en-US" sz="1000">
                        <a:effectLst/>
                        <a:latin typeface="Times New Roman" panose="02020603050405020304" pitchFamily="18" charset="0"/>
                        <a:ea typeface="Times New Roman" panose="02020603050405020304" pitchFamily="18" charset="0"/>
                      </a:endParaRPr>
                    </a:p>
                  </a:txBody>
                  <a:tcPr marL="166657" marR="166657" marT="0" marB="0" anchor="ctr"/>
                </a:tc>
                <a:extLst>
                  <a:ext uri="{0D108BD9-81ED-4DB2-BD59-A6C34878D82A}">
                    <a16:rowId xmlns:a16="http://schemas.microsoft.com/office/drawing/2014/main" val="1795394903"/>
                  </a:ext>
                </a:extLst>
              </a:tr>
              <a:tr h="525406">
                <a:tc>
                  <a:txBody>
                    <a:bodyPr/>
                    <a:lstStyle/>
                    <a:p>
                      <a:pPr marL="0" marR="0" algn="ctr">
                        <a:spcBef>
                          <a:spcPts val="0"/>
                        </a:spcBef>
                        <a:spcAft>
                          <a:spcPts val="0"/>
                        </a:spcAft>
                      </a:pPr>
                      <a:r>
                        <a:rPr lang="en-US" sz="1200">
                          <a:effectLst/>
                        </a:rPr>
                        <a:t>Email Address</a:t>
                      </a:r>
                      <a:endParaRPr lang="en-US" sz="1000">
                        <a:effectLst/>
                        <a:latin typeface="Times New Roman" panose="02020603050405020304" pitchFamily="18" charset="0"/>
                        <a:ea typeface="Times New Roman" panose="02020603050405020304" pitchFamily="18" charset="0"/>
                      </a:endParaRPr>
                    </a:p>
                  </a:txBody>
                  <a:tcPr marL="166657" marR="166657" marT="0" marB="0" anchor="ctr"/>
                </a:tc>
                <a:tc>
                  <a:txBody>
                    <a:bodyPr/>
                    <a:lstStyle/>
                    <a:p>
                      <a:pPr marL="0" marR="0" algn="ctr">
                        <a:spcBef>
                          <a:spcPts val="0"/>
                        </a:spcBef>
                        <a:spcAft>
                          <a:spcPts val="0"/>
                        </a:spcAft>
                      </a:pPr>
                      <a:r>
                        <a:rPr lang="en-US" sz="1200" dirty="0">
                          <a:effectLst/>
                        </a:rPr>
                        <a:t>Text</a:t>
                      </a:r>
                      <a:endParaRPr lang="en-US" sz="1000" dirty="0">
                        <a:effectLst/>
                        <a:latin typeface="Times New Roman" panose="02020603050405020304" pitchFamily="18" charset="0"/>
                        <a:ea typeface="Times New Roman" panose="02020603050405020304" pitchFamily="18" charset="0"/>
                      </a:endParaRPr>
                    </a:p>
                  </a:txBody>
                  <a:tcPr marL="166657" marR="166657" marT="0" marB="0" anchor="ctr"/>
                </a:tc>
                <a:tc>
                  <a:txBody>
                    <a:bodyPr/>
                    <a:lstStyle/>
                    <a:p>
                      <a:pPr marL="0" marR="0" algn="ctr">
                        <a:spcBef>
                          <a:spcPts val="0"/>
                        </a:spcBef>
                        <a:spcAft>
                          <a:spcPts val="0"/>
                        </a:spcAft>
                      </a:pPr>
                      <a:r>
                        <a:rPr lang="en-US" sz="1200" dirty="0">
                          <a:effectLst/>
                        </a:rPr>
                        <a:t>Internet address</a:t>
                      </a:r>
                      <a:endParaRPr lang="en-US" sz="1000" dirty="0">
                        <a:effectLst/>
                        <a:latin typeface="Times New Roman" panose="02020603050405020304" pitchFamily="18" charset="0"/>
                        <a:ea typeface="Times New Roman" panose="02020603050405020304" pitchFamily="18" charset="0"/>
                      </a:endParaRPr>
                    </a:p>
                  </a:txBody>
                  <a:tcPr marL="166657" marR="166657" marT="0" marB="0" anchor="ctr"/>
                </a:tc>
                <a:extLst>
                  <a:ext uri="{0D108BD9-81ED-4DB2-BD59-A6C34878D82A}">
                    <a16:rowId xmlns:a16="http://schemas.microsoft.com/office/drawing/2014/main" val="3527646631"/>
                  </a:ext>
                </a:extLst>
              </a:tr>
              <a:tr h="262703">
                <a:tc>
                  <a:txBody>
                    <a:bodyPr/>
                    <a:lstStyle/>
                    <a:p>
                      <a:pPr marL="0" marR="0" algn="ctr">
                        <a:spcBef>
                          <a:spcPts val="0"/>
                        </a:spcBef>
                        <a:spcAft>
                          <a:spcPts val="0"/>
                        </a:spcAft>
                      </a:pPr>
                      <a:r>
                        <a:rPr lang="en-US" sz="1200" dirty="0">
                          <a:effectLst/>
                        </a:rPr>
                        <a:t>Article</a:t>
                      </a:r>
                      <a:endParaRPr lang="en-US" sz="1000" dirty="0">
                        <a:effectLst/>
                        <a:latin typeface="Times New Roman" panose="02020603050405020304" pitchFamily="18" charset="0"/>
                        <a:ea typeface="Times New Roman" panose="02020603050405020304" pitchFamily="18" charset="0"/>
                      </a:endParaRPr>
                    </a:p>
                  </a:txBody>
                  <a:tcPr marL="166657" marR="166657" marT="0" marB="0" anchor="ctr"/>
                </a:tc>
                <a:tc>
                  <a:txBody>
                    <a:bodyPr/>
                    <a:lstStyle/>
                    <a:p>
                      <a:pPr marL="0" marR="0" algn="ctr">
                        <a:spcBef>
                          <a:spcPts val="0"/>
                        </a:spcBef>
                        <a:spcAft>
                          <a:spcPts val="0"/>
                        </a:spcAft>
                      </a:pPr>
                      <a:r>
                        <a:rPr lang="en-US" sz="1200" dirty="0">
                          <a:effectLst/>
                        </a:rPr>
                        <a:t>Pointer</a:t>
                      </a:r>
                      <a:endParaRPr lang="en-US" sz="1000" dirty="0">
                        <a:effectLst/>
                        <a:latin typeface="Times New Roman" panose="02020603050405020304" pitchFamily="18" charset="0"/>
                        <a:ea typeface="Times New Roman" panose="02020603050405020304" pitchFamily="18" charset="0"/>
                      </a:endParaRPr>
                    </a:p>
                  </a:txBody>
                  <a:tcPr marL="166657" marR="166657" marT="0" marB="0" anchor="ctr"/>
                </a:tc>
                <a:tc>
                  <a:txBody>
                    <a:bodyPr/>
                    <a:lstStyle/>
                    <a:p>
                      <a:pPr marL="0" marR="0" algn="ctr">
                        <a:spcBef>
                          <a:spcPts val="0"/>
                        </a:spcBef>
                        <a:spcAft>
                          <a:spcPts val="0"/>
                        </a:spcAft>
                      </a:pPr>
                      <a:r>
                        <a:rPr lang="en-US" sz="1200" dirty="0">
                          <a:effectLst/>
                        </a:rPr>
                        <a:t>Article entity</a:t>
                      </a:r>
                      <a:endParaRPr lang="en-US" sz="1000" dirty="0">
                        <a:effectLst/>
                        <a:latin typeface="Times New Roman" panose="02020603050405020304" pitchFamily="18" charset="0"/>
                        <a:ea typeface="Times New Roman" panose="02020603050405020304" pitchFamily="18" charset="0"/>
                      </a:endParaRPr>
                    </a:p>
                  </a:txBody>
                  <a:tcPr marL="166657" marR="166657" marT="0" marB="0" anchor="ctr"/>
                </a:tc>
                <a:extLst>
                  <a:ext uri="{0D108BD9-81ED-4DB2-BD59-A6C34878D82A}">
                    <a16:rowId xmlns:a16="http://schemas.microsoft.com/office/drawing/2014/main" val="3352176881"/>
                  </a:ext>
                </a:extLst>
              </a:tr>
            </a:tbl>
          </a:graphicData>
        </a:graphic>
      </p:graphicFrame>
      <p:sp>
        <p:nvSpPr>
          <p:cNvPr id="13" name="Text Placeholder 12"/>
          <p:cNvSpPr>
            <a:spLocks noGrp="1"/>
          </p:cNvSpPr>
          <p:nvPr>
            <p:ph type="body" sz="half" idx="2"/>
          </p:nvPr>
        </p:nvSpPr>
        <p:spPr>
          <a:xfrm>
            <a:off x="2435469" y="5375865"/>
            <a:ext cx="8915400" cy="493712"/>
          </a:xfrm>
        </p:spPr>
        <p:txBody>
          <a:bodyPr>
            <a:noAutofit/>
          </a:bodyPr>
          <a:lstStyle/>
          <a:p>
            <a:pPr algn="ctr"/>
            <a:r>
              <a:rPr lang="en-US" sz="2800" b="1" dirty="0">
                <a:latin typeface="Times New Roman" panose="02020603050405020304" pitchFamily="18" charset="0"/>
                <a:cs typeface="Times New Roman" panose="02020603050405020304" pitchFamily="18" charset="0"/>
              </a:rPr>
              <a:t>Author – Review – Reviewer Data Entities</a:t>
            </a:r>
          </a:p>
        </p:txBody>
      </p:sp>
      <p:sp>
        <p:nvSpPr>
          <p:cNvPr id="4" name="Date Placeholder 3"/>
          <p:cNvSpPr>
            <a:spLocks noGrp="1"/>
          </p:cNvSpPr>
          <p:nvPr>
            <p:ph type="dt" sz="half" idx="10"/>
          </p:nvPr>
        </p:nvSpPr>
        <p:spPr/>
        <p:txBody>
          <a:bodyPr/>
          <a:lstStyle/>
          <a:p>
            <a:fld id="{F4E7DC7F-6C31-4981-A585-36EEB56812DE}" type="datetime1">
              <a:rPr lang="en-US" smtClean="0"/>
              <a:t>9/24/2023</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35</a:t>
            </a:fld>
            <a:endParaRPr lang="en-US" dirty="0"/>
          </a:p>
        </p:txBody>
      </p:sp>
      <p:sp>
        <p:nvSpPr>
          <p:cNvPr id="7" name="Rectangle 1"/>
          <p:cNvSpPr>
            <a:spLocks noChangeArrowheads="1"/>
          </p:cNvSpPr>
          <p:nvPr/>
        </p:nvSpPr>
        <p:spPr bwMode="auto">
          <a:xfrm>
            <a:off x="-1378634" y="-129422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Arial" panose="020B0604020202020204" pitchFamily="34" charset="0"/>
                <a:ea typeface="Times New Roman" panose="02020603050405020304" pitchFamily="18" charset="0"/>
              </a:rPr>
              <a:t>Author Data Entity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723570424"/>
              </p:ext>
            </p:extLst>
          </p:nvPr>
        </p:nvGraphicFramePr>
        <p:xfrm>
          <a:off x="6893169" y="2327619"/>
          <a:ext cx="4768948" cy="2318712"/>
        </p:xfrm>
        <a:graphic>
          <a:graphicData uri="http://schemas.openxmlformats.org/drawingml/2006/table">
            <a:tbl>
              <a:tblPr>
                <a:tableStyleId>{5C22544A-7EE6-4342-B048-85BDC9FD1C3A}</a:tableStyleId>
              </a:tblPr>
              <a:tblGrid>
                <a:gridCol w="1426228">
                  <a:extLst>
                    <a:ext uri="{9D8B030D-6E8A-4147-A177-3AD203B41FA5}">
                      <a16:colId xmlns:a16="http://schemas.microsoft.com/office/drawing/2014/main" val="3276458182"/>
                    </a:ext>
                  </a:extLst>
                </a:gridCol>
                <a:gridCol w="1169127">
                  <a:extLst>
                    <a:ext uri="{9D8B030D-6E8A-4147-A177-3AD203B41FA5}">
                      <a16:colId xmlns:a16="http://schemas.microsoft.com/office/drawing/2014/main" val="997228936"/>
                    </a:ext>
                  </a:extLst>
                </a:gridCol>
                <a:gridCol w="2173593">
                  <a:extLst>
                    <a:ext uri="{9D8B030D-6E8A-4147-A177-3AD203B41FA5}">
                      <a16:colId xmlns:a16="http://schemas.microsoft.com/office/drawing/2014/main" val="1465649556"/>
                    </a:ext>
                  </a:extLst>
                </a:gridCol>
              </a:tblGrid>
              <a:tr h="173092">
                <a:tc>
                  <a:txBody>
                    <a:bodyPr/>
                    <a:lstStyle/>
                    <a:p>
                      <a:pPr marL="0" marR="0" algn="ctr">
                        <a:spcBef>
                          <a:spcPts val="0"/>
                        </a:spcBef>
                        <a:spcAft>
                          <a:spcPts val="0"/>
                        </a:spcAft>
                      </a:pPr>
                      <a:r>
                        <a:rPr lang="en-US" sz="1200" b="1" dirty="0">
                          <a:effectLst/>
                        </a:rPr>
                        <a:t>Data Item</a:t>
                      </a:r>
                      <a:endParaRPr lang="en-US" sz="1000" b="1"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b="1" dirty="0">
                          <a:effectLst/>
                        </a:rPr>
                        <a:t>Type</a:t>
                      </a:r>
                      <a:endParaRPr lang="en-US" sz="1000" b="1"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b="1" dirty="0">
                          <a:effectLst/>
                        </a:rPr>
                        <a:t>Description</a:t>
                      </a:r>
                      <a:endParaRPr lang="en-US" sz="1000" b="1"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513098274"/>
                  </a:ext>
                </a:extLst>
              </a:tr>
              <a:tr h="346184">
                <a:tc>
                  <a:txBody>
                    <a:bodyPr/>
                    <a:lstStyle/>
                    <a:p>
                      <a:pPr marL="0" marR="0" algn="ctr">
                        <a:spcBef>
                          <a:spcPts val="0"/>
                        </a:spcBef>
                        <a:spcAft>
                          <a:spcPts val="0"/>
                        </a:spcAft>
                      </a:pPr>
                      <a:r>
                        <a:rPr lang="en-US" sz="1200">
                          <a:effectLst/>
                        </a:rPr>
                        <a:t>Name</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Text</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dirty="0">
                          <a:effectLst/>
                        </a:rPr>
                        <a:t>Name of principle author</a:t>
                      </a:r>
                      <a:endParaRPr lang="en-US" sz="10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936228890"/>
                  </a:ext>
                </a:extLst>
              </a:tr>
              <a:tr h="346184">
                <a:tc>
                  <a:txBody>
                    <a:bodyPr/>
                    <a:lstStyle/>
                    <a:p>
                      <a:pPr marL="0" marR="0" algn="ctr">
                        <a:spcBef>
                          <a:spcPts val="0"/>
                        </a:spcBef>
                        <a:spcAft>
                          <a:spcPts val="0"/>
                        </a:spcAft>
                      </a:pPr>
                      <a:r>
                        <a:rPr lang="en-US" sz="1200">
                          <a:effectLst/>
                        </a:rPr>
                        <a:t>ID</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Integer</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dirty="0">
                          <a:effectLst/>
                        </a:rPr>
                        <a:t>ID number of Historical Society member</a:t>
                      </a:r>
                      <a:endParaRPr lang="en-US" sz="10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488016259"/>
                  </a:ext>
                </a:extLst>
              </a:tr>
              <a:tr h="346184">
                <a:tc>
                  <a:txBody>
                    <a:bodyPr/>
                    <a:lstStyle/>
                    <a:p>
                      <a:pPr marL="0" marR="0" algn="ctr">
                        <a:spcBef>
                          <a:spcPts val="0"/>
                        </a:spcBef>
                        <a:spcAft>
                          <a:spcPts val="0"/>
                        </a:spcAft>
                      </a:pPr>
                      <a:r>
                        <a:rPr lang="en-US" sz="1200">
                          <a:effectLst/>
                        </a:rPr>
                        <a:t>Email Address</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Text</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dirty="0">
                          <a:effectLst/>
                        </a:rPr>
                        <a:t>Internet address</a:t>
                      </a:r>
                      <a:endParaRPr lang="en-US" sz="10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629003040"/>
                  </a:ext>
                </a:extLst>
              </a:tr>
              <a:tr h="173092">
                <a:tc>
                  <a:txBody>
                    <a:bodyPr/>
                    <a:lstStyle/>
                    <a:p>
                      <a:pPr marL="0" marR="0" algn="ctr">
                        <a:spcBef>
                          <a:spcPts val="0"/>
                        </a:spcBef>
                        <a:spcAft>
                          <a:spcPts val="0"/>
                        </a:spcAft>
                      </a:pPr>
                      <a:r>
                        <a:rPr lang="en-US" sz="1200">
                          <a:effectLst/>
                        </a:rPr>
                        <a:t>Article</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Pointer</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dirty="0">
                          <a:effectLst/>
                        </a:rPr>
                        <a:t>Article entity of </a:t>
                      </a:r>
                      <a:endParaRPr lang="en-US" sz="10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260923052"/>
                  </a:ext>
                </a:extLst>
              </a:tr>
              <a:tr h="173092">
                <a:tc>
                  <a:txBody>
                    <a:bodyPr/>
                    <a:lstStyle/>
                    <a:p>
                      <a:pPr marL="0" marR="0" algn="ctr">
                        <a:spcBef>
                          <a:spcPts val="0"/>
                        </a:spcBef>
                        <a:spcAft>
                          <a:spcPts val="0"/>
                        </a:spcAft>
                      </a:pPr>
                      <a:r>
                        <a:rPr lang="en-US" sz="1200">
                          <a:effectLst/>
                        </a:rPr>
                        <a:t>Num Review</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Integer</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dirty="0">
                          <a:effectLst/>
                        </a:rPr>
                        <a:t>Review entity</a:t>
                      </a:r>
                      <a:endParaRPr lang="en-US" sz="10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934311030"/>
                  </a:ext>
                </a:extLst>
              </a:tr>
              <a:tr h="346184">
                <a:tc>
                  <a:txBody>
                    <a:bodyPr/>
                    <a:lstStyle/>
                    <a:p>
                      <a:pPr marL="0" marR="0" algn="ctr">
                        <a:spcBef>
                          <a:spcPts val="0"/>
                        </a:spcBef>
                        <a:spcAft>
                          <a:spcPts val="0"/>
                        </a:spcAft>
                      </a:pPr>
                      <a:r>
                        <a:rPr lang="en-US" sz="1200">
                          <a:effectLst/>
                        </a:rPr>
                        <a:t>History</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Text</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dirty="0">
                          <a:effectLst/>
                        </a:rPr>
                        <a:t>Comments on past performance</a:t>
                      </a:r>
                      <a:endParaRPr lang="en-US" sz="10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4254900165"/>
                  </a:ext>
                </a:extLst>
              </a:tr>
              <a:tr h="346184">
                <a:tc>
                  <a:txBody>
                    <a:bodyPr/>
                    <a:lstStyle/>
                    <a:p>
                      <a:pPr marL="0" marR="0" algn="ctr">
                        <a:spcBef>
                          <a:spcPts val="0"/>
                        </a:spcBef>
                        <a:spcAft>
                          <a:spcPts val="0"/>
                        </a:spcAft>
                      </a:pPr>
                      <a:r>
                        <a:rPr lang="en-US" sz="1200">
                          <a:effectLst/>
                        </a:rPr>
                        <a:t>Specialty</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Category</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dirty="0">
                          <a:effectLst/>
                        </a:rPr>
                        <a:t>Area of expertise</a:t>
                      </a:r>
                      <a:endParaRPr lang="en-US" sz="10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665912502"/>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985804332"/>
              </p:ext>
            </p:extLst>
          </p:nvPr>
        </p:nvGraphicFramePr>
        <p:xfrm>
          <a:off x="2589213" y="2377108"/>
          <a:ext cx="3669030" cy="1929781"/>
        </p:xfrm>
        <a:graphic>
          <a:graphicData uri="http://schemas.openxmlformats.org/drawingml/2006/table">
            <a:tbl>
              <a:tblPr>
                <a:tableStyleId>{5C22544A-7EE6-4342-B048-85BDC9FD1C3A}</a:tableStyleId>
              </a:tblPr>
              <a:tblGrid>
                <a:gridCol w="1097280">
                  <a:extLst>
                    <a:ext uri="{9D8B030D-6E8A-4147-A177-3AD203B41FA5}">
                      <a16:colId xmlns:a16="http://schemas.microsoft.com/office/drawing/2014/main" val="3386673359"/>
                    </a:ext>
                  </a:extLst>
                </a:gridCol>
                <a:gridCol w="742950">
                  <a:extLst>
                    <a:ext uri="{9D8B030D-6E8A-4147-A177-3AD203B41FA5}">
                      <a16:colId xmlns:a16="http://schemas.microsoft.com/office/drawing/2014/main" val="2697809986"/>
                    </a:ext>
                  </a:extLst>
                </a:gridCol>
                <a:gridCol w="1828800">
                  <a:extLst>
                    <a:ext uri="{9D8B030D-6E8A-4147-A177-3AD203B41FA5}">
                      <a16:colId xmlns:a16="http://schemas.microsoft.com/office/drawing/2014/main" val="4044484403"/>
                    </a:ext>
                  </a:extLst>
                </a:gridCol>
              </a:tblGrid>
              <a:tr h="275683">
                <a:tc>
                  <a:txBody>
                    <a:bodyPr/>
                    <a:lstStyle/>
                    <a:p>
                      <a:pPr marL="0" marR="0" algn="ctr">
                        <a:spcBef>
                          <a:spcPts val="0"/>
                        </a:spcBef>
                        <a:spcAft>
                          <a:spcPts val="0"/>
                        </a:spcAft>
                      </a:pPr>
                      <a:r>
                        <a:rPr lang="en-US" sz="1200" b="1" dirty="0">
                          <a:effectLst/>
                        </a:rPr>
                        <a:t>Data Item</a:t>
                      </a:r>
                      <a:endParaRPr lang="en-US" sz="1000" b="1"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b="1" dirty="0">
                          <a:effectLst/>
                        </a:rPr>
                        <a:t>Type</a:t>
                      </a:r>
                      <a:endParaRPr lang="en-US" sz="1000" b="1"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b="1" dirty="0">
                          <a:effectLst/>
                        </a:rPr>
                        <a:t>Description</a:t>
                      </a:r>
                      <a:endParaRPr lang="en-US" sz="1000" b="1"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039679871"/>
                  </a:ext>
                </a:extLst>
              </a:tr>
              <a:tr h="275683">
                <a:tc>
                  <a:txBody>
                    <a:bodyPr/>
                    <a:lstStyle/>
                    <a:p>
                      <a:pPr marL="0" marR="0" algn="ctr">
                        <a:spcBef>
                          <a:spcPts val="0"/>
                        </a:spcBef>
                        <a:spcAft>
                          <a:spcPts val="0"/>
                        </a:spcAft>
                      </a:pPr>
                      <a:r>
                        <a:rPr lang="en-US" sz="1200" dirty="0">
                          <a:effectLst/>
                        </a:rPr>
                        <a:t>Article</a:t>
                      </a:r>
                      <a:endParaRPr lang="en-US" sz="10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Pointer</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Article entity</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691942697"/>
                  </a:ext>
                </a:extLst>
              </a:tr>
              <a:tr h="275683">
                <a:tc>
                  <a:txBody>
                    <a:bodyPr/>
                    <a:lstStyle/>
                    <a:p>
                      <a:pPr marL="0" marR="0" algn="ctr">
                        <a:spcBef>
                          <a:spcPts val="0"/>
                        </a:spcBef>
                        <a:spcAft>
                          <a:spcPts val="0"/>
                        </a:spcAft>
                      </a:pPr>
                      <a:r>
                        <a:rPr lang="en-US" sz="1200" dirty="0">
                          <a:effectLst/>
                        </a:rPr>
                        <a:t>Reviewer</a:t>
                      </a:r>
                      <a:endParaRPr lang="en-US" sz="10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dirty="0">
                          <a:effectLst/>
                        </a:rPr>
                        <a:t>Pointer</a:t>
                      </a:r>
                      <a:endParaRPr lang="en-US" sz="10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Reviewer entity</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624896252"/>
                  </a:ext>
                </a:extLst>
              </a:tr>
              <a:tr h="275683">
                <a:tc>
                  <a:txBody>
                    <a:bodyPr/>
                    <a:lstStyle/>
                    <a:p>
                      <a:pPr marL="0" marR="0" algn="ctr">
                        <a:spcBef>
                          <a:spcPts val="0"/>
                        </a:spcBef>
                        <a:spcAft>
                          <a:spcPts val="0"/>
                        </a:spcAft>
                      </a:pPr>
                      <a:r>
                        <a:rPr lang="en-US" sz="1200">
                          <a:effectLst/>
                        </a:rPr>
                        <a:t>Date Sent</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dirty="0">
                          <a:effectLst/>
                        </a:rPr>
                        <a:t>Date</a:t>
                      </a:r>
                      <a:endParaRPr lang="en-US" sz="10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dirty="0">
                          <a:effectLst/>
                        </a:rPr>
                        <a:t>Date sent to reviewer</a:t>
                      </a:r>
                      <a:endParaRPr lang="en-US" sz="10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683758085"/>
                  </a:ext>
                </a:extLst>
              </a:tr>
              <a:tr h="551366">
                <a:tc>
                  <a:txBody>
                    <a:bodyPr/>
                    <a:lstStyle/>
                    <a:p>
                      <a:pPr marL="0" marR="0" algn="ctr">
                        <a:spcBef>
                          <a:spcPts val="0"/>
                        </a:spcBef>
                        <a:spcAft>
                          <a:spcPts val="0"/>
                        </a:spcAft>
                      </a:pPr>
                      <a:r>
                        <a:rPr lang="en-US" sz="1200">
                          <a:effectLst/>
                        </a:rPr>
                        <a:t>Returned</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dirty="0">
                          <a:effectLst/>
                        </a:rPr>
                        <a:t>Date</a:t>
                      </a:r>
                      <a:endParaRPr lang="en-US" sz="10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dirty="0">
                          <a:effectLst/>
                        </a:rPr>
                        <a:t>Date returned; null if not returned</a:t>
                      </a:r>
                      <a:endParaRPr lang="en-US" sz="10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733034404"/>
                  </a:ext>
                </a:extLst>
              </a:tr>
              <a:tr h="275683">
                <a:tc>
                  <a:txBody>
                    <a:bodyPr/>
                    <a:lstStyle/>
                    <a:p>
                      <a:pPr marL="0" marR="0" algn="ctr">
                        <a:spcBef>
                          <a:spcPts val="0"/>
                        </a:spcBef>
                        <a:spcAft>
                          <a:spcPts val="0"/>
                        </a:spcAft>
                      </a:pPr>
                      <a:r>
                        <a:rPr lang="en-US" sz="1200">
                          <a:effectLst/>
                        </a:rPr>
                        <a:t>Contents</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Text</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dirty="0">
                          <a:effectLst/>
                        </a:rPr>
                        <a:t>Text of review</a:t>
                      </a:r>
                      <a:endParaRPr lang="en-US" sz="10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805529512"/>
                  </a:ext>
                </a:extLst>
              </a:tr>
            </a:tbl>
          </a:graphicData>
        </a:graphic>
      </p:graphicFrame>
    </p:spTree>
    <p:extLst>
      <p:ext uri="{BB962C8B-B14F-4D97-AF65-F5344CB8AC3E}">
        <p14:creationId xmlns:p14="http://schemas.microsoft.com/office/powerpoint/2010/main" val="9959674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856B6F7-2379-4A90-9D2D-F95A13C2BB56}" type="slidenum">
              <a:rPr lang="en-US"/>
              <a:pPr/>
              <a:t>36</a:t>
            </a:fld>
            <a:endParaRPr lang="en-US"/>
          </a:p>
        </p:txBody>
      </p:sp>
      <p:sp>
        <p:nvSpPr>
          <p:cNvPr id="19457" name="Rectangle 1"/>
          <p:cNvSpPr>
            <a:spLocks noGrp="1" noChangeArrowheads="1"/>
          </p:cNvSpPr>
          <p:nvPr>
            <p:ph type="title"/>
          </p:nvPr>
        </p:nvSpPr>
        <p:spPr>
          <a:xfrm>
            <a:off x="1930401" y="228601"/>
            <a:ext cx="7770813" cy="1141413"/>
          </a:xfrm>
          <a:ln/>
        </p:spPr>
        <p:txBody>
          <a:bodyPr vert="horz" lIns="18000" tIns="46800" rIns="18000" bIns="46800" rtlCol="0" anchor="ctr">
            <a:normAutofit/>
          </a:bodyPr>
          <a:lstStyle/>
          <a:p>
            <a:pPr algn="ctr">
              <a:spcBef>
                <a:spcPts val="1000"/>
              </a:spcBef>
            </a:pPr>
            <a:r>
              <a:rPr lang="en-GB" b="1" dirty="0">
                <a:solidFill>
                  <a:schemeClr val="tx1"/>
                </a:solidFill>
                <a:latin typeface="Times New Roman" panose="02020603050405020304" pitchFamily="18" charset="0"/>
                <a:cs typeface="Times New Roman" panose="02020603050405020304" pitchFamily="18" charset="0"/>
              </a:rPr>
              <a:t>Design</a:t>
            </a:r>
          </a:p>
        </p:txBody>
      </p:sp>
      <p:sp>
        <p:nvSpPr>
          <p:cNvPr id="19458" name="Rectangle 2"/>
          <p:cNvSpPr>
            <a:spLocks noGrp="1" noChangeArrowheads="1"/>
          </p:cNvSpPr>
          <p:nvPr>
            <p:ph type="body" idx="1"/>
          </p:nvPr>
        </p:nvSpPr>
        <p:spPr>
          <a:xfrm>
            <a:off x="2174967" y="1370014"/>
            <a:ext cx="7770813" cy="4376224"/>
          </a:xfrm>
          <a:ln/>
        </p:spPr>
        <p:txBody>
          <a:bodyPr vert="horz" lIns="18000" tIns="46800" rIns="18000" bIns="46800" rtlCol="0">
            <a:noAutofit/>
          </a:bodyPr>
          <a:lstStyle/>
          <a:p>
            <a:pPr algn="just">
              <a:lnSpc>
                <a:spcPct val="150000"/>
              </a:lnSpc>
              <a:spcBef>
                <a:spcPts val="913"/>
              </a:spcBef>
            </a:pPr>
            <a:r>
              <a:rPr lang="en-GB" dirty="0">
                <a:latin typeface="Times New Roman" panose="02020603050405020304" pitchFamily="18" charset="0"/>
                <a:cs typeface="Times New Roman" panose="02020603050405020304" pitchFamily="18" charset="0"/>
              </a:rPr>
              <a:t>Design  phase transforms  requirements  specification:</a:t>
            </a:r>
          </a:p>
          <a:p>
            <a:pPr lvl="1" algn="just">
              <a:lnSpc>
                <a:spcPct val="150000"/>
              </a:lnSpc>
              <a:spcBef>
                <a:spcPts val="825"/>
              </a:spcBef>
            </a:pPr>
            <a:r>
              <a:rPr lang="en-GB" sz="1800" dirty="0">
                <a:latin typeface="Times New Roman" panose="02020603050405020304" pitchFamily="18" charset="0"/>
                <a:cs typeface="Times New Roman" panose="02020603050405020304" pitchFamily="18" charset="0"/>
              </a:rPr>
              <a:t> into a  form suitable for implementation in some programming language.</a:t>
            </a:r>
          </a:p>
          <a:p>
            <a:pPr algn="just">
              <a:lnSpc>
                <a:spcPct val="150000"/>
              </a:lnSpc>
              <a:spcBef>
                <a:spcPts val="825"/>
              </a:spcBef>
            </a:pPr>
            <a:r>
              <a:rPr lang="en-GB" dirty="0">
                <a:solidFill>
                  <a:schemeClr val="tx1"/>
                </a:solidFill>
                <a:latin typeface="Times New Roman" panose="02020603050405020304" pitchFamily="18" charset="0"/>
                <a:cs typeface="Times New Roman" panose="02020603050405020304" pitchFamily="18" charset="0"/>
              </a:rPr>
              <a:t>In technical terms:</a:t>
            </a:r>
          </a:p>
          <a:p>
            <a:pPr lvl="1" algn="just">
              <a:lnSpc>
                <a:spcPct val="150000"/>
              </a:lnSpc>
              <a:spcBef>
                <a:spcPts val="725"/>
              </a:spcBef>
            </a:pPr>
            <a:r>
              <a:rPr lang="en-GB" sz="1800" dirty="0">
                <a:solidFill>
                  <a:schemeClr val="tx1"/>
                </a:solidFill>
                <a:latin typeface="Times New Roman" panose="02020603050405020304" pitchFamily="18" charset="0"/>
                <a:cs typeface="Times New Roman" panose="02020603050405020304" pitchFamily="18" charset="0"/>
              </a:rPr>
              <a:t>during design phase,  </a:t>
            </a:r>
            <a:r>
              <a:rPr lang="en-GB" sz="1800" u="sng" dirty="0">
                <a:solidFill>
                  <a:schemeClr val="tx1"/>
                </a:solidFill>
                <a:latin typeface="Times New Roman" panose="02020603050405020304" pitchFamily="18" charset="0"/>
                <a:cs typeface="Times New Roman" panose="02020603050405020304" pitchFamily="18" charset="0"/>
              </a:rPr>
              <a:t>software architecture</a:t>
            </a:r>
            <a:r>
              <a:rPr lang="en-GB" sz="1800" dirty="0">
                <a:solidFill>
                  <a:schemeClr val="tx1"/>
                </a:solidFill>
                <a:latin typeface="Times New Roman" panose="02020603050405020304" pitchFamily="18" charset="0"/>
                <a:cs typeface="Times New Roman" panose="02020603050405020304" pitchFamily="18" charset="0"/>
              </a:rPr>
              <a:t> is derived from the SRS document.  </a:t>
            </a:r>
          </a:p>
          <a:p>
            <a:pPr algn="just">
              <a:lnSpc>
                <a:spcPct val="150000"/>
              </a:lnSpc>
              <a:spcBef>
                <a:spcPts val="825"/>
              </a:spcBef>
            </a:pPr>
            <a:r>
              <a:rPr lang="en-GB" b="1" dirty="0">
                <a:solidFill>
                  <a:schemeClr val="tx1"/>
                </a:solidFill>
                <a:latin typeface="Times New Roman" panose="02020603050405020304" pitchFamily="18" charset="0"/>
                <a:cs typeface="Times New Roman" panose="02020603050405020304" pitchFamily="18" charset="0"/>
              </a:rPr>
              <a:t>Two design approaches</a:t>
            </a:r>
            <a:r>
              <a:rPr lang="en-GB" dirty="0">
                <a:solidFill>
                  <a:schemeClr val="tx1"/>
                </a:solidFill>
                <a:latin typeface="Times New Roman" panose="02020603050405020304" pitchFamily="18" charset="0"/>
                <a:cs typeface="Times New Roman" panose="02020603050405020304" pitchFamily="18" charset="0"/>
              </a:rPr>
              <a:t>: </a:t>
            </a:r>
          </a:p>
          <a:p>
            <a:pPr lvl="1" algn="just">
              <a:lnSpc>
                <a:spcPct val="150000"/>
              </a:lnSpc>
              <a:spcBef>
                <a:spcPts val="725"/>
              </a:spcBef>
            </a:pPr>
            <a:r>
              <a:rPr lang="en-GB" sz="1800" dirty="0">
                <a:solidFill>
                  <a:schemeClr val="tx1"/>
                </a:solidFill>
                <a:latin typeface="Times New Roman" panose="02020603050405020304" pitchFamily="18" charset="0"/>
                <a:cs typeface="Times New Roman" panose="02020603050405020304" pitchFamily="18" charset="0"/>
              </a:rPr>
              <a:t>traditional approach, </a:t>
            </a:r>
          </a:p>
          <a:p>
            <a:pPr lvl="1" algn="just">
              <a:lnSpc>
                <a:spcPct val="150000"/>
              </a:lnSpc>
              <a:spcBef>
                <a:spcPts val="725"/>
              </a:spcBef>
            </a:pPr>
            <a:r>
              <a:rPr lang="en-GB" sz="1800" dirty="0">
                <a:solidFill>
                  <a:schemeClr val="tx1"/>
                </a:solidFill>
                <a:latin typeface="Times New Roman" panose="02020603050405020304" pitchFamily="18" charset="0"/>
                <a:cs typeface="Times New Roman" panose="02020603050405020304" pitchFamily="18" charset="0"/>
              </a:rPr>
              <a:t>object oriented approach. </a:t>
            </a:r>
          </a:p>
          <a:p>
            <a:pPr algn="just">
              <a:spcBef>
                <a:spcPts val="825"/>
              </a:spcBef>
            </a:pPr>
            <a:endParaRPr lang="en-GB" dirty="0"/>
          </a:p>
        </p:txBody>
      </p:sp>
      <p:sp>
        <p:nvSpPr>
          <p:cNvPr id="2" name="Date Placeholder 1"/>
          <p:cNvSpPr>
            <a:spLocks noGrp="1"/>
          </p:cNvSpPr>
          <p:nvPr>
            <p:ph type="dt" sz="half" idx="10"/>
          </p:nvPr>
        </p:nvSpPr>
        <p:spPr/>
        <p:txBody>
          <a:bodyPr/>
          <a:lstStyle/>
          <a:p>
            <a:fld id="{661F873D-3D63-4C99-9816-B249D7B0D346}" type="datetime1">
              <a:rPr lang="en-US" smtClean="0"/>
              <a:t>9/24/2023</a:t>
            </a:fld>
            <a:endParaRPr lang="en-US" dirty="0"/>
          </a:p>
        </p:txBody>
      </p:sp>
    </p:spTree>
    <p:extLst>
      <p:ext uri="{BB962C8B-B14F-4D97-AF65-F5344CB8AC3E}">
        <p14:creationId xmlns:p14="http://schemas.microsoft.com/office/powerpoint/2010/main" val="19415270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739E691-D951-4CA3-A379-CE555BC5972D}" type="slidenum">
              <a:rPr lang="en-US"/>
              <a:pPr/>
              <a:t>37</a:t>
            </a:fld>
            <a:endParaRPr lang="en-US"/>
          </a:p>
        </p:txBody>
      </p:sp>
      <p:sp>
        <p:nvSpPr>
          <p:cNvPr id="21505" name="Rectangle 1"/>
          <p:cNvSpPr>
            <a:spLocks noGrp="1" noChangeArrowheads="1"/>
          </p:cNvSpPr>
          <p:nvPr>
            <p:ph type="title"/>
          </p:nvPr>
        </p:nvSpPr>
        <p:spPr>
          <a:xfrm>
            <a:off x="1930401" y="228601"/>
            <a:ext cx="7770813" cy="1141413"/>
          </a:xfrm>
          <a:ln/>
        </p:spPr>
        <p:txBody>
          <a:bodyPr vert="horz" lIns="18000" tIns="46800" rIns="18000" bIns="46800" rtlCol="0" anchor="ctr">
            <a:normAutofit/>
          </a:bodyPr>
          <a:lstStyle/>
          <a:p>
            <a:pPr algn="ctr">
              <a:spcBef>
                <a:spcPts val="800"/>
              </a:spcBef>
            </a:pPr>
            <a:r>
              <a:rPr lang="en-GB" b="1" dirty="0">
                <a:solidFill>
                  <a:schemeClr val="tx1"/>
                </a:solidFill>
                <a:latin typeface="Times New Roman" panose="02020603050405020304" pitchFamily="18" charset="0"/>
                <a:cs typeface="Times New Roman" panose="02020603050405020304" pitchFamily="18" charset="0"/>
              </a:rPr>
              <a:t>Traditional Design Approach</a:t>
            </a:r>
          </a:p>
        </p:txBody>
      </p:sp>
      <p:sp>
        <p:nvSpPr>
          <p:cNvPr id="21506" name="Rectangle 2"/>
          <p:cNvSpPr>
            <a:spLocks noGrp="1" noChangeArrowheads="1"/>
          </p:cNvSpPr>
          <p:nvPr>
            <p:ph type="body" idx="1"/>
          </p:nvPr>
        </p:nvSpPr>
        <p:spPr>
          <a:xfrm>
            <a:off x="2209801" y="1754188"/>
            <a:ext cx="7770813" cy="4113212"/>
          </a:xfrm>
          <a:ln/>
        </p:spPr>
        <p:txBody>
          <a:bodyPr vert="horz" lIns="18000" tIns="46800" rIns="18000" bIns="46800" rtlCol="0">
            <a:normAutofit/>
          </a:bodyPr>
          <a:lstStyle/>
          <a:p>
            <a:pPr algn="just">
              <a:lnSpc>
                <a:spcPct val="150000"/>
              </a:lnSpc>
            </a:pPr>
            <a:r>
              <a:rPr lang="en-GB" dirty="0">
                <a:latin typeface="Times New Roman" panose="02020603050405020304" pitchFamily="18" charset="0"/>
                <a:cs typeface="Times New Roman" panose="02020603050405020304" pitchFamily="18" charset="0"/>
              </a:rPr>
              <a:t>Consists of  two activities:</a:t>
            </a:r>
          </a:p>
          <a:p>
            <a:pPr lvl="1" algn="just">
              <a:lnSpc>
                <a:spcPct val="150000"/>
              </a:lnSpc>
              <a:spcBef>
                <a:spcPts val="888"/>
              </a:spcBef>
            </a:pPr>
            <a:r>
              <a:rPr lang="en-GB" sz="1800" dirty="0">
                <a:latin typeface="Times New Roman" panose="02020603050405020304" pitchFamily="18" charset="0"/>
                <a:cs typeface="Times New Roman" panose="02020603050405020304" pitchFamily="18" charset="0"/>
              </a:rPr>
              <a:t>Structured analysis </a:t>
            </a:r>
          </a:p>
          <a:p>
            <a:pPr lvl="1" algn="just">
              <a:lnSpc>
                <a:spcPct val="150000"/>
              </a:lnSpc>
              <a:spcBef>
                <a:spcPts val="888"/>
              </a:spcBef>
            </a:pPr>
            <a:r>
              <a:rPr lang="en-GB" sz="1800" dirty="0">
                <a:latin typeface="Times New Roman" panose="02020603050405020304" pitchFamily="18" charset="0"/>
                <a:cs typeface="Times New Roman" panose="02020603050405020304" pitchFamily="18" charset="0"/>
              </a:rPr>
              <a:t>Structured design</a:t>
            </a:r>
          </a:p>
        </p:txBody>
      </p:sp>
      <p:sp>
        <p:nvSpPr>
          <p:cNvPr id="2" name="Date Placeholder 1"/>
          <p:cNvSpPr>
            <a:spLocks noGrp="1"/>
          </p:cNvSpPr>
          <p:nvPr>
            <p:ph type="dt" sz="half" idx="10"/>
          </p:nvPr>
        </p:nvSpPr>
        <p:spPr/>
        <p:txBody>
          <a:bodyPr/>
          <a:lstStyle/>
          <a:p>
            <a:fld id="{10E4FCE7-120B-4336-9E24-A7DC1EE9730B}" type="datetime1">
              <a:rPr lang="en-US" smtClean="0"/>
              <a:t>9/24/2023</a:t>
            </a:fld>
            <a:endParaRPr lang="en-US" dirty="0"/>
          </a:p>
        </p:txBody>
      </p:sp>
    </p:spTree>
    <p:extLst>
      <p:ext uri="{BB962C8B-B14F-4D97-AF65-F5344CB8AC3E}">
        <p14:creationId xmlns:p14="http://schemas.microsoft.com/office/powerpoint/2010/main" val="37600941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8785FC1-A1BB-4065-BFF4-0200937666F8}" type="slidenum">
              <a:rPr lang="en-US"/>
              <a:pPr/>
              <a:t>38</a:t>
            </a:fld>
            <a:endParaRPr lang="en-US"/>
          </a:p>
        </p:txBody>
      </p:sp>
      <p:sp>
        <p:nvSpPr>
          <p:cNvPr id="22529" name="Rectangle 1"/>
          <p:cNvSpPr>
            <a:spLocks noGrp="1" noChangeArrowheads="1"/>
          </p:cNvSpPr>
          <p:nvPr>
            <p:ph type="title"/>
          </p:nvPr>
        </p:nvSpPr>
        <p:spPr>
          <a:xfrm>
            <a:off x="1930401" y="228601"/>
            <a:ext cx="7770813" cy="1141413"/>
          </a:xfrm>
          <a:ln/>
        </p:spPr>
        <p:txBody>
          <a:bodyPr vert="horz" lIns="18000" tIns="46800" rIns="18000" bIns="46800" rtlCol="0" anchor="ctr">
            <a:normAutofit/>
          </a:bodyPr>
          <a:lstStyle/>
          <a:p>
            <a:pPr algn="ctr">
              <a:spcBef>
                <a:spcPts val="1000"/>
              </a:spcBef>
            </a:pPr>
            <a:r>
              <a:rPr lang="en-GB" b="1" dirty="0">
                <a:solidFill>
                  <a:schemeClr val="tx1"/>
                </a:solidFill>
                <a:latin typeface="Times New Roman" panose="02020603050405020304" pitchFamily="18" charset="0"/>
                <a:cs typeface="Times New Roman" panose="02020603050405020304" pitchFamily="18" charset="0"/>
              </a:rPr>
              <a:t>Structured Analysis Activity</a:t>
            </a:r>
          </a:p>
        </p:txBody>
      </p:sp>
      <p:sp>
        <p:nvSpPr>
          <p:cNvPr id="22530" name="Rectangle 2"/>
          <p:cNvSpPr>
            <a:spLocks noGrp="1" noChangeArrowheads="1"/>
          </p:cNvSpPr>
          <p:nvPr>
            <p:ph type="body" idx="1"/>
          </p:nvPr>
        </p:nvSpPr>
        <p:spPr>
          <a:xfrm>
            <a:off x="2026921" y="1465761"/>
            <a:ext cx="7770813" cy="4210050"/>
          </a:xfrm>
          <a:ln/>
        </p:spPr>
        <p:txBody>
          <a:bodyPr vert="horz" lIns="18000" tIns="46800" rIns="18000" bIns="46800" rtlCol="0">
            <a:normAutofit/>
          </a:bodyPr>
          <a:lstStyle/>
          <a:p>
            <a:pPr algn="just">
              <a:lnSpc>
                <a:spcPct val="150000"/>
              </a:lnSpc>
            </a:pPr>
            <a:r>
              <a:rPr lang="en-GB" dirty="0">
                <a:latin typeface="Times New Roman" panose="02020603050405020304" pitchFamily="18" charset="0"/>
                <a:cs typeface="Times New Roman" panose="02020603050405020304" pitchFamily="18" charset="0"/>
              </a:rPr>
              <a:t>Identify all the functions to be performed.</a:t>
            </a:r>
          </a:p>
          <a:p>
            <a:pPr algn="just">
              <a:lnSpc>
                <a:spcPct val="150000"/>
              </a:lnSpc>
            </a:pPr>
            <a:r>
              <a:rPr lang="en-GB" dirty="0">
                <a:latin typeface="Times New Roman" panose="02020603050405020304" pitchFamily="18" charset="0"/>
                <a:cs typeface="Times New Roman" panose="02020603050405020304" pitchFamily="18" charset="0"/>
              </a:rPr>
              <a:t>Identify data flow among the functions. </a:t>
            </a:r>
          </a:p>
          <a:p>
            <a:pPr algn="just">
              <a:lnSpc>
                <a:spcPct val="150000"/>
              </a:lnSpc>
            </a:pPr>
            <a:r>
              <a:rPr lang="en-GB" dirty="0">
                <a:latin typeface="Times New Roman" panose="02020603050405020304" pitchFamily="18" charset="0"/>
                <a:cs typeface="Times New Roman" panose="02020603050405020304" pitchFamily="18" charset="0"/>
              </a:rPr>
              <a:t>Decompose each function recursively into sub-functions.  </a:t>
            </a:r>
          </a:p>
          <a:p>
            <a:pPr lvl="1" algn="just">
              <a:lnSpc>
                <a:spcPct val="150000"/>
              </a:lnSpc>
              <a:spcBef>
                <a:spcPts val="725"/>
              </a:spcBef>
            </a:pPr>
            <a:r>
              <a:rPr lang="en-GB" sz="1800" dirty="0">
                <a:latin typeface="Times New Roman" panose="02020603050405020304" pitchFamily="18" charset="0"/>
                <a:cs typeface="Times New Roman" panose="02020603050405020304" pitchFamily="18" charset="0"/>
              </a:rPr>
              <a:t>Identify data flow among the sub functions as well.</a:t>
            </a:r>
          </a:p>
        </p:txBody>
      </p:sp>
      <p:sp>
        <p:nvSpPr>
          <p:cNvPr id="2" name="Date Placeholder 1"/>
          <p:cNvSpPr>
            <a:spLocks noGrp="1"/>
          </p:cNvSpPr>
          <p:nvPr>
            <p:ph type="dt" sz="half" idx="10"/>
          </p:nvPr>
        </p:nvSpPr>
        <p:spPr/>
        <p:txBody>
          <a:bodyPr/>
          <a:lstStyle/>
          <a:p>
            <a:fld id="{AD6E8DE4-5514-4A26-B375-AF6C151227F4}" type="datetime1">
              <a:rPr lang="en-US" smtClean="0"/>
              <a:t>9/24/2023</a:t>
            </a:fld>
            <a:endParaRPr lang="en-US" dirty="0"/>
          </a:p>
        </p:txBody>
      </p:sp>
    </p:spTree>
    <p:extLst>
      <p:ext uri="{BB962C8B-B14F-4D97-AF65-F5344CB8AC3E}">
        <p14:creationId xmlns:p14="http://schemas.microsoft.com/office/powerpoint/2010/main" val="6585382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0F92F99-E4D6-4658-9615-C6A145295541}" type="slidenum">
              <a:rPr lang="en-US"/>
              <a:pPr/>
              <a:t>39</a:t>
            </a:fld>
            <a:endParaRPr lang="en-US"/>
          </a:p>
        </p:txBody>
      </p:sp>
      <p:sp>
        <p:nvSpPr>
          <p:cNvPr id="23553" name="Rectangle 1"/>
          <p:cNvSpPr>
            <a:spLocks noGrp="1" noChangeArrowheads="1"/>
          </p:cNvSpPr>
          <p:nvPr>
            <p:ph type="title"/>
          </p:nvPr>
        </p:nvSpPr>
        <p:spPr>
          <a:xfrm>
            <a:off x="1930401" y="228601"/>
            <a:ext cx="7770813" cy="1141413"/>
          </a:xfrm>
          <a:ln/>
        </p:spPr>
        <p:txBody>
          <a:bodyPr vert="horz" lIns="18000" tIns="46800" rIns="18000" bIns="46800" rtlCol="0" anchor="ctr">
            <a:normAutofit/>
          </a:bodyPr>
          <a:lstStyle/>
          <a:p>
            <a:pPr algn="ctr">
              <a:spcBef>
                <a:spcPts val="1000"/>
              </a:spcBef>
            </a:pPr>
            <a:r>
              <a:rPr lang="en-GB" b="1" dirty="0">
                <a:solidFill>
                  <a:schemeClr val="tx1"/>
                </a:solidFill>
                <a:latin typeface="Times New Roman" panose="02020603050405020304" pitchFamily="18" charset="0"/>
                <a:cs typeface="Times New Roman" panose="02020603050405020304" pitchFamily="18" charset="0"/>
              </a:rPr>
              <a:t>Structured Analysis (CONT.)</a:t>
            </a:r>
          </a:p>
        </p:txBody>
      </p:sp>
      <p:sp>
        <p:nvSpPr>
          <p:cNvPr id="23554" name="Rectangle 2"/>
          <p:cNvSpPr>
            <a:spLocks noGrp="1" noChangeArrowheads="1"/>
          </p:cNvSpPr>
          <p:nvPr>
            <p:ph type="body" idx="1"/>
          </p:nvPr>
        </p:nvSpPr>
        <p:spPr>
          <a:xfrm>
            <a:off x="2133601" y="1432719"/>
            <a:ext cx="8228011" cy="5068114"/>
          </a:xfrm>
          <a:ln/>
        </p:spPr>
        <p:txBody>
          <a:bodyPr vert="horz" lIns="18000" tIns="46800" rIns="18000" bIns="46800" rtlCol="0">
            <a:normAutofit/>
          </a:bodyPr>
          <a:lstStyle/>
          <a:p>
            <a:pPr algn="just">
              <a:lnSpc>
                <a:spcPct val="150000"/>
              </a:lnSpc>
              <a:spcBef>
                <a:spcPts val="825"/>
              </a:spcBef>
            </a:pPr>
            <a:r>
              <a:rPr lang="en-GB" dirty="0">
                <a:solidFill>
                  <a:schemeClr val="tx1"/>
                </a:solidFill>
                <a:latin typeface="Times New Roman" panose="02020603050405020304" pitchFamily="18" charset="0"/>
                <a:cs typeface="Times New Roman" panose="02020603050405020304" pitchFamily="18" charset="0"/>
              </a:rPr>
              <a:t>Carried out using Data flow diagrams (DFDs). </a:t>
            </a:r>
          </a:p>
          <a:p>
            <a:pPr algn="just">
              <a:lnSpc>
                <a:spcPct val="150000"/>
              </a:lnSpc>
              <a:spcBef>
                <a:spcPts val="825"/>
              </a:spcBef>
            </a:pPr>
            <a:r>
              <a:rPr lang="en-GB" dirty="0">
                <a:solidFill>
                  <a:schemeClr val="tx1"/>
                </a:solidFill>
                <a:latin typeface="Times New Roman" panose="02020603050405020304" pitchFamily="18" charset="0"/>
                <a:cs typeface="Times New Roman" panose="02020603050405020304" pitchFamily="18" charset="0"/>
              </a:rPr>
              <a:t>After structured analysis, carry out structured design:</a:t>
            </a:r>
          </a:p>
          <a:p>
            <a:pPr lvl="1" algn="just">
              <a:lnSpc>
                <a:spcPct val="150000"/>
              </a:lnSpc>
              <a:spcBef>
                <a:spcPts val="725"/>
              </a:spcBef>
            </a:pPr>
            <a:r>
              <a:rPr lang="en-GB" sz="1800" dirty="0">
                <a:solidFill>
                  <a:schemeClr val="tx1"/>
                </a:solidFill>
                <a:latin typeface="Times New Roman" panose="02020603050405020304" pitchFamily="18" charset="0"/>
                <a:cs typeface="Times New Roman" panose="02020603050405020304" pitchFamily="18" charset="0"/>
              </a:rPr>
              <a:t>architectural design (or high-level design)</a:t>
            </a:r>
          </a:p>
          <a:p>
            <a:pPr lvl="1" algn="just">
              <a:lnSpc>
                <a:spcPct val="150000"/>
              </a:lnSpc>
              <a:spcBef>
                <a:spcPts val="725"/>
              </a:spcBef>
            </a:pPr>
            <a:r>
              <a:rPr lang="en-GB" sz="1800" dirty="0">
                <a:solidFill>
                  <a:schemeClr val="tx1"/>
                </a:solidFill>
                <a:latin typeface="Times New Roman" panose="02020603050405020304" pitchFamily="18" charset="0"/>
                <a:cs typeface="Times New Roman" panose="02020603050405020304" pitchFamily="18" charset="0"/>
              </a:rPr>
              <a:t>detailed design (or low-level design).</a:t>
            </a:r>
          </a:p>
        </p:txBody>
      </p:sp>
      <p:sp>
        <p:nvSpPr>
          <p:cNvPr id="2" name="Date Placeholder 1"/>
          <p:cNvSpPr>
            <a:spLocks noGrp="1"/>
          </p:cNvSpPr>
          <p:nvPr>
            <p:ph type="dt" sz="half" idx="10"/>
          </p:nvPr>
        </p:nvSpPr>
        <p:spPr/>
        <p:txBody>
          <a:bodyPr/>
          <a:lstStyle/>
          <a:p>
            <a:fld id="{6968919C-01CD-48C9-BF8B-923DC5BAD6C9}" type="datetime1">
              <a:rPr lang="en-US" smtClean="0"/>
              <a:t>9/24/2023</a:t>
            </a:fld>
            <a:endParaRPr lang="en-US" dirty="0"/>
          </a:p>
        </p:txBody>
      </p:sp>
      <p:grpSp>
        <p:nvGrpSpPr>
          <p:cNvPr id="7" name="Group 6"/>
          <p:cNvGrpSpPr/>
          <p:nvPr/>
        </p:nvGrpSpPr>
        <p:grpSpPr>
          <a:xfrm>
            <a:off x="2667001" y="3699669"/>
            <a:ext cx="7313613" cy="2640807"/>
            <a:chOff x="990600" y="1812131"/>
            <a:chExt cx="7313613" cy="2640807"/>
          </a:xfrm>
        </p:grpSpPr>
        <p:grpSp>
          <p:nvGrpSpPr>
            <p:cNvPr id="8" name="Group 7"/>
            <p:cNvGrpSpPr/>
            <p:nvPr/>
          </p:nvGrpSpPr>
          <p:grpSpPr>
            <a:xfrm>
              <a:off x="1295400" y="2819400"/>
              <a:ext cx="5868988" cy="1633538"/>
              <a:chOff x="1295400" y="2819400"/>
              <a:chExt cx="5868988" cy="1633538"/>
            </a:xfrm>
          </p:grpSpPr>
          <p:sp>
            <p:nvSpPr>
              <p:cNvPr id="35" name="Text Box 2"/>
              <p:cNvSpPr txBox="1">
                <a:spLocks noChangeArrowheads="1"/>
              </p:cNvSpPr>
              <p:nvPr/>
            </p:nvSpPr>
            <p:spPr bwMode="auto">
              <a:xfrm>
                <a:off x="1295400" y="2830513"/>
                <a:ext cx="928688" cy="75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pPr>
                  <a:lnSpc>
                    <a:spcPct val="85000"/>
                  </a:lnSpc>
                  <a:spcBef>
                    <a:spcPts val="313"/>
                  </a:spcBef>
                </a:pPr>
                <a:r>
                  <a:rPr lang="en-GB" altLang="en-US" sz="1400" b="1" dirty="0">
                    <a:latin typeface="times" panose="02020603050405020304" pitchFamily="18" charset="0"/>
                  </a:rPr>
                  <a:t>        Fit</a:t>
                </a:r>
              </a:p>
              <a:p>
                <a:pPr>
                  <a:lnSpc>
                    <a:spcPct val="85000"/>
                  </a:lnSpc>
                  <a:spcBef>
                    <a:spcPts val="313"/>
                  </a:spcBef>
                </a:pPr>
                <a:r>
                  <a:rPr lang="en-GB" altLang="en-US" sz="1400" b="1" dirty="0">
                    <a:latin typeface="times" panose="02020603050405020304" pitchFamily="18" charset="0"/>
                  </a:rPr>
                  <a:t>     Engine</a:t>
                </a:r>
              </a:p>
            </p:txBody>
          </p:sp>
          <p:sp>
            <p:nvSpPr>
              <p:cNvPr id="36" name="Text Box 3"/>
              <p:cNvSpPr txBox="1">
                <a:spLocks noChangeArrowheads="1"/>
              </p:cNvSpPr>
              <p:nvPr/>
            </p:nvSpPr>
            <p:spPr bwMode="auto">
              <a:xfrm>
                <a:off x="6248400" y="2819400"/>
                <a:ext cx="915988"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lstStyle>
                <a:lvl1pPr>
                  <a:tabLst>
                    <a:tab pos="863600" algn="l"/>
                  </a:tabLst>
                  <a:defRPr sz="2400">
                    <a:solidFill>
                      <a:schemeClr val="tx1"/>
                    </a:solidFill>
                    <a:latin typeface="Arial Black" panose="020B0A04020102020204" pitchFamily="34" charset="0"/>
                  </a:defRPr>
                </a:lvl1pPr>
                <a:lvl2pPr marL="742950" indent="-285750">
                  <a:tabLst>
                    <a:tab pos="863600" algn="l"/>
                  </a:tabLst>
                  <a:defRPr sz="2400">
                    <a:solidFill>
                      <a:schemeClr val="tx1"/>
                    </a:solidFill>
                    <a:latin typeface="Arial Black" panose="020B0A04020102020204" pitchFamily="34" charset="0"/>
                  </a:defRPr>
                </a:lvl2pPr>
                <a:lvl3pPr marL="1143000" indent="-228600">
                  <a:tabLst>
                    <a:tab pos="863600" algn="l"/>
                  </a:tabLst>
                  <a:defRPr sz="2400">
                    <a:solidFill>
                      <a:schemeClr val="tx1"/>
                    </a:solidFill>
                    <a:latin typeface="Arial Black" panose="020B0A04020102020204" pitchFamily="34" charset="0"/>
                  </a:defRPr>
                </a:lvl3pPr>
                <a:lvl4pPr marL="1600200" indent="-228600">
                  <a:tabLst>
                    <a:tab pos="863600" algn="l"/>
                  </a:tabLst>
                  <a:defRPr sz="2400">
                    <a:solidFill>
                      <a:schemeClr val="tx1"/>
                    </a:solidFill>
                    <a:latin typeface="Arial Black" panose="020B0A04020102020204" pitchFamily="34" charset="0"/>
                  </a:defRPr>
                </a:lvl4pPr>
                <a:lvl5pPr marL="2057400" indent="-228600">
                  <a:tabLst>
                    <a:tab pos="863600" algn="l"/>
                  </a:tabLst>
                  <a:defRPr sz="2400">
                    <a:solidFill>
                      <a:schemeClr val="tx1"/>
                    </a:solidFill>
                    <a:latin typeface="Arial Black" panose="020B0A04020102020204" pitchFamily="34" charset="0"/>
                  </a:defRPr>
                </a:lvl5pPr>
                <a:lvl6pPr marL="2514600" indent="-228600" eaLnBrk="0" fontAlgn="base" hangingPunct="0">
                  <a:spcBef>
                    <a:spcPct val="0"/>
                  </a:spcBef>
                  <a:spcAft>
                    <a:spcPct val="0"/>
                  </a:spcAft>
                  <a:tabLst>
                    <a:tab pos="863600" algn="l"/>
                  </a:tabLs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tabLst>
                    <a:tab pos="863600" algn="l"/>
                  </a:tabLs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tabLst>
                    <a:tab pos="863600" algn="l"/>
                  </a:tabLs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tabLst>
                    <a:tab pos="863600" algn="l"/>
                  </a:tabLst>
                  <a:defRPr sz="2400">
                    <a:solidFill>
                      <a:schemeClr val="tx1"/>
                    </a:solidFill>
                    <a:latin typeface="Arial Black" panose="020B0A04020102020204" pitchFamily="34" charset="0"/>
                  </a:defRPr>
                </a:lvl9pPr>
              </a:lstStyle>
              <a:p>
                <a:pPr>
                  <a:lnSpc>
                    <a:spcPct val="85000"/>
                  </a:lnSpc>
                  <a:spcBef>
                    <a:spcPts val="313"/>
                  </a:spcBef>
                </a:pPr>
                <a:r>
                  <a:rPr lang="en-GB" altLang="en-US" sz="1400" b="1">
                    <a:latin typeface="times" panose="02020603050405020304" pitchFamily="18" charset="0"/>
                  </a:rPr>
                  <a:t>Paint and</a:t>
                </a:r>
              </a:p>
              <a:p>
                <a:pPr>
                  <a:lnSpc>
                    <a:spcPct val="85000"/>
                  </a:lnSpc>
                  <a:spcBef>
                    <a:spcPts val="313"/>
                  </a:spcBef>
                </a:pPr>
                <a:r>
                  <a:rPr lang="en-GB" altLang="en-US" sz="1400" b="1">
                    <a:latin typeface="times" panose="02020603050405020304" pitchFamily="18" charset="0"/>
                  </a:rPr>
                  <a:t>   Test</a:t>
                </a:r>
              </a:p>
            </p:txBody>
          </p:sp>
          <p:sp>
            <p:nvSpPr>
              <p:cNvPr id="37" name="Text Box 4"/>
              <p:cNvSpPr txBox="1">
                <a:spLocks noChangeArrowheads="1"/>
              </p:cNvSpPr>
              <p:nvPr/>
            </p:nvSpPr>
            <p:spPr bwMode="auto">
              <a:xfrm>
                <a:off x="4495800" y="2819400"/>
                <a:ext cx="73660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lstStyle>
                <a:lvl1pPr>
                  <a:tabLst>
                    <a:tab pos="723900" algn="l"/>
                  </a:tabLst>
                  <a:defRPr sz="2400">
                    <a:solidFill>
                      <a:schemeClr val="tx1"/>
                    </a:solidFill>
                    <a:latin typeface="Arial Black" panose="020B0A04020102020204" pitchFamily="34" charset="0"/>
                  </a:defRPr>
                </a:lvl1pPr>
                <a:lvl2pPr marL="742950" indent="-285750">
                  <a:tabLst>
                    <a:tab pos="723900" algn="l"/>
                  </a:tabLst>
                  <a:defRPr sz="2400">
                    <a:solidFill>
                      <a:schemeClr val="tx1"/>
                    </a:solidFill>
                    <a:latin typeface="Arial Black" panose="020B0A04020102020204" pitchFamily="34" charset="0"/>
                  </a:defRPr>
                </a:lvl2pPr>
                <a:lvl3pPr marL="1143000" indent="-228600">
                  <a:tabLst>
                    <a:tab pos="723900" algn="l"/>
                  </a:tabLst>
                  <a:defRPr sz="2400">
                    <a:solidFill>
                      <a:schemeClr val="tx1"/>
                    </a:solidFill>
                    <a:latin typeface="Arial Black" panose="020B0A04020102020204" pitchFamily="34" charset="0"/>
                  </a:defRPr>
                </a:lvl3pPr>
                <a:lvl4pPr marL="1600200" indent="-228600">
                  <a:tabLst>
                    <a:tab pos="723900" algn="l"/>
                  </a:tabLst>
                  <a:defRPr sz="2400">
                    <a:solidFill>
                      <a:schemeClr val="tx1"/>
                    </a:solidFill>
                    <a:latin typeface="Arial Black" panose="020B0A04020102020204" pitchFamily="34" charset="0"/>
                  </a:defRPr>
                </a:lvl4pPr>
                <a:lvl5pPr marL="2057400" indent="-228600">
                  <a:tabLst>
                    <a:tab pos="723900" algn="l"/>
                  </a:tabLst>
                  <a:defRPr sz="2400">
                    <a:solidFill>
                      <a:schemeClr val="tx1"/>
                    </a:solidFill>
                    <a:latin typeface="Arial Black" panose="020B0A04020102020204" pitchFamily="34" charset="0"/>
                  </a:defRPr>
                </a:lvl5pPr>
                <a:lvl6pPr marL="2514600" indent="-228600" eaLnBrk="0" fontAlgn="base" hangingPunct="0">
                  <a:spcBef>
                    <a:spcPct val="0"/>
                  </a:spcBef>
                  <a:spcAft>
                    <a:spcPct val="0"/>
                  </a:spcAft>
                  <a:tabLst>
                    <a:tab pos="723900" algn="l"/>
                  </a:tabLs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tabLst>
                    <a:tab pos="723900" algn="l"/>
                  </a:tabLs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tabLst>
                    <a:tab pos="723900" algn="l"/>
                  </a:tabLs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tabLst>
                    <a:tab pos="723900" algn="l"/>
                  </a:tabLst>
                  <a:defRPr sz="2400">
                    <a:solidFill>
                      <a:schemeClr val="tx1"/>
                    </a:solidFill>
                    <a:latin typeface="Arial Black" panose="020B0A04020102020204" pitchFamily="34" charset="0"/>
                  </a:defRPr>
                </a:lvl9pPr>
              </a:lstStyle>
              <a:p>
                <a:pPr>
                  <a:lnSpc>
                    <a:spcPct val="85000"/>
                  </a:lnSpc>
                  <a:spcBef>
                    <a:spcPts val="313"/>
                  </a:spcBef>
                </a:pPr>
                <a:r>
                  <a:rPr lang="en-GB" altLang="en-US" sz="1400" b="1">
                    <a:latin typeface="times" panose="02020603050405020304" pitchFamily="18" charset="0"/>
                  </a:rPr>
                  <a:t>   Fit</a:t>
                </a:r>
              </a:p>
              <a:p>
                <a:pPr>
                  <a:lnSpc>
                    <a:spcPct val="85000"/>
                  </a:lnSpc>
                  <a:spcBef>
                    <a:spcPts val="313"/>
                  </a:spcBef>
                </a:pPr>
                <a:r>
                  <a:rPr lang="en-GB" altLang="en-US" sz="1400" b="1">
                    <a:latin typeface="times" panose="02020603050405020304" pitchFamily="18" charset="0"/>
                  </a:rPr>
                  <a:t>Wheels</a:t>
                </a:r>
              </a:p>
            </p:txBody>
          </p:sp>
          <p:sp>
            <p:nvSpPr>
              <p:cNvPr id="38" name="Text Box 5"/>
              <p:cNvSpPr txBox="1">
                <a:spLocks noChangeArrowheads="1"/>
              </p:cNvSpPr>
              <p:nvPr/>
            </p:nvSpPr>
            <p:spPr bwMode="auto">
              <a:xfrm>
                <a:off x="2819400" y="2819400"/>
                <a:ext cx="638175"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pPr>
                  <a:lnSpc>
                    <a:spcPct val="85000"/>
                  </a:lnSpc>
                  <a:spcBef>
                    <a:spcPts val="313"/>
                  </a:spcBef>
                </a:pPr>
                <a:r>
                  <a:rPr lang="en-GB" altLang="en-US" sz="1400" b="1">
                    <a:latin typeface="times" panose="02020603050405020304" pitchFamily="18" charset="0"/>
                  </a:rPr>
                  <a:t>   Fit</a:t>
                </a:r>
              </a:p>
              <a:p>
                <a:pPr>
                  <a:lnSpc>
                    <a:spcPct val="85000"/>
                  </a:lnSpc>
                  <a:spcBef>
                    <a:spcPts val="313"/>
                  </a:spcBef>
                </a:pPr>
                <a:r>
                  <a:rPr lang="en-GB" altLang="en-US" sz="1400" b="1">
                    <a:latin typeface="times" panose="02020603050405020304" pitchFamily="18" charset="0"/>
                  </a:rPr>
                  <a:t>Doors</a:t>
                </a:r>
              </a:p>
            </p:txBody>
          </p:sp>
          <p:sp>
            <p:nvSpPr>
              <p:cNvPr id="39" name="Text Box 12"/>
              <p:cNvSpPr txBox="1">
                <a:spLocks noChangeArrowheads="1"/>
              </p:cNvSpPr>
              <p:nvPr/>
            </p:nvSpPr>
            <p:spPr bwMode="auto">
              <a:xfrm>
                <a:off x="3505200" y="3886200"/>
                <a:ext cx="140335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lstStyle>
                <a:lvl1pPr>
                  <a:tabLst>
                    <a:tab pos="863600" algn="l"/>
                  </a:tabLst>
                  <a:defRPr sz="2400">
                    <a:solidFill>
                      <a:schemeClr val="tx1"/>
                    </a:solidFill>
                    <a:latin typeface="Arial Black" panose="020B0A04020102020204" pitchFamily="34" charset="0"/>
                  </a:defRPr>
                </a:lvl1pPr>
                <a:lvl2pPr marL="742950" indent="-285750">
                  <a:tabLst>
                    <a:tab pos="863600" algn="l"/>
                  </a:tabLst>
                  <a:defRPr sz="2400">
                    <a:solidFill>
                      <a:schemeClr val="tx1"/>
                    </a:solidFill>
                    <a:latin typeface="Arial Black" panose="020B0A04020102020204" pitchFamily="34" charset="0"/>
                  </a:defRPr>
                </a:lvl2pPr>
                <a:lvl3pPr marL="1143000" indent="-228600">
                  <a:tabLst>
                    <a:tab pos="863600" algn="l"/>
                  </a:tabLst>
                  <a:defRPr sz="2400">
                    <a:solidFill>
                      <a:schemeClr val="tx1"/>
                    </a:solidFill>
                    <a:latin typeface="Arial Black" panose="020B0A04020102020204" pitchFamily="34" charset="0"/>
                  </a:defRPr>
                </a:lvl3pPr>
                <a:lvl4pPr marL="1600200" indent="-228600">
                  <a:tabLst>
                    <a:tab pos="863600" algn="l"/>
                  </a:tabLst>
                  <a:defRPr sz="2400">
                    <a:solidFill>
                      <a:schemeClr val="tx1"/>
                    </a:solidFill>
                    <a:latin typeface="Arial Black" panose="020B0A04020102020204" pitchFamily="34" charset="0"/>
                  </a:defRPr>
                </a:lvl4pPr>
                <a:lvl5pPr marL="2057400" indent="-228600">
                  <a:tabLst>
                    <a:tab pos="863600" algn="l"/>
                  </a:tabLst>
                  <a:defRPr sz="2400">
                    <a:solidFill>
                      <a:schemeClr val="tx1"/>
                    </a:solidFill>
                    <a:latin typeface="Arial Black" panose="020B0A04020102020204" pitchFamily="34" charset="0"/>
                  </a:defRPr>
                </a:lvl5pPr>
                <a:lvl6pPr marL="2514600" indent="-228600" eaLnBrk="0" fontAlgn="base" hangingPunct="0">
                  <a:spcBef>
                    <a:spcPct val="0"/>
                  </a:spcBef>
                  <a:spcAft>
                    <a:spcPct val="0"/>
                  </a:spcAft>
                  <a:tabLst>
                    <a:tab pos="863600" algn="l"/>
                  </a:tabLs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tabLst>
                    <a:tab pos="863600" algn="l"/>
                  </a:tabLs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tabLst>
                    <a:tab pos="863600" algn="l"/>
                  </a:tabLs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tabLst>
                    <a:tab pos="863600" algn="l"/>
                  </a:tabLst>
                  <a:defRPr sz="2400">
                    <a:solidFill>
                      <a:schemeClr val="tx1"/>
                    </a:solidFill>
                    <a:latin typeface="Arial Black" panose="020B0A04020102020204" pitchFamily="34" charset="0"/>
                  </a:defRPr>
                </a:lvl9pPr>
              </a:lstStyle>
              <a:p>
                <a:pPr>
                  <a:lnSpc>
                    <a:spcPct val="85000"/>
                  </a:lnSpc>
                  <a:spcBef>
                    <a:spcPts val="363"/>
                  </a:spcBef>
                </a:pPr>
                <a:r>
                  <a:rPr lang="en-GB" altLang="en-US" sz="1600" b="1" dirty="0">
                    <a:latin typeface="times" panose="02020603050405020304" pitchFamily="18" charset="0"/>
                  </a:rPr>
                  <a:t>  Wheel  Store</a:t>
                </a:r>
              </a:p>
            </p:txBody>
          </p:sp>
          <p:sp>
            <p:nvSpPr>
              <p:cNvPr id="40" name="Line 22"/>
              <p:cNvSpPr>
                <a:spLocks noChangeShapeType="1"/>
              </p:cNvSpPr>
              <p:nvPr/>
            </p:nvSpPr>
            <p:spPr bwMode="auto">
              <a:xfrm>
                <a:off x="2209800" y="3124200"/>
                <a:ext cx="609600" cy="0"/>
              </a:xfrm>
              <a:prstGeom prst="line">
                <a:avLst/>
              </a:prstGeom>
              <a:noFill/>
              <a:ln w="3816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41" name="Line 23"/>
              <p:cNvSpPr>
                <a:spLocks noChangeShapeType="1"/>
              </p:cNvSpPr>
              <p:nvPr/>
            </p:nvSpPr>
            <p:spPr bwMode="auto">
              <a:xfrm>
                <a:off x="3505200" y="3124200"/>
                <a:ext cx="990600" cy="0"/>
              </a:xfrm>
              <a:prstGeom prst="line">
                <a:avLst/>
              </a:prstGeom>
              <a:noFill/>
              <a:ln w="3816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42" name="Line 24"/>
              <p:cNvSpPr>
                <a:spLocks noChangeShapeType="1"/>
              </p:cNvSpPr>
              <p:nvPr/>
            </p:nvSpPr>
            <p:spPr bwMode="auto">
              <a:xfrm>
                <a:off x="5181600" y="3124200"/>
                <a:ext cx="1066800" cy="0"/>
              </a:xfrm>
              <a:prstGeom prst="line">
                <a:avLst/>
              </a:prstGeom>
              <a:noFill/>
              <a:ln w="3816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9" name="Group 8"/>
            <p:cNvGrpSpPr/>
            <p:nvPr/>
          </p:nvGrpSpPr>
          <p:grpSpPr>
            <a:xfrm>
              <a:off x="990600" y="1812131"/>
              <a:ext cx="7313613" cy="2624138"/>
              <a:chOff x="990600" y="1828800"/>
              <a:chExt cx="7313613" cy="2624138"/>
            </a:xfrm>
          </p:grpSpPr>
          <p:sp>
            <p:nvSpPr>
              <p:cNvPr id="10" name="Oval 6"/>
              <p:cNvSpPr>
                <a:spLocks noChangeArrowheads="1"/>
              </p:cNvSpPr>
              <p:nvPr/>
            </p:nvSpPr>
            <p:spPr bwMode="auto">
              <a:xfrm>
                <a:off x="1524000" y="2819400"/>
                <a:ext cx="684213" cy="608013"/>
              </a:xfrm>
              <a:prstGeom prst="ellipse">
                <a:avLst/>
              </a:prstGeom>
              <a:noFill/>
              <a:ln w="3816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
            <p:nvSpPr>
              <p:cNvPr id="11" name="Oval 7"/>
              <p:cNvSpPr>
                <a:spLocks noChangeArrowheads="1"/>
              </p:cNvSpPr>
              <p:nvPr/>
            </p:nvSpPr>
            <p:spPr bwMode="auto">
              <a:xfrm>
                <a:off x="6248400" y="2667000"/>
                <a:ext cx="836613" cy="760413"/>
              </a:xfrm>
              <a:prstGeom prst="ellipse">
                <a:avLst/>
              </a:prstGeom>
              <a:noFill/>
              <a:ln w="3816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
            <p:nvSpPr>
              <p:cNvPr id="12" name="Oval 8"/>
              <p:cNvSpPr>
                <a:spLocks noChangeArrowheads="1"/>
              </p:cNvSpPr>
              <p:nvPr/>
            </p:nvSpPr>
            <p:spPr bwMode="auto">
              <a:xfrm>
                <a:off x="4495800" y="2819400"/>
                <a:ext cx="684213" cy="608013"/>
              </a:xfrm>
              <a:prstGeom prst="ellipse">
                <a:avLst/>
              </a:prstGeom>
              <a:noFill/>
              <a:ln w="3816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
            <p:nvSpPr>
              <p:cNvPr id="13" name="Oval 9"/>
              <p:cNvSpPr>
                <a:spLocks noChangeArrowheads="1"/>
              </p:cNvSpPr>
              <p:nvPr/>
            </p:nvSpPr>
            <p:spPr bwMode="auto">
              <a:xfrm>
                <a:off x="2819400" y="2819400"/>
                <a:ext cx="684213" cy="608013"/>
              </a:xfrm>
              <a:prstGeom prst="ellipse">
                <a:avLst/>
              </a:prstGeom>
              <a:noFill/>
              <a:ln w="3816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Black" panose="020B0A04020102020204" pitchFamily="34" charset="0"/>
                  </a:defRPr>
                </a:lvl1pPr>
                <a:lvl2pPr marL="742950" indent="-285750">
                  <a:defRPr sz="2400">
                    <a:solidFill>
                      <a:schemeClr val="tx1"/>
                    </a:solidFill>
                    <a:latin typeface="Arial Black" panose="020B0A04020102020204" pitchFamily="34" charset="0"/>
                  </a:defRPr>
                </a:lvl2pPr>
                <a:lvl3pPr marL="1143000" indent="-228600">
                  <a:defRPr sz="2400">
                    <a:solidFill>
                      <a:schemeClr val="tx1"/>
                    </a:solidFill>
                    <a:latin typeface="Arial Black" panose="020B0A04020102020204" pitchFamily="34" charset="0"/>
                  </a:defRPr>
                </a:lvl3pPr>
                <a:lvl4pPr marL="1600200" indent="-228600">
                  <a:defRPr sz="2400">
                    <a:solidFill>
                      <a:schemeClr val="tx1"/>
                    </a:solidFill>
                    <a:latin typeface="Arial Black" panose="020B0A04020102020204" pitchFamily="34" charset="0"/>
                  </a:defRPr>
                </a:lvl4pPr>
                <a:lvl5pPr marL="2057400" indent="-228600">
                  <a:defRPr sz="2400">
                    <a:solidFill>
                      <a:schemeClr val="tx1"/>
                    </a:solidFill>
                    <a:latin typeface="Arial Black" panose="020B0A04020102020204" pitchFamily="34" charset="0"/>
                  </a:defRPr>
                </a:lvl5pPr>
                <a:lvl6pPr marL="2514600" indent="-228600" eaLnBrk="0" fontAlgn="base" hangingPunct="0">
                  <a:spcBef>
                    <a:spcPct val="0"/>
                  </a:spcBef>
                  <a:spcAft>
                    <a:spcPct val="0"/>
                  </a:spcAf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defRPr sz="2400">
                    <a:solidFill>
                      <a:schemeClr val="tx1"/>
                    </a:solidFill>
                    <a:latin typeface="Arial Black" panose="020B0A04020102020204" pitchFamily="34" charset="0"/>
                  </a:defRPr>
                </a:lvl9pPr>
              </a:lstStyle>
              <a:p>
                <a:endParaRPr lang="en-US" altLang="en-US"/>
              </a:p>
            </p:txBody>
          </p:sp>
          <p:sp>
            <p:nvSpPr>
              <p:cNvPr id="14" name="Text Box 10"/>
              <p:cNvSpPr txBox="1">
                <a:spLocks noChangeArrowheads="1"/>
              </p:cNvSpPr>
              <p:nvPr/>
            </p:nvSpPr>
            <p:spPr bwMode="auto">
              <a:xfrm>
                <a:off x="1219200" y="3886200"/>
                <a:ext cx="140335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lstStyle>
                <a:lvl1pPr>
                  <a:tabLst>
                    <a:tab pos="863600" algn="l"/>
                  </a:tabLst>
                  <a:defRPr sz="2400">
                    <a:solidFill>
                      <a:schemeClr val="tx1"/>
                    </a:solidFill>
                    <a:latin typeface="Arial Black" panose="020B0A04020102020204" pitchFamily="34" charset="0"/>
                  </a:defRPr>
                </a:lvl1pPr>
                <a:lvl2pPr marL="742950" indent="-285750">
                  <a:tabLst>
                    <a:tab pos="863600" algn="l"/>
                  </a:tabLst>
                  <a:defRPr sz="2400">
                    <a:solidFill>
                      <a:schemeClr val="tx1"/>
                    </a:solidFill>
                    <a:latin typeface="Arial Black" panose="020B0A04020102020204" pitchFamily="34" charset="0"/>
                  </a:defRPr>
                </a:lvl2pPr>
                <a:lvl3pPr marL="1143000" indent="-228600">
                  <a:tabLst>
                    <a:tab pos="863600" algn="l"/>
                  </a:tabLst>
                  <a:defRPr sz="2400">
                    <a:solidFill>
                      <a:schemeClr val="tx1"/>
                    </a:solidFill>
                    <a:latin typeface="Arial Black" panose="020B0A04020102020204" pitchFamily="34" charset="0"/>
                  </a:defRPr>
                </a:lvl3pPr>
                <a:lvl4pPr marL="1600200" indent="-228600">
                  <a:tabLst>
                    <a:tab pos="863600" algn="l"/>
                  </a:tabLst>
                  <a:defRPr sz="2400">
                    <a:solidFill>
                      <a:schemeClr val="tx1"/>
                    </a:solidFill>
                    <a:latin typeface="Arial Black" panose="020B0A04020102020204" pitchFamily="34" charset="0"/>
                  </a:defRPr>
                </a:lvl4pPr>
                <a:lvl5pPr marL="2057400" indent="-228600">
                  <a:tabLst>
                    <a:tab pos="863600" algn="l"/>
                  </a:tabLst>
                  <a:defRPr sz="2400">
                    <a:solidFill>
                      <a:schemeClr val="tx1"/>
                    </a:solidFill>
                    <a:latin typeface="Arial Black" panose="020B0A04020102020204" pitchFamily="34" charset="0"/>
                  </a:defRPr>
                </a:lvl5pPr>
                <a:lvl6pPr marL="2514600" indent="-228600" eaLnBrk="0" fontAlgn="base" hangingPunct="0">
                  <a:spcBef>
                    <a:spcPct val="0"/>
                  </a:spcBef>
                  <a:spcAft>
                    <a:spcPct val="0"/>
                  </a:spcAft>
                  <a:tabLst>
                    <a:tab pos="863600" algn="l"/>
                  </a:tabLs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tabLst>
                    <a:tab pos="863600" algn="l"/>
                  </a:tabLs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tabLst>
                    <a:tab pos="863600" algn="l"/>
                  </a:tabLs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tabLst>
                    <a:tab pos="863600" algn="l"/>
                  </a:tabLst>
                  <a:defRPr sz="2400">
                    <a:solidFill>
                      <a:schemeClr val="tx1"/>
                    </a:solidFill>
                    <a:latin typeface="Arial Black" panose="020B0A04020102020204" pitchFamily="34" charset="0"/>
                  </a:defRPr>
                </a:lvl9pPr>
              </a:lstStyle>
              <a:p>
                <a:pPr>
                  <a:lnSpc>
                    <a:spcPct val="85000"/>
                  </a:lnSpc>
                  <a:spcBef>
                    <a:spcPts val="363"/>
                  </a:spcBef>
                </a:pPr>
                <a:r>
                  <a:rPr lang="en-GB" altLang="en-US" sz="1600" b="1">
                    <a:latin typeface="times" panose="02020603050405020304" pitchFamily="18" charset="0"/>
                  </a:rPr>
                  <a:t>Chassis  Store</a:t>
                </a:r>
              </a:p>
            </p:txBody>
          </p:sp>
          <p:sp>
            <p:nvSpPr>
              <p:cNvPr id="15" name="Text Box 11"/>
              <p:cNvSpPr txBox="1">
                <a:spLocks noChangeArrowheads="1"/>
              </p:cNvSpPr>
              <p:nvPr/>
            </p:nvSpPr>
            <p:spPr bwMode="auto">
              <a:xfrm>
                <a:off x="2895600" y="1828800"/>
                <a:ext cx="133985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lstStyle>
                <a:lvl1pPr>
                  <a:tabLst>
                    <a:tab pos="863600" algn="l"/>
                  </a:tabLst>
                  <a:defRPr sz="2400">
                    <a:solidFill>
                      <a:schemeClr val="tx1"/>
                    </a:solidFill>
                    <a:latin typeface="Arial Black" panose="020B0A04020102020204" pitchFamily="34" charset="0"/>
                  </a:defRPr>
                </a:lvl1pPr>
                <a:lvl2pPr marL="742950" indent="-285750">
                  <a:tabLst>
                    <a:tab pos="863600" algn="l"/>
                  </a:tabLst>
                  <a:defRPr sz="2400">
                    <a:solidFill>
                      <a:schemeClr val="tx1"/>
                    </a:solidFill>
                    <a:latin typeface="Arial Black" panose="020B0A04020102020204" pitchFamily="34" charset="0"/>
                  </a:defRPr>
                </a:lvl2pPr>
                <a:lvl3pPr marL="1143000" indent="-228600">
                  <a:tabLst>
                    <a:tab pos="863600" algn="l"/>
                  </a:tabLst>
                  <a:defRPr sz="2400">
                    <a:solidFill>
                      <a:schemeClr val="tx1"/>
                    </a:solidFill>
                    <a:latin typeface="Arial Black" panose="020B0A04020102020204" pitchFamily="34" charset="0"/>
                  </a:defRPr>
                </a:lvl3pPr>
                <a:lvl4pPr marL="1600200" indent="-228600">
                  <a:tabLst>
                    <a:tab pos="863600" algn="l"/>
                  </a:tabLst>
                  <a:defRPr sz="2400">
                    <a:solidFill>
                      <a:schemeClr val="tx1"/>
                    </a:solidFill>
                    <a:latin typeface="Arial Black" panose="020B0A04020102020204" pitchFamily="34" charset="0"/>
                  </a:defRPr>
                </a:lvl4pPr>
                <a:lvl5pPr marL="2057400" indent="-228600">
                  <a:tabLst>
                    <a:tab pos="863600" algn="l"/>
                  </a:tabLst>
                  <a:defRPr sz="2400">
                    <a:solidFill>
                      <a:schemeClr val="tx1"/>
                    </a:solidFill>
                    <a:latin typeface="Arial Black" panose="020B0A04020102020204" pitchFamily="34" charset="0"/>
                  </a:defRPr>
                </a:lvl5pPr>
                <a:lvl6pPr marL="2514600" indent="-228600" eaLnBrk="0" fontAlgn="base" hangingPunct="0">
                  <a:spcBef>
                    <a:spcPct val="0"/>
                  </a:spcBef>
                  <a:spcAft>
                    <a:spcPct val="0"/>
                  </a:spcAft>
                  <a:tabLst>
                    <a:tab pos="863600" algn="l"/>
                  </a:tabLs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tabLst>
                    <a:tab pos="863600" algn="l"/>
                  </a:tabLs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tabLst>
                    <a:tab pos="863600" algn="l"/>
                  </a:tabLs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tabLst>
                    <a:tab pos="863600" algn="l"/>
                  </a:tabLst>
                  <a:defRPr sz="2400">
                    <a:solidFill>
                      <a:schemeClr val="tx1"/>
                    </a:solidFill>
                    <a:latin typeface="Arial Black" panose="020B0A04020102020204" pitchFamily="34" charset="0"/>
                  </a:defRPr>
                </a:lvl9pPr>
              </a:lstStyle>
              <a:p>
                <a:pPr>
                  <a:lnSpc>
                    <a:spcPct val="85000"/>
                  </a:lnSpc>
                  <a:spcBef>
                    <a:spcPts val="363"/>
                  </a:spcBef>
                </a:pPr>
                <a:r>
                  <a:rPr lang="en-GB" altLang="en-US" sz="1600" b="1">
                    <a:latin typeface="times" panose="02020603050405020304" pitchFamily="18" charset="0"/>
                  </a:rPr>
                  <a:t>  Door   Store</a:t>
                </a:r>
              </a:p>
            </p:txBody>
          </p:sp>
          <p:sp>
            <p:nvSpPr>
              <p:cNvPr id="16" name="Text Box 13"/>
              <p:cNvSpPr txBox="1">
                <a:spLocks noChangeArrowheads="1"/>
              </p:cNvSpPr>
              <p:nvPr/>
            </p:nvSpPr>
            <p:spPr bwMode="auto">
              <a:xfrm>
                <a:off x="993775" y="1828800"/>
                <a:ext cx="1357313"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lstStyle>
                <a:lvl1pPr>
                  <a:tabLst>
                    <a:tab pos="863600" algn="l"/>
                  </a:tabLst>
                  <a:defRPr sz="2400">
                    <a:solidFill>
                      <a:schemeClr val="tx1"/>
                    </a:solidFill>
                    <a:latin typeface="Arial Black" panose="020B0A04020102020204" pitchFamily="34" charset="0"/>
                  </a:defRPr>
                </a:lvl1pPr>
                <a:lvl2pPr marL="742950" indent="-285750">
                  <a:tabLst>
                    <a:tab pos="863600" algn="l"/>
                  </a:tabLst>
                  <a:defRPr sz="2400">
                    <a:solidFill>
                      <a:schemeClr val="tx1"/>
                    </a:solidFill>
                    <a:latin typeface="Arial Black" panose="020B0A04020102020204" pitchFamily="34" charset="0"/>
                  </a:defRPr>
                </a:lvl2pPr>
                <a:lvl3pPr marL="1143000" indent="-228600">
                  <a:tabLst>
                    <a:tab pos="863600" algn="l"/>
                  </a:tabLst>
                  <a:defRPr sz="2400">
                    <a:solidFill>
                      <a:schemeClr val="tx1"/>
                    </a:solidFill>
                    <a:latin typeface="Arial Black" panose="020B0A04020102020204" pitchFamily="34" charset="0"/>
                  </a:defRPr>
                </a:lvl3pPr>
                <a:lvl4pPr marL="1600200" indent="-228600">
                  <a:tabLst>
                    <a:tab pos="863600" algn="l"/>
                  </a:tabLst>
                  <a:defRPr sz="2400">
                    <a:solidFill>
                      <a:schemeClr val="tx1"/>
                    </a:solidFill>
                    <a:latin typeface="Arial Black" panose="020B0A04020102020204" pitchFamily="34" charset="0"/>
                  </a:defRPr>
                </a:lvl4pPr>
                <a:lvl5pPr marL="2057400" indent="-228600">
                  <a:tabLst>
                    <a:tab pos="863600" algn="l"/>
                  </a:tabLst>
                  <a:defRPr sz="2400">
                    <a:solidFill>
                      <a:schemeClr val="tx1"/>
                    </a:solidFill>
                    <a:latin typeface="Arial Black" panose="020B0A04020102020204" pitchFamily="34" charset="0"/>
                  </a:defRPr>
                </a:lvl5pPr>
                <a:lvl6pPr marL="2514600" indent="-228600" eaLnBrk="0" fontAlgn="base" hangingPunct="0">
                  <a:spcBef>
                    <a:spcPct val="0"/>
                  </a:spcBef>
                  <a:spcAft>
                    <a:spcPct val="0"/>
                  </a:spcAft>
                  <a:tabLst>
                    <a:tab pos="863600" algn="l"/>
                  </a:tabLs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tabLst>
                    <a:tab pos="863600" algn="l"/>
                  </a:tabLs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tabLst>
                    <a:tab pos="863600" algn="l"/>
                  </a:tabLs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tabLst>
                    <a:tab pos="863600" algn="l"/>
                  </a:tabLst>
                  <a:defRPr sz="2400">
                    <a:solidFill>
                      <a:schemeClr val="tx1"/>
                    </a:solidFill>
                    <a:latin typeface="Arial Black" panose="020B0A04020102020204" pitchFamily="34" charset="0"/>
                  </a:defRPr>
                </a:lvl9pPr>
              </a:lstStyle>
              <a:p>
                <a:pPr>
                  <a:lnSpc>
                    <a:spcPct val="85000"/>
                  </a:lnSpc>
                  <a:spcBef>
                    <a:spcPts val="363"/>
                  </a:spcBef>
                </a:pPr>
                <a:r>
                  <a:rPr lang="en-GB" altLang="en-US" sz="1600" b="1">
                    <a:latin typeface="times" panose="02020603050405020304" pitchFamily="18" charset="0"/>
                  </a:rPr>
                  <a:t>Engine  Store</a:t>
                </a:r>
              </a:p>
            </p:txBody>
          </p:sp>
          <p:sp>
            <p:nvSpPr>
              <p:cNvPr id="17" name="Line 14"/>
              <p:cNvSpPr>
                <a:spLocks noChangeShapeType="1"/>
              </p:cNvSpPr>
              <p:nvPr/>
            </p:nvSpPr>
            <p:spPr bwMode="auto">
              <a:xfrm>
                <a:off x="1295400" y="3886200"/>
                <a:ext cx="1295400" cy="0"/>
              </a:xfrm>
              <a:prstGeom prst="line">
                <a:avLst/>
              </a:prstGeom>
              <a:noFill/>
              <a:ln w="381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 name="Line 15"/>
              <p:cNvSpPr>
                <a:spLocks noChangeShapeType="1"/>
              </p:cNvSpPr>
              <p:nvPr/>
            </p:nvSpPr>
            <p:spPr bwMode="auto">
              <a:xfrm>
                <a:off x="1295400" y="4419600"/>
                <a:ext cx="1295400" cy="0"/>
              </a:xfrm>
              <a:prstGeom prst="line">
                <a:avLst/>
              </a:prstGeom>
              <a:noFill/>
              <a:ln w="381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 name="Line 16"/>
              <p:cNvSpPr>
                <a:spLocks noChangeShapeType="1"/>
              </p:cNvSpPr>
              <p:nvPr/>
            </p:nvSpPr>
            <p:spPr bwMode="auto">
              <a:xfrm>
                <a:off x="2895600" y="2209800"/>
                <a:ext cx="1295400" cy="0"/>
              </a:xfrm>
              <a:prstGeom prst="line">
                <a:avLst/>
              </a:prstGeom>
              <a:noFill/>
              <a:ln w="381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Line 17"/>
              <p:cNvSpPr>
                <a:spLocks noChangeShapeType="1"/>
              </p:cNvSpPr>
              <p:nvPr/>
            </p:nvSpPr>
            <p:spPr bwMode="auto">
              <a:xfrm>
                <a:off x="2895600" y="1828800"/>
                <a:ext cx="1295400" cy="0"/>
              </a:xfrm>
              <a:prstGeom prst="line">
                <a:avLst/>
              </a:prstGeom>
              <a:noFill/>
              <a:ln w="381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Line 18"/>
              <p:cNvSpPr>
                <a:spLocks noChangeShapeType="1"/>
              </p:cNvSpPr>
              <p:nvPr/>
            </p:nvSpPr>
            <p:spPr bwMode="auto">
              <a:xfrm>
                <a:off x="990600" y="2209800"/>
                <a:ext cx="1295400" cy="0"/>
              </a:xfrm>
              <a:prstGeom prst="line">
                <a:avLst/>
              </a:prstGeom>
              <a:noFill/>
              <a:ln w="381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Line 19"/>
              <p:cNvSpPr>
                <a:spLocks noChangeShapeType="1"/>
              </p:cNvSpPr>
              <p:nvPr/>
            </p:nvSpPr>
            <p:spPr bwMode="auto">
              <a:xfrm>
                <a:off x="990600" y="1828800"/>
                <a:ext cx="1295400" cy="0"/>
              </a:xfrm>
              <a:prstGeom prst="line">
                <a:avLst/>
              </a:prstGeom>
              <a:noFill/>
              <a:ln w="381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 name="Line 20"/>
              <p:cNvSpPr>
                <a:spLocks noChangeShapeType="1"/>
              </p:cNvSpPr>
              <p:nvPr/>
            </p:nvSpPr>
            <p:spPr bwMode="auto">
              <a:xfrm>
                <a:off x="3581400" y="4191000"/>
                <a:ext cx="1295400" cy="0"/>
              </a:xfrm>
              <a:prstGeom prst="line">
                <a:avLst/>
              </a:prstGeom>
              <a:noFill/>
              <a:ln w="381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 name="Line 21"/>
              <p:cNvSpPr>
                <a:spLocks noChangeShapeType="1"/>
              </p:cNvSpPr>
              <p:nvPr/>
            </p:nvSpPr>
            <p:spPr bwMode="auto">
              <a:xfrm>
                <a:off x="3581400" y="3886200"/>
                <a:ext cx="1295400" cy="0"/>
              </a:xfrm>
              <a:prstGeom prst="line">
                <a:avLst/>
              </a:prstGeom>
              <a:noFill/>
              <a:ln w="381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Line 25"/>
              <p:cNvSpPr>
                <a:spLocks noChangeShapeType="1"/>
              </p:cNvSpPr>
              <p:nvPr/>
            </p:nvSpPr>
            <p:spPr bwMode="auto">
              <a:xfrm>
                <a:off x="7086600" y="3124200"/>
                <a:ext cx="609600" cy="0"/>
              </a:xfrm>
              <a:prstGeom prst="line">
                <a:avLst/>
              </a:prstGeom>
              <a:noFill/>
              <a:ln w="3816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26" name="Line 26"/>
              <p:cNvSpPr>
                <a:spLocks noChangeShapeType="1"/>
              </p:cNvSpPr>
              <p:nvPr/>
            </p:nvSpPr>
            <p:spPr bwMode="auto">
              <a:xfrm>
                <a:off x="1600200" y="2209800"/>
                <a:ext cx="152400" cy="609600"/>
              </a:xfrm>
              <a:prstGeom prst="line">
                <a:avLst/>
              </a:prstGeom>
              <a:noFill/>
              <a:ln w="3816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27" name="Line 27"/>
              <p:cNvSpPr>
                <a:spLocks noChangeShapeType="1"/>
              </p:cNvSpPr>
              <p:nvPr/>
            </p:nvSpPr>
            <p:spPr bwMode="auto">
              <a:xfrm flipV="1">
                <a:off x="1905000" y="3429000"/>
                <a:ext cx="0" cy="457200"/>
              </a:xfrm>
              <a:prstGeom prst="line">
                <a:avLst/>
              </a:prstGeom>
              <a:noFill/>
              <a:ln w="3816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28" name="Line 28"/>
              <p:cNvSpPr>
                <a:spLocks noChangeShapeType="1"/>
              </p:cNvSpPr>
              <p:nvPr/>
            </p:nvSpPr>
            <p:spPr bwMode="auto">
              <a:xfrm flipV="1">
                <a:off x="4267200" y="3352800"/>
                <a:ext cx="381000" cy="533400"/>
              </a:xfrm>
              <a:prstGeom prst="line">
                <a:avLst/>
              </a:prstGeom>
              <a:noFill/>
              <a:ln w="3816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29" name="Line 29"/>
              <p:cNvSpPr>
                <a:spLocks noChangeShapeType="1"/>
              </p:cNvSpPr>
              <p:nvPr/>
            </p:nvSpPr>
            <p:spPr bwMode="auto">
              <a:xfrm flipH="1">
                <a:off x="3276600" y="2209800"/>
                <a:ext cx="228600" cy="609600"/>
              </a:xfrm>
              <a:prstGeom prst="line">
                <a:avLst/>
              </a:prstGeom>
              <a:noFill/>
              <a:ln w="3816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30" name="Text Box 30"/>
              <p:cNvSpPr txBox="1">
                <a:spLocks noChangeArrowheads="1"/>
              </p:cNvSpPr>
              <p:nvPr/>
            </p:nvSpPr>
            <p:spPr bwMode="auto">
              <a:xfrm>
                <a:off x="7391400" y="2819400"/>
                <a:ext cx="912813"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lstStyle>
                <a:lvl1pPr>
                  <a:tabLst>
                    <a:tab pos="863600" algn="l"/>
                  </a:tabLst>
                  <a:defRPr sz="2400">
                    <a:solidFill>
                      <a:schemeClr val="tx1"/>
                    </a:solidFill>
                    <a:latin typeface="Arial Black" panose="020B0A04020102020204" pitchFamily="34" charset="0"/>
                  </a:defRPr>
                </a:lvl1pPr>
                <a:lvl2pPr marL="742950" indent="-285750">
                  <a:tabLst>
                    <a:tab pos="863600" algn="l"/>
                  </a:tabLst>
                  <a:defRPr sz="2400">
                    <a:solidFill>
                      <a:schemeClr val="tx1"/>
                    </a:solidFill>
                    <a:latin typeface="Arial Black" panose="020B0A04020102020204" pitchFamily="34" charset="0"/>
                  </a:defRPr>
                </a:lvl2pPr>
                <a:lvl3pPr marL="1143000" indent="-228600">
                  <a:tabLst>
                    <a:tab pos="863600" algn="l"/>
                  </a:tabLst>
                  <a:defRPr sz="2400">
                    <a:solidFill>
                      <a:schemeClr val="tx1"/>
                    </a:solidFill>
                    <a:latin typeface="Arial Black" panose="020B0A04020102020204" pitchFamily="34" charset="0"/>
                  </a:defRPr>
                </a:lvl3pPr>
                <a:lvl4pPr marL="1600200" indent="-228600">
                  <a:tabLst>
                    <a:tab pos="863600" algn="l"/>
                  </a:tabLst>
                  <a:defRPr sz="2400">
                    <a:solidFill>
                      <a:schemeClr val="tx1"/>
                    </a:solidFill>
                    <a:latin typeface="Arial Black" panose="020B0A04020102020204" pitchFamily="34" charset="0"/>
                  </a:defRPr>
                </a:lvl4pPr>
                <a:lvl5pPr marL="2057400" indent="-228600">
                  <a:tabLst>
                    <a:tab pos="863600" algn="l"/>
                  </a:tabLst>
                  <a:defRPr sz="2400">
                    <a:solidFill>
                      <a:schemeClr val="tx1"/>
                    </a:solidFill>
                    <a:latin typeface="Arial Black" panose="020B0A04020102020204" pitchFamily="34" charset="0"/>
                  </a:defRPr>
                </a:lvl5pPr>
                <a:lvl6pPr marL="2514600" indent="-228600" eaLnBrk="0" fontAlgn="base" hangingPunct="0">
                  <a:spcBef>
                    <a:spcPct val="0"/>
                  </a:spcBef>
                  <a:spcAft>
                    <a:spcPct val="0"/>
                  </a:spcAft>
                  <a:tabLst>
                    <a:tab pos="863600" algn="l"/>
                  </a:tabLs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tabLst>
                    <a:tab pos="863600" algn="l"/>
                  </a:tabLs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tabLst>
                    <a:tab pos="863600" algn="l"/>
                  </a:tabLs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tabLst>
                    <a:tab pos="863600" algn="l"/>
                  </a:tabLst>
                  <a:defRPr sz="2400">
                    <a:solidFill>
                      <a:schemeClr val="tx1"/>
                    </a:solidFill>
                    <a:latin typeface="Arial Black" panose="020B0A04020102020204" pitchFamily="34" charset="0"/>
                  </a:defRPr>
                </a:lvl9pPr>
              </a:lstStyle>
              <a:p>
                <a:pPr>
                  <a:lnSpc>
                    <a:spcPct val="85000"/>
                  </a:lnSpc>
                  <a:spcBef>
                    <a:spcPts val="888"/>
                  </a:spcBef>
                </a:pPr>
                <a:r>
                  <a:rPr lang="en-GB" altLang="en-US" sz="1600">
                    <a:latin typeface="times" panose="02020603050405020304" pitchFamily="18" charset="0"/>
                  </a:rPr>
                  <a:t>Car</a:t>
                </a:r>
              </a:p>
            </p:txBody>
          </p:sp>
          <p:sp>
            <p:nvSpPr>
              <p:cNvPr id="31" name="Text Box 31"/>
              <p:cNvSpPr txBox="1">
                <a:spLocks noChangeArrowheads="1"/>
              </p:cNvSpPr>
              <p:nvPr/>
            </p:nvSpPr>
            <p:spPr bwMode="auto">
              <a:xfrm>
                <a:off x="3581400" y="2514600"/>
                <a:ext cx="912813"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lstStyle>
                <a:lvl1pPr>
                  <a:tabLst>
                    <a:tab pos="863600" algn="l"/>
                  </a:tabLst>
                  <a:defRPr sz="2400">
                    <a:solidFill>
                      <a:schemeClr val="tx1"/>
                    </a:solidFill>
                    <a:latin typeface="Arial Black" panose="020B0A04020102020204" pitchFamily="34" charset="0"/>
                  </a:defRPr>
                </a:lvl1pPr>
                <a:lvl2pPr marL="742950" indent="-285750">
                  <a:tabLst>
                    <a:tab pos="863600" algn="l"/>
                  </a:tabLst>
                  <a:defRPr sz="2400">
                    <a:solidFill>
                      <a:schemeClr val="tx1"/>
                    </a:solidFill>
                    <a:latin typeface="Arial Black" panose="020B0A04020102020204" pitchFamily="34" charset="0"/>
                  </a:defRPr>
                </a:lvl2pPr>
                <a:lvl3pPr marL="1143000" indent="-228600">
                  <a:tabLst>
                    <a:tab pos="863600" algn="l"/>
                  </a:tabLst>
                  <a:defRPr sz="2400">
                    <a:solidFill>
                      <a:schemeClr val="tx1"/>
                    </a:solidFill>
                    <a:latin typeface="Arial Black" panose="020B0A04020102020204" pitchFamily="34" charset="0"/>
                  </a:defRPr>
                </a:lvl3pPr>
                <a:lvl4pPr marL="1600200" indent="-228600">
                  <a:tabLst>
                    <a:tab pos="863600" algn="l"/>
                  </a:tabLst>
                  <a:defRPr sz="2400">
                    <a:solidFill>
                      <a:schemeClr val="tx1"/>
                    </a:solidFill>
                    <a:latin typeface="Arial Black" panose="020B0A04020102020204" pitchFamily="34" charset="0"/>
                  </a:defRPr>
                </a:lvl4pPr>
                <a:lvl5pPr marL="2057400" indent="-228600">
                  <a:tabLst>
                    <a:tab pos="863600" algn="l"/>
                  </a:tabLst>
                  <a:defRPr sz="2400">
                    <a:solidFill>
                      <a:schemeClr val="tx1"/>
                    </a:solidFill>
                    <a:latin typeface="Arial Black" panose="020B0A04020102020204" pitchFamily="34" charset="0"/>
                  </a:defRPr>
                </a:lvl5pPr>
                <a:lvl6pPr marL="2514600" indent="-228600" eaLnBrk="0" fontAlgn="base" hangingPunct="0">
                  <a:spcBef>
                    <a:spcPct val="0"/>
                  </a:spcBef>
                  <a:spcAft>
                    <a:spcPct val="0"/>
                  </a:spcAft>
                  <a:tabLst>
                    <a:tab pos="863600" algn="l"/>
                  </a:tabLs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tabLst>
                    <a:tab pos="863600" algn="l"/>
                  </a:tabLs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tabLst>
                    <a:tab pos="863600" algn="l"/>
                  </a:tabLs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tabLst>
                    <a:tab pos="863600" algn="l"/>
                  </a:tabLst>
                  <a:defRPr sz="2400">
                    <a:solidFill>
                      <a:schemeClr val="tx1"/>
                    </a:solidFill>
                    <a:latin typeface="Arial Black" panose="020B0A04020102020204" pitchFamily="34" charset="0"/>
                  </a:defRPr>
                </a:lvl9pPr>
              </a:lstStyle>
              <a:p>
                <a:pPr>
                  <a:lnSpc>
                    <a:spcPct val="85000"/>
                  </a:lnSpc>
                  <a:spcBef>
                    <a:spcPts val="738"/>
                  </a:spcBef>
                </a:pPr>
                <a:r>
                  <a:rPr lang="en-GB" altLang="en-US" sz="1200" b="1">
                    <a:latin typeface="times" panose="02020603050405020304" pitchFamily="18" charset="0"/>
                  </a:rPr>
                  <a:t>Partly Assembled Car</a:t>
                </a:r>
              </a:p>
            </p:txBody>
          </p:sp>
          <p:sp>
            <p:nvSpPr>
              <p:cNvPr id="32" name="Text Box 32"/>
              <p:cNvSpPr txBox="1">
                <a:spLocks noChangeArrowheads="1"/>
              </p:cNvSpPr>
              <p:nvPr/>
            </p:nvSpPr>
            <p:spPr bwMode="auto">
              <a:xfrm>
                <a:off x="5257800" y="3124200"/>
                <a:ext cx="912813"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lstStyle>
                <a:lvl1pPr>
                  <a:tabLst>
                    <a:tab pos="863600" algn="l"/>
                  </a:tabLst>
                  <a:defRPr sz="2400">
                    <a:solidFill>
                      <a:schemeClr val="tx1"/>
                    </a:solidFill>
                    <a:latin typeface="Arial Black" panose="020B0A04020102020204" pitchFamily="34" charset="0"/>
                  </a:defRPr>
                </a:lvl1pPr>
                <a:lvl2pPr marL="742950" indent="-285750">
                  <a:tabLst>
                    <a:tab pos="863600" algn="l"/>
                  </a:tabLst>
                  <a:defRPr sz="2400">
                    <a:solidFill>
                      <a:schemeClr val="tx1"/>
                    </a:solidFill>
                    <a:latin typeface="Arial Black" panose="020B0A04020102020204" pitchFamily="34" charset="0"/>
                  </a:defRPr>
                </a:lvl2pPr>
                <a:lvl3pPr marL="1143000" indent="-228600">
                  <a:tabLst>
                    <a:tab pos="863600" algn="l"/>
                  </a:tabLst>
                  <a:defRPr sz="2400">
                    <a:solidFill>
                      <a:schemeClr val="tx1"/>
                    </a:solidFill>
                    <a:latin typeface="Arial Black" panose="020B0A04020102020204" pitchFamily="34" charset="0"/>
                  </a:defRPr>
                </a:lvl3pPr>
                <a:lvl4pPr marL="1600200" indent="-228600">
                  <a:tabLst>
                    <a:tab pos="863600" algn="l"/>
                  </a:tabLst>
                  <a:defRPr sz="2400">
                    <a:solidFill>
                      <a:schemeClr val="tx1"/>
                    </a:solidFill>
                    <a:latin typeface="Arial Black" panose="020B0A04020102020204" pitchFamily="34" charset="0"/>
                  </a:defRPr>
                </a:lvl4pPr>
                <a:lvl5pPr marL="2057400" indent="-228600">
                  <a:tabLst>
                    <a:tab pos="863600" algn="l"/>
                  </a:tabLst>
                  <a:defRPr sz="2400">
                    <a:solidFill>
                      <a:schemeClr val="tx1"/>
                    </a:solidFill>
                    <a:latin typeface="Arial Black" panose="020B0A04020102020204" pitchFamily="34" charset="0"/>
                  </a:defRPr>
                </a:lvl5pPr>
                <a:lvl6pPr marL="2514600" indent="-228600" eaLnBrk="0" fontAlgn="base" hangingPunct="0">
                  <a:spcBef>
                    <a:spcPct val="0"/>
                  </a:spcBef>
                  <a:spcAft>
                    <a:spcPct val="0"/>
                  </a:spcAft>
                  <a:tabLst>
                    <a:tab pos="863600" algn="l"/>
                  </a:tabLs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tabLst>
                    <a:tab pos="863600" algn="l"/>
                  </a:tabLs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tabLst>
                    <a:tab pos="863600" algn="l"/>
                  </a:tabLs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tabLst>
                    <a:tab pos="863600" algn="l"/>
                  </a:tabLst>
                  <a:defRPr sz="2400">
                    <a:solidFill>
                      <a:schemeClr val="tx1"/>
                    </a:solidFill>
                    <a:latin typeface="Arial Black" panose="020B0A04020102020204" pitchFamily="34" charset="0"/>
                  </a:defRPr>
                </a:lvl9pPr>
              </a:lstStyle>
              <a:p>
                <a:pPr algn="ctr">
                  <a:lnSpc>
                    <a:spcPct val="85000"/>
                  </a:lnSpc>
                  <a:spcBef>
                    <a:spcPts val="738"/>
                  </a:spcBef>
                </a:pPr>
                <a:r>
                  <a:rPr lang="en-GB" altLang="en-US" sz="1200" b="1">
                    <a:latin typeface="times" panose="02020603050405020304" pitchFamily="18" charset="0"/>
                  </a:rPr>
                  <a:t>Assembled Car</a:t>
                </a:r>
              </a:p>
            </p:txBody>
          </p:sp>
          <p:sp>
            <p:nvSpPr>
              <p:cNvPr id="33" name="Text Box 33"/>
              <p:cNvSpPr txBox="1">
                <a:spLocks noChangeArrowheads="1"/>
              </p:cNvSpPr>
              <p:nvPr/>
            </p:nvSpPr>
            <p:spPr bwMode="auto">
              <a:xfrm>
                <a:off x="2057400" y="2514600"/>
                <a:ext cx="1065213"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46800" rIns="18000" bIns="46800"/>
              <a:lstStyle>
                <a:lvl1pPr>
                  <a:tabLst>
                    <a:tab pos="863600" algn="l"/>
                  </a:tabLst>
                  <a:defRPr sz="2400">
                    <a:solidFill>
                      <a:schemeClr val="tx1"/>
                    </a:solidFill>
                    <a:latin typeface="Arial Black" panose="020B0A04020102020204" pitchFamily="34" charset="0"/>
                  </a:defRPr>
                </a:lvl1pPr>
                <a:lvl2pPr marL="742950" indent="-285750">
                  <a:tabLst>
                    <a:tab pos="863600" algn="l"/>
                  </a:tabLst>
                  <a:defRPr sz="2400">
                    <a:solidFill>
                      <a:schemeClr val="tx1"/>
                    </a:solidFill>
                    <a:latin typeface="Arial Black" panose="020B0A04020102020204" pitchFamily="34" charset="0"/>
                  </a:defRPr>
                </a:lvl2pPr>
                <a:lvl3pPr marL="1143000" indent="-228600">
                  <a:tabLst>
                    <a:tab pos="863600" algn="l"/>
                  </a:tabLst>
                  <a:defRPr sz="2400">
                    <a:solidFill>
                      <a:schemeClr val="tx1"/>
                    </a:solidFill>
                    <a:latin typeface="Arial Black" panose="020B0A04020102020204" pitchFamily="34" charset="0"/>
                  </a:defRPr>
                </a:lvl3pPr>
                <a:lvl4pPr marL="1600200" indent="-228600">
                  <a:tabLst>
                    <a:tab pos="863600" algn="l"/>
                  </a:tabLst>
                  <a:defRPr sz="2400">
                    <a:solidFill>
                      <a:schemeClr val="tx1"/>
                    </a:solidFill>
                    <a:latin typeface="Arial Black" panose="020B0A04020102020204" pitchFamily="34" charset="0"/>
                  </a:defRPr>
                </a:lvl4pPr>
                <a:lvl5pPr marL="2057400" indent="-228600">
                  <a:tabLst>
                    <a:tab pos="863600" algn="l"/>
                  </a:tabLst>
                  <a:defRPr sz="2400">
                    <a:solidFill>
                      <a:schemeClr val="tx1"/>
                    </a:solidFill>
                    <a:latin typeface="Arial Black" panose="020B0A04020102020204" pitchFamily="34" charset="0"/>
                  </a:defRPr>
                </a:lvl5pPr>
                <a:lvl6pPr marL="2514600" indent="-228600" eaLnBrk="0" fontAlgn="base" hangingPunct="0">
                  <a:spcBef>
                    <a:spcPct val="0"/>
                  </a:spcBef>
                  <a:spcAft>
                    <a:spcPct val="0"/>
                  </a:spcAft>
                  <a:tabLst>
                    <a:tab pos="863600" algn="l"/>
                  </a:tabLst>
                  <a:defRPr sz="2400">
                    <a:solidFill>
                      <a:schemeClr val="tx1"/>
                    </a:solidFill>
                    <a:latin typeface="Arial Black" panose="020B0A04020102020204" pitchFamily="34" charset="0"/>
                  </a:defRPr>
                </a:lvl6pPr>
                <a:lvl7pPr marL="2971800" indent="-228600" eaLnBrk="0" fontAlgn="base" hangingPunct="0">
                  <a:spcBef>
                    <a:spcPct val="0"/>
                  </a:spcBef>
                  <a:spcAft>
                    <a:spcPct val="0"/>
                  </a:spcAft>
                  <a:tabLst>
                    <a:tab pos="863600" algn="l"/>
                  </a:tabLst>
                  <a:defRPr sz="2400">
                    <a:solidFill>
                      <a:schemeClr val="tx1"/>
                    </a:solidFill>
                    <a:latin typeface="Arial Black" panose="020B0A04020102020204" pitchFamily="34" charset="0"/>
                  </a:defRPr>
                </a:lvl7pPr>
                <a:lvl8pPr marL="3429000" indent="-228600" eaLnBrk="0" fontAlgn="base" hangingPunct="0">
                  <a:spcBef>
                    <a:spcPct val="0"/>
                  </a:spcBef>
                  <a:spcAft>
                    <a:spcPct val="0"/>
                  </a:spcAft>
                  <a:tabLst>
                    <a:tab pos="863600" algn="l"/>
                  </a:tabLst>
                  <a:defRPr sz="2400">
                    <a:solidFill>
                      <a:schemeClr val="tx1"/>
                    </a:solidFill>
                    <a:latin typeface="Arial Black" panose="020B0A04020102020204" pitchFamily="34" charset="0"/>
                  </a:defRPr>
                </a:lvl8pPr>
                <a:lvl9pPr marL="3886200" indent="-228600" eaLnBrk="0" fontAlgn="base" hangingPunct="0">
                  <a:spcBef>
                    <a:spcPct val="0"/>
                  </a:spcBef>
                  <a:spcAft>
                    <a:spcPct val="0"/>
                  </a:spcAft>
                  <a:tabLst>
                    <a:tab pos="863600" algn="l"/>
                  </a:tabLst>
                  <a:defRPr sz="2400">
                    <a:solidFill>
                      <a:schemeClr val="tx1"/>
                    </a:solidFill>
                    <a:latin typeface="Arial Black" panose="020B0A04020102020204" pitchFamily="34" charset="0"/>
                  </a:defRPr>
                </a:lvl9pPr>
              </a:lstStyle>
              <a:p>
                <a:pPr>
                  <a:lnSpc>
                    <a:spcPct val="85000"/>
                  </a:lnSpc>
                  <a:spcBef>
                    <a:spcPts val="738"/>
                  </a:spcBef>
                </a:pPr>
                <a:r>
                  <a:rPr lang="en-GB" altLang="en-US" sz="1200" b="1">
                    <a:latin typeface="times" panose="02020603050405020304" pitchFamily="18" charset="0"/>
                  </a:rPr>
                  <a:t>Chassis with Engine</a:t>
                </a:r>
              </a:p>
            </p:txBody>
          </p:sp>
          <p:pic>
            <p:nvPicPr>
              <p:cNvPr id="34" name="Picture 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200" y="3276600"/>
                <a:ext cx="91281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extLst>
      <p:ext uri="{BB962C8B-B14F-4D97-AF65-F5344CB8AC3E}">
        <p14:creationId xmlns:p14="http://schemas.microsoft.com/office/powerpoint/2010/main" val="1326052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B816963-A56E-472D-B441-825738E919A5}" type="slidenum">
              <a:rPr lang="en-US"/>
              <a:pPr/>
              <a:t>4</a:t>
            </a:fld>
            <a:endParaRPr lang="en-US"/>
          </a:p>
        </p:txBody>
      </p:sp>
      <p:sp>
        <p:nvSpPr>
          <p:cNvPr id="67585" name="Rectangle 1"/>
          <p:cNvSpPr>
            <a:spLocks noGrp="1" noChangeArrowheads="1"/>
          </p:cNvSpPr>
          <p:nvPr>
            <p:ph type="title"/>
          </p:nvPr>
        </p:nvSpPr>
        <p:spPr>
          <a:xfrm>
            <a:off x="1930401" y="228601"/>
            <a:ext cx="7770813" cy="1141413"/>
          </a:xfrm>
          <a:ln/>
        </p:spPr>
        <p:txBody>
          <a:bodyPr vert="horz" lIns="18000" tIns="46800" rIns="18000" bIns="46800" rtlCol="0" anchor="ctr">
            <a:normAutofit/>
          </a:bodyPr>
          <a:lstStyle/>
          <a:p>
            <a:pPr algn="ctr">
              <a:spcBef>
                <a:spcPts val="1000"/>
              </a:spcBef>
            </a:pPr>
            <a:r>
              <a:rPr lang="en-GB" b="1" dirty="0">
                <a:solidFill>
                  <a:schemeClr val="tx1"/>
                </a:solidFill>
                <a:latin typeface="Times New Roman" panose="02020603050405020304" pitchFamily="18" charset="0"/>
                <a:cs typeface="Times New Roman" panose="02020603050405020304" pitchFamily="18" charset="0"/>
              </a:rPr>
              <a:t>Life Cycle Model</a:t>
            </a:r>
          </a:p>
        </p:txBody>
      </p:sp>
      <p:sp>
        <p:nvSpPr>
          <p:cNvPr id="67586" name="Rectangle 2"/>
          <p:cNvSpPr>
            <a:spLocks noGrp="1" noChangeArrowheads="1"/>
          </p:cNvSpPr>
          <p:nvPr>
            <p:ph type="body" idx="1"/>
          </p:nvPr>
        </p:nvSpPr>
        <p:spPr>
          <a:xfrm>
            <a:off x="2209801" y="1447801"/>
            <a:ext cx="7770813" cy="4113213"/>
          </a:xfrm>
          <a:ln/>
        </p:spPr>
        <p:txBody>
          <a:bodyPr vert="horz" lIns="18000" tIns="46800" rIns="18000" bIns="46800" rtlCol="0">
            <a:normAutofit/>
          </a:bodyPr>
          <a:lstStyle/>
          <a:p>
            <a:pPr algn="just">
              <a:lnSpc>
                <a:spcPct val="150000"/>
              </a:lnSpc>
            </a:pPr>
            <a:r>
              <a:rPr lang="en-GB" dirty="0">
                <a:solidFill>
                  <a:schemeClr val="tx1"/>
                </a:solidFill>
                <a:latin typeface="Times New Roman" panose="02020603050405020304" pitchFamily="18" charset="0"/>
                <a:cs typeface="Times New Roman" panose="02020603050405020304" pitchFamily="18" charset="0"/>
              </a:rPr>
              <a:t>A software life cycle model (or  process model):</a:t>
            </a:r>
          </a:p>
          <a:p>
            <a:pPr lvl="1" algn="just">
              <a:lnSpc>
                <a:spcPct val="150000"/>
              </a:lnSpc>
              <a:spcBef>
                <a:spcPts val="725"/>
              </a:spcBef>
            </a:pPr>
            <a:r>
              <a:rPr lang="en-GB" sz="1800" dirty="0">
                <a:solidFill>
                  <a:schemeClr val="tx1"/>
                </a:solidFill>
                <a:latin typeface="Times New Roman" panose="02020603050405020304" pitchFamily="18" charset="0"/>
                <a:cs typeface="Times New Roman" panose="02020603050405020304" pitchFamily="18" charset="0"/>
              </a:rPr>
              <a:t>a descriptive and diagrammatic model of software life cycle</a:t>
            </a:r>
          </a:p>
          <a:p>
            <a:pPr lvl="1" algn="just">
              <a:lnSpc>
                <a:spcPct val="150000"/>
              </a:lnSpc>
              <a:spcBef>
                <a:spcPts val="538"/>
              </a:spcBef>
            </a:pPr>
            <a:r>
              <a:rPr lang="en-GB" sz="1800" dirty="0">
                <a:solidFill>
                  <a:schemeClr val="tx1"/>
                </a:solidFill>
                <a:latin typeface="Times New Roman" panose="02020603050405020304" pitchFamily="18" charset="0"/>
                <a:cs typeface="Times New Roman" panose="02020603050405020304" pitchFamily="18" charset="0"/>
              </a:rPr>
              <a:t>identifies all the activities required for product development, </a:t>
            </a:r>
          </a:p>
          <a:p>
            <a:pPr lvl="1" algn="just">
              <a:lnSpc>
                <a:spcPct val="150000"/>
              </a:lnSpc>
              <a:spcBef>
                <a:spcPts val="538"/>
              </a:spcBef>
            </a:pPr>
            <a:r>
              <a:rPr lang="en-GB" sz="1800" dirty="0">
                <a:solidFill>
                  <a:schemeClr val="tx1"/>
                </a:solidFill>
                <a:latin typeface="Times New Roman" panose="02020603050405020304" pitchFamily="18" charset="0"/>
                <a:cs typeface="Times New Roman" panose="02020603050405020304" pitchFamily="18" charset="0"/>
              </a:rPr>
              <a:t>establishes a precedence ordering among the different activities,</a:t>
            </a:r>
          </a:p>
          <a:p>
            <a:pPr lvl="1" algn="just">
              <a:lnSpc>
                <a:spcPct val="150000"/>
              </a:lnSpc>
              <a:spcBef>
                <a:spcPts val="538"/>
              </a:spcBef>
            </a:pPr>
            <a:r>
              <a:rPr lang="en-GB" sz="1800" dirty="0">
                <a:solidFill>
                  <a:schemeClr val="tx1"/>
                </a:solidFill>
                <a:latin typeface="Times New Roman" panose="02020603050405020304" pitchFamily="18" charset="0"/>
                <a:cs typeface="Times New Roman" panose="02020603050405020304" pitchFamily="18" charset="0"/>
              </a:rPr>
              <a:t>divides life cycle into phases.  </a:t>
            </a:r>
          </a:p>
        </p:txBody>
      </p:sp>
      <p:sp>
        <p:nvSpPr>
          <p:cNvPr id="2" name="Date Placeholder 1"/>
          <p:cNvSpPr>
            <a:spLocks noGrp="1"/>
          </p:cNvSpPr>
          <p:nvPr>
            <p:ph type="dt" sz="half" idx="10"/>
          </p:nvPr>
        </p:nvSpPr>
        <p:spPr/>
        <p:txBody>
          <a:bodyPr/>
          <a:lstStyle/>
          <a:p>
            <a:fld id="{75AD3B07-480B-41DD-84F1-3ECD412598ED}" type="datetime1">
              <a:rPr lang="en-US" smtClean="0"/>
              <a:t>9/24/2023</a:t>
            </a:fld>
            <a:endParaRPr lang="en-US" dirty="0"/>
          </a:p>
        </p:txBody>
      </p:sp>
    </p:spTree>
    <p:extLst>
      <p:ext uri="{BB962C8B-B14F-4D97-AF65-F5344CB8AC3E}">
        <p14:creationId xmlns:p14="http://schemas.microsoft.com/office/powerpoint/2010/main" val="5359172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3446D2B-DA69-4608-A339-62AE3E07DAC5}" type="slidenum">
              <a:rPr lang="en-US"/>
              <a:pPr/>
              <a:t>40</a:t>
            </a:fld>
            <a:endParaRPr lang="en-US"/>
          </a:p>
        </p:txBody>
      </p:sp>
      <p:sp>
        <p:nvSpPr>
          <p:cNvPr id="24577" name="Rectangle 1"/>
          <p:cNvSpPr>
            <a:spLocks noGrp="1" noChangeArrowheads="1"/>
          </p:cNvSpPr>
          <p:nvPr>
            <p:ph type="title"/>
          </p:nvPr>
        </p:nvSpPr>
        <p:spPr>
          <a:xfrm>
            <a:off x="1930401" y="228601"/>
            <a:ext cx="7770813" cy="1141413"/>
          </a:xfrm>
          <a:ln/>
        </p:spPr>
        <p:txBody>
          <a:bodyPr vert="horz" lIns="18000" tIns="46800" rIns="18000" bIns="46800" rtlCol="0" anchor="ctr">
            <a:normAutofit/>
          </a:bodyPr>
          <a:lstStyle/>
          <a:p>
            <a:pPr algn="ctr">
              <a:spcBef>
                <a:spcPts val="1000"/>
              </a:spcBef>
            </a:pPr>
            <a:r>
              <a:rPr lang="en-GB" b="1" dirty="0">
                <a:solidFill>
                  <a:schemeClr val="tx1"/>
                </a:solidFill>
                <a:latin typeface="Times New Roman" panose="02020603050405020304" pitchFamily="18" charset="0"/>
                <a:cs typeface="Times New Roman" panose="02020603050405020304" pitchFamily="18" charset="0"/>
              </a:rPr>
              <a:t>Structured Design</a:t>
            </a:r>
          </a:p>
        </p:txBody>
      </p:sp>
      <p:sp>
        <p:nvSpPr>
          <p:cNvPr id="24578" name="Rectangle 2"/>
          <p:cNvSpPr>
            <a:spLocks noGrp="1" noChangeArrowheads="1"/>
          </p:cNvSpPr>
          <p:nvPr>
            <p:ph type="body" idx="1"/>
          </p:nvPr>
        </p:nvSpPr>
        <p:spPr>
          <a:xfrm>
            <a:off x="2209801" y="1370014"/>
            <a:ext cx="7770813" cy="4405313"/>
          </a:xfrm>
          <a:ln/>
        </p:spPr>
        <p:txBody>
          <a:bodyPr vert="horz" lIns="18000" tIns="46800" rIns="18000" bIns="46800" rtlCol="0">
            <a:normAutofit/>
          </a:bodyPr>
          <a:lstStyle/>
          <a:p>
            <a:pPr algn="just">
              <a:lnSpc>
                <a:spcPct val="150000"/>
              </a:lnSpc>
            </a:pPr>
            <a:r>
              <a:rPr lang="en-GB" u="sng" dirty="0">
                <a:solidFill>
                  <a:schemeClr val="tx1"/>
                </a:solidFill>
                <a:latin typeface="Times New Roman" panose="02020603050405020304" pitchFamily="18" charset="0"/>
                <a:cs typeface="Times New Roman" panose="02020603050405020304" pitchFamily="18" charset="0"/>
              </a:rPr>
              <a:t>High-level design:</a:t>
            </a:r>
            <a:r>
              <a:rPr lang="en-GB" dirty="0">
                <a:solidFill>
                  <a:schemeClr val="tx1"/>
                </a:solidFill>
                <a:latin typeface="Times New Roman" panose="02020603050405020304" pitchFamily="18" charset="0"/>
                <a:cs typeface="Times New Roman" panose="02020603050405020304" pitchFamily="18" charset="0"/>
              </a:rPr>
              <a:t>  </a:t>
            </a:r>
          </a:p>
          <a:p>
            <a:pPr lvl="1" algn="just">
              <a:lnSpc>
                <a:spcPct val="150000"/>
              </a:lnSpc>
              <a:spcBef>
                <a:spcPts val="725"/>
              </a:spcBef>
            </a:pPr>
            <a:r>
              <a:rPr lang="en-GB" sz="1800" dirty="0">
                <a:solidFill>
                  <a:schemeClr val="tx1"/>
                </a:solidFill>
                <a:latin typeface="Times New Roman" panose="02020603050405020304" pitchFamily="18" charset="0"/>
                <a:cs typeface="Times New Roman" panose="02020603050405020304" pitchFamily="18" charset="0"/>
              </a:rPr>
              <a:t>decompose the system into </a:t>
            </a:r>
            <a:r>
              <a:rPr lang="en-GB" sz="1800" i="1" u="sng" dirty="0">
                <a:solidFill>
                  <a:schemeClr val="tx1"/>
                </a:solidFill>
                <a:latin typeface="Times New Roman" panose="02020603050405020304" pitchFamily="18" charset="0"/>
                <a:cs typeface="Times New Roman" panose="02020603050405020304" pitchFamily="18" charset="0"/>
              </a:rPr>
              <a:t>modules</a:t>
            </a:r>
            <a:r>
              <a:rPr lang="en-GB" sz="1800" dirty="0">
                <a:solidFill>
                  <a:schemeClr val="tx1"/>
                </a:solidFill>
                <a:latin typeface="Times New Roman" panose="02020603050405020304" pitchFamily="18" charset="0"/>
                <a:cs typeface="Times New Roman" panose="02020603050405020304" pitchFamily="18" charset="0"/>
              </a:rPr>
              <a:t>,  </a:t>
            </a:r>
          </a:p>
          <a:p>
            <a:pPr lvl="1" algn="just">
              <a:lnSpc>
                <a:spcPct val="150000"/>
              </a:lnSpc>
              <a:spcBef>
                <a:spcPts val="725"/>
              </a:spcBef>
            </a:pPr>
            <a:r>
              <a:rPr lang="en-GB" sz="1800" dirty="0">
                <a:solidFill>
                  <a:schemeClr val="tx1"/>
                </a:solidFill>
                <a:latin typeface="Times New Roman" panose="02020603050405020304" pitchFamily="18" charset="0"/>
                <a:cs typeface="Times New Roman" panose="02020603050405020304" pitchFamily="18" charset="0"/>
              </a:rPr>
              <a:t>represent invocation relationships among the modules. </a:t>
            </a:r>
          </a:p>
          <a:p>
            <a:pPr algn="just">
              <a:lnSpc>
                <a:spcPct val="150000"/>
              </a:lnSpc>
            </a:pPr>
            <a:r>
              <a:rPr lang="en-GB" u="sng" dirty="0">
                <a:solidFill>
                  <a:schemeClr val="tx1"/>
                </a:solidFill>
                <a:latin typeface="Times New Roman" panose="02020603050405020304" pitchFamily="18" charset="0"/>
                <a:cs typeface="Times New Roman" panose="02020603050405020304" pitchFamily="18" charset="0"/>
              </a:rPr>
              <a:t>Detailed design:</a:t>
            </a:r>
          </a:p>
          <a:p>
            <a:pPr lvl="1" algn="just">
              <a:lnSpc>
                <a:spcPct val="150000"/>
              </a:lnSpc>
              <a:spcBef>
                <a:spcPts val="725"/>
              </a:spcBef>
            </a:pPr>
            <a:r>
              <a:rPr lang="en-GB" sz="1800" dirty="0">
                <a:solidFill>
                  <a:schemeClr val="tx1"/>
                </a:solidFill>
                <a:latin typeface="Times New Roman" panose="02020603050405020304" pitchFamily="18" charset="0"/>
                <a:cs typeface="Times New Roman" panose="02020603050405020304" pitchFamily="18" charset="0"/>
              </a:rPr>
              <a:t>different modules designed in greater detail:</a:t>
            </a:r>
          </a:p>
          <a:p>
            <a:pPr lvl="2" algn="just">
              <a:lnSpc>
                <a:spcPct val="150000"/>
              </a:lnSpc>
              <a:spcBef>
                <a:spcPts val="638"/>
              </a:spcBef>
            </a:pPr>
            <a:r>
              <a:rPr lang="en-GB" sz="1800" dirty="0">
                <a:solidFill>
                  <a:schemeClr val="tx1"/>
                </a:solidFill>
                <a:latin typeface="Times New Roman" panose="02020603050405020304" pitchFamily="18" charset="0"/>
                <a:cs typeface="Times New Roman" panose="02020603050405020304" pitchFamily="18" charset="0"/>
              </a:rPr>
              <a:t>data structures and algorithms for each module are designed.</a:t>
            </a:r>
          </a:p>
        </p:txBody>
      </p:sp>
      <p:sp>
        <p:nvSpPr>
          <p:cNvPr id="2" name="Date Placeholder 1"/>
          <p:cNvSpPr>
            <a:spLocks noGrp="1"/>
          </p:cNvSpPr>
          <p:nvPr>
            <p:ph type="dt" sz="half" idx="10"/>
          </p:nvPr>
        </p:nvSpPr>
        <p:spPr/>
        <p:txBody>
          <a:bodyPr/>
          <a:lstStyle/>
          <a:p>
            <a:fld id="{AD33FFD5-C962-4571-AF46-0CA86C392CDC}" type="datetime1">
              <a:rPr lang="en-US" smtClean="0"/>
              <a:t>9/24/2023</a:t>
            </a:fld>
            <a:endParaRPr lang="en-US" dirty="0"/>
          </a:p>
        </p:txBody>
      </p:sp>
    </p:spTree>
    <p:extLst>
      <p:ext uri="{BB962C8B-B14F-4D97-AF65-F5344CB8AC3E}">
        <p14:creationId xmlns:p14="http://schemas.microsoft.com/office/powerpoint/2010/main" val="21258863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DAB27D9-DEA1-4B22-BFEE-56385CB76F9A}" type="slidenum">
              <a:rPr lang="en-US"/>
              <a:pPr/>
              <a:t>41</a:t>
            </a:fld>
            <a:endParaRPr lang="en-US"/>
          </a:p>
        </p:txBody>
      </p:sp>
      <p:sp>
        <p:nvSpPr>
          <p:cNvPr id="25601" name="Rectangle 1"/>
          <p:cNvSpPr>
            <a:spLocks noGrp="1" noChangeArrowheads="1"/>
          </p:cNvSpPr>
          <p:nvPr>
            <p:ph type="title"/>
          </p:nvPr>
        </p:nvSpPr>
        <p:spPr>
          <a:xfrm>
            <a:off x="1930401" y="228601"/>
            <a:ext cx="7770813" cy="1141413"/>
          </a:xfrm>
          <a:ln/>
        </p:spPr>
        <p:txBody>
          <a:bodyPr vert="horz" lIns="18000" tIns="46800" rIns="18000" bIns="46800" rtlCol="0" anchor="ctr">
            <a:normAutofit/>
          </a:bodyPr>
          <a:lstStyle/>
          <a:p>
            <a:pPr algn="ctr">
              <a:spcBef>
                <a:spcPts val="800"/>
              </a:spcBef>
            </a:pPr>
            <a:r>
              <a:rPr lang="en-GB" b="1" dirty="0">
                <a:solidFill>
                  <a:schemeClr val="tx1"/>
                </a:solidFill>
                <a:latin typeface="Times New Roman" panose="02020603050405020304" pitchFamily="18" charset="0"/>
                <a:cs typeface="Times New Roman" panose="02020603050405020304" pitchFamily="18" charset="0"/>
              </a:rPr>
              <a:t>Object Oriented Design</a:t>
            </a:r>
          </a:p>
        </p:txBody>
      </p:sp>
      <p:sp>
        <p:nvSpPr>
          <p:cNvPr id="25602" name="Rectangle 2"/>
          <p:cNvSpPr>
            <a:spLocks noGrp="1" noChangeArrowheads="1"/>
          </p:cNvSpPr>
          <p:nvPr>
            <p:ph type="body" idx="1"/>
          </p:nvPr>
        </p:nvSpPr>
        <p:spPr>
          <a:xfrm>
            <a:off x="2053046" y="1447801"/>
            <a:ext cx="7770813" cy="4113213"/>
          </a:xfrm>
          <a:ln/>
        </p:spPr>
        <p:txBody>
          <a:bodyPr vert="horz" lIns="18000" tIns="46800" rIns="18000" bIns="46800" rtlCol="0">
            <a:normAutofit/>
          </a:bodyPr>
          <a:lstStyle/>
          <a:p>
            <a:pPr algn="just">
              <a:lnSpc>
                <a:spcPct val="150000"/>
              </a:lnSpc>
              <a:spcBef>
                <a:spcPts val="638"/>
              </a:spcBef>
            </a:pPr>
            <a:r>
              <a:rPr lang="en-GB" dirty="0">
                <a:latin typeface="Times New Roman" panose="02020603050405020304" pitchFamily="18" charset="0"/>
                <a:cs typeface="Times New Roman" panose="02020603050405020304" pitchFamily="18" charset="0"/>
              </a:rPr>
              <a:t>First identify various objects (real world entities) occurring in the problem:</a:t>
            </a:r>
          </a:p>
          <a:p>
            <a:pPr lvl="1" algn="just">
              <a:lnSpc>
                <a:spcPct val="150000"/>
              </a:lnSpc>
              <a:spcBef>
                <a:spcPts val="550"/>
              </a:spcBef>
            </a:pPr>
            <a:r>
              <a:rPr lang="en-GB" sz="1800" dirty="0">
                <a:latin typeface="Times New Roman" panose="02020603050405020304" pitchFamily="18" charset="0"/>
                <a:cs typeface="Times New Roman" panose="02020603050405020304" pitchFamily="18" charset="0"/>
              </a:rPr>
              <a:t>identify the relationships among the objects. </a:t>
            </a:r>
          </a:p>
          <a:p>
            <a:pPr lvl="1" algn="just">
              <a:lnSpc>
                <a:spcPct val="150000"/>
              </a:lnSpc>
              <a:spcBef>
                <a:spcPts val="550"/>
              </a:spcBef>
            </a:pPr>
            <a:r>
              <a:rPr lang="en-GB" sz="1800" dirty="0">
                <a:latin typeface="Times New Roman" panose="02020603050405020304" pitchFamily="18" charset="0"/>
                <a:cs typeface="Times New Roman" panose="02020603050405020304" pitchFamily="18" charset="0"/>
              </a:rPr>
              <a:t>For example, the objects in a pay-roll software may be:</a:t>
            </a:r>
          </a:p>
          <a:p>
            <a:pPr lvl="2" algn="just">
              <a:lnSpc>
                <a:spcPct val="150000"/>
              </a:lnSpc>
              <a:spcBef>
                <a:spcPts val="463"/>
              </a:spcBef>
            </a:pPr>
            <a:r>
              <a:rPr lang="en-GB" sz="1800" dirty="0">
                <a:latin typeface="Times New Roman" panose="02020603050405020304" pitchFamily="18" charset="0"/>
                <a:cs typeface="Times New Roman" panose="02020603050405020304" pitchFamily="18" charset="0"/>
              </a:rPr>
              <a:t>employees, </a:t>
            </a:r>
          </a:p>
          <a:p>
            <a:pPr lvl="2" algn="just">
              <a:lnSpc>
                <a:spcPct val="150000"/>
              </a:lnSpc>
              <a:spcBef>
                <a:spcPts val="463"/>
              </a:spcBef>
            </a:pPr>
            <a:r>
              <a:rPr lang="en-GB" sz="1800" dirty="0">
                <a:latin typeface="Times New Roman" panose="02020603050405020304" pitchFamily="18" charset="0"/>
                <a:cs typeface="Times New Roman" panose="02020603050405020304" pitchFamily="18" charset="0"/>
              </a:rPr>
              <a:t>managers, </a:t>
            </a:r>
          </a:p>
          <a:p>
            <a:pPr lvl="2" algn="just">
              <a:lnSpc>
                <a:spcPct val="150000"/>
              </a:lnSpc>
              <a:spcBef>
                <a:spcPts val="463"/>
              </a:spcBef>
            </a:pPr>
            <a:r>
              <a:rPr lang="en-GB" sz="1800" dirty="0">
                <a:latin typeface="Times New Roman" panose="02020603050405020304" pitchFamily="18" charset="0"/>
                <a:cs typeface="Times New Roman" panose="02020603050405020304" pitchFamily="18" charset="0"/>
              </a:rPr>
              <a:t>pay-roll register,</a:t>
            </a:r>
          </a:p>
          <a:p>
            <a:pPr lvl="2" algn="just">
              <a:lnSpc>
                <a:spcPct val="150000"/>
              </a:lnSpc>
              <a:spcBef>
                <a:spcPts val="463"/>
              </a:spcBef>
            </a:pPr>
            <a:r>
              <a:rPr lang="en-GB" sz="1800" dirty="0">
                <a:latin typeface="Times New Roman" panose="02020603050405020304" pitchFamily="18" charset="0"/>
                <a:cs typeface="Times New Roman" panose="02020603050405020304" pitchFamily="18" charset="0"/>
              </a:rPr>
              <a:t>departments, etc.</a:t>
            </a:r>
          </a:p>
        </p:txBody>
      </p:sp>
      <p:sp>
        <p:nvSpPr>
          <p:cNvPr id="2" name="Date Placeholder 1"/>
          <p:cNvSpPr>
            <a:spLocks noGrp="1"/>
          </p:cNvSpPr>
          <p:nvPr>
            <p:ph type="dt" sz="half" idx="10"/>
          </p:nvPr>
        </p:nvSpPr>
        <p:spPr/>
        <p:txBody>
          <a:bodyPr/>
          <a:lstStyle/>
          <a:p>
            <a:fld id="{57CEE448-A820-46A6-AF89-A064E176E789}" type="datetime1">
              <a:rPr lang="en-US" smtClean="0"/>
              <a:t>9/24/2023</a:t>
            </a:fld>
            <a:endParaRPr lang="en-US" dirty="0"/>
          </a:p>
        </p:txBody>
      </p:sp>
    </p:spTree>
    <p:extLst>
      <p:ext uri="{BB962C8B-B14F-4D97-AF65-F5344CB8AC3E}">
        <p14:creationId xmlns:p14="http://schemas.microsoft.com/office/powerpoint/2010/main" val="7145542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8436D0E-60AF-4C62-8DCA-50DFF0932E48}" type="slidenum">
              <a:rPr lang="en-US"/>
              <a:pPr/>
              <a:t>42</a:t>
            </a:fld>
            <a:endParaRPr lang="en-US"/>
          </a:p>
        </p:txBody>
      </p:sp>
      <p:sp>
        <p:nvSpPr>
          <p:cNvPr id="26625" name="Rectangle 1"/>
          <p:cNvSpPr>
            <a:spLocks noGrp="1" noChangeArrowheads="1"/>
          </p:cNvSpPr>
          <p:nvPr>
            <p:ph type="title"/>
          </p:nvPr>
        </p:nvSpPr>
        <p:spPr>
          <a:xfrm>
            <a:off x="2057011" y="217075"/>
            <a:ext cx="7770813" cy="1141413"/>
          </a:xfrm>
          <a:ln/>
        </p:spPr>
        <p:txBody>
          <a:bodyPr vert="horz" lIns="18000" tIns="46800" rIns="18000" bIns="46800" rtlCol="0" anchor="ctr">
            <a:normAutofit/>
          </a:bodyPr>
          <a:lstStyle/>
          <a:p>
            <a:pPr algn="ctr">
              <a:spcBef>
                <a:spcPts val="800"/>
              </a:spcBef>
            </a:pPr>
            <a:r>
              <a:rPr lang="en-GB" b="1" dirty="0">
                <a:solidFill>
                  <a:schemeClr val="tx1"/>
                </a:solidFill>
                <a:latin typeface="Times New Roman" panose="02020603050405020304" pitchFamily="18" charset="0"/>
                <a:cs typeface="Times New Roman" panose="02020603050405020304" pitchFamily="18" charset="0"/>
              </a:rPr>
              <a:t>Object Oriented Design (CONT.)</a:t>
            </a:r>
          </a:p>
        </p:txBody>
      </p:sp>
      <p:sp>
        <p:nvSpPr>
          <p:cNvPr id="26626" name="Rectangle 2"/>
          <p:cNvSpPr>
            <a:spLocks noGrp="1" noChangeArrowheads="1"/>
          </p:cNvSpPr>
          <p:nvPr>
            <p:ph type="body" idx="1"/>
          </p:nvPr>
        </p:nvSpPr>
        <p:spPr>
          <a:xfrm>
            <a:off x="2209801" y="1447801"/>
            <a:ext cx="7770813" cy="4113213"/>
          </a:xfrm>
          <a:ln/>
        </p:spPr>
        <p:txBody>
          <a:bodyPr vert="horz" lIns="18000" tIns="46800" rIns="18000" bIns="46800" rtlCol="0">
            <a:normAutofit/>
          </a:bodyPr>
          <a:lstStyle/>
          <a:p>
            <a:pPr algn="just">
              <a:lnSpc>
                <a:spcPct val="150000"/>
              </a:lnSpc>
              <a:spcBef>
                <a:spcPts val="825"/>
              </a:spcBef>
            </a:pPr>
            <a:r>
              <a:rPr lang="en-GB" dirty="0">
                <a:latin typeface="Times New Roman" panose="02020603050405020304" pitchFamily="18" charset="0"/>
                <a:cs typeface="Times New Roman" panose="02020603050405020304" pitchFamily="18" charset="0"/>
              </a:rPr>
              <a:t>Object structure</a:t>
            </a:r>
          </a:p>
          <a:p>
            <a:pPr lvl="1" algn="just">
              <a:lnSpc>
                <a:spcPct val="150000"/>
              </a:lnSpc>
              <a:spcBef>
                <a:spcPts val="725"/>
              </a:spcBef>
            </a:pPr>
            <a:r>
              <a:rPr lang="en-GB" sz="1800" dirty="0">
                <a:latin typeface="Times New Roman" panose="02020603050405020304" pitchFamily="18" charset="0"/>
                <a:cs typeface="Times New Roman" panose="02020603050405020304" pitchFamily="18" charset="0"/>
              </a:rPr>
              <a:t>further refined to obtain the detailed design.</a:t>
            </a:r>
          </a:p>
          <a:p>
            <a:pPr algn="just">
              <a:lnSpc>
                <a:spcPct val="150000"/>
              </a:lnSpc>
              <a:spcBef>
                <a:spcPts val="825"/>
              </a:spcBef>
            </a:pPr>
            <a:r>
              <a:rPr lang="en-GB" dirty="0">
                <a:latin typeface="Times New Roman" panose="02020603050405020304" pitchFamily="18" charset="0"/>
                <a:cs typeface="Times New Roman" panose="02020603050405020304" pitchFamily="18" charset="0"/>
              </a:rPr>
              <a:t>OOD has several advantages:</a:t>
            </a:r>
          </a:p>
          <a:p>
            <a:pPr lvl="1" algn="just">
              <a:lnSpc>
                <a:spcPct val="150000"/>
              </a:lnSpc>
              <a:spcBef>
                <a:spcPts val="725"/>
              </a:spcBef>
            </a:pPr>
            <a:r>
              <a:rPr lang="en-GB" sz="1800" dirty="0">
                <a:latin typeface="Times New Roman" panose="02020603050405020304" pitchFamily="18" charset="0"/>
                <a:cs typeface="Times New Roman" panose="02020603050405020304" pitchFamily="18" charset="0"/>
              </a:rPr>
              <a:t>lower development effort, </a:t>
            </a:r>
          </a:p>
          <a:p>
            <a:pPr lvl="1" algn="just">
              <a:lnSpc>
                <a:spcPct val="150000"/>
              </a:lnSpc>
              <a:spcBef>
                <a:spcPts val="725"/>
              </a:spcBef>
            </a:pPr>
            <a:r>
              <a:rPr lang="en-GB" sz="1800" dirty="0">
                <a:latin typeface="Times New Roman" panose="02020603050405020304" pitchFamily="18" charset="0"/>
                <a:cs typeface="Times New Roman" panose="02020603050405020304" pitchFamily="18" charset="0"/>
              </a:rPr>
              <a:t>lower development time, </a:t>
            </a:r>
          </a:p>
          <a:p>
            <a:pPr lvl="1" algn="just">
              <a:lnSpc>
                <a:spcPct val="150000"/>
              </a:lnSpc>
              <a:spcBef>
                <a:spcPts val="725"/>
              </a:spcBef>
            </a:pPr>
            <a:r>
              <a:rPr lang="en-GB" sz="1800" dirty="0">
                <a:latin typeface="Times New Roman" panose="02020603050405020304" pitchFamily="18" charset="0"/>
                <a:cs typeface="Times New Roman" panose="02020603050405020304" pitchFamily="18" charset="0"/>
              </a:rPr>
              <a:t>better maintainability. </a:t>
            </a:r>
          </a:p>
        </p:txBody>
      </p:sp>
      <p:sp>
        <p:nvSpPr>
          <p:cNvPr id="2" name="Date Placeholder 1"/>
          <p:cNvSpPr>
            <a:spLocks noGrp="1"/>
          </p:cNvSpPr>
          <p:nvPr>
            <p:ph type="dt" sz="half" idx="10"/>
          </p:nvPr>
        </p:nvSpPr>
        <p:spPr/>
        <p:txBody>
          <a:bodyPr/>
          <a:lstStyle/>
          <a:p>
            <a:fld id="{C4727C84-2EFE-4D69-B165-97D58A92EB50}" type="datetime1">
              <a:rPr lang="en-US" smtClean="0"/>
              <a:t>9/24/2023</a:t>
            </a:fld>
            <a:endParaRPr lang="en-US" dirty="0"/>
          </a:p>
        </p:txBody>
      </p:sp>
    </p:spTree>
    <p:extLst>
      <p:ext uri="{BB962C8B-B14F-4D97-AF65-F5344CB8AC3E}">
        <p14:creationId xmlns:p14="http://schemas.microsoft.com/office/powerpoint/2010/main" val="22903467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E2CF8C4-95BA-4CA7-A468-09546F5B0FB0}" type="slidenum">
              <a:rPr lang="en-US"/>
              <a:pPr/>
              <a:t>43</a:t>
            </a:fld>
            <a:endParaRPr lang="en-US"/>
          </a:p>
        </p:txBody>
      </p:sp>
      <p:sp>
        <p:nvSpPr>
          <p:cNvPr id="27649" name="Rectangle 1"/>
          <p:cNvSpPr>
            <a:spLocks noGrp="1" noChangeArrowheads="1"/>
          </p:cNvSpPr>
          <p:nvPr>
            <p:ph type="title"/>
          </p:nvPr>
        </p:nvSpPr>
        <p:spPr>
          <a:xfrm>
            <a:off x="1695406" y="217075"/>
            <a:ext cx="9239347" cy="1141413"/>
          </a:xfrm>
          <a:ln/>
        </p:spPr>
        <p:txBody>
          <a:bodyPr vert="horz" lIns="18000" tIns="46800" rIns="18000" bIns="46800" rtlCol="0" anchor="ctr">
            <a:noAutofit/>
          </a:bodyPr>
          <a:lstStyle/>
          <a:p>
            <a:pPr algn="ctr">
              <a:spcBef>
                <a:spcPts val="1000"/>
              </a:spcBef>
            </a:pPr>
            <a:r>
              <a:rPr lang="en-GB" b="1" dirty="0">
                <a:solidFill>
                  <a:schemeClr val="tx1"/>
                </a:solidFill>
                <a:latin typeface="Times New Roman" panose="02020603050405020304" pitchFamily="18" charset="0"/>
                <a:cs typeface="Times New Roman" panose="02020603050405020304" pitchFamily="18" charset="0"/>
              </a:rPr>
              <a:t>Implementation (Coding &amp; Unit Testing)</a:t>
            </a:r>
          </a:p>
        </p:txBody>
      </p:sp>
      <p:sp>
        <p:nvSpPr>
          <p:cNvPr id="27650" name="Rectangle 2"/>
          <p:cNvSpPr>
            <a:spLocks noGrp="1" noChangeArrowheads="1"/>
          </p:cNvSpPr>
          <p:nvPr>
            <p:ph type="body" idx="1"/>
          </p:nvPr>
        </p:nvSpPr>
        <p:spPr>
          <a:xfrm>
            <a:off x="2183675" y="1525588"/>
            <a:ext cx="7770813" cy="4113212"/>
          </a:xfrm>
          <a:ln/>
        </p:spPr>
        <p:txBody>
          <a:bodyPr vert="horz" lIns="18000" tIns="46800" rIns="18000" bIns="46800" rtlCol="0">
            <a:normAutofit/>
          </a:bodyPr>
          <a:lstStyle/>
          <a:p>
            <a:pPr algn="just">
              <a:lnSpc>
                <a:spcPct val="150000"/>
              </a:lnSpc>
              <a:spcBef>
                <a:spcPts val="913"/>
              </a:spcBef>
            </a:pPr>
            <a:r>
              <a:rPr lang="en-GB" sz="1900" dirty="0">
                <a:solidFill>
                  <a:schemeClr val="tx1"/>
                </a:solidFill>
                <a:latin typeface="Times New Roman" panose="02020603050405020304" pitchFamily="18" charset="0"/>
                <a:cs typeface="Times New Roman" panose="02020603050405020304" pitchFamily="18" charset="0"/>
              </a:rPr>
              <a:t>Purpose of implementation phase (aka coding and unit testing phase):</a:t>
            </a:r>
          </a:p>
          <a:p>
            <a:pPr lvl="1" algn="just">
              <a:lnSpc>
                <a:spcPct val="150000"/>
              </a:lnSpc>
              <a:spcBef>
                <a:spcPts val="825"/>
              </a:spcBef>
            </a:pPr>
            <a:r>
              <a:rPr lang="en-GB" sz="1900" dirty="0">
                <a:solidFill>
                  <a:schemeClr val="tx1"/>
                </a:solidFill>
                <a:latin typeface="Times New Roman" panose="02020603050405020304" pitchFamily="18" charset="0"/>
                <a:cs typeface="Times New Roman" panose="02020603050405020304" pitchFamily="18" charset="0"/>
              </a:rPr>
              <a:t>translate software design into source code. </a:t>
            </a:r>
          </a:p>
          <a:p>
            <a:pPr lvl="1" algn="just">
              <a:lnSpc>
                <a:spcPct val="150000"/>
              </a:lnSpc>
              <a:spcBef>
                <a:spcPts val="725"/>
              </a:spcBef>
            </a:pPr>
            <a:r>
              <a:rPr lang="en-GB" sz="1900" dirty="0">
                <a:solidFill>
                  <a:schemeClr val="tx1"/>
                </a:solidFill>
                <a:latin typeface="Times New Roman" panose="02020603050405020304" pitchFamily="18" charset="0"/>
                <a:cs typeface="Times New Roman" panose="02020603050405020304" pitchFamily="18" charset="0"/>
              </a:rPr>
              <a:t>each module of the design is  coded, </a:t>
            </a:r>
          </a:p>
          <a:p>
            <a:pPr lvl="1" algn="just">
              <a:lnSpc>
                <a:spcPct val="150000"/>
              </a:lnSpc>
              <a:spcBef>
                <a:spcPts val="725"/>
              </a:spcBef>
            </a:pPr>
            <a:r>
              <a:rPr lang="en-GB" sz="1900" dirty="0">
                <a:solidFill>
                  <a:schemeClr val="tx1"/>
                </a:solidFill>
                <a:latin typeface="Times New Roman" panose="02020603050405020304" pitchFamily="18" charset="0"/>
                <a:cs typeface="Times New Roman" panose="02020603050405020304" pitchFamily="18" charset="0"/>
              </a:rPr>
              <a:t>each module is unit tested</a:t>
            </a:r>
          </a:p>
          <a:p>
            <a:pPr lvl="2" algn="just">
              <a:lnSpc>
                <a:spcPct val="150000"/>
              </a:lnSpc>
              <a:spcBef>
                <a:spcPts val="638"/>
              </a:spcBef>
            </a:pPr>
            <a:r>
              <a:rPr lang="en-GB" sz="1900" dirty="0">
                <a:solidFill>
                  <a:schemeClr val="tx1"/>
                </a:solidFill>
                <a:latin typeface="Times New Roman" panose="02020603050405020304" pitchFamily="18" charset="0"/>
                <a:cs typeface="Times New Roman" panose="02020603050405020304" pitchFamily="18" charset="0"/>
              </a:rPr>
              <a:t>tested independently as a stand alone unit, and debugged, </a:t>
            </a:r>
          </a:p>
          <a:p>
            <a:pPr lvl="1" algn="just">
              <a:lnSpc>
                <a:spcPct val="150000"/>
              </a:lnSpc>
              <a:spcBef>
                <a:spcPts val="725"/>
              </a:spcBef>
            </a:pPr>
            <a:r>
              <a:rPr lang="en-GB" sz="1900" dirty="0">
                <a:solidFill>
                  <a:schemeClr val="tx1"/>
                </a:solidFill>
                <a:latin typeface="Times New Roman" panose="02020603050405020304" pitchFamily="18" charset="0"/>
                <a:cs typeface="Times New Roman" panose="02020603050405020304" pitchFamily="18" charset="0"/>
              </a:rPr>
              <a:t>each module is documented.</a:t>
            </a:r>
          </a:p>
          <a:p>
            <a:pPr lvl="1" algn="just">
              <a:lnSpc>
                <a:spcPct val="150000"/>
              </a:lnSpc>
              <a:spcBef>
                <a:spcPts val="825"/>
              </a:spcBef>
            </a:pPr>
            <a:endParaRPr lang="en-GB" sz="1800" dirty="0">
              <a:solidFill>
                <a:schemeClr val="tx1"/>
              </a:solidFill>
            </a:endParaRPr>
          </a:p>
        </p:txBody>
      </p:sp>
      <p:sp>
        <p:nvSpPr>
          <p:cNvPr id="2" name="Date Placeholder 1"/>
          <p:cNvSpPr>
            <a:spLocks noGrp="1"/>
          </p:cNvSpPr>
          <p:nvPr>
            <p:ph type="dt" sz="half" idx="10"/>
          </p:nvPr>
        </p:nvSpPr>
        <p:spPr/>
        <p:txBody>
          <a:bodyPr/>
          <a:lstStyle/>
          <a:p>
            <a:fld id="{64B01878-456A-4013-8769-136BB828BFF3}" type="datetime1">
              <a:rPr lang="en-US" smtClean="0"/>
              <a:t>9/24/2023</a:t>
            </a:fld>
            <a:endParaRPr lang="en-US" dirty="0"/>
          </a:p>
        </p:txBody>
      </p:sp>
    </p:spTree>
    <p:extLst>
      <p:ext uri="{BB962C8B-B14F-4D97-AF65-F5344CB8AC3E}">
        <p14:creationId xmlns:p14="http://schemas.microsoft.com/office/powerpoint/2010/main" val="16526639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D002A28-C164-4E5D-9A6C-505E1C230635}" type="slidenum">
              <a:rPr lang="en-US"/>
              <a:pPr/>
              <a:t>44</a:t>
            </a:fld>
            <a:endParaRPr lang="en-US"/>
          </a:p>
        </p:txBody>
      </p:sp>
      <p:sp>
        <p:nvSpPr>
          <p:cNvPr id="29697" name="Rectangle 1"/>
          <p:cNvSpPr>
            <a:spLocks noGrp="1" noChangeArrowheads="1"/>
          </p:cNvSpPr>
          <p:nvPr>
            <p:ph type="title"/>
          </p:nvPr>
        </p:nvSpPr>
        <p:spPr>
          <a:xfrm>
            <a:off x="1843315" y="217075"/>
            <a:ext cx="9239347" cy="1141413"/>
          </a:xfrm>
          <a:ln/>
        </p:spPr>
        <p:txBody>
          <a:bodyPr vert="horz" lIns="18000" tIns="46800" rIns="18000" bIns="46800" rtlCol="0" anchor="ctr">
            <a:normAutofit fontScale="90000"/>
          </a:bodyPr>
          <a:lstStyle/>
          <a:p>
            <a:pPr algn="ctr">
              <a:spcBef>
                <a:spcPts val="1000"/>
              </a:spcBef>
            </a:pPr>
            <a:r>
              <a:rPr lang="en-GB" b="1" dirty="0">
                <a:solidFill>
                  <a:schemeClr val="tx1"/>
                </a:solidFill>
                <a:latin typeface="Times New Roman" panose="02020603050405020304" pitchFamily="18" charset="0"/>
                <a:cs typeface="Times New Roman" panose="02020603050405020304" pitchFamily="18" charset="0"/>
              </a:rPr>
              <a:t>Implementation (Coding &amp; Unit Testing) (Contd.)</a:t>
            </a:r>
            <a:endParaRPr lang="en-GB" sz="1600" b="1" dirty="0">
              <a:solidFill>
                <a:schemeClr val="tx1"/>
              </a:solidFill>
              <a:latin typeface="Times New Roman" panose="02020603050405020304" pitchFamily="18" charset="0"/>
              <a:cs typeface="Times New Roman" panose="02020603050405020304" pitchFamily="18" charset="0"/>
            </a:endParaRPr>
          </a:p>
        </p:txBody>
      </p:sp>
      <p:sp>
        <p:nvSpPr>
          <p:cNvPr id="29698" name="Rectangle 2"/>
          <p:cNvSpPr>
            <a:spLocks noGrp="1" noChangeArrowheads="1"/>
          </p:cNvSpPr>
          <p:nvPr>
            <p:ph type="body" idx="1"/>
          </p:nvPr>
        </p:nvSpPr>
        <p:spPr>
          <a:xfrm>
            <a:off x="2209801" y="1677988"/>
            <a:ext cx="7770813" cy="4113212"/>
          </a:xfrm>
          <a:ln/>
        </p:spPr>
        <p:txBody>
          <a:bodyPr vert="horz" lIns="18000" tIns="46800" rIns="18000" bIns="46800" rtlCol="0">
            <a:normAutofit/>
          </a:bodyPr>
          <a:lstStyle/>
          <a:p>
            <a:pPr algn="just">
              <a:lnSpc>
                <a:spcPct val="150000"/>
              </a:lnSpc>
              <a:spcBef>
                <a:spcPts val="825"/>
              </a:spcBef>
            </a:pPr>
            <a:r>
              <a:rPr lang="en-GB" dirty="0">
                <a:solidFill>
                  <a:schemeClr val="tx1"/>
                </a:solidFill>
                <a:latin typeface="Times New Roman" panose="02020603050405020304" pitchFamily="18" charset="0"/>
                <a:cs typeface="Times New Roman" panose="02020603050405020304" pitchFamily="18" charset="0"/>
              </a:rPr>
              <a:t>The purpose of  unit testing:</a:t>
            </a:r>
          </a:p>
          <a:p>
            <a:pPr lvl="1" algn="just">
              <a:lnSpc>
                <a:spcPct val="150000"/>
              </a:lnSpc>
              <a:spcBef>
                <a:spcPts val="725"/>
              </a:spcBef>
            </a:pPr>
            <a:r>
              <a:rPr lang="en-GB" sz="1800" dirty="0">
                <a:solidFill>
                  <a:schemeClr val="tx1"/>
                </a:solidFill>
                <a:latin typeface="Times New Roman" panose="02020603050405020304" pitchFamily="18" charset="0"/>
                <a:cs typeface="Times New Roman" panose="02020603050405020304" pitchFamily="18" charset="0"/>
              </a:rPr>
              <a:t>test if individual modules work correctly.  </a:t>
            </a:r>
          </a:p>
          <a:p>
            <a:pPr algn="just">
              <a:lnSpc>
                <a:spcPct val="150000"/>
              </a:lnSpc>
              <a:spcBef>
                <a:spcPts val="825"/>
              </a:spcBef>
            </a:pPr>
            <a:r>
              <a:rPr lang="en-GB" dirty="0">
                <a:solidFill>
                  <a:schemeClr val="tx1"/>
                </a:solidFill>
                <a:latin typeface="Times New Roman" panose="02020603050405020304" pitchFamily="18" charset="0"/>
                <a:cs typeface="Times New Roman" panose="02020603050405020304" pitchFamily="18" charset="0"/>
              </a:rPr>
              <a:t>The end product of </a:t>
            </a:r>
            <a:r>
              <a:rPr lang="en-GB">
                <a:solidFill>
                  <a:schemeClr val="tx1"/>
                </a:solidFill>
                <a:latin typeface="Times New Roman" panose="02020603050405020304" pitchFamily="18" charset="0"/>
                <a:cs typeface="Times New Roman" panose="02020603050405020304" pitchFamily="18" charset="0"/>
              </a:rPr>
              <a:t>implementation phase</a:t>
            </a:r>
            <a:r>
              <a:rPr lang="en-GB" dirty="0">
                <a:solidFill>
                  <a:schemeClr val="tx1"/>
                </a:solidFill>
                <a:latin typeface="Times New Roman" panose="02020603050405020304" pitchFamily="18" charset="0"/>
                <a:cs typeface="Times New Roman" panose="02020603050405020304" pitchFamily="18" charset="0"/>
              </a:rPr>
              <a:t>: </a:t>
            </a:r>
          </a:p>
          <a:p>
            <a:pPr lvl="1" algn="just">
              <a:lnSpc>
                <a:spcPct val="150000"/>
              </a:lnSpc>
              <a:spcBef>
                <a:spcPts val="725"/>
              </a:spcBef>
            </a:pPr>
            <a:r>
              <a:rPr lang="en-GB" sz="1800" dirty="0">
                <a:solidFill>
                  <a:schemeClr val="tx1"/>
                </a:solidFill>
                <a:latin typeface="Times New Roman" panose="02020603050405020304" pitchFamily="18" charset="0"/>
                <a:cs typeface="Times New Roman" panose="02020603050405020304" pitchFamily="18" charset="0"/>
              </a:rPr>
              <a:t>a set of program modules that have been tested individually.</a:t>
            </a:r>
          </a:p>
        </p:txBody>
      </p:sp>
      <p:sp>
        <p:nvSpPr>
          <p:cNvPr id="2" name="Date Placeholder 1"/>
          <p:cNvSpPr>
            <a:spLocks noGrp="1"/>
          </p:cNvSpPr>
          <p:nvPr>
            <p:ph type="dt" sz="half" idx="10"/>
          </p:nvPr>
        </p:nvSpPr>
        <p:spPr/>
        <p:txBody>
          <a:bodyPr/>
          <a:lstStyle/>
          <a:p>
            <a:fld id="{55776417-FA06-4CEC-8192-16A30289137C}" type="datetime1">
              <a:rPr lang="en-US" smtClean="0"/>
              <a:t>9/24/2023</a:t>
            </a:fld>
            <a:endParaRPr lang="en-US" dirty="0"/>
          </a:p>
        </p:txBody>
      </p:sp>
    </p:spTree>
    <p:extLst>
      <p:ext uri="{BB962C8B-B14F-4D97-AF65-F5344CB8AC3E}">
        <p14:creationId xmlns:p14="http://schemas.microsoft.com/office/powerpoint/2010/main" val="41657597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63B0D8F-837D-4184-A761-56D2B07B4309}" type="slidenum">
              <a:rPr lang="en-US"/>
              <a:pPr/>
              <a:t>45</a:t>
            </a:fld>
            <a:endParaRPr lang="en-US"/>
          </a:p>
        </p:txBody>
      </p:sp>
      <p:sp>
        <p:nvSpPr>
          <p:cNvPr id="30721" name="Rectangle 1"/>
          <p:cNvSpPr>
            <a:spLocks noGrp="1" noChangeArrowheads="1"/>
          </p:cNvSpPr>
          <p:nvPr>
            <p:ph type="title"/>
          </p:nvPr>
        </p:nvSpPr>
        <p:spPr>
          <a:xfrm>
            <a:off x="1930401" y="228601"/>
            <a:ext cx="7770813" cy="1141413"/>
          </a:xfrm>
          <a:ln/>
        </p:spPr>
        <p:txBody>
          <a:bodyPr vert="horz" lIns="18000" tIns="46800" rIns="18000" bIns="46800" rtlCol="0" anchor="ctr">
            <a:normAutofit/>
          </a:bodyPr>
          <a:lstStyle/>
          <a:p>
            <a:pPr algn="ctr">
              <a:spcBef>
                <a:spcPts val="800"/>
              </a:spcBef>
            </a:pPr>
            <a:r>
              <a:rPr lang="en-GB" b="1" dirty="0">
                <a:solidFill>
                  <a:schemeClr val="tx1"/>
                </a:solidFill>
                <a:latin typeface="Times New Roman" panose="02020603050405020304" pitchFamily="18" charset="0"/>
                <a:cs typeface="Times New Roman" panose="02020603050405020304" pitchFamily="18" charset="0"/>
              </a:rPr>
              <a:t>Integration and System Testing</a:t>
            </a:r>
          </a:p>
        </p:txBody>
      </p:sp>
      <p:sp>
        <p:nvSpPr>
          <p:cNvPr id="30722" name="Rectangle 2"/>
          <p:cNvSpPr>
            <a:spLocks noGrp="1" noChangeArrowheads="1"/>
          </p:cNvSpPr>
          <p:nvPr>
            <p:ph type="body" idx="1"/>
          </p:nvPr>
        </p:nvSpPr>
        <p:spPr>
          <a:xfrm>
            <a:off x="2209801" y="1660526"/>
            <a:ext cx="7770813" cy="4511675"/>
          </a:xfrm>
          <a:ln/>
        </p:spPr>
        <p:txBody>
          <a:bodyPr vert="horz" lIns="18000" tIns="46800" rIns="18000" bIns="46800" rtlCol="0">
            <a:noAutofit/>
          </a:bodyPr>
          <a:lstStyle/>
          <a:p>
            <a:pPr algn="just">
              <a:lnSpc>
                <a:spcPct val="150000"/>
              </a:lnSpc>
            </a:pPr>
            <a:r>
              <a:rPr lang="en-GB" dirty="0">
                <a:solidFill>
                  <a:schemeClr val="tx1"/>
                </a:solidFill>
                <a:latin typeface="Times New Roman" panose="02020603050405020304" pitchFamily="18" charset="0"/>
                <a:cs typeface="Times New Roman" panose="02020603050405020304" pitchFamily="18" charset="0"/>
              </a:rPr>
              <a:t>Different modules are integrated in a planned manner:</a:t>
            </a:r>
          </a:p>
          <a:p>
            <a:pPr lvl="1" algn="just">
              <a:lnSpc>
                <a:spcPct val="150000"/>
              </a:lnSpc>
              <a:spcBef>
                <a:spcPts val="725"/>
              </a:spcBef>
            </a:pPr>
            <a:r>
              <a:rPr lang="en-GB" sz="1800" dirty="0">
                <a:solidFill>
                  <a:schemeClr val="tx1"/>
                </a:solidFill>
                <a:latin typeface="Times New Roman" panose="02020603050405020304" pitchFamily="18" charset="0"/>
                <a:cs typeface="Times New Roman" panose="02020603050405020304" pitchFamily="18" charset="0"/>
              </a:rPr>
              <a:t>modules are almost never integrated in one shot.</a:t>
            </a:r>
          </a:p>
          <a:p>
            <a:pPr lvl="1" algn="just">
              <a:lnSpc>
                <a:spcPct val="150000"/>
              </a:lnSpc>
              <a:spcBef>
                <a:spcPts val="725"/>
              </a:spcBef>
            </a:pPr>
            <a:r>
              <a:rPr lang="en-GB" sz="1800" dirty="0">
                <a:solidFill>
                  <a:schemeClr val="tx1"/>
                </a:solidFill>
                <a:latin typeface="Times New Roman" panose="02020603050405020304" pitchFamily="18" charset="0"/>
                <a:cs typeface="Times New Roman" panose="02020603050405020304" pitchFamily="18" charset="0"/>
              </a:rPr>
              <a:t>Normally integration is carried out through a number of steps.</a:t>
            </a:r>
          </a:p>
          <a:p>
            <a:pPr algn="just">
              <a:lnSpc>
                <a:spcPct val="150000"/>
              </a:lnSpc>
            </a:pPr>
            <a:r>
              <a:rPr lang="en-GB" dirty="0">
                <a:solidFill>
                  <a:schemeClr val="tx1"/>
                </a:solidFill>
                <a:latin typeface="Times New Roman" panose="02020603050405020304" pitchFamily="18" charset="0"/>
                <a:cs typeface="Times New Roman" panose="02020603050405020304" pitchFamily="18" charset="0"/>
              </a:rPr>
              <a:t>During each integration step, </a:t>
            </a:r>
          </a:p>
          <a:p>
            <a:pPr lvl="1" algn="just">
              <a:lnSpc>
                <a:spcPct val="150000"/>
              </a:lnSpc>
              <a:spcBef>
                <a:spcPts val="725"/>
              </a:spcBef>
            </a:pPr>
            <a:r>
              <a:rPr lang="en-GB" sz="1800" dirty="0">
                <a:solidFill>
                  <a:schemeClr val="tx1"/>
                </a:solidFill>
                <a:latin typeface="Times New Roman" panose="02020603050405020304" pitchFamily="18" charset="0"/>
                <a:cs typeface="Times New Roman" panose="02020603050405020304" pitchFamily="18" charset="0"/>
              </a:rPr>
              <a:t>the partially integrated system is tested.</a:t>
            </a:r>
          </a:p>
        </p:txBody>
      </p:sp>
      <p:sp>
        <p:nvSpPr>
          <p:cNvPr id="2" name="Date Placeholder 1"/>
          <p:cNvSpPr>
            <a:spLocks noGrp="1"/>
          </p:cNvSpPr>
          <p:nvPr>
            <p:ph type="dt" sz="half" idx="10"/>
          </p:nvPr>
        </p:nvSpPr>
        <p:spPr/>
        <p:txBody>
          <a:bodyPr/>
          <a:lstStyle/>
          <a:p>
            <a:fld id="{BCF23750-5DF2-4B5B-8412-22AFF9DF944A}" type="datetime1">
              <a:rPr lang="en-US" smtClean="0"/>
              <a:t>9/24/2023</a:t>
            </a:fld>
            <a:endParaRPr lang="en-US" dirty="0"/>
          </a:p>
        </p:txBody>
      </p:sp>
    </p:spTree>
    <p:extLst>
      <p:ext uri="{BB962C8B-B14F-4D97-AF65-F5344CB8AC3E}">
        <p14:creationId xmlns:p14="http://schemas.microsoft.com/office/powerpoint/2010/main" val="18115601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D8233E5-5FF4-4E06-B0E0-E24E973A7FA9}" type="slidenum">
              <a:rPr lang="en-US"/>
              <a:pPr/>
              <a:t>46</a:t>
            </a:fld>
            <a:endParaRPr lang="en-US"/>
          </a:p>
        </p:txBody>
      </p:sp>
      <p:sp>
        <p:nvSpPr>
          <p:cNvPr id="32769" name="Rectangle 1"/>
          <p:cNvSpPr>
            <a:spLocks noGrp="1" noChangeArrowheads="1"/>
          </p:cNvSpPr>
          <p:nvPr>
            <p:ph type="title"/>
          </p:nvPr>
        </p:nvSpPr>
        <p:spPr>
          <a:xfrm>
            <a:off x="1904275" y="217075"/>
            <a:ext cx="8001390" cy="1141413"/>
          </a:xfrm>
          <a:ln/>
        </p:spPr>
        <p:txBody>
          <a:bodyPr vert="horz" lIns="18000" tIns="46800" rIns="18000" bIns="46800" rtlCol="0" anchor="ctr">
            <a:normAutofit/>
          </a:bodyPr>
          <a:lstStyle/>
          <a:p>
            <a:pPr algn="ctr">
              <a:spcBef>
                <a:spcPts val="1000"/>
              </a:spcBef>
            </a:pPr>
            <a:r>
              <a:rPr lang="en-GB" b="1" dirty="0">
                <a:solidFill>
                  <a:schemeClr val="tx1"/>
                </a:solidFill>
                <a:latin typeface="Times New Roman" panose="02020603050405020304" pitchFamily="18" charset="0"/>
                <a:cs typeface="Times New Roman" panose="02020603050405020304" pitchFamily="18" charset="0"/>
              </a:rPr>
              <a:t>Integration and System Testing (Contd.)</a:t>
            </a:r>
            <a:endParaRPr lang="en-GB" dirty="0">
              <a:solidFill>
                <a:srgbClr val="0033CC"/>
              </a:solidFill>
              <a:latin typeface="Times New Roman" panose="02020603050405020304" pitchFamily="18" charset="0"/>
              <a:cs typeface="Times New Roman" panose="02020603050405020304" pitchFamily="18" charset="0"/>
            </a:endParaRPr>
          </a:p>
        </p:txBody>
      </p:sp>
      <p:sp>
        <p:nvSpPr>
          <p:cNvPr id="32770" name="Rectangle 2"/>
          <p:cNvSpPr>
            <a:spLocks noGrp="1" noChangeArrowheads="1"/>
          </p:cNvSpPr>
          <p:nvPr>
            <p:ph type="body" idx="1"/>
          </p:nvPr>
        </p:nvSpPr>
        <p:spPr>
          <a:xfrm>
            <a:off x="1904275" y="1640447"/>
            <a:ext cx="8177213" cy="4675188"/>
          </a:xfrm>
          <a:ln/>
        </p:spPr>
        <p:txBody>
          <a:bodyPr vert="horz" lIns="18000" tIns="46800" rIns="18000" bIns="46800" rtlCol="0">
            <a:normAutofit/>
          </a:bodyPr>
          <a:lstStyle/>
          <a:p>
            <a:pPr algn="just">
              <a:lnSpc>
                <a:spcPct val="150000"/>
              </a:lnSpc>
              <a:spcBef>
                <a:spcPts val="825"/>
              </a:spcBef>
            </a:pPr>
            <a:r>
              <a:rPr lang="en-GB" dirty="0">
                <a:solidFill>
                  <a:schemeClr val="tx1"/>
                </a:solidFill>
                <a:latin typeface="Times New Roman" panose="02020603050405020304" pitchFamily="18" charset="0"/>
                <a:cs typeface="Times New Roman" panose="02020603050405020304" pitchFamily="18" charset="0"/>
              </a:rPr>
              <a:t>After all the modules have been successfully integrated and tested: </a:t>
            </a:r>
          </a:p>
          <a:p>
            <a:pPr lvl="1" algn="just">
              <a:lnSpc>
                <a:spcPct val="150000"/>
              </a:lnSpc>
              <a:spcBef>
                <a:spcPts val="725"/>
              </a:spcBef>
            </a:pPr>
            <a:r>
              <a:rPr lang="en-GB" sz="1800" dirty="0">
                <a:solidFill>
                  <a:schemeClr val="tx1"/>
                </a:solidFill>
                <a:latin typeface="Times New Roman" panose="02020603050405020304" pitchFamily="18" charset="0"/>
                <a:cs typeface="Times New Roman" panose="02020603050405020304" pitchFamily="18" charset="0"/>
              </a:rPr>
              <a:t>system testing is carried out.</a:t>
            </a:r>
          </a:p>
          <a:p>
            <a:pPr algn="just">
              <a:lnSpc>
                <a:spcPct val="150000"/>
              </a:lnSpc>
              <a:spcBef>
                <a:spcPts val="825"/>
              </a:spcBef>
            </a:pPr>
            <a:r>
              <a:rPr lang="en-GB" u="sng" dirty="0">
                <a:solidFill>
                  <a:schemeClr val="tx1"/>
                </a:solidFill>
                <a:latin typeface="Times New Roman" panose="02020603050405020304" pitchFamily="18" charset="0"/>
                <a:cs typeface="Times New Roman" panose="02020603050405020304" pitchFamily="18" charset="0"/>
              </a:rPr>
              <a:t>Goal of system testing:</a:t>
            </a:r>
          </a:p>
          <a:p>
            <a:pPr lvl="1" algn="just">
              <a:lnSpc>
                <a:spcPct val="150000"/>
              </a:lnSpc>
              <a:spcBef>
                <a:spcPts val="725"/>
              </a:spcBef>
            </a:pPr>
            <a:r>
              <a:rPr lang="en-GB" sz="1800" dirty="0">
                <a:solidFill>
                  <a:schemeClr val="tx1"/>
                </a:solidFill>
                <a:latin typeface="Times New Roman" panose="02020603050405020304" pitchFamily="18" charset="0"/>
                <a:cs typeface="Times New Roman" panose="02020603050405020304" pitchFamily="18" charset="0"/>
              </a:rPr>
              <a:t>ensure that the developed system functions according to its requirements as specified in the SRS document.</a:t>
            </a:r>
          </a:p>
        </p:txBody>
      </p:sp>
      <p:sp>
        <p:nvSpPr>
          <p:cNvPr id="2" name="Date Placeholder 1"/>
          <p:cNvSpPr>
            <a:spLocks noGrp="1"/>
          </p:cNvSpPr>
          <p:nvPr>
            <p:ph type="dt" sz="half" idx="10"/>
          </p:nvPr>
        </p:nvSpPr>
        <p:spPr/>
        <p:txBody>
          <a:bodyPr/>
          <a:lstStyle/>
          <a:p>
            <a:fld id="{47508A4A-E612-4D43-AEC0-4C9B0F0CB0C5}" type="datetime1">
              <a:rPr lang="en-US" smtClean="0"/>
              <a:t>9/24/2023</a:t>
            </a:fld>
            <a:endParaRPr lang="en-US" dirty="0"/>
          </a:p>
        </p:txBody>
      </p:sp>
    </p:spTree>
    <p:extLst>
      <p:ext uri="{BB962C8B-B14F-4D97-AF65-F5344CB8AC3E}">
        <p14:creationId xmlns:p14="http://schemas.microsoft.com/office/powerpoint/2010/main" val="24286510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3290" y="329899"/>
            <a:ext cx="8911687" cy="1280890"/>
          </a:xfrm>
        </p:spPr>
        <p:txBody>
          <a:bodyPr/>
          <a:lstStyle/>
          <a:p>
            <a:pPr algn="ctr"/>
            <a:r>
              <a:rPr lang="en-GB" b="1" dirty="0">
                <a:solidFill>
                  <a:schemeClr val="tx1"/>
                </a:solidFill>
                <a:latin typeface="Times New Roman" panose="02020603050405020304" pitchFamily="18" charset="0"/>
                <a:cs typeface="Times New Roman" panose="02020603050405020304" pitchFamily="18" charset="0"/>
              </a:rPr>
              <a:t>Integration and System Testing (Contd.)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18652" y="1364779"/>
            <a:ext cx="8915400" cy="4367233"/>
          </a:xfrm>
        </p:spPr>
        <p:txBody>
          <a:bodyPr>
            <a:noAutofit/>
          </a:bodyPr>
          <a:lstStyle/>
          <a:p>
            <a:pPr algn="just">
              <a:lnSpc>
                <a:spcPct val="150000"/>
              </a:lnSpc>
            </a:pPr>
            <a:r>
              <a:rPr lang="en-US" dirty="0">
                <a:latin typeface="Times New Roman" panose="02020603050405020304" pitchFamily="18" charset="0"/>
                <a:cs typeface="Times New Roman" panose="02020603050405020304" pitchFamily="18" charset="0"/>
              </a:rPr>
              <a:t>System testing usually consists of three different kinds of testing activities: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t>
            </a:r>
          </a:p>
          <a:p>
            <a:pPr lvl="1" algn="just">
              <a:lnSpc>
                <a:spcPct val="150000"/>
              </a:lnSpc>
            </a:pPr>
            <a:r>
              <a:rPr lang="en-US" sz="1800" b="1" dirty="0">
                <a:latin typeface="Times New Roman" panose="02020603050405020304" pitchFamily="18" charset="0"/>
                <a:cs typeface="Times New Roman" panose="02020603050405020304" pitchFamily="18" charset="0"/>
              </a:rPr>
              <a:t>α – testing</a:t>
            </a:r>
            <a:r>
              <a:rPr lang="en-US" sz="1800" dirty="0">
                <a:latin typeface="Times New Roman" panose="02020603050405020304" pitchFamily="18" charset="0"/>
                <a:cs typeface="Times New Roman" panose="02020603050405020304" pitchFamily="18" charset="0"/>
              </a:rPr>
              <a:t>: It is the system testing performed by the</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development team.</a:t>
            </a:r>
          </a:p>
          <a:p>
            <a:pPr lvl="1" algn="just">
              <a:lnSpc>
                <a:spcPct val="150000"/>
              </a:lnSpc>
            </a:pPr>
            <a:r>
              <a:rPr lang="en-US" sz="1800" b="1" dirty="0">
                <a:latin typeface="Times New Roman" panose="02020603050405020304" pitchFamily="18" charset="0"/>
                <a:cs typeface="Times New Roman" panose="02020603050405020304" pitchFamily="18" charset="0"/>
              </a:rPr>
              <a:t>β – testing</a:t>
            </a:r>
            <a:r>
              <a:rPr lang="en-US" sz="1800" dirty="0">
                <a:latin typeface="Times New Roman" panose="02020603050405020304" pitchFamily="18" charset="0"/>
                <a:cs typeface="Times New Roman" panose="02020603050405020304" pitchFamily="18" charset="0"/>
              </a:rPr>
              <a:t>: It is the system testing performed by a friendly</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set of customers.</a:t>
            </a:r>
          </a:p>
          <a:p>
            <a:pPr lvl="1" algn="just">
              <a:lnSpc>
                <a:spcPct val="150000"/>
              </a:lnSpc>
            </a:pPr>
            <a:r>
              <a:rPr lang="en-US" sz="1800" b="1" dirty="0">
                <a:latin typeface="Times New Roman" panose="02020603050405020304" pitchFamily="18" charset="0"/>
                <a:cs typeface="Times New Roman" panose="02020603050405020304" pitchFamily="18" charset="0"/>
              </a:rPr>
              <a:t>Acceptance testing</a:t>
            </a:r>
            <a:r>
              <a:rPr lang="en-US" sz="1800" dirty="0">
                <a:latin typeface="Times New Roman" panose="02020603050405020304" pitchFamily="18" charset="0"/>
                <a:cs typeface="Times New Roman" panose="02020603050405020304" pitchFamily="18" charset="0"/>
              </a:rPr>
              <a:t>: It is the system testing performed by the</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customer himself after the product delivery to determine</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whether to accept or reject the delivered product. </a:t>
            </a:r>
            <a:br>
              <a:rPr lang="en-US" sz="1800" dirty="0"/>
            </a:br>
            <a:endParaRPr lang="en-US" sz="1800" dirty="0"/>
          </a:p>
        </p:txBody>
      </p:sp>
      <p:sp>
        <p:nvSpPr>
          <p:cNvPr id="4" name="Date Placeholder 3"/>
          <p:cNvSpPr>
            <a:spLocks noGrp="1"/>
          </p:cNvSpPr>
          <p:nvPr>
            <p:ph type="dt" sz="half" idx="10"/>
          </p:nvPr>
        </p:nvSpPr>
        <p:spPr/>
        <p:txBody>
          <a:bodyPr/>
          <a:lstStyle/>
          <a:p>
            <a:fld id="{F4E7DC7F-6C31-4981-A585-36EEB56812DE}" type="datetime1">
              <a:rPr lang="en-US" smtClean="0"/>
              <a:t>9/24/2023</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47</a:t>
            </a:fld>
            <a:endParaRPr lang="en-US" dirty="0"/>
          </a:p>
        </p:txBody>
      </p:sp>
    </p:spTree>
    <p:extLst>
      <p:ext uri="{BB962C8B-B14F-4D97-AF65-F5344CB8AC3E}">
        <p14:creationId xmlns:p14="http://schemas.microsoft.com/office/powerpoint/2010/main" val="39790397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198A345-493A-480D-8C93-9D1300A04E7B}" type="slidenum">
              <a:rPr lang="en-US"/>
              <a:pPr/>
              <a:t>48</a:t>
            </a:fld>
            <a:endParaRPr lang="en-US"/>
          </a:p>
        </p:txBody>
      </p:sp>
      <p:sp>
        <p:nvSpPr>
          <p:cNvPr id="33793" name="Rectangle 1"/>
          <p:cNvSpPr>
            <a:spLocks noGrp="1" noChangeArrowheads="1"/>
          </p:cNvSpPr>
          <p:nvPr>
            <p:ph type="title"/>
          </p:nvPr>
        </p:nvSpPr>
        <p:spPr>
          <a:xfrm>
            <a:off x="1930401" y="228601"/>
            <a:ext cx="7770813" cy="1141413"/>
          </a:xfrm>
          <a:ln/>
        </p:spPr>
        <p:txBody>
          <a:bodyPr vert="horz" lIns="18000" tIns="46800" rIns="18000" bIns="46800" rtlCol="0" anchor="ctr">
            <a:normAutofit/>
          </a:bodyPr>
          <a:lstStyle/>
          <a:p>
            <a:pPr algn="ctr">
              <a:spcBef>
                <a:spcPts val="1000"/>
              </a:spcBef>
            </a:pPr>
            <a:r>
              <a:rPr lang="en-GB" b="1" dirty="0">
                <a:solidFill>
                  <a:schemeClr val="tx1"/>
                </a:solidFill>
                <a:latin typeface="Times New Roman" panose="02020603050405020304" pitchFamily="18" charset="0"/>
                <a:cs typeface="Times New Roman" panose="02020603050405020304" pitchFamily="18" charset="0"/>
              </a:rPr>
              <a:t>Maintenance</a:t>
            </a:r>
          </a:p>
        </p:txBody>
      </p:sp>
      <p:sp>
        <p:nvSpPr>
          <p:cNvPr id="33794" name="Rectangle 2"/>
          <p:cNvSpPr>
            <a:spLocks noGrp="1" noChangeArrowheads="1"/>
          </p:cNvSpPr>
          <p:nvPr>
            <p:ph type="body" idx="1"/>
          </p:nvPr>
        </p:nvSpPr>
        <p:spPr>
          <a:xfrm>
            <a:off x="1930401" y="1356824"/>
            <a:ext cx="7770813" cy="4773613"/>
          </a:xfrm>
          <a:ln/>
        </p:spPr>
        <p:txBody>
          <a:bodyPr vert="horz" lIns="18000" tIns="46800" rIns="18000" bIns="46800" rtlCol="0">
            <a:normAutofit/>
          </a:bodyPr>
          <a:lstStyle/>
          <a:p>
            <a:pPr algn="just">
              <a:lnSpc>
                <a:spcPct val="150000"/>
              </a:lnSpc>
              <a:spcBef>
                <a:spcPts val="913"/>
              </a:spcBef>
            </a:pPr>
            <a:r>
              <a:rPr lang="en-GB" b="1" dirty="0">
                <a:latin typeface="Times New Roman" panose="02020603050405020304" pitchFamily="18" charset="0"/>
                <a:cs typeface="Times New Roman" panose="02020603050405020304" pitchFamily="18" charset="0"/>
              </a:rPr>
              <a:t>Maintenance of any software product: </a:t>
            </a:r>
          </a:p>
          <a:p>
            <a:pPr lvl="1" algn="just">
              <a:lnSpc>
                <a:spcPct val="150000"/>
              </a:lnSpc>
              <a:spcBef>
                <a:spcPts val="825"/>
              </a:spcBef>
            </a:pPr>
            <a:r>
              <a:rPr lang="en-GB" sz="1800" dirty="0">
                <a:latin typeface="Times New Roman" panose="02020603050405020304" pitchFamily="18" charset="0"/>
                <a:cs typeface="Times New Roman" panose="02020603050405020304" pitchFamily="18" charset="0"/>
              </a:rPr>
              <a:t>requires much more effort than the effort to develop the product itself.</a:t>
            </a:r>
          </a:p>
          <a:p>
            <a:pPr lvl="1" algn="just">
              <a:lnSpc>
                <a:spcPct val="150000"/>
              </a:lnSpc>
              <a:spcBef>
                <a:spcPts val="825"/>
              </a:spcBef>
            </a:pPr>
            <a:r>
              <a:rPr lang="en-GB" sz="1800" dirty="0">
                <a:latin typeface="Times New Roman" panose="02020603050405020304" pitchFamily="18" charset="0"/>
                <a:cs typeface="Times New Roman" panose="02020603050405020304" pitchFamily="18" charset="0"/>
              </a:rPr>
              <a:t>development effort to maintenance effort is typically 40:60.</a:t>
            </a:r>
          </a:p>
        </p:txBody>
      </p:sp>
      <p:sp>
        <p:nvSpPr>
          <p:cNvPr id="2" name="Date Placeholder 1"/>
          <p:cNvSpPr>
            <a:spLocks noGrp="1"/>
          </p:cNvSpPr>
          <p:nvPr>
            <p:ph type="dt" sz="half" idx="10"/>
          </p:nvPr>
        </p:nvSpPr>
        <p:spPr/>
        <p:txBody>
          <a:bodyPr/>
          <a:lstStyle/>
          <a:p>
            <a:fld id="{ED6CA63D-0B9C-42FA-8B46-A8C452D96248}" type="datetime1">
              <a:rPr lang="en-US" smtClean="0"/>
              <a:t>9/24/2023</a:t>
            </a:fld>
            <a:endParaRPr lang="en-US" dirty="0"/>
          </a:p>
        </p:txBody>
      </p:sp>
    </p:spTree>
    <p:extLst>
      <p:ext uri="{BB962C8B-B14F-4D97-AF65-F5344CB8AC3E}">
        <p14:creationId xmlns:p14="http://schemas.microsoft.com/office/powerpoint/2010/main" val="25684544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1D74325-E76E-4AA0-8ED1-832B94F3E738}" type="slidenum">
              <a:rPr lang="en-US"/>
              <a:pPr/>
              <a:t>49</a:t>
            </a:fld>
            <a:endParaRPr lang="en-US"/>
          </a:p>
        </p:txBody>
      </p:sp>
      <p:sp>
        <p:nvSpPr>
          <p:cNvPr id="34817" name="Rectangle 1"/>
          <p:cNvSpPr>
            <a:spLocks noGrp="1" noChangeArrowheads="1"/>
          </p:cNvSpPr>
          <p:nvPr>
            <p:ph type="title"/>
          </p:nvPr>
        </p:nvSpPr>
        <p:spPr>
          <a:xfrm>
            <a:off x="1799772" y="217075"/>
            <a:ext cx="7770813" cy="1141413"/>
          </a:xfrm>
          <a:ln/>
        </p:spPr>
        <p:txBody>
          <a:bodyPr vert="horz" lIns="18000" tIns="46800" rIns="18000" bIns="46800" rtlCol="0" anchor="ctr">
            <a:normAutofit/>
          </a:bodyPr>
          <a:lstStyle/>
          <a:p>
            <a:pPr algn="ctr">
              <a:spcBef>
                <a:spcPts val="1000"/>
              </a:spcBef>
            </a:pPr>
            <a:r>
              <a:rPr lang="en-GB" b="1" dirty="0">
                <a:solidFill>
                  <a:schemeClr val="tx1"/>
                </a:solidFill>
                <a:latin typeface="Times New Roman" panose="02020603050405020304" pitchFamily="18" charset="0"/>
                <a:cs typeface="Times New Roman" panose="02020603050405020304" pitchFamily="18" charset="0"/>
              </a:rPr>
              <a:t>Maintenance (Contd.)</a:t>
            </a:r>
            <a:endParaRPr lang="en-GB" dirty="0">
              <a:solidFill>
                <a:srgbClr val="0033CC"/>
              </a:solidFill>
              <a:latin typeface="Times New Roman" panose="02020603050405020304" pitchFamily="18" charset="0"/>
              <a:cs typeface="Times New Roman" panose="02020603050405020304" pitchFamily="18" charset="0"/>
            </a:endParaRPr>
          </a:p>
        </p:txBody>
      </p:sp>
      <p:sp>
        <p:nvSpPr>
          <p:cNvPr id="34818" name="Rectangle 2"/>
          <p:cNvSpPr>
            <a:spLocks noGrp="1" noChangeArrowheads="1"/>
          </p:cNvSpPr>
          <p:nvPr>
            <p:ph type="body" idx="1"/>
          </p:nvPr>
        </p:nvSpPr>
        <p:spPr>
          <a:xfrm>
            <a:off x="1981578" y="1314896"/>
            <a:ext cx="8077200" cy="4587875"/>
          </a:xfrm>
          <a:ln/>
        </p:spPr>
        <p:txBody>
          <a:bodyPr vert="horz" lIns="18000" tIns="46800" rIns="18000" bIns="46800" rtlCol="0">
            <a:normAutofit/>
          </a:bodyPr>
          <a:lstStyle/>
          <a:p>
            <a:pPr algn="just">
              <a:lnSpc>
                <a:spcPct val="150000"/>
              </a:lnSpc>
              <a:spcBef>
                <a:spcPts val="638"/>
              </a:spcBef>
            </a:pPr>
            <a:r>
              <a:rPr lang="en-GB" b="1" u="sng" dirty="0">
                <a:solidFill>
                  <a:schemeClr val="tx1"/>
                </a:solidFill>
                <a:latin typeface="Times New Roman" panose="02020603050405020304" pitchFamily="18" charset="0"/>
                <a:cs typeface="Times New Roman" panose="02020603050405020304" pitchFamily="18" charset="0"/>
              </a:rPr>
              <a:t>Corrective maintenance:</a:t>
            </a:r>
            <a:r>
              <a:rPr lang="en-GB" b="1" dirty="0">
                <a:solidFill>
                  <a:schemeClr val="tx1"/>
                </a:solidFill>
                <a:latin typeface="Times New Roman" panose="02020603050405020304" pitchFamily="18" charset="0"/>
                <a:cs typeface="Times New Roman" panose="02020603050405020304" pitchFamily="18" charset="0"/>
              </a:rPr>
              <a:t> </a:t>
            </a:r>
          </a:p>
          <a:p>
            <a:pPr lvl="1" algn="just">
              <a:lnSpc>
                <a:spcPct val="150000"/>
              </a:lnSpc>
              <a:spcBef>
                <a:spcPts val="550"/>
              </a:spcBef>
            </a:pPr>
            <a:r>
              <a:rPr lang="en-GB" sz="1800" dirty="0">
                <a:solidFill>
                  <a:schemeClr val="tx1"/>
                </a:solidFill>
                <a:latin typeface="Times New Roman" panose="02020603050405020304" pitchFamily="18" charset="0"/>
                <a:cs typeface="Times New Roman" panose="02020603050405020304" pitchFamily="18" charset="0"/>
              </a:rPr>
              <a:t>Correct errors which were not discovered during the product development  phases.</a:t>
            </a:r>
          </a:p>
          <a:p>
            <a:pPr algn="just">
              <a:lnSpc>
                <a:spcPct val="150000"/>
              </a:lnSpc>
              <a:spcBef>
                <a:spcPts val="638"/>
              </a:spcBef>
            </a:pPr>
            <a:r>
              <a:rPr lang="en-GB" b="1" u="sng" dirty="0">
                <a:solidFill>
                  <a:schemeClr val="tx1"/>
                </a:solidFill>
                <a:latin typeface="Times New Roman" panose="02020603050405020304" pitchFamily="18" charset="0"/>
                <a:cs typeface="Times New Roman" panose="02020603050405020304" pitchFamily="18" charset="0"/>
              </a:rPr>
              <a:t>Perfective maintenance: </a:t>
            </a:r>
          </a:p>
          <a:p>
            <a:pPr lvl="1" algn="just">
              <a:lnSpc>
                <a:spcPct val="150000"/>
              </a:lnSpc>
              <a:spcBef>
                <a:spcPts val="550"/>
              </a:spcBef>
            </a:pPr>
            <a:r>
              <a:rPr lang="en-GB" sz="1800" dirty="0">
                <a:solidFill>
                  <a:schemeClr val="tx1"/>
                </a:solidFill>
                <a:latin typeface="Times New Roman" panose="02020603050405020304" pitchFamily="18" charset="0"/>
                <a:cs typeface="Times New Roman" panose="02020603050405020304" pitchFamily="18" charset="0"/>
              </a:rPr>
              <a:t>Improve implementation of the system</a:t>
            </a:r>
          </a:p>
          <a:p>
            <a:pPr lvl="1" algn="just">
              <a:lnSpc>
                <a:spcPct val="150000"/>
              </a:lnSpc>
              <a:spcBef>
                <a:spcPts val="550"/>
              </a:spcBef>
            </a:pPr>
            <a:r>
              <a:rPr lang="en-GB" sz="1800" dirty="0">
                <a:solidFill>
                  <a:schemeClr val="tx1"/>
                </a:solidFill>
                <a:latin typeface="Times New Roman" panose="02020603050405020304" pitchFamily="18" charset="0"/>
                <a:cs typeface="Times New Roman" panose="02020603050405020304" pitchFamily="18" charset="0"/>
              </a:rPr>
              <a:t>Enhance functionalities of the system.</a:t>
            </a:r>
          </a:p>
          <a:p>
            <a:pPr algn="just">
              <a:lnSpc>
                <a:spcPct val="150000"/>
              </a:lnSpc>
              <a:spcBef>
                <a:spcPts val="638"/>
              </a:spcBef>
            </a:pPr>
            <a:r>
              <a:rPr lang="en-GB" b="1" u="sng" dirty="0">
                <a:solidFill>
                  <a:schemeClr val="tx1"/>
                </a:solidFill>
                <a:latin typeface="Times New Roman" panose="02020603050405020304" pitchFamily="18" charset="0"/>
                <a:cs typeface="Times New Roman" panose="02020603050405020304" pitchFamily="18" charset="0"/>
              </a:rPr>
              <a:t>Adaptive maintenance:</a:t>
            </a:r>
            <a:r>
              <a:rPr lang="en-GB" b="1" dirty="0">
                <a:solidFill>
                  <a:schemeClr val="tx1"/>
                </a:solidFill>
                <a:latin typeface="Times New Roman" panose="02020603050405020304" pitchFamily="18" charset="0"/>
                <a:cs typeface="Times New Roman" panose="02020603050405020304" pitchFamily="18" charset="0"/>
              </a:rPr>
              <a:t> </a:t>
            </a:r>
          </a:p>
          <a:p>
            <a:pPr lvl="1" algn="just">
              <a:lnSpc>
                <a:spcPct val="150000"/>
              </a:lnSpc>
              <a:spcBef>
                <a:spcPts val="550"/>
              </a:spcBef>
            </a:pPr>
            <a:r>
              <a:rPr lang="en-GB" sz="1800" dirty="0">
                <a:solidFill>
                  <a:schemeClr val="tx1"/>
                </a:solidFill>
                <a:latin typeface="Times New Roman" panose="02020603050405020304" pitchFamily="18" charset="0"/>
                <a:cs typeface="Times New Roman" panose="02020603050405020304" pitchFamily="18" charset="0"/>
              </a:rPr>
              <a:t>Port software to a new environment, </a:t>
            </a:r>
          </a:p>
          <a:p>
            <a:pPr lvl="2" algn="just">
              <a:lnSpc>
                <a:spcPct val="150000"/>
              </a:lnSpc>
              <a:spcBef>
                <a:spcPts val="463"/>
              </a:spcBef>
            </a:pPr>
            <a:r>
              <a:rPr lang="en-GB" sz="1800" dirty="0">
                <a:solidFill>
                  <a:schemeClr val="tx1"/>
                </a:solidFill>
                <a:latin typeface="Times New Roman" panose="02020603050405020304" pitchFamily="18" charset="0"/>
                <a:cs typeface="Times New Roman" panose="02020603050405020304" pitchFamily="18" charset="0"/>
              </a:rPr>
              <a:t>e.g. to a new computer or to a new operating system.</a:t>
            </a:r>
          </a:p>
        </p:txBody>
      </p:sp>
      <p:sp>
        <p:nvSpPr>
          <p:cNvPr id="2" name="Date Placeholder 1"/>
          <p:cNvSpPr>
            <a:spLocks noGrp="1"/>
          </p:cNvSpPr>
          <p:nvPr>
            <p:ph type="dt" sz="half" idx="10"/>
          </p:nvPr>
        </p:nvSpPr>
        <p:spPr/>
        <p:txBody>
          <a:bodyPr/>
          <a:lstStyle/>
          <a:p>
            <a:fld id="{30EF1243-399A-4831-AFF8-769930E40B2C}" type="datetime1">
              <a:rPr lang="en-US" smtClean="0"/>
              <a:t>9/24/2023</a:t>
            </a:fld>
            <a:endParaRPr lang="en-US" dirty="0"/>
          </a:p>
        </p:txBody>
      </p:sp>
    </p:spTree>
    <p:extLst>
      <p:ext uri="{BB962C8B-B14F-4D97-AF65-F5344CB8AC3E}">
        <p14:creationId xmlns:p14="http://schemas.microsoft.com/office/powerpoint/2010/main" val="1422627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460A0DA-8FDB-49EB-870D-4A6B79D64B93}" type="slidenum">
              <a:rPr lang="en-US"/>
              <a:pPr/>
              <a:t>5</a:t>
            </a:fld>
            <a:endParaRPr lang="en-US"/>
          </a:p>
        </p:txBody>
      </p:sp>
      <p:sp>
        <p:nvSpPr>
          <p:cNvPr id="68609" name="Rectangle 1"/>
          <p:cNvSpPr>
            <a:spLocks noGrp="1" noChangeArrowheads="1"/>
          </p:cNvSpPr>
          <p:nvPr>
            <p:ph type="title"/>
          </p:nvPr>
        </p:nvSpPr>
        <p:spPr>
          <a:xfrm>
            <a:off x="1930401" y="228601"/>
            <a:ext cx="7770813" cy="1141413"/>
          </a:xfrm>
          <a:ln/>
        </p:spPr>
        <p:txBody>
          <a:bodyPr vert="horz" lIns="18000" tIns="46800" rIns="18000" bIns="46800" rtlCol="0" anchor="ctr">
            <a:normAutofit/>
          </a:bodyPr>
          <a:lstStyle/>
          <a:p>
            <a:pPr algn="ctr">
              <a:spcBef>
                <a:spcPts val="1000"/>
              </a:spcBef>
            </a:pPr>
            <a:r>
              <a:rPr lang="en-GB" b="1" dirty="0">
                <a:solidFill>
                  <a:schemeClr val="tx1"/>
                </a:solidFill>
                <a:latin typeface="Times New Roman" panose="02020603050405020304" pitchFamily="18" charset="0"/>
                <a:cs typeface="Times New Roman" panose="02020603050405020304" pitchFamily="18" charset="0"/>
              </a:rPr>
              <a:t>Life Cycle Model (CONT.)</a:t>
            </a:r>
          </a:p>
        </p:txBody>
      </p:sp>
      <p:sp>
        <p:nvSpPr>
          <p:cNvPr id="68610" name="Rectangle 2"/>
          <p:cNvSpPr>
            <a:spLocks noGrp="1" noChangeArrowheads="1"/>
          </p:cNvSpPr>
          <p:nvPr>
            <p:ph type="body" idx="1"/>
          </p:nvPr>
        </p:nvSpPr>
        <p:spPr>
          <a:xfrm>
            <a:off x="2209801" y="1525588"/>
            <a:ext cx="7770813" cy="4113212"/>
          </a:xfrm>
          <a:ln/>
        </p:spPr>
        <p:txBody>
          <a:bodyPr vert="horz" lIns="18000" tIns="46800" rIns="18000" bIns="46800" rtlCol="0">
            <a:normAutofit/>
          </a:bodyPr>
          <a:lstStyle/>
          <a:p>
            <a:pPr algn="just">
              <a:lnSpc>
                <a:spcPct val="150000"/>
              </a:lnSpc>
              <a:spcBef>
                <a:spcPts val="888"/>
              </a:spcBef>
            </a:pPr>
            <a:r>
              <a:rPr lang="en-GB" dirty="0">
                <a:latin typeface="Times New Roman" panose="02020603050405020304" pitchFamily="18" charset="0"/>
                <a:cs typeface="Times New Roman" panose="02020603050405020304" pitchFamily="18" charset="0"/>
              </a:rPr>
              <a:t>Several different activities may be carried out in each life cycle phase. </a:t>
            </a:r>
          </a:p>
          <a:p>
            <a:pPr lvl="1" algn="just">
              <a:lnSpc>
                <a:spcPct val="150000"/>
              </a:lnSpc>
              <a:spcBef>
                <a:spcPts val="725"/>
              </a:spcBef>
            </a:pPr>
            <a:r>
              <a:rPr lang="en-GB" sz="1800" dirty="0">
                <a:latin typeface="Times New Roman" panose="02020603050405020304" pitchFamily="18" charset="0"/>
                <a:cs typeface="Times New Roman" panose="02020603050405020304" pitchFamily="18" charset="0"/>
              </a:rPr>
              <a:t>For example, the design stage might consist of:</a:t>
            </a:r>
          </a:p>
          <a:p>
            <a:pPr lvl="2" algn="just">
              <a:lnSpc>
                <a:spcPct val="150000"/>
              </a:lnSpc>
              <a:spcBef>
                <a:spcPts val="625"/>
              </a:spcBef>
            </a:pPr>
            <a:r>
              <a:rPr lang="en-GB" sz="1800" dirty="0">
                <a:latin typeface="Times New Roman" panose="02020603050405020304" pitchFamily="18" charset="0"/>
                <a:cs typeface="Times New Roman" panose="02020603050405020304" pitchFamily="18" charset="0"/>
              </a:rPr>
              <a:t>structured analysis activity followed by  </a:t>
            </a:r>
          </a:p>
          <a:p>
            <a:pPr lvl="2" algn="just">
              <a:lnSpc>
                <a:spcPct val="150000"/>
              </a:lnSpc>
              <a:spcBef>
                <a:spcPts val="625"/>
              </a:spcBef>
            </a:pPr>
            <a:r>
              <a:rPr lang="en-GB" sz="1800" dirty="0">
                <a:latin typeface="Times New Roman" panose="02020603050405020304" pitchFamily="18" charset="0"/>
                <a:cs typeface="Times New Roman" panose="02020603050405020304" pitchFamily="18" charset="0"/>
              </a:rPr>
              <a:t>structured design activity.</a:t>
            </a:r>
          </a:p>
        </p:txBody>
      </p:sp>
      <p:sp>
        <p:nvSpPr>
          <p:cNvPr id="2" name="Date Placeholder 1"/>
          <p:cNvSpPr>
            <a:spLocks noGrp="1"/>
          </p:cNvSpPr>
          <p:nvPr>
            <p:ph type="dt" sz="half" idx="10"/>
          </p:nvPr>
        </p:nvSpPr>
        <p:spPr/>
        <p:txBody>
          <a:bodyPr/>
          <a:lstStyle/>
          <a:p>
            <a:fld id="{6A4C1B7C-B926-4BE2-8B2A-EDB4F82A2C8B}" type="datetime1">
              <a:rPr lang="en-US" smtClean="0"/>
              <a:t>9/24/2023</a:t>
            </a:fld>
            <a:endParaRPr lang="en-US" dirty="0"/>
          </a:p>
        </p:txBody>
      </p:sp>
    </p:spTree>
    <p:extLst>
      <p:ext uri="{BB962C8B-B14F-4D97-AF65-F5344CB8AC3E}">
        <p14:creationId xmlns:p14="http://schemas.microsoft.com/office/powerpoint/2010/main" val="39443540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0327" y="624110"/>
            <a:ext cx="10227212" cy="1280890"/>
          </a:xfrm>
        </p:spPr>
        <p:txBody>
          <a:bodyPr>
            <a:normAutofit/>
          </a:bodyPr>
          <a:lstStyle/>
          <a:p>
            <a:pPr algn="ctr"/>
            <a:r>
              <a:rPr lang="en-US" sz="4000" b="1" dirty="0">
                <a:latin typeface="Times New Roman" panose="02020603050405020304" pitchFamily="18" charset="0"/>
                <a:cs typeface="Times New Roman" panose="02020603050405020304" pitchFamily="18" charset="0"/>
              </a:rPr>
              <a:t>Shortcomings of the classical waterfall model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319246" y="1905000"/>
            <a:ext cx="8915400" cy="3777622"/>
          </a:xfrm>
        </p:spPr>
        <p:txBody>
          <a:bodyPr>
            <a:normAutofit fontScale="25000" lnSpcReduction="20000"/>
          </a:bodyPr>
          <a:lstStyle/>
          <a:p>
            <a:pPr algn="just">
              <a:lnSpc>
                <a:spcPct val="120000"/>
              </a:lnSpc>
              <a:spcBef>
                <a:spcPts val="825"/>
              </a:spcBef>
            </a:pPr>
            <a:r>
              <a:rPr lang="en-GB" sz="6400" dirty="0">
                <a:latin typeface="Times New Roman" panose="02020603050405020304" pitchFamily="18" charset="0"/>
                <a:cs typeface="Times New Roman" panose="02020603050405020304" pitchFamily="18" charset="0"/>
              </a:rPr>
              <a:t>Classical waterfall model is idealistic:</a:t>
            </a:r>
          </a:p>
          <a:p>
            <a:pPr lvl="1" algn="just">
              <a:lnSpc>
                <a:spcPct val="120000"/>
              </a:lnSpc>
              <a:spcBef>
                <a:spcPts val="725"/>
              </a:spcBef>
            </a:pPr>
            <a:r>
              <a:rPr lang="en-GB" sz="6400" dirty="0">
                <a:latin typeface="Times New Roman" panose="02020603050405020304" pitchFamily="18" charset="0"/>
                <a:cs typeface="Times New Roman" panose="02020603050405020304" pitchFamily="18" charset="0"/>
              </a:rPr>
              <a:t>assumes that no defect is introduced during any development activity.</a:t>
            </a:r>
          </a:p>
          <a:p>
            <a:pPr lvl="1" algn="just">
              <a:lnSpc>
                <a:spcPct val="120000"/>
              </a:lnSpc>
              <a:spcBef>
                <a:spcPts val="725"/>
              </a:spcBef>
            </a:pPr>
            <a:r>
              <a:rPr lang="en-GB" sz="6400" dirty="0">
                <a:latin typeface="Times New Roman" panose="02020603050405020304" pitchFamily="18" charset="0"/>
                <a:cs typeface="Times New Roman" panose="02020603050405020304" pitchFamily="18" charset="0"/>
              </a:rPr>
              <a:t>in practice: </a:t>
            </a:r>
          </a:p>
          <a:p>
            <a:pPr lvl="2" algn="just">
              <a:lnSpc>
                <a:spcPct val="120000"/>
              </a:lnSpc>
              <a:spcBef>
                <a:spcPts val="638"/>
              </a:spcBef>
            </a:pPr>
            <a:r>
              <a:rPr lang="en-GB" sz="6400" dirty="0">
                <a:latin typeface="Times New Roman" panose="02020603050405020304" pitchFamily="18" charset="0"/>
                <a:cs typeface="Times New Roman" panose="02020603050405020304" pitchFamily="18" charset="0"/>
              </a:rPr>
              <a:t>defects do get introduced in almost every phase of the life cycle. </a:t>
            </a:r>
          </a:p>
          <a:p>
            <a:pPr algn="just">
              <a:lnSpc>
                <a:spcPct val="120000"/>
              </a:lnSpc>
              <a:spcBef>
                <a:spcPts val="913"/>
              </a:spcBef>
            </a:pPr>
            <a:r>
              <a:rPr lang="en-GB" sz="6400" dirty="0">
                <a:latin typeface="Times New Roman" panose="02020603050405020304" pitchFamily="18" charset="0"/>
                <a:cs typeface="Times New Roman" panose="02020603050405020304" pitchFamily="18" charset="0"/>
              </a:rPr>
              <a:t>Defects usually get detected much later in the life cycle: </a:t>
            </a:r>
          </a:p>
          <a:p>
            <a:pPr lvl="1" algn="just">
              <a:lnSpc>
                <a:spcPct val="120000"/>
              </a:lnSpc>
              <a:spcBef>
                <a:spcPts val="825"/>
              </a:spcBef>
            </a:pPr>
            <a:r>
              <a:rPr lang="en-GB" sz="6400" dirty="0">
                <a:latin typeface="Times New Roman" panose="02020603050405020304" pitchFamily="18" charset="0"/>
                <a:cs typeface="Times New Roman" panose="02020603050405020304" pitchFamily="18" charset="0"/>
              </a:rPr>
              <a:t>For example, a design defect might go unnoticed till the coding or testing phase. </a:t>
            </a:r>
          </a:p>
          <a:p>
            <a:pPr algn="just">
              <a:lnSpc>
                <a:spcPct val="120000"/>
              </a:lnSpc>
            </a:pPr>
            <a:r>
              <a:rPr lang="en-GB" sz="6400" dirty="0">
                <a:latin typeface="Times New Roman" panose="02020603050405020304" pitchFamily="18" charset="0"/>
                <a:cs typeface="Times New Roman" panose="02020603050405020304" pitchFamily="18" charset="0"/>
              </a:rPr>
              <a:t>Once a defect is detected:</a:t>
            </a:r>
          </a:p>
          <a:p>
            <a:pPr lvl="1" algn="just">
              <a:lnSpc>
                <a:spcPct val="120000"/>
              </a:lnSpc>
              <a:spcBef>
                <a:spcPts val="725"/>
              </a:spcBef>
            </a:pPr>
            <a:r>
              <a:rPr lang="en-GB" sz="6400" dirty="0">
                <a:latin typeface="Times New Roman" panose="02020603050405020304" pitchFamily="18" charset="0"/>
                <a:cs typeface="Times New Roman" panose="02020603050405020304" pitchFamily="18" charset="0"/>
              </a:rPr>
              <a:t>we need to go back to the phase where it was introduced</a:t>
            </a:r>
          </a:p>
          <a:p>
            <a:pPr lvl="1" algn="just">
              <a:lnSpc>
                <a:spcPct val="120000"/>
              </a:lnSpc>
              <a:spcBef>
                <a:spcPts val="725"/>
              </a:spcBef>
            </a:pPr>
            <a:r>
              <a:rPr lang="en-GB" sz="6400" dirty="0">
                <a:latin typeface="Times New Roman" panose="02020603050405020304" pitchFamily="18" charset="0"/>
                <a:cs typeface="Times New Roman" panose="02020603050405020304" pitchFamily="18" charset="0"/>
              </a:rPr>
              <a:t> redo some of the work done during that and all subsequent phases. </a:t>
            </a:r>
          </a:p>
          <a:p>
            <a:pPr algn="just">
              <a:lnSpc>
                <a:spcPct val="120000"/>
              </a:lnSpc>
            </a:pPr>
            <a:r>
              <a:rPr lang="en-GB" sz="6400" dirty="0">
                <a:latin typeface="Times New Roman" panose="02020603050405020304" pitchFamily="18" charset="0"/>
                <a:cs typeface="Times New Roman" panose="02020603050405020304" pitchFamily="18" charset="0"/>
              </a:rPr>
              <a:t>Therefore we need feedback paths in the classical waterfall model.</a:t>
            </a:r>
          </a:p>
          <a:p>
            <a:endParaRPr lang="en-US" dirty="0"/>
          </a:p>
        </p:txBody>
      </p:sp>
      <p:sp>
        <p:nvSpPr>
          <p:cNvPr id="4" name="Date Placeholder 3"/>
          <p:cNvSpPr>
            <a:spLocks noGrp="1"/>
          </p:cNvSpPr>
          <p:nvPr>
            <p:ph type="dt" sz="half" idx="10"/>
          </p:nvPr>
        </p:nvSpPr>
        <p:spPr/>
        <p:txBody>
          <a:bodyPr/>
          <a:lstStyle/>
          <a:p>
            <a:fld id="{F4E7DC7F-6C31-4981-A585-36EEB56812DE}" type="datetime1">
              <a:rPr lang="en-US" smtClean="0"/>
              <a:t>9/24/2023</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50</a:t>
            </a:fld>
            <a:endParaRPr lang="en-US" dirty="0"/>
          </a:p>
        </p:txBody>
      </p:sp>
    </p:spTree>
    <p:extLst>
      <p:ext uri="{BB962C8B-B14F-4D97-AF65-F5344CB8AC3E}">
        <p14:creationId xmlns:p14="http://schemas.microsoft.com/office/powerpoint/2010/main" val="29782796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lide Number Placeholder 4"/>
          <p:cNvSpPr>
            <a:spLocks noGrp="1"/>
          </p:cNvSpPr>
          <p:nvPr>
            <p:ph type="sldNum" sz="quarter" idx="12"/>
          </p:nvPr>
        </p:nvSpPr>
        <p:spPr/>
        <p:txBody>
          <a:bodyPr/>
          <a:lstStyle/>
          <a:p>
            <a:fld id="{9152D836-1B89-4765-B181-F7381E93644E}" type="slidenum">
              <a:rPr lang="en-US"/>
              <a:pPr/>
              <a:t>51</a:t>
            </a:fld>
            <a:endParaRPr lang="en-US"/>
          </a:p>
        </p:txBody>
      </p:sp>
      <p:sp>
        <p:nvSpPr>
          <p:cNvPr id="38913" name="Rectangle 1"/>
          <p:cNvSpPr>
            <a:spLocks noGrp="1" noChangeArrowheads="1"/>
          </p:cNvSpPr>
          <p:nvPr>
            <p:ph type="title"/>
          </p:nvPr>
        </p:nvSpPr>
        <p:spPr>
          <a:xfrm>
            <a:off x="1930401" y="228601"/>
            <a:ext cx="7770813" cy="1141413"/>
          </a:xfrm>
          <a:ln/>
        </p:spPr>
        <p:txBody>
          <a:bodyPr vert="horz" lIns="18000" tIns="46800" rIns="18000" bIns="46800" rtlCol="0" anchor="ctr">
            <a:normAutofit/>
          </a:bodyPr>
          <a:lstStyle/>
          <a:p>
            <a:pPr algn="ctr">
              <a:spcBef>
                <a:spcPts val="1000"/>
              </a:spcBef>
            </a:pPr>
            <a:r>
              <a:rPr lang="en-GB" b="1" dirty="0">
                <a:solidFill>
                  <a:schemeClr val="tx1"/>
                </a:solidFill>
                <a:latin typeface="Times New Roman" panose="02020603050405020304" pitchFamily="18" charset="0"/>
                <a:cs typeface="Times New Roman" panose="02020603050405020304" pitchFamily="18" charset="0"/>
              </a:rPr>
              <a:t>Iterative Waterfall Model</a:t>
            </a:r>
            <a:endParaRPr lang="en-GB" sz="1600" b="1" dirty="0">
              <a:solidFill>
                <a:schemeClr val="tx1"/>
              </a:solidFill>
              <a:latin typeface="Times New Roman" panose="02020603050405020304" pitchFamily="18" charset="0"/>
              <a:cs typeface="Times New Roman" panose="02020603050405020304" pitchFamily="18" charset="0"/>
            </a:endParaRPr>
          </a:p>
        </p:txBody>
      </p:sp>
      <p:sp>
        <p:nvSpPr>
          <p:cNvPr id="38914" name="Text Box 2"/>
          <p:cNvSpPr txBox="1">
            <a:spLocks noChangeArrowheads="1"/>
          </p:cNvSpPr>
          <p:nvPr/>
        </p:nvSpPr>
        <p:spPr bwMode="auto">
          <a:xfrm>
            <a:off x="3352801" y="1600201"/>
            <a:ext cx="1827213" cy="625475"/>
          </a:xfrm>
          <a:prstGeom prst="rect">
            <a:avLst/>
          </a:prstGeom>
          <a:noFill/>
          <a:ln w="9525">
            <a:noFill/>
            <a:miter lim="800000"/>
            <a:headEnd/>
            <a:tailEnd/>
          </a:ln>
        </p:spPr>
        <p:txBody>
          <a:bodyPr lIns="18000" tIns="46800" rIns="18000" bIns="46800"/>
          <a:lstStyle/>
          <a:p>
            <a:pPr>
              <a:lnSpc>
                <a:spcPct val="85000"/>
              </a:lnSpc>
              <a:spcBef>
                <a:spcPts val="1038"/>
              </a:spcBef>
              <a:tabLst>
                <a:tab pos="863600" algn="l"/>
                <a:tab pos="1728788" algn="l"/>
              </a:tabLst>
            </a:pPr>
            <a:r>
              <a:rPr lang="en-GB" b="1">
                <a:latin typeface="times" charset="0"/>
              </a:rPr>
              <a:t>Feasibility Study</a:t>
            </a:r>
          </a:p>
        </p:txBody>
      </p:sp>
      <p:sp>
        <p:nvSpPr>
          <p:cNvPr id="38916" name="Text Box 4"/>
          <p:cNvSpPr txBox="1">
            <a:spLocks noChangeArrowheads="1"/>
          </p:cNvSpPr>
          <p:nvPr/>
        </p:nvSpPr>
        <p:spPr bwMode="auto">
          <a:xfrm>
            <a:off x="3886201" y="2209801"/>
            <a:ext cx="1827213" cy="365125"/>
          </a:xfrm>
          <a:prstGeom prst="rect">
            <a:avLst/>
          </a:prstGeom>
          <a:noFill/>
          <a:ln w="9525">
            <a:noFill/>
            <a:miter lim="800000"/>
            <a:headEnd/>
            <a:tailEnd/>
          </a:ln>
        </p:spPr>
        <p:txBody>
          <a:bodyPr lIns="18000" tIns="46800" rIns="18000" bIns="46800"/>
          <a:lstStyle/>
          <a:p>
            <a:pPr>
              <a:lnSpc>
                <a:spcPct val="85000"/>
              </a:lnSpc>
              <a:spcBef>
                <a:spcPts val="1038"/>
              </a:spcBef>
              <a:tabLst>
                <a:tab pos="863600" algn="l"/>
                <a:tab pos="1728788" algn="l"/>
              </a:tabLst>
            </a:pPr>
            <a:r>
              <a:rPr lang="en-GB" b="1" dirty="0">
                <a:latin typeface="times" charset="0"/>
              </a:rPr>
              <a:t>Req.   Analysis</a:t>
            </a:r>
          </a:p>
        </p:txBody>
      </p:sp>
      <p:sp>
        <p:nvSpPr>
          <p:cNvPr id="38919" name="AutoShape 7"/>
          <p:cNvSpPr>
            <a:spLocks noChangeArrowheads="1"/>
          </p:cNvSpPr>
          <p:nvPr/>
        </p:nvSpPr>
        <p:spPr bwMode="auto">
          <a:xfrm>
            <a:off x="4495801" y="2819401"/>
            <a:ext cx="1751013" cy="379413"/>
          </a:xfrm>
          <a:prstGeom prst="roundRect">
            <a:avLst>
              <a:gd name="adj" fmla="val 417"/>
            </a:avLst>
          </a:prstGeom>
          <a:noFill/>
          <a:ln w="38160">
            <a:solidFill>
              <a:srgbClr val="003300"/>
            </a:solidFill>
            <a:round/>
            <a:headEnd/>
            <a:tailEnd/>
          </a:ln>
        </p:spPr>
        <p:txBody>
          <a:bodyPr wrap="none" anchor="ctr"/>
          <a:lstStyle/>
          <a:p>
            <a:endParaRPr lang="en-US"/>
          </a:p>
        </p:txBody>
      </p:sp>
      <p:sp>
        <p:nvSpPr>
          <p:cNvPr id="38920" name="Text Box 8"/>
          <p:cNvSpPr txBox="1">
            <a:spLocks noChangeArrowheads="1"/>
          </p:cNvSpPr>
          <p:nvPr/>
        </p:nvSpPr>
        <p:spPr bwMode="auto">
          <a:xfrm>
            <a:off x="5105401" y="3429001"/>
            <a:ext cx="1827213" cy="365125"/>
          </a:xfrm>
          <a:prstGeom prst="rect">
            <a:avLst/>
          </a:prstGeom>
          <a:noFill/>
          <a:ln w="9525">
            <a:noFill/>
            <a:miter lim="800000"/>
            <a:headEnd/>
            <a:tailEnd/>
          </a:ln>
        </p:spPr>
        <p:txBody>
          <a:bodyPr lIns="18000" tIns="46800" rIns="18000" bIns="46800"/>
          <a:lstStyle/>
          <a:p>
            <a:pPr>
              <a:lnSpc>
                <a:spcPct val="85000"/>
              </a:lnSpc>
              <a:spcBef>
                <a:spcPts val="1038"/>
              </a:spcBef>
              <a:tabLst>
                <a:tab pos="863600" algn="l"/>
                <a:tab pos="1728788" algn="l"/>
              </a:tabLst>
            </a:pPr>
            <a:r>
              <a:rPr lang="en-GB" b="1">
                <a:latin typeface="times" charset="0"/>
              </a:rPr>
              <a:t>        Coding</a:t>
            </a:r>
          </a:p>
        </p:txBody>
      </p:sp>
      <p:sp>
        <p:nvSpPr>
          <p:cNvPr id="38922" name="Text Box 10"/>
          <p:cNvSpPr txBox="1">
            <a:spLocks noChangeArrowheads="1"/>
          </p:cNvSpPr>
          <p:nvPr/>
        </p:nvSpPr>
        <p:spPr bwMode="auto">
          <a:xfrm>
            <a:off x="5715001" y="4038601"/>
            <a:ext cx="1827213" cy="365125"/>
          </a:xfrm>
          <a:prstGeom prst="rect">
            <a:avLst/>
          </a:prstGeom>
          <a:noFill/>
          <a:ln w="9525">
            <a:noFill/>
            <a:miter lim="800000"/>
            <a:headEnd/>
            <a:tailEnd/>
          </a:ln>
        </p:spPr>
        <p:txBody>
          <a:bodyPr lIns="18000" tIns="46800" rIns="18000" bIns="46800"/>
          <a:lstStyle/>
          <a:p>
            <a:pPr>
              <a:lnSpc>
                <a:spcPct val="85000"/>
              </a:lnSpc>
              <a:spcBef>
                <a:spcPts val="1038"/>
              </a:spcBef>
              <a:tabLst>
                <a:tab pos="863600" algn="l"/>
                <a:tab pos="1728788" algn="l"/>
              </a:tabLst>
            </a:pPr>
            <a:r>
              <a:rPr lang="en-GB" b="1">
                <a:latin typeface="times" charset="0"/>
              </a:rPr>
              <a:t>      Testing</a:t>
            </a:r>
          </a:p>
        </p:txBody>
      </p:sp>
      <p:sp>
        <p:nvSpPr>
          <p:cNvPr id="38925" name="AutoShape 13"/>
          <p:cNvSpPr>
            <a:spLocks noChangeArrowheads="1"/>
          </p:cNvSpPr>
          <p:nvPr/>
        </p:nvSpPr>
        <p:spPr bwMode="auto">
          <a:xfrm>
            <a:off x="6324601" y="4648201"/>
            <a:ext cx="1751013" cy="379413"/>
          </a:xfrm>
          <a:prstGeom prst="roundRect">
            <a:avLst>
              <a:gd name="adj" fmla="val 417"/>
            </a:avLst>
          </a:prstGeom>
          <a:noFill/>
          <a:ln w="38160">
            <a:solidFill>
              <a:srgbClr val="003300"/>
            </a:solidFill>
            <a:round/>
            <a:headEnd/>
            <a:tailEnd/>
          </a:ln>
        </p:spPr>
        <p:txBody>
          <a:bodyPr wrap="none" anchor="ctr"/>
          <a:lstStyle/>
          <a:p>
            <a:endParaRPr lang="en-US"/>
          </a:p>
        </p:txBody>
      </p:sp>
      <p:sp>
        <p:nvSpPr>
          <p:cNvPr id="38926" name="Line 14"/>
          <p:cNvSpPr>
            <a:spLocks noChangeShapeType="1"/>
          </p:cNvSpPr>
          <p:nvPr/>
        </p:nvSpPr>
        <p:spPr bwMode="auto">
          <a:xfrm flipV="1">
            <a:off x="5029200" y="1828800"/>
            <a:ext cx="304800" cy="45719"/>
          </a:xfrm>
          <a:prstGeom prst="line">
            <a:avLst/>
          </a:prstGeom>
          <a:noFill/>
          <a:ln w="38160">
            <a:solidFill>
              <a:srgbClr val="003300"/>
            </a:solidFill>
            <a:round/>
            <a:headEnd/>
            <a:tailEnd/>
          </a:ln>
        </p:spPr>
        <p:txBody>
          <a:bodyPr/>
          <a:lstStyle/>
          <a:p>
            <a:endParaRPr lang="en-US"/>
          </a:p>
        </p:txBody>
      </p:sp>
      <p:sp>
        <p:nvSpPr>
          <p:cNvPr id="38928" name="Line 16"/>
          <p:cNvSpPr>
            <a:spLocks noChangeShapeType="1"/>
          </p:cNvSpPr>
          <p:nvPr/>
        </p:nvSpPr>
        <p:spPr bwMode="auto">
          <a:xfrm>
            <a:off x="5638800" y="2438400"/>
            <a:ext cx="228600" cy="0"/>
          </a:xfrm>
          <a:prstGeom prst="line">
            <a:avLst/>
          </a:prstGeom>
          <a:noFill/>
          <a:ln w="38160">
            <a:solidFill>
              <a:srgbClr val="003300"/>
            </a:solidFill>
            <a:round/>
            <a:headEnd/>
            <a:tailEnd/>
          </a:ln>
        </p:spPr>
        <p:txBody>
          <a:bodyPr/>
          <a:lstStyle/>
          <a:p>
            <a:endParaRPr lang="en-US"/>
          </a:p>
        </p:txBody>
      </p:sp>
      <p:sp>
        <p:nvSpPr>
          <p:cNvPr id="38930" name="Line 18"/>
          <p:cNvSpPr>
            <a:spLocks noChangeShapeType="1"/>
          </p:cNvSpPr>
          <p:nvPr/>
        </p:nvSpPr>
        <p:spPr bwMode="auto">
          <a:xfrm>
            <a:off x="6248400" y="3048000"/>
            <a:ext cx="228600" cy="0"/>
          </a:xfrm>
          <a:prstGeom prst="line">
            <a:avLst/>
          </a:prstGeom>
          <a:noFill/>
          <a:ln w="38160">
            <a:solidFill>
              <a:srgbClr val="003300"/>
            </a:solidFill>
            <a:round/>
            <a:headEnd/>
            <a:tailEnd/>
          </a:ln>
        </p:spPr>
        <p:txBody>
          <a:bodyPr/>
          <a:lstStyle/>
          <a:p>
            <a:endParaRPr lang="en-US"/>
          </a:p>
        </p:txBody>
      </p:sp>
      <p:sp>
        <p:nvSpPr>
          <p:cNvPr id="38932" name="Line 20"/>
          <p:cNvSpPr>
            <a:spLocks noChangeShapeType="1"/>
          </p:cNvSpPr>
          <p:nvPr/>
        </p:nvSpPr>
        <p:spPr bwMode="auto">
          <a:xfrm>
            <a:off x="6858000" y="3657600"/>
            <a:ext cx="228600" cy="0"/>
          </a:xfrm>
          <a:prstGeom prst="line">
            <a:avLst/>
          </a:prstGeom>
          <a:noFill/>
          <a:ln w="38160">
            <a:solidFill>
              <a:srgbClr val="003300"/>
            </a:solidFill>
            <a:round/>
            <a:headEnd/>
            <a:tailEnd/>
          </a:ln>
        </p:spPr>
        <p:txBody>
          <a:bodyPr/>
          <a:lstStyle/>
          <a:p>
            <a:endParaRPr lang="en-US"/>
          </a:p>
        </p:txBody>
      </p:sp>
      <p:sp>
        <p:nvSpPr>
          <p:cNvPr id="38934" name="Line 22"/>
          <p:cNvSpPr>
            <a:spLocks noChangeShapeType="1"/>
          </p:cNvSpPr>
          <p:nvPr/>
        </p:nvSpPr>
        <p:spPr bwMode="auto">
          <a:xfrm>
            <a:off x="7467600" y="4191000"/>
            <a:ext cx="228600" cy="0"/>
          </a:xfrm>
          <a:prstGeom prst="line">
            <a:avLst/>
          </a:prstGeom>
          <a:noFill/>
          <a:ln w="38160">
            <a:solidFill>
              <a:srgbClr val="003300"/>
            </a:solidFill>
            <a:round/>
            <a:headEnd/>
            <a:tailEnd/>
          </a:ln>
        </p:spPr>
        <p:txBody>
          <a:bodyPr/>
          <a:lstStyle/>
          <a:p>
            <a:endParaRPr lang="en-US"/>
          </a:p>
        </p:txBody>
      </p:sp>
      <p:grpSp>
        <p:nvGrpSpPr>
          <p:cNvPr id="2" name="Group 1"/>
          <p:cNvGrpSpPr/>
          <p:nvPr/>
        </p:nvGrpSpPr>
        <p:grpSpPr>
          <a:xfrm>
            <a:off x="3276601" y="1524000"/>
            <a:ext cx="4875213" cy="3489326"/>
            <a:chOff x="3276601" y="1524000"/>
            <a:chExt cx="4875213" cy="3489326"/>
          </a:xfrm>
        </p:grpSpPr>
        <p:sp>
          <p:nvSpPr>
            <p:cNvPr id="38915" name="AutoShape 3"/>
            <p:cNvSpPr>
              <a:spLocks noChangeArrowheads="1"/>
            </p:cNvSpPr>
            <p:nvPr/>
          </p:nvSpPr>
          <p:spPr bwMode="auto">
            <a:xfrm>
              <a:off x="3276601" y="1524000"/>
              <a:ext cx="1751013" cy="609600"/>
            </a:xfrm>
            <a:prstGeom prst="roundRect">
              <a:avLst>
                <a:gd name="adj" fmla="val 417"/>
              </a:avLst>
            </a:prstGeom>
            <a:noFill/>
            <a:ln w="38160">
              <a:solidFill>
                <a:srgbClr val="003300"/>
              </a:solidFill>
              <a:round/>
              <a:headEnd/>
              <a:tailEnd/>
            </a:ln>
          </p:spPr>
          <p:txBody>
            <a:bodyPr wrap="none" anchor="ctr"/>
            <a:lstStyle/>
            <a:p>
              <a:endParaRPr lang="en-US"/>
            </a:p>
          </p:txBody>
        </p:sp>
        <p:sp>
          <p:nvSpPr>
            <p:cNvPr id="38917" name="AutoShape 5"/>
            <p:cNvSpPr>
              <a:spLocks noChangeArrowheads="1"/>
            </p:cNvSpPr>
            <p:nvPr/>
          </p:nvSpPr>
          <p:spPr bwMode="auto">
            <a:xfrm>
              <a:off x="3886201" y="2209801"/>
              <a:ext cx="1751013" cy="379413"/>
            </a:xfrm>
            <a:prstGeom prst="roundRect">
              <a:avLst>
                <a:gd name="adj" fmla="val 417"/>
              </a:avLst>
            </a:prstGeom>
            <a:noFill/>
            <a:ln w="38160">
              <a:solidFill>
                <a:srgbClr val="003300"/>
              </a:solidFill>
              <a:round/>
              <a:headEnd/>
              <a:tailEnd/>
            </a:ln>
          </p:spPr>
          <p:txBody>
            <a:bodyPr wrap="none" anchor="ctr"/>
            <a:lstStyle/>
            <a:p>
              <a:endParaRPr lang="en-US"/>
            </a:p>
          </p:txBody>
        </p:sp>
        <p:sp>
          <p:nvSpPr>
            <p:cNvPr id="38918" name="Text Box 6"/>
            <p:cNvSpPr txBox="1">
              <a:spLocks noChangeArrowheads="1"/>
            </p:cNvSpPr>
            <p:nvPr/>
          </p:nvSpPr>
          <p:spPr bwMode="auto">
            <a:xfrm>
              <a:off x="4495801" y="2819401"/>
              <a:ext cx="1827213" cy="365125"/>
            </a:xfrm>
            <a:prstGeom prst="rect">
              <a:avLst/>
            </a:prstGeom>
            <a:noFill/>
            <a:ln w="9525">
              <a:noFill/>
              <a:miter lim="800000"/>
              <a:headEnd/>
              <a:tailEnd/>
            </a:ln>
          </p:spPr>
          <p:txBody>
            <a:bodyPr lIns="18000" tIns="46800" rIns="18000" bIns="46800"/>
            <a:lstStyle/>
            <a:p>
              <a:pPr>
                <a:lnSpc>
                  <a:spcPct val="85000"/>
                </a:lnSpc>
                <a:spcBef>
                  <a:spcPts val="1038"/>
                </a:spcBef>
                <a:tabLst>
                  <a:tab pos="863600" algn="l"/>
                  <a:tab pos="1728788" algn="l"/>
                </a:tabLst>
              </a:pPr>
              <a:r>
                <a:rPr lang="en-GB" b="1">
                  <a:latin typeface="times" charset="0"/>
                </a:rPr>
                <a:t>       Design</a:t>
              </a:r>
            </a:p>
          </p:txBody>
        </p:sp>
        <p:sp>
          <p:nvSpPr>
            <p:cNvPr id="38921" name="AutoShape 9"/>
            <p:cNvSpPr>
              <a:spLocks noChangeArrowheads="1"/>
            </p:cNvSpPr>
            <p:nvPr/>
          </p:nvSpPr>
          <p:spPr bwMode="auto">
            <a:xfrm>
              <a:off x="5105401" y="3429001"/>
              <a:ext cx="1751013" cy="379413"/>
            </a:xfrm>
            <a:prstGeom prst="roundRect">
              <a:avLst>
                <a:gd name="adj" fmla="val 417"/>
              </a:avLst>
            </a:prstGeom>
            <a:noFill/>
            <a:ln w="38160">
              <a:solidFill>
                <a:srgbClr val="003300"/>
              </a:solidFill>
              <a:round/>
              <a:headEnd/>
              <a:tailEnd/>
            </a:ln>
          </p:spPr>
          <p:txBody>
            <a:bodyPr wrap="none" anchor="ctr"/>
            <a:lstStyle/>
            <a:p>
              <a:endParaRPr lang="en-US"/>
            </a:p>
          </p:txBody>
        </p:sp>
        <p:sp>
          <p:nvSpPr>
            <p:cNvPr id="38923" name="AutoShape 11"/>
            <p:cNvSpPr>
              <a:spLocks noChangeArrowheads="1"/>
            </p:cNvSpPr>
            <p:nvPr/>
          </p:nvSpPr>
          <p:spPr bwMode="auto">
            <a:xfrm>
              <a:off x="5715001" y="4038601"/>
              <a:ext cx="1751013" cy="379413"/>
            </a:xfrm>
            <a:prstGeom prst="roundRect">
              <a:avLst>
                <a:gd name="adj" fmla="val 417"/>
              </a:avLst>
            </a:prstGeom>
            <a:noFill/>
            <a:ln w="38160">
              <a:solidFill>
                <a:srgbClr val="003300"/>
              </a:solidFill>
              <a:round/>
              <a:headEnd/>
              <a:tailEnd/>
            </a:ln>
          </p:spPr>
          <p:txBody>
            <a:bodyPr wrap="none" anchor="ctr"/>
            <a:lstStyle/>
            <a:p>
              <a:endParaRPr lang="en-US"/>
            </a:p>
          </p:txBody>
        </p:sp>
        <p:sp>
          <p:nvSpPr>
            <p:cNvPr id="38924" name="Text Box 12"/>
            <p:cNvSpPr txBox="1">
              <a:spLocks noChangeArrowheads="1"/>
            </p:cNvSpPr>
            <p:nvPr/>
          </p:nvSpPr>
          <p:spPr bwMode="auto">
            <a:xfrm>
              <a:off x="6324601" y="4648201"/>
              <a:ext cx="1827213" cy="365125"/>
            </a:xfrm>
            <a:prstGeom prst="rect">
              <a:avLst/>
            </a:prstGeom>
            <a:noFill/>
            <a:ln w="9525">
              <a:noFill/>
              <a:miter lim="800000"/>
              <a:headEnd/>
              <a:tailEnd/>
            </a:ln>
          </p:spPr>
          <p:txBody>
            <a:bodyPr lIns="18000" tIns="46800" rIns="18000" bIns="46800"/>
            <a:lstStyle/>
            <a:p>
              <a:pPr>
                <a:lnSpc>
                  <a:spcPct val="85000"/>
                </a:lnSpc>
                <a:spcBef>
                  <a:spcPts val="1038"/>
                </a:spcBef>
                <a:tabLst>
                  <a:tab pos="863600" algn="l"/>
                  <a:tab pos="1728788" algn="l"/>
                </a:tabLst>
              </a:pPr>
              <a:r>
                <a:rPr lang="en-GB" b="1">
                  <a:latin typeface="times" charset="0"/>
                </a:rPr>
                <a:t>    Maintenance</a:t>
              </a:r>
            </a:p>
          </p:txBody>
        </p:sp>
        <p:sp>
          <p:nvSpPr>
            <p:cNvPr id="38927" name="Line 15"/>
            <p:cNvSpPr>
              <a:spLocks noChangeShapeType="1"/>
            </p:cNvSpPr>
            <p:nvPr/>
          </p:nvSpPr>
          <p:spPr bwMode="auto">
            <a:xfrm>
              <a:off x="5334000" y="1828800"/>
              <a:ext cx="0" cy="381000"/>
            </a:xfrm>
            <a:prstGeom prst="line">
              <a:avLst/>
            </a:prstGeom>
            <a:noFill/>
            <a:ln w="38160">
              <a:solidFill>
                <a:srgbClr val="003300"/>
              </a:solidFill>
              <a:round/>
              <a:headEnd/>
              <a:tailEnd type="triangle" w="lg" len="lg"/>
            </a:ln>
          </p:spPr>
          <p:txBody>
            <a:bodyPr/>
            <a:lstStyle/>
            <a:p>
              <a:endParaRPr lang="en-US"/>
            </a:p>
          </p:txBody>
        </p:sp>
        <p:sp>
          <p:nvSpPr>
            <p:cNvPr id="38929" name="Line 17"/>
            <p:cNvSpPr>
              <a:spLocks noChangeShapeType="1"/>
            </p:cNvSpPr>
            <p:nvPr/>
          </p:nvSpPr>
          <p:spPr bwMode="auto">
            <a:xfrm>
              <a:off x="5867400" y="2438400"/>
              <a:ext cx="0" cy="381000"/>
            </a:xfrm>
            <a:prstGeom prst="line">
              <a:avLst/>
            </a:prstGeom>
            <a:noFill/>
            <a:ln w="38160">
              <a:solidFill>
                <a:srgbClr val="003300"/>
              </a:solidFill>
              <a:round/>
              <a:headEnd/>
              <a:tailEnd type="triangle" w="lg" len="lg"/>
            </a:ln>
          </p:spPr>
          <p:txBody>
            <a:bodyPr/>
            <a:lstStyle/>
            <a:p>
              <a:endParaRPr lang="en-US"/>
            </a:p>
          </p:txBody>
        </p:sp>
        <p:sp>
          <p:nvSpPr>
            <p:cNvPr id="38931" name="Line 19"/>
            <p:cNvSpPr>
              <a:spLocks noChangeShapeType="1"/>
            </p:cNvSpPr>
            <p:nvPr/>
          </p:nvSpPr>
          <p:spPr bwMode="auto">
            <a:xfrm>
              <a:off x="6477000" y="3048000"/>
              <a:ext cx="0" cy="381000"/>
            </a:xfrm>
            <a:prstGeom prst="line">
              <a:avLst/>
            </a:prstGeom>
            <a:noFill/>
            <a:ln w="38160">
              <a:solidFill>
                <a:srgbClr val="003300"/>
              </a:solidFill>
              <a:round/>
              <a:headEnd/>
              <a:tailEnd type="triangle" w="lg" len="lg"/>
            </a:ln>
          </p:spPr>
          <p:txBody>
            <a:bodyPr/>
            <a:lstStyle/>
            <a:p>
              <a:endParaRPr lang="en-US"/>
            </a:p>
          </p:txBody>
        </p:sp>
        <p:sp>
          <p:nvSpPr>
            <p:cNvPr id="38933" name="Line 21"/>
            <p:cNvSpPr>
              <a:spLocks noChangeShapeType="1"/>
            </p:cNvSpPr>
            <p:nvPr/>
          </p:nvSpPr>
          <p:spPr bwMode="auto">
            <a:xfrm>
              <a:off x="7086600" y="3657600"/>
              <a:ext cx="0" cy="381000"/>
            </a:xfrm>
            <a:prstGeom prst="line">
              <a:avLst/>
            </a:prstGeom>
            <a:noFill/>
            <a:ln w="38160">
              <a:solidFill>
                <a:srgbClr val="003300"/>
              </a:solidFill>
              <a:round/>
              <a:headEnd/>
              <a:tailEnd type="triangle" w="lg" len="lg"/>
            </a:ln>
          </p:spPr>
          <p:txBody>
            <a:bodyPr/>
            <a:lstStyle/>
            <a:p>
              <a:endParaRPr lang="en-US"/>
            </a:p>
          </p:txBody>
        </p:sp>
        <p:sp>
          <p:nvSpPr>
            <p:cNvPr id="38935" name="Line 23"/>
            <p:cNvSpPr>
              <a:spLocks noChangeShapeType="1"/>
            </p:cNvSpPr>
            <p:nvPr/>
          </p:nvSpPr>
          <p:spPr bwMode="auto">
            <a:xfrm>
              <a:off x="7696200" y="4191000"/>
              <a:ext cx="0" cy="457200"/>
            </a:xfrm>
            <a:prstGeom prst="line">
              <a:avLst/>
            </a:prstGeom>
            <a:noFill/>
            <a:ln w="38160">
              <a:solidFill>
                <a:srgbClr val="003300"/>
              </a:solidFill>
              <a:round/>
              <a:headEnd/>
              <a:tailEnd type="triangle" w="lg" len="lg"/>
            </a:ln>
          </p:spPr>
          <p:txBody>
            <a:bodyPr/>
            <a:lstStyle/>
            <a:p>
              <a:endParaRPr lang="en-US"/>
            </a:p>
          </p:txBody>
        </p:sp>
        <p:sp>
          <p:nvSpPr>
            <p:cNvPr id="38936" name="Line 24"/>
            <p:cNvSpPr>
              <a:spLocks noChangeShapeType="1"/>
            </p:cNvSpPr>
            <p:nvPr/>
          </p:nvSpPr>
          <p:spPr bwMode="auto">
            <a:xfrm flipV="1">
              <a:off x="5943600" y="4419600"/>
              <a:ext cx="0" cy="457200"/>
            </a:xfrm>
            <a:prstGeom prst="line">
              <a:avLst/>
            </a:prstGeom>
            <a:noFill/>
            <a:ln w="38160">
              <a:solidFill>
                <a:srgbClr val="003300"/>
              </a:solidFill>
              <a:round/>
              <a:headEnd type="triangle" w="lg" len="lg"/>
              <a:tailEnd type="triangle" w="lg" len="lg"/>
            </a:ln>
          </p:spPr>
          <p:txBody>
            <a:bodyPr/>
            <a:lstStyle/>
            <a:p>
              <a:endParaRPr lang="en-US"/>
            </a:p>
          </p:txBody>
        </p:sp>
        <p:sp>
          <p:nvSpPr>
            <p:cNvPr id="38937" name="Line 25"/>
            <p:cNvSpPr>
              <a:spLocks noChangeShapeType="1"/>
            </p:cNvSpPr>
            <p:nvPr/>
          </p:nvSpPr>
          <p:spPr bwMode="auto">
            <a:xfrm flipV="1">
              <a:off x="4800600" y="3200400"/>
              <a:ext cx="0" cy="1676400"/>
            </a:xfrm>
            <a:prstGeom prst="line">
              <a:avLst/>
            </a:prstGeom>
            <a:noFill/>
            <a:ln w="38160">
              <a:solidFill>
                <a:srgbClr val="003300"/>
              </a:solidFill>
              <a:round/>
              <a:headEnd type="triangle" w="lg" len="lg"/>
              <a:tailEnd type="triangle" w="lg" len="lg"/>
            </a:ln>
          </p:spPr>
          <p:txBody>
            <a:bodyPr/>
            <a:lstStyle/>
            <a:p>
              <a:endParaRPr lang="en-US"/>
            </a:p>
          </p:txBody>
        </p:sp>
        <p:sp>
          <p:nvSpPr>
            <p:cNvPr id="38938" name="Line 26"/>
            <p:cNvSpPr>
              <a:spLocks noChangeShapeType="1"/>
            </p:cNvSpPr>
            <p:nvPr/>
          </p:nvSpPr>
          <p:spPr bwMode="auto">
            <a:xfrm flipV="1">
              <a:off x="5334000" y="3810000"/>
              <a:ext cx="0" cy="1066800"/>
            </a:xfrm>
            <a:prstGeom prst="line">
              <a:avLst/>
            </a:prstGeom>
            <a:noFill/>
            <a:ln w="38160">
              <a:solidFill>
                <a:srgbClr val="003300"/>
              </a:solidFill>
              <a:round/>
              <a:headEnd type="triangle" w="lg" len="lg"/>
              <a:tailEnd type="triangle" w="lg" len="lg"/>
            </a:ln>
          </p:spPr>
          <p:txBody>
            <a:bodyPr/>
            <a:lstStyle/>
            <a:p>
              <a:endParaRPr lang="en-US"/>
            </a:p>
          </p:txBody>
        </p:sp>
        <p:sp>
          <p:nvSpPr>
            <p:cNvPr id="38939" name="Line 27"/>
            <p:cNvSpPr>
              <a:spLocks noChangeShapeType="1"/>
            </p:cNvSpPr>
            <p:nvPr/>
          </p:nvSpPr>
          <p:spPr bwMode="auto">
            <a:xfrm flipH="1">
              <a:off x="3581400" y="4876800"/>
              <a:ext cx="2743200" cy="0"/>
            </a:xfrm>
            <a:prstGeom prst="line">
              <a:avLst/>
            </a:prstGeom>
            <a:noFill/>
            <a:ln w="38160">
              <a:solidFill>
                <a:srgbClr val="003300"/>
              </a:solidFill>
              <a:round/>
              <a:headEnd/>
              <a:tailEnd/>
            </a:ln>
          </p:spPr>
          <p:txBody>
            <a:bodyPr/>
            <a:lstStyle/>
            <a:p>
              <a:endParaRPr lang="en-US"/>
            </a:p>
          </p:txBody>
        </p:sp>
        <p:sp>
          <p:nvSpPr>
            <p:cNvPr id="38940" name="Line 28"/>
            <p:cNvSpPr>
              <a:spLocks noChangeShapeType="1"/>
            </p:cNvSpPr>
            <p:nvPr/>
          </p:nvSpPr>
          <p:spPr bwMode="auto">
            <a:xfrm flipV="1">
              <a:off x="3581400" y="2133600"/>
              <a:ext cx="45719" cy="2743200"/>
            </a:xfrm>
            <a:prstGeom prst="line">
              <a:avLst/>
            </a:prstGeom>
            <a:noFill/>
            <a:ln w="38160">
              <a:solidFill>
                <a:srgbClr val="003300"/>
              </a:solidFill>
              <a:round/>
              <a:headEnd type="triangle" w="lg" len="lg"/>
              <a:tailEnd type="triangle" w="lg" len="lg"/>
            </a:ln>
          </p:spPr>
          <p:txBody>
            <a:bodyPr/>
            <a:lstStyle/>
            <a:p>
              <a:endParaRPr lang="en-US"/>
            </a:p>
          </p:txBody>
        </p:sp>
        <p:sp>
          <p:nvSpPr>
            <p:cNvPr id="38941" name="Line 29"/>
            <p:cNvSpPr>
              <a:spLocks noChangeShapeType="1"/>
            </p:cNvSpPr>
            <p:nvPr/>
          </p:nvSpPr>
          <p:spPr bwMode="auto">
            <a:xfrm flipV="1">
              <a:off x="4191000" y="2590800"/>
              <a:ext cx="0" cy="2286000"/>
            </a:xfrm>
            <a:prstGeom prst="line">
              <a:avLst/>
            </a:prstGeom>
            <a:noFill/>
            <a:ln w="38160">
              <a:solidFill>
                <a:srgbClr val="003300"/>
              </a:solidFill>
              <a:round/>
              <a:headEnd type="triangle" w="lg" len="lg"/>
              <a:tailEnd type="triangle" w="lg" len="lg"/>
            </a:ln>
          </p:spPr>
          <p:txBody>
            <a:bodyPr/>
            <a:lstStyle/>
            <a:p>
              <a:endParaRPr lang="en-US"/>
            </a:p>
          </p:txBody>
        </p:sp>
      </p:grpSp>
    </p:spTree>
    <p:extLst>
      <p:ext uri="{BB962C8B-B14F-4D97-AF65-F5344CB8AC3E}">
        <p14:creationId xmlns:p14="http://schemas.microsoft.com/office/powerpoint/2010/main" val="25207262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0154BE8-0AE9-49C5-9145-11855D927B5D}" type="slidenum">
              <a:rPr lang="en-US"/>
              <a:pPr/>
              <a:t>52</a:t>
            </a:fld>
            <a:endParaRPr lang="en-US"/>
          </a:p>
        </p:txBody>
      </p:sp>
      <p:sp>
        <p:nvSpPr>
          <p:cNvPr id="39937" name="Rectangle 1"/>
          <p:cNvSpPr>
            <a:spLocks noGrp="1" noChangeArrowheads="1"/>
          </p:cNvSpPr>
          <p:nvPr>
            <p:ph type="title"/>
          </p:nvPr>
        </p:nvSpPr>
        <p:spPr>
          <a:xfrm>
            <a:off x="1930401" y="217075"/>
            <a:ext cx="7770813" cy="1141413"/>
          </a:xfrm>
          <a:ln/>
        </p:spPr>
        <p:txBody>
          <a:bodyPr vert="horz" lIns="18000" tIns="46800" rIns="18000" bIns="46800" rtlCol="0" anchor="ctr">
            <a:normAutofit/>
          </a:bodyPr>
          <a:lstStyle/>
          <a:p>
            <a:pPr algn="ctr">
              <a:spcBef>
                <a:spcPts val="1000"/>
              </a:spcBef>
            </a:pPr>
            <a:r>
              <a:rPr lang="en-GB" b="1" dirty="0">
                <a:solidFill>
                  <a:schemeClr val="tx1"/>
                </a:solidFill>
                <a:latin typeface="Times New Roman" panose="02020603050405020304" pitchFamily="18" charset="0"/>
                <a:cs typeface="Times New Roman" panose="02020603050405020304" pitchFamily="18" charset="0"/>
              </a:rPr>
              <a:t>Iterative Waterfall Model (Contd.)</a:t>
            </a:r>
            <a:endParaRPr lang="en-GB" sz="1600" dirty="0">
              <a:solidFill>
                <a:srgbClr val="0033CC"/>
              </a:solidFill>
              <a:latin typeface="Times New Roman" panose="02020603050405020304" pitchFamily="18" charset="0"/>
              <a:cs typeface="Times New Roman" panose="02020603050405020304" pitchFamily="18" charset="0"/>
            </a:endParaRPr>
          </a:p>
        </p:txBody>
      </p:sp>
      <p:sp>
        <p:nvSpPr>
          <p:cNvPr id="39938" name="Rectangle 2"/>
          <p:cNvSpPr>
            <a:spLocks noGrp="1" noChangeArrowheads="1"/>
          </p:cNvSpPr>
          <p:nvPr>
            <p:ph type="body" idx="1"/>
          </p:nvPr>
        </p:nvSpPr>
        <p:spPr>
          <a:xfrm>
            <a:off x="2210593" y="1447800"/>
            <a:ext cx="7770813" cy="4173538"/>
          </a:xfrm>
          <a:ln/>
        </p:spPr>
        <p:txBody>
          <a:bodyPr vert="horz" lIns="18000" tIns="46800" rIns="18000" bIns="46800" rtlCol="0">
            <a:normAutofit/>
          </a:bodyPr>
          <a:lstStyle/>
          <a:p>
            <a:pPr algn="just">
              <a:lnSpc>
                <a:spcPct val="150000"/>
              </a:lnSpc>
              <a:spcBef>
                <a:spcPts val="250"/>
              </a:spcBef>
            </a:pPr>
            <a:r>
              <a:rPr lang="en-GB" dirty="0">
                <a:solidFill>
                  <a:schemeClr val="tx1"/>
                </a:solidFill>
                <a:latin typeface="Times New Roman" panose="02020603050405020304" pitchFamily="18" charset="0"/>
                <a:cs typeface="Times New Roman" panose="02020603050405020304" pitchFamily="18" charset="0"/>
              </a:rPr>
              <a:t>Errors should be detected </a:t>
            </a:r>
          </a:p>
          <a:p>
            <a:pPr lvl="1" algn="just">
              <a:lnSpc>
                <a:spcPct val="150000"/>
              </a:lnSpc>
              <a:spcBef>
                <a:spcPts val="175"/>
              </a:spcBef>
              <a:buFont typeface="Symbol" pitchFamily="18" charset="2"/>
              <a:buChar char="·"/>
            </a:pPr>
            <a:r>
              <a:rPr lang="en-GB" sz="1800" dirty="0">
                <a:solidFill>
                  <a:schemeClr val="tx1"/>
                </a:solidFill>
                <a:latin typeface="Times New Roman" panose="02020603050405020304" pitchFamily="18" charset="0"/>
                <a:cs typeface="Times New Roman" panose="02020603050405020304" pitchFamily="18" charset="0"/>
              </a:rPr>
              <a:t>in the same phase in which they are introduced.</a:t>
            </a:r>
          </a:p>
          <a:p>
            <a:pPr algn="just">
              <a:lnSpc>
                <a:spcPct val="150000"/>
              </a:lnSpc>
              <a:spcBef>
                <a:spcPts val="250"/>
              </a:spcBef>
            </a:pPr>
            <a:r>
              <a:rPr lang="en-GB" u="sng" dirty="0">
                <a:solidFill>
                  <a:schemeClr val="tx1"/>
                </a:solidFill>
                <a:latin typeface="Times New Roman" panose="02020603050405020304" pitchFamily="18" charset="0"/>
                <a:cs typeface="Times New Roman" panose="02020603050405020304" pitchFamily="18" charset="0"/>
              </a:rPr>
              <a:t>For example:</a:t>
            </a:r>
            <a:r>
              <a:rPr lang="en-GB" dirty="0">
                <a:solidFill>
                  <a:schemeClr val="tx1"/>
                </a:solidFill>
                <a:latin typeface="Times New Roman" panose="02020603050405020304" pitchFamily="18" charset="0"/>
                <a:cs typeface="Times New Roman" panose="02020603050405020304" pitchFamily="18" charset="0"/>
              </a:rPr>
              <a:t> </a:t>
            </a:r>
          </a:p>
          <a:p>
            <a:pPr lvl="1" algn="just">
              <a:lnSpc>
                <a:spcPct val="150000"/>
              </a:lnSpc>
              <a:spcBef>
                <a:spcPts val="175"/>
              </a:spcBef>
              <a:buFont typeface="Symbol" pitchFamily="18" charset="2"/>
              <a:buChar char="·"/>
            </a:pPr>
            <a:r>
              <a:rPr lang="en-GB" sz="1800" dirty="0">
                <a:solidFill>
                  <a:schemeClr val="tx1"/>
                </a:solidFill>
                <a:latin typeface="Times New Roman" panose="02020603050405020304" pitchFamily="18" charset="0"/>
                <a:cs typeface="Times New Roman" panose="02020603050405020304" pitchFamily="18" charset="0"/>
              </a:rPr>
              <a:t>if a design problem is  detected in the design phase itself, </a:t>
            </a:r>
          </a:p>
          <a:p>
            <a:pPr lvl="2" algn="just">
              <a:lnSpc>
                <a:spcPct val="150000"/>
              </a:lnSpc>
              <a:spcBef>
                <a:spcPts val="150"/>
              </a:spcBef>
              <a:buFont typeface="Symbol" pitchFamily="18" charset="2"/>
              <a:buChar char="·"/>
            </a:pPr>
            <a:r>
              <a:rPr lang="en-GB" sz="1800" dirty="0">
                <a:solidFill>
                  <a:schemeClr val="tx1"/>
                </a:solidFill>
                <a:latin typeface="Times New Roman" panose="02020603050405020304" pitchFamily="18" charset="0"/>
                <a:cs typeface="Times New Roman" panose="02020603050405020304" pitchFamily="18" charset="0"/>
              </a:rPr>
              <a:t>the problem can be taken care of much more easily</a:t>
            </a:r>
          </a:p>
          <a:p>
            <a:pPr lvl="2" algn="just">
              <a:lnSpc>
                <a:spcPct val="150000"/>
              </a:lnSpc>
              <a:spcBef>
                <a:spcPts val="150"/>
              </a:spcBef>
              <a:buFont typeface="Symbol" pitchFamily="18" charset="2"/>
              <a:buChar char="·"/>
            </a:pPr>
            <a:r>
              <a:rPr lang="en-GB" sz="1800" dirty="0">
                <a:solidFill>
                  <a:schemeClr val="tx1"/>
                </a:solidFill>
                <a:latin typeface="Times New Roman" panose="02020603050405020304" pitchFamily="18" charset="0"/>
                <a:cs typeface="Times New Roman" panose="02020603050405020304" pitchFamily="18" charset="0"/>
              </a:rPr>
              <a:t>than say if it is identified at the end of the integration and system testing phase.</a:t>
            </a:r>
          </a:p>
        </p:txBody>
      </p:sp>
    </p:spTree>
    <p:extLst>
      <p:ext uri="{BB962C8B-B14F-4D97-AF65-F5344CB8AC3E}">
        <p14:creationId xmlns:p14="http://schemas.microsoft.com/office/powerpoint/2010/main" val="10185864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F341915-B762-46AC-B128-EE5448978FE8}" type="slidenum">
              <a:rPr lang="en-US"/>
              <a:pPr/>
              <a:t>53</a:t>
            </a:fld>
            <a:endParaRPr lang="en-US"/>
          </a:p>
        </p:txBody>
      </p:sp>
      <p:sp>
        <p:nvSpPr>
          <p:cNvPr id="40961" name="Rectangle 1"/>
          <p:cNvSpPr>
            <a:spLocks noGrp="1" noChangeArrowheads="1"/>
          </p:cNvSpPr>
          <p:nvPr>
            <p:ph type="title"/>
          </p:nvPr>
        </p:nvSpPr>
        <p:spPr>
          <a:xfrm>
            <a:off x="1930401" y="228601"/>
            <a:ext cx="7770813" cy="1141413"/>
          </a:xfrm>
          <a:ln/>
        </p:spPr>
        <p:txBody>
          <a:bodyPr vert="horz" lIns="18000" tIns="46800" rIns="18000" bIns="46800" rtlCol="0" anchor="ctr">
            <a:normAutofit/>
          </a:bodyPr>
          <a:lstStyle/>
          <a:p>
            <a:pPr algn="ctr">
              <a:spcBef>
                <a:spcPts val="1000"/>
              </a:spcBef>
            </a:pPr>
            <a:r>
              <a:rPr lang="en-GB" b="1" dirty="0">
                <a:solidFill>
                  <a:schemeClr val="tx1"/>
                </a:solidFill>
                <a:latin typeface="Times New Roman" panose="02020603050405020304" pitchFamily="18" charset="0"/>
                <a:cs typeface="Times New Roman" panose="02020603050405020304" pitchFamily="18" charset="0"/>
              </a:rPr>
              <a:t>Phase containment of errors</a:t>
            </a:r>
          </a:p>
        </p:txBody>
      </p:sp>
      <p:sp>
        <p:nvSpPr>
          <p:cNvPr id="40962" name="Rectangle 2"/>
          <p:cNvSpPr>
            <a:spLocks noGrp="1" noChangeArrowheads="1"/>
          </p:cNvSpPr>
          <p:nvPr>
            <p:ph type="body" idx="1"/>
          </p:nvPr>
        </p:nvSpPr>
        <p:spPr>
          <a:xfrm>
            <a:off x="1930401" y="1602377"/>
            <a:ext cx="8915400" cy="3777622"/>
          </a:xfrm>
          <a:ln/>
        </p:spPr>
        <p:txBody>
          <a:bodyPr vert="horz" lIns="18000" tIns="46800" rIns="18000" bIns="46800" rtlCol="0">
            <a:normAutofit/>
          </a:bodyPr>
          <a:lstStyle/>
          <a:p>
            <a:pPr algn="just">
              <a:lnSpc>
                <a:spcPct val="150000"/>
              </a:lnSpc>
              <a:spcBef>
                <a:spcPts val="550"/>
              </a:spcBef>
            </a:pPr>
            <a:r>
              <a:rPr lang="en-GB" u="sng" dirty="0">
                <a:solidFill>
                  <a:schemeClr val="tx1"/>
                </a:solidFill>
                <a:latin typeface="Times New Roman" panose="02020603050405020304" pitchFamily="18" charset="0"/>
                <a:cs typeface="Times New Roman" panose="02020603050405020304" pitchFamily="18" charset="0"/>
              </a:rPr>
              <a:t>Reason:</a:t>
            </a:r>
            <a:r>
              <a:rPr lang="en-GB" dirty="0">
                <a:solidFill>
                  <a:schemeClr val="tx1"/>
                </a:solidFill>
                <a:latin typeface="Times New Roman" panose="02020603050405020304" pitchFamily="18" charset="0"/>
                <a:cs typeface="Times New Roman" panose="02020603050405020304" pitchFamily="18" charset="0"/>
              </a:rPr>
              <a:t> rework must be carried out not only to the design but also to  code and  test phases.</a:t>
            </a:r>
          </a:p>
          <a:p>
            <a:pPr algn="just">
              <a:lnSpc>
                <a:spcPct val="150000"/>
              </a:lnSpc>
              <a:spcBef>
                <a:spcPts val="550"/>
              </a:spcBef>
            </a:pPr>
            <a:r>
              <a:rPr lang="en-GB" dirty="0">
                <a:solidFill>
                  <a:schemeClr val="tx1"/>
                </a:solidFill>
                <a:latin typeface="Times New Roman" panose="02020603050405020304" pitchFamily="18" charset="0"/>
                <a:cs typeface="Times New Roman" panose="02020603050405020304" pitchFamily="18" charset="0"/>
              </a:rPr>
              <a:t>The principle of detecting errors as close to its point of introduction as possible: </a:t>
            </a:r>
          </a:p>
          <a:p>
            <a:pPr lvl="1" algn="just">
              <a:lnSpc>
                <a:spcPct val="150000"/>
              </a:lnSpc>
              <a:spcBef>
                <a:spcPts val="488"/>
              </a:spcBef>
            </a:pPr>
            <a:r>
              <a:rPr lang="en-GB" sz="1800" dirty="0">
                <a:solidFill>
                  <a:schemeClr val="tx1"/>
                </a:solidFill>
                <a:latin typeface="Times New Roman" panose="02020603050405020304" pitchFamily="18" charset="0"/>
                <a:cs typeface="Times New Roman" panose="02020603050405020304" pitchFamily="18" charset="0"/>
              </a:rPr>
              <a:t>is known as phase containment of errors.</a:t>
            </a:r>
          </a:p>
          <a:p>
            <a:pPr algn="just">
              <a:lnSpc>
                <a:spcPct val="150000"/>
              </a:lnSpc>
              <a:spcBef>
                <a:spcPts val="550"/>
              </a:spcBef>
            </a:pPr>
            <a:r>
              <a:rPr lang="en-GB" dirty="0">
                <a:solidFill>
                  <a:schemeClr val="tx1"/>
                </a:solidFill>
                <a:latin typeface="Times New Roman" panose="02020603050405020304" pitchFamily="18" charset="0"/>
                <a:cs typeface="Times New Roman" panose="02020603050405020304" pitchFamily="18" charset="0"/>
              </a:rPr>
              <a:t>Iterative waterfall model is by far the most widely used model.</a:t>
            </a:r>
          </a:p>
          <a:p>
            <a:pPr lvl="1" algn="just">
              <a:lnSpc>
                <a:spcPct val="150000"/>
              </a:lnSpc>
              <a:spcBef>
                <a:spcPts val="463"/>
              </a:spcBef>
            </a:pPr>
            <a:r>
              <a:rPr lang="en-GB" sz="1800" dirty="0">
                <a:solidFill>
                  <a:schemeClr val="tx1"/>
                </a:solidFill>
                <a:latin typeface="Times New Roman" panose="02020603050405020304" pitchFamily="18" charset="0"/>
                <a:cs typeface="Times New Roman" panose="02020603050405020304" pitchFamily="18" charset="0"/>
              </a:rPr>
              <a:t>Almost every other model is derived from the waterfall model.</a:t>
            </a:r>
          </a:p>
        </p:txBody>
      </p:sp>
    </p:spTree>
    <p:extLst>
      <p:ext uri="{BB962C8B-B14F-4D97-AF65-F5344CB8AC3E}">
        <p14:creationId xmlns:p14="http://schemas.microsoft.com/office/powerpoint/2010/main" val="3310818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2AEC4C-2012-4C90-A499-091A162879F5}" type="datetime1">
              <a:rPr lang="en-US" smtClean="0"/>
              <a:t>9/24/2023</a:t>
            </a:fld>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54</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4221" y="1152907"/>
            <a:ext cx="8890789" cy="4912860"/>
          </a:xfrm>
          <a:prstGeom prst="rect">
            <a:avLst/>
          </a:prstGeom>
        </p:spPr>
      </p:pic>
    </p:spTree>
    <p:extLst>
      <p:ext uri="{BB962C8B-B14F-4D97-AF65-F5344CB8AC3E}">
        <p14:creationId xmlns:p14="http://schemas.microsoft.com/office/powerpoint/2010/main" val="1018473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647277F-5DB1-494E-A88C-76626DC2F5EB}" type="slidenum">
              <a:rPr lang="en-US"/>
              <a:pPr/>
              <a:t>6</a:t>
            </a:fld>
            <a:endParaRPr lang="en-US"/>
          </a:p>
        </p:txBody>
      </p:sp>
      <p:sp>
        <p:nvSpPr>
          <p:cNvPr id="69633" name="Rectangle 1"/>
          <p:cNvSpPr>
            <a:spLocks noGrp="1" noChangeArrowheads="1"/>
          </p:cNvSpPr>
          <p:nvPr>
            <p:ph type="title"/>
          </p:nvPr>
        </p:nvSpPr>
        <p:spPr>
          <a:xfrm>
            <a:off x="1930401" y="228601"/>
            <a:ext cx="7770813" cy="1141413"/>
          </a:xfrm>
          <a:ln/>
        </p:spPr>
        <p:txBody>
          <a:bodyPr vert="horz" lIns="18000" tIns="46800" rIns="18000" bIns="46800" rtlCol="0" anchor="ctr">
            <a:normAutofit/>
          </a:bodyPr>
          <a:lstStyle/>
          <a:p>
            <a:pPr algn="ctr">
              <a:spcBef>
                <a:spcPts val="1000"/>
              </a:spcBef>
            </a:pPr>
            <a:r>
              <a:rPr lang="en-GB" b="1" dirty="0">
                <a:solidFill>
                  <a:schemeClr val="tx1"/>
                </a:solidFill>
                <a:latin typeface="Times New Roman" panose="02020603050405020304" pitchFamily="18" charset="0"/>
                <a:cs typeface="Times New Roman" panose="02020603050405020304" pitchFamily="18" charset="0"/>
              </a:rPr>
              <a:t>Why Model  Life Cycle ?</a:t>
            </a:r>
          </a:p>
        </p:txBody>
      </p:sp>
      <p:sp>
        <p:nvSpPr>
          <p:cNvPr id="69634" name="Rectangle 2"/>
          <p:cNvSpPr>
            <a:spLocks noGrp="1" noChangeArrowheads="1"/>
          </p:cNvSpPr>
          <p:nvPr>
            <p:ph type="body" idx="1"/>
          </p:nvPr>
        </p:nvSpPr>
        <p:spPr>
          <a:xfrm>
            <a:off x="2209801" y="1447801"/>
            <a:ext cx="7770813" cy="4113213"/>
          </a:xfrm>
          <a:ln/>
        </p:spPr>
        <p:txBody>
          <a:bodyPr vert="horz" lIns="18000" tIns="46800" rIns="18000" bIns="46800" rtlCol="0">
            <a:normAutofit/>
          </a:bodyPr>
          <a:lstStyle/>
          <a:p>
            <a:pPr algn="just">
              <a:lnSpc>
                <a:spcPct val="150000"/>
              </a:lnSpc>
            </a:pPr>
            <a:r>
              <a:rPr lang="en-GB" dirty="0">
                <a:latin typeface="Times New Roman" panose="02020603050405020304" pitchFamily="18" charset="0"/>
                <a:cs typeface="Times New Roman" panose="02020603050405020304" pitchFamily="18" charset="0"/>
              </a:rPr>
              <a:t>A written description:</a:t>
            </a:r>
          </a:p>
          <a:p>
            <a:pPr lvl="1" algn="just">
              <a:lnSpc>
                <a:spcPct val="150000"/>
              </a:lnSpc>
              <a:spcBef>
                <a:spcPts val="725"/>
              </a:spcBef>
            </a:pPr>
            <a:r>
              <a:rPr lang="en-GB" sz="1800" dirty="0">
                <a:latin typeface="Times New Roman" panose="02020603050405020304" pitchFamily="18" charset="0"/>
                <a:cs typeface="Times New Roman" panose="02020603050405020304" pitchFamily="18" charset="0"/>
              </a:rPr>
              <a:t>forms a common understanding of activities among the software developers.</a:t>
            </a:r>
          </a:p>
          <a:p>
            <a:pPr lvl="1" algn="just">
              <a:lnSpc>
                <a:spcPct val="150000"/>
              </a:lnSpc>
              <a:spcBef>
                <a:spcPts val="725"/>
              </a:spcBef>
            </a:pPr>
            <a:r>
              <a:rPr lang="en-GB" sz="1800" dirty="0">
                <a:latin typeface="Times New Roman" panose="02020603050405020304" pitchFamily="18" charset="0"/>
                <a:cs typeface="Times New Roman" panose="02020603050405020304" pitchFamily="18" charset="0"/>
              </a:rPr>
              <a:t>Helps in identifying inconsistencies, redundancies, and omissions in the development process. </a:t>
            </a:r>
          </a:p>
          <a:p>
            <a:pPr lvl="1" algn="just">
              <a:lnSpc>
                <a:spcPct val="150000"/>
              </a:lnSpc>
              <a:spcBef>
                <a:spcPts val="725"/>
              </a:spcBef>
            </a:pPr>
            <a:r>
              <a:rPr lang="en-GB" sz="1800" dirty="0">
                <a:latin typeface="Times New Roman" panose="02020603050405020304" pitchFamily="18" charset="0"/>
                <a:cs typeface="Times New Roman" panose="02020603050405020304" pitchFamily="18" charset="0"/>
              </a:rPr>
              <a:t>helps in tailoring a process model for specific projects.</a:t>
            </a:r>
          </a:p>
        </p:txBody>
      </p:sp>
      <p:sp>
        <p:nvSpPr>
          <p:cNvPr id="2" name="Date Placeholder 1"/>
          <p:cNvSpPr>
            <a:spLocks noGrp="1"/>
          </p:cNvSpPr>
          <p:nvPr>
            <p:ph type="dt" sz="half" idx="10"/>
          </p:nvPr>
        </p:nvSpPr>
        <p:spPr/>
        <p:txBody>
          <a:bodyPr/>
          <a:lstStyle/>
          <a:p>
            <a:fld id="{2FB7FC45-CA85-493F-A572-A4A5ACF9B4CE}" type="datetime1">
              <a:rPr lang="en-US" smtClean="0"/>
              <a:t>9/24/2023</a:t>
            </a:fld>
            <a:endParaRPr lang="en-US" dirty="0"/>
          </a:p>
        </p:txBody>
      </p:sp>
    </p:spTree>
    <p:extLst>
      <p:ext uri="{BB962C8B-B14F-4D97-AF65-F5344CB8AC3E}">
        <p14:creationId xmlns:p14="http://schemas.microsoft.com/office/powerpoint/2010/main" val="3986591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C7E7D18-1389-4DBD-9C55-D99986D806CE}" type="slidenum">
              <a:rPr lang="en-US"/>
              <a:pPr/>
              <a:t>7</a:t>
            </a:fld>
            <a:endParaRPr lang="en-US"/>
          </a:p>
        </p:txBody>
      </p:sp>
      <p:sp>
        <p:nvSpPr>
          <p:cNvPr id="70657" name="Rectangle 1"/>
          <p:cNvSpPr>
            <a:spLocks noGrp="1" noChangeArrowheads="1"/>
          </p:cNvSpPr>
          <p:nvPr>
            <p:ph type="title"/>
          </p:nvPr>
        </p:nvSpPr>
        <p:spPr>
          <a:xfrm>
            <a:off x="1930401" y="228601"/>
            <a:ext cx="7770813" cy="1141413"/>
          </a:xfrm>
          <a:ln/>
        </p:spPr>
        <p:txBody>
          <a:bodyPr vert="horz" lIns="18000" tIns="46800" rIns="18000" bIns="46800" rtlCol="0" anchor="ctr">
            <a:normAutofit/>
          </a:bodyPr>
          <a:lstStyle/>
          <a:p>
            <a:pPr algn="ctr">
              <a:spcBef>
                <a:spcPts val="1000"/>
              </a:spcBef>
            </a:pPr>
            <a:r>
              <a:rPr lang="en-GB" b="1" dirty="0">
                <a:solidFill>
                  <a:schemeClr val="tx1"/>
                </a:solidFill>
                <a:latin typeface="Times New Roman" panose="02020603050405020304" pitchFamily="18" charset="0"/>
                <a:cs typeface="Times New Roman" panose="02020603050405020304" pitchFamily="18" charset="0"/>
              </a:rPr>
              <a:t>Why Model  Life Cycle ? (Contd.)</a:t>
            </a:r>
          </a:p>
        </p:txBody>
      </p:sp>
      <p:sp>
        <p:nvSpPr>
          <p:cNvPr id="70658" name="Rectangle 2"/>
          <p:cNvSpPr>
            <a:spLocks noGrp="1" noChangeArrowheads="1"/>
          </p:cNvSpPr>
          <p:nvPr>
            <p:ph type="body" idx="1"/>
          </p:nvPr>
        </p:nvSpPr>
        <p:spPr>
          <a:xfrm>
            <a:off x="2209801" y="1677988"/>
            <a:ext cx="7770813" cy="4113212"/>
          </a:xfrm>
          <a:ln/>
        </p:spPr>
        <p:txBody>
          <a:bodyPr vert="horz" lIns="18000" tIns="46800" rIns="18000" bIns="46800" rtlCol="0">
            <a:normAutofit/>
          </a:bodyPr>
          <a:lstStyle/>
          <a:p>
            <a:pPr algn="just">
              <a:lnSpc>
                <a:spcPct val="150000"/>
              </a:lnSpc>
              <a:spcBef>
                <a:spcPts val="888"/>
              </a:spcBef>
            </a:pPr>
            <a:r>
              <a:rPr lang="en-GB" dirty="0">
                <a:latin typeface="Times New Roman" panose="02020603050405020304" pitchFamily="18" charset="0"/>
                <a:cs typeface="Times New Roman" panose="02020603050405020304" pitchFamily="18" charset="0"/>
              </a:rPr>
              <a:t>Processes are tailored for special projects.</a:t>
            </a:r>
          </a:p>
          <a:p>
            <a:pPr lvl="1" algn="just">
              <a:lnSpc>
                <a:spcPct val="150000"/>
              </a:lnSpc>
              <a:spcBef>
                <a:spcPts val="913"/>
              </a:spcBef>
            </a:pPr>
            <a:r>
              <a:rPr lang="en-GB" sz="1800" dirty="0">
                <a:latin typeface="Times New Roman" panose="02020603050405020304" pitchFamily="18" charset="0"/>
                <a:cs typeface="Times New Roman" panose="02020603050405020304" pitchFamily="18" charset="0"/>
              </a:rPr>
              <a:t>A documented</a:t>
            </a:r>
            <a:r>
              <a:rPr lang="en-GB" sz="1800" b="1" dirty="0">
                <a:latin typeface="Times New Roman" panose="02020603050405020304" pitchFamily="18" charset="0"/>
                <a:cs typeface="Times New Roman" panose="02020603050405020304" pitchFamily="18" charset="0"/>
              </a:rPr>
              <a:t> </a:t>
            </a:r>
            <a:r>
              <a:rPr lang="en-GB" sz="1800" dirty="0">
                <a:latin typeface="Times New Roman" panose="02020603050405020304" pitchFamily="18" charset="0"/>
                <a:cs typeface="Times New Roman" panose="02020603050405020304" pitchFamily="18" charset="0"/>
              </a:rPr>
              <a:t>process model</a:t>
            </a:r>
          </a:p>
          <a:p>
            <a:pPr lvl="2" algn="just">
              <a:lnSpc>
                <a:spcPct val="150000"/>
              </a:lnSpc>
              <a:spcBef>
                <a:spcPts val="825"/>
              </a:spcBef>
            </a:pPr>
            <a:r>
              <a:rPr lang="en-GB" sz="1800" dirty="0">
                <a:latin typeface="Times New Roman" panose="02020603050405020304" pitchFamily="18" charset="0"/>
                <a:cs typeface="Times New Roman" panose="02020603050405020304" pitchFamily="18" charset="0"/>
              </a:rPr>
              <a:t> helps to identify where the tailoring is to occur</a:t>
            </a:r>
            <a:r>
              <a:rPr lang="en-GB" sz="1800" b="1" dirty="0">
                <a:latin typeface="Times New Roman" panose="02020603050405020304" pitchFamily="18" charset="0"/>
                <a:cs typeface="Times New Roman" panose="02020603050405020304" pitchFamily="18" charset="0"/>
              </a:rPr>
              <a:t>.</a:t>
            </a:r>
          </a:p>
        </p:txBody>
      </p:sp>
      <p:sp>
        <p:nvSpPr>
          <p:cNvPr id="2" name="Date Placeholder 1"/>
          <p:cNvSpPr>
            <a:spLocks noGrp="1"/>
          </p:cNvSpPr>
          <p:nvPr>
            <p:ph type="dt" sz="half" idx="10"/>
          </p:nvPr>
        </p:nvSpPr>
        <p:spPr/>
        <p:txBody>
          <a:bodyPr/>
          <a:lstStyle/>
          <a:p>
            <a:fld id="{3EBD18FB-BF0E-47F7-9C76-D7E530F04860}" type="datetime1">
              <a:rPr lang="en-US" smtClean="0"/>
              <a:t>9/24/2023</a:t>
            </a:fld>
            <a:endParaRPr lang="en-US" dirty="0"/>
          </a:p>
        </p:txBody>
      </p:sp>
    </p:spTree>
    <p:extLst>
      <p:ext uri="{BB962C8B-B14F-4D97-AF65-F5344CB8AC3E}">
        <p14:creationId xmlns:p14="http://schemas.microsoft.com/office/powerpoint/2010/main" val="1821096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4FFBF95-CDE9-48AD-8CB9-F9CE73F41DB7}" type="slidenum">
              <a:rPr lang="en-US"/>
              <a:pPr/>
              <a:t>8</a:t>
            </a:fld>
            <a:endParaRPr lang="en-US"/>
          </a:p>
        </p:txBody>
      </p:sp>
      <p:sp>
        <p:nvSpPr>
          <p:cNvPr id="71681" name="Rectangle 1"/>
          <p:cNvSpPr>
            <a:spLocks noGrp="1" noChangeArrowheads="1"/>
          </p:cNvSpPr>
          <p:nvPr>
            <p:ph type="title"/>
          </p:nvPr>
        </p:nvSpPr>
        <p:spPr>
          <a:xfrm>
            <a:off x="1930401" y="228601"/>
            <a:ext cx="7770813" cy="1141413"/>
          </a:xfrm>
          <a:ln/>
        </p:spPr>
        <p:txBody>
          <a:bodyPr vert="horz" lIns="18000" tIns="46800" rIns="18000" bIns="46800" rtlCol="0" anchor="ctr">
            <a:normAutofit/>
          </a:bodyPr>
          <a:lstStyle/>
          <a:p>
            <a:pPr algn="ctr">
              <a:spcBef>
                <a:spcPts val="1000"/>
              </a:spcBef>
            </a:pPr>
            <a:r>
              <a:rPr lang="en-GB" b="1" dirty="0">
                <a:solidFill>
                  <a:schemeClr val="tx1"/>
                </a:solidFill>
                <a:latin typeface="Times New Roman" panose="02020603050405020304" pitchFamily="18" charset="0"/>
                <a:cs typeface="Times New Roman" panose="02020603050405020304" pitchFamily="18" charset="0"/>
              </a:rPr>
              <a:t>Life Cycle Model (CONT.)</a:t>
            </a:r>
          </a:p>
        </p:txBody>
      </p:sp>
      <p:sp>
        <p:nvSpPr>
          <p:cNvPr id="71682" name="Rectangle 2"/>
          <p:cNvSpPr>
            <a:spLocks noGrp="1" noChangeArrowheads="1"/>
          </p:cNvSpPr>
          <p:nvPr>
            <p:ph type="body" idx="1"/>
          </p:nvPr>
        </p:nvSpPr>
        <p:spPr>
          <a:xfrm>
            <a:off x="2209801" y="1677988"/>
            <a:ext cx="7770813" cy="4113212"/>
          </a:xfrm>
          <a:ln/>
        </p:spPr>
        <p:txBody>
          <a:bodyPr vert="horz" lIns="18000" tIns="46800" rIns="18000" bIns="46800" rtlCol="0">
            <a:normAutofit/>
          </a:bodyPr>
          <a:lstStyle/>
          <a:p>
            <a:pPr algn="just">
              <a:lnSpc>
                <a:spcPct val="150000"/>
              </a:lnSpc>
            </a:pPr>
            <a:r>
              <a:rPr lang="en-GB" dirty="0">
                <a:solidFill>
                  <a:schemeClr val="tx1"/>
                </a:solidFill>
                <a:latin typeface="Times New Roman" panose="02020603050405020304" pitchFamily="18" charset="0"/>
                <a:cs typeface="Times New Roman" panose="02020603050405020304" pitchFamily="18" charset="0"/>
              </a:rPr>
              <a:t>The development team must identify a suitable life cycle model </a:t>
            </a:r>
            <a:r>
              <a:rPr lang="en-GB" sz="1800" dirty="0">
                <a:solidFill>
                  <a:schemeClr val="tx1"/>
                </a:solidFill>
                <a:latin typeface="Times New Roman" panose="02020603050405020304" pitchFamily="18" charset="0"/>
                <a:cs typeface="Times New Roman" panose="02020603050405020304" pitchFamily="18" charset="0"/>
              </a:rPr>
              <a:t>and then adhere to it.</a:t>
            </a:r>
          </a:p>
          <a:p>
            <a:pPr lvl="1" algn="just">
              <a:lnSpc>
                <a:spcPct val="150000"/>
              </a:lnSpc>
              <a:spcBef>
                <a:spcPts val="725"/>
              </a:spcBef>
            </a:pPr>
            <a:r>
              <a:rPr lang="en-GB" sz="1800" dirty="0">
                <a:solidFill>
                  <a:schemeClr val="tx1"/>
                </a:solidFill>
                <a:latin typeface="Times New Roman" panose="02020603050405020304" pitchFamily="18" charset="0"/>
                <a:cs typeface="Times New Roman" panose="02020603050405020304" pitchFamily="18" charset="0"/>
              </a:rPr>
              <a:t>Primary advantage of adhering to a life cycle model:</a:t>
            </a:r>
          </a:p>
          <a:p>
            <a:pPr lvl="2" algn="just">
              <a:lnSpc>
                <a:spcPct val="150000"/>
              </a:lnSpc>
              <a:spcBef>
                <a:spcPts val="625"/>
              </a:spcBef>
            </a:pPr>
            <a:r>
              <a:rPr lang="en-GB" sz="1800" dirty="0">
                <a:solidFill>
                  <a:schemeClr val="tx1"/>
                </a:solidFill>
                <a:latin typeface="Times New Roman" panose="02020603050405020304" pitchFamily="18" charset="0"/>
                <a:cs typeface="Times New Roman" panose="02020603050405020304" pitchFamily="18" charset="0"/>
              </a:rPr>
              <a:t>helps development of software in a systematic and  disciplined manner.</a:t>
            </a:r>
          </a:p>
        </p:txBody>
      </p:sp>
      <p:sp>
        <p:nvSpPr>
          <p:cNvPr id="2" name="Date Placeholder 1"/>
          <p:cNvSpPr>
            <a:spLocks noGrp="1"/>
          </p:cNvSpPr>
          <p:nvPr>
            <p:ph type="dt" sz="half" idx="10"/>
          </p:nvPr>
        </p:nvSpPr>
        <p:spPr/>
        <p:txBody>
          <a:bodyPr/>
          <a:lstStyle/>
          <a:p>
            <a:fld id="{10927F36-92BC-4794-9D5F-1301DF8C1370}" type="datetime1">
              <a:rPr lang="en-US" smtClean="0"/>
              <a:t>9/24/2023</a:t>
            </a:fld>
            <a:endParaRPr lang="en-US" dirty="0"/>
          </a:p>
        </p:txBody>
      </p:sp>
    </p:spTree>
    <p:extLst>
      <p:ext uri="{BB962C8B-B14F-4D97-AF65-F5344CB8AC3E}">
        <p14:creationId xmlns:p14="http://schemas.microsoft.com/office/powerpoint/2010/main" val="1931937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477E2E1-595C-4997-BFB4-B36D5D5AF95B}" type="slidenum">
              <a:rPr lang="en-US"/>
              <a:pPr/>
              <a:t>9</a:t>
            </a:fld>
            <a:endParaRPr lang="en-US"/>
          </a:p>
        </p:txBody>
      </p:sp>
      <p:sp>
        <p:nvSpPr>
          <p:cNvPr id="72705" name="Rectangle 1"/>
          <p:cNvSpPr>
            <a:spLocks noGrp="1" noChangeArrowheads="1"/>
          </p:cNvSpPr>
          <p:nvPr>
            <p:ph type="title"/>
          </p:nvPr>
        </p:nvSpPr>
        <p:spPr>
          <a:xfrm>
            <a:off x="1930401" y="276226"/>
            <a:ext cx="7770813" cy="1273175"/>
          </a:xfrm>
          <a:ln/>
        </p:spPr>
        <p:txBody>
          <a:bodyPr vert="horz" lIns="18000" tIns="46800" rIns="18000" bIns="46800" rtlCol="0" anchor="ctr">
            <a:normAutofit/>
          </a:bodyPr>
          <a:lstStyle/>
          <a:p>
            <a:pPr algn="ctr">
              <a:spcBef>
                <a:spcPts val="1000"/>
              </a:spcBef>
            </a:pPr>
            <a:r>
              <a:rPr lang="en-GB" b="1" dirty="0">
                <a:solidFill>
                  <a:schemeClr val="tx1"/>
                </a:solidFill>
                <a:latin typeface="Times New Roman" panose="02020603050405020304" pitchFamily="18" charset="0"/>
                <a:cs typeface="Times New Roman" panose="02020603050405020304" pitchFamily="18" charset="0"/>
              </a:rPr>
              <a:t>Life Cycle Model (CONT.)</a:t>
            </a:r>
            <a:br>
              <a:rPr lang="en-GB" b="1" dirty="0">
                <a:solidFill>
                  <a:schemeClr val="tx1"/>
                </a:solidFill>
                <a:latin typeface="Times New Roman" panose="02020603050405020304" pitchFamily="18" charset="0"/>
                <a:cs typeface="Times New Roman" panose="02020603050405020304" pitchFamily="18" charset="0"/>
              </a:rPr>
            </a:br>
            <a:endParaRPr lang="en-GB" b="1" dirty="0">
              <a:solidFill>
                <a:schemeClr val="tx1"/>
              </a:solidFill>
              <a:latin typeface="Times New Roman" panose="02020603050405020304" pitchFamily="18" charset="0"/>
              <a:cs typeface="Times New Roman" panose="02020603050405020304" pitchFamily="18" charset="0"/>
            </a:endParaRPr>
          </a:p>
        </p:txBody>
      </p:sp>
      <p:sp>
        <p:nvSpPr>
          <p:cNvPr id="72706" name="Rectangle 2"/>
          <p:cNvSpPr>
            <a:spLocks noGrp="1" noChangeArrowheads="1"/>
          </p:cNvSpPr>
          <p:nvPr>
            <p:ph type="body" idx="1"/>
          </p:nvPr>
        </p:nvSpPr>
        <p:spPr>
          <a:xfrm>
            <a:off x="2209801" y="1677988"/>
            <a:ext cx="7770813" cy="4113212"/>
          </a:xfrm>
          <a:ln/>
        </p:spPr>
        <p:txBody>
          <a:bodyPr vert="horz" lIns="18000" tIns="46800" rIns="18000" bIns="46800" rtlCol="0">
            <a:normAutofit/>
          </a:bodyPr>
          <a:lstStyle/>
          <a:p>
            <a:pPr algn="just">
              <a:lnSpc>
                <a:spcPct val="150000"/>
              </a:lnSpc>
              <a:spcBef>
                <a:spcPts val="800"/>
              </a:spcBef>
            </a:pPr>
            <a:r>
              <a:rPr lang="en-GB" dirty="0">
                <a:latin typeface="Times New Roman" panose="02020603050405020304" pitchFamily="18" charset="0"/>
                <a:cs typeface="Times New Roman" panose="02020603050405020304" pitchFamily="18" charset="0"/>
              </a:rPr>
              <a:t>When a program is developed by a single programmer --- </a:t>
            </a:r>
          </a:p>
          <a:p>
            <a:pPr lvl="1" algn="just">
              <a:lnSpc>
                <a:spcPct val="150000"/>
              </a:lnSpc>
              <a:spcBef>
                <a:spcPts val="725"/>
              </a:spcBef>
            </a:pPr>
            <a:r>
              <a:rPr lang="en-GB" sz="1800" dirty="0">
                <a:latin typeface="Times New Roman" panose="02020603050405020304" pitchFamily="18" charset="0"/>
                <a:cs typeface="Times New Roman" panose="02020603050405020304" pitchFamily="18" charset="0"/>
              </a:rPr>
              <a:t>he has the freedom to decide his exact steps. </a:t>
            </a:r>
          </a:p>
          <a:p>
            <a:pPr algn="just">
              <a:lnSpc>
                <a:spcPct val="150000"/>
              </a:lnSpc>
            </a:pPr>
            <a:r>
              <a:rPr lang="en-GB" sz="1900" dirty="0">
                <a:latin typeface="Times New Roman" panose="02020603050405020304" pitchFamily="18" charset="0"/>
                <a:cs typeface="Times New Roman" panose="02020603050405020304" pitchFamily="18" charset="0"/>
              </a:rPr>
              <a:t>When a software product is being developed by a team:  </a:t>
            </a:r>
          </a:p>
          <a:p>
            <a:pPr lvl="1" algn="just">
              <a:lnSpc>
                <a:spcPct val="150000"/>
              </a:lnSpc>
              <a:spcBef>
                <a:spcPts val="725"/>
              </a:spcBef>
            </a:pPr>
            <a:r>
              <a:rPr lang="en-GB" sz="1900" dirty="0">
                <a:latin typeface="Times New Roman" panose="02020603050405020304" pitchFamily="18" charset="0"/>
                <a:cs typeface="Times New Roman" panose="02020603050405020304" pitchFamily="18" charset="0"/>
              </a:rPr>
              <a:t>there must be a precise understanding among team members as to when to do what, </a:t>
            </a:r>
          </a:p>
          <a:p>
            <a:pPr lvl="1" algn="just">
              <a:lnSpc>
                <a:spcPct val="150000"/>
              </a:lnSpc>
              <a:spcBef>
                <a:spcPts val="725"/>
              </a:spcBef>
            </a:pPr>
            <a:r>
              <a:rPr lang="en-GB" sz="1900" dirty="0">
                <a:latin typeface="Times New Roman" panose="02020603050405020304" pitchFamily="18" charset="0"/>
                <a:cs typeface="Times New Roman" panose="02020603050405020304" pitchFamily="18" charset="0"/>
              </a:rPr>
              <a:t>otherwise it would lead to chaos and project  failure.</a:t>
            </a:r>
            <a:r>
              <a:rPr lang="en-GB" sz="1900" b="1" dirty="0">
                <a:latin typeface="Times New Roman" panose="02020603050405020304" pitchFamily="18" charset="0"/>
                <a:cs typeface="Times New Roman" panose="02020603050405020304" pitchFamily="18" charset="0"/>
              </a:rPr>
              <a:t> </a:t>
            </a:r>
          </a:p>
          <a:p>
            <a:pPr marL="457200" lvl="1" indent="0" algn="just">
              <a:lnSpc>
                <a:spcPct val="150000"/>
              </a:lnSpc>
              <a:spcBef>
                <a:spcPts val="725"/>
              </a:spcBef>
              <a:buNone/>
            </a:pPr>
            <a:endParaRPr lang="en-GB" sz="180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0FD4A6E3-387E-42B3-A6B4-F6747B784386}" type="datetime1">
              <a:rPr lang="en-US" smtClean="0"/>
              <a:t>9/24/2023</a:t>
            </a:fld>
            <a:endParaRPr lang="en-US" dirty="0"/>
          </a:p>
        </p:txBody>
      </p:sp>
    </p:spTree>
    <p:extLst>
      <p:ext uri="{BB962C8B-B14F-4D97-AF65-F5344CB8AC3E}">
        <p14:creationId xmlns:p14="http://schemas.microsoft.com/office/powerpoint/2010/main" val="346393141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3121</TotalTime>
  <Words>3080</Words>
  <Application>Microsoft Office PowerPoint</Application>
  <PresentationFormat>Widescreen</PresentationFormat>
  <Paragraphs>525</Paragraphs>
  <Slides>54</Slides>
  <Notes>39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54</vt:i4>
      </vt:variant>
    </vt:vector>
  </HeadingPairs>
  <TitlesOfParts>
    <vt:vector size="64" baseType="lpstr">
      <vt:lpstr>Arial</vt:lpstr>
      <vt:lpstr>Arial Black</vt:lpstr>
      <vt:lpstr>Calibri</vt:lpstr>
      <vt:lpstr>Century Gothic</vt:lpstr>
      <vt:lpstr>Symbol</vt:lpstr>
      <vt:lpstr>times</vt:lpstr>
      <vt:lpstr>Times New Roman</vt:lpstr>
      <vt:lpstr>Wingdings</vt:lpstr>
      <vt:lpstr>Wingdings 3</vt:lpstr>
      <vt:lpstr>Wisp</vt:lpstr>
      <vt:lpstr>Software Engineering – ESC501</vt:lpstr>
      <vt:lpstr>Intended Learning Outcomes (ILOs)</vt:lpstr>
      <vt:lpstr>Software Life Cycle</vt:lpstr>
      <vt:lpstr>Life Cycle Model</vt:lpstr>
      <vt:lpstr>Life Cycle Model (CONT.)</vt:lpstr>
      <vt:lpstr>Why Model  Life Cycle ?</vt:lpstr>
      <vt:lpstr>Why Model  Life Cycle ? (Contd.)</vt:lpstr>
      <vt:lpstr>Life Cycle Model (CONT.)</vt:lpstr>
      <vt:lpstr>Life Cycle Model (CONT.) </vt:lpstr>
      <vt:lpstr>Life Cycle Model (CONT.)</vt:lpstr>
      <vt:lpstr>Life Cycle Model (CONT.)</vt:lpstr>
      <vt:lpstr>Life Cycle Model (CONT.)</vt:lpstr>
      <vt:lpstr>Life Cycle Model (CONT.)</vt:lpstr>
      <vt:lpstr>Life Cycle Model (CONT.)</vt:lpstr>
      <vt:lpstr>Different software life cycle models  </vt:lpstr>
      <vt:lpstr>Classical Waterfall Model  </vt:lpstr>
      <vt:lpstr>Classical Waterfall Model (contd.) </vt:lpstr>
      <vt:lpstr>Relative Effort for Phases</vt:lpstr>
      <vt:lpstr>Classical Waterfall Model (CONT.)</vt:lpstr>
      <vt:lpstr>Classical Waterfall Model (CONT.)</vt:lpstr>
      <vt:lpstr>Feasibility Study</vt:lpstr>
      <vt:lpstr>Activities during Feasibility Study</vt:lpstr>
      <vt:lpstr>Activities during Feasibility Study</vt:lpstr>
      <vt:lpstr>CASE STUDY</vt:lpstr>
      <vt:lpstr>Requirements Analysis and Specification</vt:lpstr>
      <vt:lpstr>Requirements Analysis and Specification (Contd.)</vt:lpstr>
      <vt:lpstr>Goals of Requirements Analysis</vt:lpstr>
      <vt:lpstr>Requirements Gathering</vt:lpstr>
      <vt:lpstr>Requirements Analysis (CONT.)</vt:lpstr>
      <vt:lpstr>Parts of a SRS document</vt:lpstr>
      <vt:lpstr>Documenting Functional Requirements</vt:lpstr>
      <vt:lpstr>CASE STUDY</vt:lpstr>
      <vt:lpstr>CASE STUDY (CONTD.)</vt:lpstr>
      <vt:lpstr>CASE STUDY (CONTD.)</vt:lpstr>
      <vt:lpstr>CASE STUDY (CONTD.)</vt:lpstr>
      <vt:lpstr>Design</vt:lpstr>
      <vt:lpstr>Traditional Design Approach</vt:lpstr>
      <vt:lpstr>Structured Analysis Activity</vt:lpstr>
      <vt:lpstr>Structured Analysis (CONT.)</vt:lpstr>
      <vt:lpstr>Structured Design</vt:lpstr>
      <vt:lpstr>Object Oriented Design</vt:lpstr>
      <vt:lpstr>Object Oriented Design (CONT.)</vt:lpstr>
      <vt:lpstr>Implementation (Coding &amp; Unit Testing)</vt:lpstr>
      <vt:lpstr>Implementation (Coding &amp; Unit Testing) (Contd.)</vt:lpstr>
      <vt:lpstr>Integration and System Testing</vt:lpstr>
      <vt:lpstr>Integration and System Testing (Contd.)</vt:lpstr>
      <vt:lpstr>Integration and System Testing (Contd.)</vt:lpstr>
      <vt:lpstr>Maintenance</vt:lpstr>
      <vt:lpstr>Maintenance (Contd.)</vt:lpstr>
      <vt:lpstr>Shortcomings of the classical waterfall model  </vt:lpstr>
      <vt:lpstr>Iterative Waterfall Model</vt:lpstr>
      <vt:lpstr>Iterative Waterfall Model (Contd.)</vt:lpstr>
      <vt:lpstr>Phase containment of errors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 ESC501</dc:title>
  <dc:creator>Ms. Poulami Dutta</dc:creator>
  <cp:lastModifiedBy>13000120097</cp:lastModifiedBy>
  <cp:revision>146</cp:revision>
  <dcterms:created xsi:type="dcterms:W3CDTF">2020-07-31T15:16:16Z</dcterms:created>
  <dcterms:modified xsi:type="dcterms:W3CDTF">2023-09-24T10:21:43Z</dcterms:modified>
</cp:coreProperties>
</file>