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86" r:id="rId22"/>
    <p:sldId id="289" r:id="rId23"/>
    <p:sldId id="287" r:id="rId24"/>
    <p:sldId id="288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1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74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9" autoAdjust="0"/>
    <p:restoredTop sz="96182" autoAdjust="0"/>
  </p:normalViewPr>
  <p:slideViewPr>
    <p:cSldViewPr showGuides="1">
      <p:cViewPr varScale="1">
        <p:scale>
          <a:sx n="83" d="100"/>
          <a:sy n="83" d="100"/>
        </p:scale>
        <p:origin x="883" y="6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9/15/2021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2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0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19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43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45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1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78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9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7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8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65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2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3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8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2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2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0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094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1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9/15/2021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(ESC501)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Prof. Poulami Dutta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AC14-7590-4F94-BD73-43B849E2079A}" type="slidenum">
              <a:rPr lang="en-US"/>
              <a:pPr/>
              <a:t>10</a:t>
            </a:fld>
            <a:endParaRPr lang="en-US"/>
          </a:p>
        </p:txBody>
      </p:sp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03412" y="36788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Model (contd.)</a:t>
            </a:r>
            <a:endParaRPr lang="en-GB" sz="36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construction of a working prototype model involves additional cost ---  overall development cost might be lower for: 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with unclear user requirements, 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with unresolved technical issues.</a:t>
            </a:r>
          </a:p>
          <a:p>
            <a:pPr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user requirements get properly defined and  technical issues get resolved: 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would  have appeared later as change requests and resulted in incurring massive redesign costs.</a:t>
            </a:r>
          </a:p>
        </p:txBody>
      </p:sp>
    </p:spTree>
    <p:extLst>
      <p:ext uri="{BB962C8B-B14F-4D97-AF65-F5344CB8AC3E}">
        <p14:creationId xmlns:p14="http://schemas.microsoft.com/office/powerpoint/2010/main" val="7540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AF6-2F61-47F0-8093-C82174FE8E96}" type="slidenum">
              <a:rPr lang="en-US"/>
              <a:pPr/>
              <a:t>11</a:t>
            </a:fld>
            <a:endParaRPr lang="en-US"/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447800"/>
            <a:ext cx="7770813" cy="4935538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 (aka successive versions or incremental  model):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broken down into several modules which can be incrementally implemented and delivered.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develop the core modules of the system. 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product skeleton is refined into increasing levels of capability: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new functionalities in successive versions.</a:t>
            </a:r>
          </a:p>
        </p:txBody>
      </p:sp>
    </p:spTree>
    <p:extLst>
      <p:ext uri="{BB962C8B-B14F-4D97-AF65-F5344CB8AC3E}">
        <p14:creationId xmlns:p14="http://schemas.microsoft.com/office/powerpoint/2010/main" val="31524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60DD-41A0-4622-BFE1-96A41DAB069E}" type="slidenum">
              <a:rPr lang="en-US"/>
              <a:pPr/>
              <a:t>12</a:t>
            </a:fld>
            <a:endParaRPr lang="en-US"/>
          </a:p>
        </p:txBody>
      </p:sp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 (CONT.)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447800"/>
            <a:ext cx="7770813" cy="4668838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version of the product: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 systems capable of performing some useful work.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release may include new functionality: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existing functionality in the current release might have been enhanced.</a:t>
            </a:r>
          </a:p>
        </p:txBody>
      </p:sp>
    </p:spTree>
    <p:extLst>
      <p:ext uri="{BB962C8B-B14F-4D97-AF65-F5344CB8AC3E}">
        <p14:creationId xmlns:p14="http://schemas.microsoft.com/office/powerpoint/2010/main" val="371657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73BC-8245-4ECC-A412-4F7852CDF083}" type="slidenum">
              <a:rPr lang="en-US"/>
              <a:pPr/>
              <a:t>13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 (CONT.)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7542213" y="2438401"/>
            <a:ext cx="531813" cy="455613"/>
          </a:xfrm>
          <a:prstGeom prst="ellips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770813" y="1752601"/>
            <a:ext cx="3794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 sz="2800" b="1">
                <a:latin typeface="times" charset="0"/>
              </a:rPr>
              <a:t>C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98813" y="1828801"/>
            <a:ext cx="5408613" cy="1598613"/>
            <a:chOff x="3198813" y="1828801"/>
            <a:chExt cx="5408613" cy="1598613"/>
          </a:xfrm>
        </p:grpSpPr>
        <p:grpSp>
          <p:nvGrpSpPr>
            <p:cNvPr id="4" name="Group 3"/>
            <p:cNvGrpSpPr/>
            <p:nvPr/>
          </p:nvGrpSpPr>
          <p:grpSpPr>
            <a:xfrm>
              <a:off x="3198813" y="1828801"/>
              <a:ext cx="5408613" cy="1598613"/>
              <a:chOff x="3198813" y="1828801"/>
              <a:chExt cx="5408613" cy="1598613"/>
            </a:xfrm>
          </p:grpSpPr>
          <p:sp>
            <p:nvSpPr>
              <p:cNvPr id="54281" name="Text Box 9"/>
              <p:cNvSpPr txBox="1">
                <a:spLocks noChangeArrowheads="1"/>
              </p:cNvSpPr>
              <p:nvPr/>
            </p:nvSpPr>
            <p:spPr bwMode="auto">
              <a:xfrm>
                <a:off x="5561013" y="2667001"/>
                <a:ext cx="379413" cy="4556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46800" rIns="18000" bIns="46800"/>
              <a:lstStyle/>
              <a:p>
                <a:pPr>
                  <a:lnSpc>
                    <a:spcPct val="85000"/>
                  </a:lnSpc>
                  <a:spcBef>
                    <a:spcPts val="1375"/>
                  </a:spcBef>
                </a:pPr>
                <a:r>
                  <a:rPr lang="en-GB" b="1" dirty="0">
                    <a:solidFill>
                      <a:srgbClr val="800000"/>
                    </a:solidFill>
                    <a:latin typeface="times" charset="0"/>
                  </a:rPr>
                  <a:t> B</a:t>
                </a: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3198813" y="1828801"/>
                <a:ext cx="5408613" cy="1598613"/>
                <a:chOff x="3198813" y="1828801"/>
                <a:chExt cx="5408613" cy="1598613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3198813" y="1828801"/>
                  <a:ext cx="5408613" cy="1598613"/>
                  <a:chOff x="3198813" y="1828801"/>
                  <a:chExt cx="5408613" cy="1598613"/>
                </a:xfrm>
              </p:grpSpPr>
              <p:sp>
                <p:nvSpPr>
                  <p:cNvPr id="54273" name="Oval 1"/>
                  <p:cNvSpPr>
                    <a:spLocks noChangeArrowheads="1"/>
                  </p:cNvSpPr>
                  <p:nvPr/>
                </p:nvSpPr>
                <p:spPr bwMode="auto">
                  <a:xfrm>
                    <a:off x="7008813" y="1828801"/>
                    <a:ext cx="1598613" cy="1598613"/>
                  </a:xfrm>
                  <a:prstGeom prst="ellipse">
                    <a:avLst/>
                  </a:prstGeom>
                  <a:solidFill>
                    <a:srgbClr val="FF66FF"/>
                  </a:solidFill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274" name="Oval 2"/>
                  <p:cNvSpPr>
                    <a:spLocks noChangeArrowheads="1"/>
                  </p:cNvSpPr>
                  <p:nvPr/>
                </p:nvSpPr>
                <p:spPr bwMode="auto">
                  <a:xfrm>
                    <a:off x="7237413" y="2133601"/>
                    <a:ext cx="1141413" cy="1065213"/>
                  </a:xfrm>
                  <a:prstGeom prst="ellipse">
                    <a:avLst/>
                  </a:prstGeom>
                  <a:solidFill>
                    <a:srgbClr val="F1F7E9"/>
                  </a:solidFill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276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198813" y="2362201"/>
                    <a:ext cx="531813" cy="455613"/>
                  </a:xfrm>
                  <a:prstGeom prst="ellipse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</p:spPr>
                <p:txBody>
                  <a:bodyPr lIns="18000" tIns="46800" rIns="18000" bIns="46800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ts val="725"/>
                      </a:spcBef>
                    </a:pPr>
                    <a:r>
                      <a:rPr lang="en-GB" sz="3200" b="1" dirty="0">
                        <a:solidFill>
                          <a:srgbClr val="FFFFFF"/>
                        </a:solidFill>
                        <a:latin typeface="times" charset="0"/>
                      </a:rPr>
                      <a:t>A</a:t>
                    </a:r>
                  </a:p>
                </p:txBody>
              </p:sp>
              <p:sp>
                <p:nvSpPr>
                  <p:cNvPr id="5427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4875213" y="2133601"/>
                    <a:ext cx="1141413" cy="1065213"/>
                  </a:xfrm>
                  <a:prstGeom prst="ellipse">
                    <a:avLst/>
                  </a:prstGeom>
                  <a:noFill/>
                  <a:ln w="38160">
                    <a:solidFill>
                      <a:srgbClr val="00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27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808412" y="2590800"/>
                    <a:ext cx="990600" cy="0"/>
                  </a:xfrm>
                  <a:prstGeom prst="line">
                    <a:avLst/>
                  </a:prstGeom>
                  <a:noFill/>
                  <a:ln w="38160">
                    <a:solidFill>
                      <a:srgbClr val="003300"/>
                    </a:solidFill>
                    <a:prstDash val="dash"/>
                    <a:round/>
                    <a:headEnd/>
                    <a:tailEnd type="triangl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8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6018212" y="2667000"/>
                    <a:ext cx="990600" cy="0"/>
                  </a:xfrm>
                  <a:prstGeom prst="line">
                    <a:avLst/>
                  </a:prstGeom>
                  <a:noFill/>
                  <a:ln w="38160">
                    <a:solidFill>
                      <a:srgbClr val="003300"/>
                    </a:solidFill>
                    <a:prstDash val="dash"/>
                    <a:round/>
                    <a:headEnd/>
                    <a:tailEnd type="triangl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8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180013" y="2438401"/>
                    <a:ext cx="531813" cy="455613"/>
                  </a:xfrm>
                  <a:prstGeom prst="ellipse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</p:spPr>
                <p:txBody>
                  <a:bodyPr lIns="18000" tIns="46800" rIns="18000" bIns="46800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ts val="725"/>
                      </a:spcBef>
                    </a:pPr>
                    <a:r>
                      <a:rPr lang="en-GB" sz="3200" b="1" dirty="0">
                        <a:solidFill>
                          <a:srgbClr val="FFFFFF"/>
                        </a:solidFill>
                        <a:latin typeface="times" charset="0"/>
                      </a:rPr>
                      <a:t>A</a:t>
                    </a:r>
                  </a:p>
                </p:txBody>
              </p:sp>
              <p:sp>
                <p:nvSpPr>
                  <p:cNvPr id="542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7542213" y="2438401"/>
                    <a:ext cx="531813" cy="455613"/>
                  </a:xfrm>
                  <a:prstGeom prst="ellipse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</p:spPr>
                <p:txBody>
                  <a:bodyPr lIns="18000" tIns="46800" rIns="18000" bIns="46800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ts val="725"/>
                      </a:spcBef>
                    </a:pPr>
                    <a:r>
                      <a:rPr lang="en-GB" sz="3200" b="1">
                        <a:solidFill>
                          <a:srgbClr val="FFFFFF"/>
                        </a:solidFill>
                        <a:latin typeface="times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542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847013" y="2743201"/>
                  <a:ext cx="379413" cy="4556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46800" rIns="18000" bIns="46800"/>
                <a:lstStyle/>
                <a:p>
                  <a:pPr>
                    <a:lnSpc>
                      <a:spcPct val="85000"/>
                    </a:lnSpc>
                    <a:spcBef>
                      <a:spcPts val="1375"/>
                    </a:spcBef>
                  </a:pPr>
                  <a:r>
                    <a:rPr lang="en-GB" b="1" dirty="0">
                      <a:solidFill>
                        <a:srgbClr val="800000"/>
                      </a:solidFill>
                      <a:latin typeface="times" charset="0"/>
                    </a:rPr>
                    <a:t> B</a:t>
                  </a:r>
                </a:p>
              </p:txBody>
            </p:sp>
          </p:grpSp>
        </p:grp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7884319" y="1828801"/>
              <a:ext cx="37941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1600"/>
                </a:spcBef>
              </a:pPr>
              <a:r>
                <a:rPr lang="en-GB" sz="2800" b="1" dirty="0">
                  <a:latin typeface="times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1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86E-E2DE-483D-8F8C-04A097AA1314}" type="slidenum">
              <a:rPr lang="en-US"/>
              <a:pPr/>
              <a:t>14</a:t>
            </a:fld>
            <a:endParaRPr lang="en-US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76226"/>
            <a:ext cx="7770813" cy="1273175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Evolutionary Model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get a chance to experiment with a partially developed system: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before the full working version is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released.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finding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before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system is developed.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modules get tested thoroughly: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chances of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final product.</a:t>
            </a:r>
          </a:p>
        </p:txBody>
      </p:sp>
    </p:spTree>
    <p:extLst>
      <p:ext uri="{BB962C8B-B14F-4D97-AF65-F5344CB8AC3E}">
        <p14:creationId xmlns:p14="http://schemas.microsoft.com/office/powerpoint/2010/main" val="27582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8982-825D-49DA-85A0-7FF2A7411CC4}" type="slidenum">
              <a:rPr lang="en-US"/>
              <a:pPr/>
              <a:t>15</a:t>
            </a:fld>
            <a:endParaRPr lang="en-US"/>
          </a:p>
        </p:txBody>
      </p:sp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76226"/>
            <a:ext cx="8356599" cy="1273175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Evolutionary Model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830388"/>
            <a:ext cx="7770813" cy="4113212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difficult to subdivide problems into functional units: </a:t>
            </a:r>
          </a:p>
          <a:p>
            <a:pPr lvl="1" algn="just">
              <a:lnSpc>
                <a:spcPct val="150000"/>
              </a:lnSpc>
              <a:spcBef>
                <a:spcPts val="17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incrementally implemented and delivered. </a:t>
            </a:r>
          </a:p>
          <a:p>
            <a:pPr lvl="1" algn="just">
              <a:lnSpc>
                <a:spcPct val="150000"/>
              </a:lnSpc>
              <a:spcBef>
                <a:spcPts val="17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 is useful  for very large problems, </a:t>
            </a:r>
          </a:p>
          <a:p>
            <a:pPr lvl="2" algn="just">
              <a:lnSpc>
                <a:spcPct val="150000"/>
              </a:lnSpc>
              <a:spcBef>
                <a:spcPts val="15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easier to find modules for incremental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36359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46ED-C5D5-4A27-BAB7-A4F12F47D9C8}" type="slidenum">
              <a:rPr lang="en-US"/>
              <a:pPr/>
              <a:t>16</a:t>
            </a:fld>
            <a:endParaRPr lang="en-US"/>
          </a:p>
        </p:txBody>
      </p:sp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0812" cy="1149350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6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 with Iteration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679576"/>
            <a:ext cx="7770813" cy="4340225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organizations use a combination of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incremental development: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release may include new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functionality from the current release may also have been modified.</a:t>
            </a:r>
          </a:p>
        </p:txBody>
      </p:sp>
    </p:spTree>
    <p:extLst>
      <p:ext uri="{BB962C8B-B14F-4D97-AF65-F5344CB8AC3E}">
        <p14:creationId xmlns:p14="http://schemas.microsoft.com/office/powerpoint/2010/main" val="19332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7AB9-91B5-4738-9BD3-080116A83594}" type="slidenum">
              <a:rPr lang="en-US"/>
              <a:pPr/>
              <a:t>17</a:t>
            </a:fld>
            <a:endParaRPr lang="en-US"/>
          </a:p>
        </p:txBody>
      </p:sp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3429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 with iteration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525588"/>
            <a:ext cx="7770813" cy="4113212"/>
          </a:xfrm>
          <a:ln/>
        </p:spPr>
        <p:txBody>
          <a:bodyPr vert="horz" lIns="18000" tIns="46800" rIns="18000" bIns="46800"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advantages: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can start on an earlier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taken into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 can be created: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functionality that has never been offered.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releases allow developers to fix unanticipated problems quickly.</a:t>
            </a:r>
          </a:p>
        </p:txBody>
      </p:sp>
    </p:spTree>
    <p:extLst>
      <p:ext uri="{BB962C8B-B14F-4D97-AF65-F5344CB8AC3E}">
        <p14:creationId xmlns:p14="http://schemas.microsoft.com/office/powerpoint/2010/main" val="188730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FCF7-BD63-4061-8321-FB37DA5237D5}" type="slidenum">
              <a:rPr lang="en-US"/>
              <a:pPr/>
              <a:t>18</a:t>
            </a:fld>
            <a:endParaRPr lang="en-US"/>
          </a:p>
        </p:txBody>
      </p:sp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447801"/>
            <a:ext cx="7770813" cy="5045075"/>
          </a:xfrm>
          <a:ln/>
        </p:spPr>
        <p:txBody>
          <a:bodyPr vert="horz" lIns="18000" tIns="46800" rIns="18000" bIns="46800" rtlCol="0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638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Boehm in 1988.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loop of the spiral represents a phase of the software process: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innermost loop might be concerned with system feasibility, 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loop with system requirements definition,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one with system design, and so on.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fixed phases in this model, the phases shown in the figure are just examples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638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phase in this model is split into four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sectors (or quadrants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26645" lvl="1" indent="0" algn="just">
              <a:lnSpc>
                <a:spcPct val="150000"/>
              </a:lnSpc>
              <a:spcBef>
                <a:spcPts val="638"/>
              </a:spcBef>
              <a:buNone/>
            </a:pPr>
            <a:r>
              <a:rPr lang="en-US" dirty="0" smtClean="0"/>
              <a:t> </a:t>
            </a:r>
            <a:r>
              <a:rPr lang="en-US" sz="1400" dirty="0"/>
              <a:t/>
            </a:r>
            <a:br>
              <a:rPr lang="en-US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945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646-EF73-4781-A4AA-F9957D0B31FD}" type="slidenum">
              <a:rPr lang="en-US"/>
              <a:pPr/>
              <a:t>19</a:t>
            </a:fld>
            <a:endParaRPr lang="en-US"/>
          </a:p>
        </p:txBody>
      </p:sp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(CONT.)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must decide: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structure the project into phases.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 using some generic model: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extra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phases,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specific projects or when problems are identified during a project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 Learning Outcomes (ILOs)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a prototype is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and when a prototype needs to be developed during 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situations in which one would prefer to build a prototype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activities carried out during each phase of a spiral model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circumstances under which spiral model should be used for</a:t>
            </a:r>
            <a:b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Tailor 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development process to a specific 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advantages and disadvantages of the V-model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goals and objectives of the RAD 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of the models.</a:t>
            </a:r>
            <a:endParaRPr lang="en-US" sz="6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DC5-9F06-479B-91A6-39404747DAC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D:\Official\Session July- Dec 2014\CS701\Mrinal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84" y="1600200"/>
            <a:ext cx="7543800" cy="463073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94157" y="465073"/>
            <a:ext cx="4386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</a:t>
            </a:r>
          </a:p>
        </p:txBody>
      </p:sp>
    </p:spTree>
    <p:extLst>
      <p:ext uri="{BB962C8B-B14F-4D97-AF65-F5344CB8AC3E}">
        <p14:creationId xmlns:p14="http://schemas.microsoft.com/office/powerpoint/2010/main" val="19677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Spiral Model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886" y="1600200"/>
            <a:ext cx="9220200" cy="472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0" y="2374900"/>
            <a:ext cx="4391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304800"/>
            <a:ext cx="10157354" cy="116840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(CONT.)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699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quadrant (Objective Setting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During the first quadrant, it is needed to identify the objectives of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phase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Examine the risks associated with these objectives. 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Quadrant (Risk Assessment and Reduction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detailed analysis is carried out for each identified project risk.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Steps are taken to reduce the risks. For example, if there is a risk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requirements are inappropriate, a prototype system may be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developed. 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(CONT.)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Quadrant (Development and Validation)</a:t>
            </a:r>
            <a:b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Develop and validate the next level of the product after resolving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Quadrant (Review and Planning)</a:t>
            </a:r>
            <a:b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Review the results achieved so far with the customer and plan the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iteration around the spiral.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Progressively more complete version of the software gets built with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around the spiral. 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3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</a:t>
            </a: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development projects.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product development projects.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enhancement projects.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maintenance projects.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DC5-9F06-479B-91A6-39404747DAC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C4F3-50F8-4A98-BD3E-6ED5F214C6A7}" type="slidenum">
              <a:rPr lang="en-US"/>
              <a:pPr/>
              <a:t>26</a:t>
            </a:fld>
            <a:endParaRPr lang="en-US"/>
          </a:p>
        </p:txBody>
      </p:sp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Setting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objectives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phase, 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risks associated with these objectives.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adverse circumstance that  might hamper successful completion of a software project.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alternate solutions possible. </a:t>
            </a:r>
          </a:p>
        </p:txBody>
      </p:sp>
    </p:spTree>
    <p:extLst>
      <p:ext uri="{BB962C8B-B14F-4D97-AF65-F5344CB8AC3E}">
        <p14:creationId xmlns:p14="http://schemas.microsoft.com/office/powerpoint/2010/main" val="20789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1DD0-213E-46F9-AAF9-23B56C049841}" type="slidenum">
              <a:rPr lang="en-US"/>
              <a:pPr/>
              <a:t>27</a:t>
            </a:fld>
            <a:endParaRPr lang="en-US"/>
          </a:p>
        </p:txBody>
      </p:sp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538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and Reduction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identified project risk,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detailed analysis is carried out. 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are taken to reduce the risk.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there is a risk that the requirements are inappropriate: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prototype system may be developed.</a:t>
            </a:r>
          </a:p>
        </p:txBody>
      </p:sp>
    </p:spTree>
    <p:extLst>
      <p:ext uri="{BB962C8B-B14F-4D97-AF65-F5344CB8AC3E}">
        <p14:creationId xmlns:p14="http://schemas.microsoft.com/office/powerpoint/2010/main" val="109212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0477-5841-4902-B5D5-C4649C31830A}" type="slidenum">
              <a:rPr lang="en-US"/>
              <a:pPr/>
              <a:t>28</a:t>
            </a:fld>
            <a:endParaRPr lang="en-US"/>
          </a:p>
        </p:txBody>
      </p:sp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(CONT.)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550"/>
              </a:spcBef>
              <a:buFont typeface="Wingdings" panose="05000000000000000000" pitchFamily="2" charset="2"/>
              <a:buChar char="Ø"/>
            </a:pP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Validation: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463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and validate the next level of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product. </a:t>
            </a:r>
          </a:p>
          <a:p>
            <a:pPr algn="just">
              <a:lnSpc>
                <a:spcPct val="150000"/>
              </a:lnSpc>
              <a:spcBef>
                <a:spcPts val="550"/>
              </a:spcBef>
              <a:buFont typeface="Wingdings" panose="05000000000000000000" pitchFamily="2" charset="2"/>
              <a:buChar char="Ø"/>
            </a:pP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Planning: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463"/>
              </a:spcBef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results achieved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 with the customer and plan the next iteration around the spiral.  </a:t>
            </a:r>
          </a:p>
          <a:p>
            <a:pPr algn="just">
              <a:lnSpc>
                <a:spcPct val="150000"/>
              </a:lnSpc>
              <a:spcBef>
                <a:spcPts val="55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iteration around the spiral: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progressively more complete version of the software gets built.</a:t>
            </a:r>
          </a:p>
        </p:txBody>
      </p:sp>
    </p:spTree>
    <p:extLst>
      <p:ext uri="{BB962C8B-B14F-4D97-AF65-F5344CB8AC3E}">
        <p14:creationId xmlns:p14="http://schemas.microsoft.com/office/powerpoint/2010/main" val="1610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0155-6F0F-46C0-AAFB-E65F9FB74139}" type="slidenum">
              <a:rPr lang="en-US"/>
              <a:pPr/>
              <a:t>29</a:t>
            </a:fld>
            <a:endParaRPr lang="en-US"/>
          </a:p>
        </p:txBody>
      </p:sp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as a meta model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677988"/>
            <a:ext cx="7770813" cy="4113212"/>
          </a:xfrm>
          <a:ln/>
        </p:spPr>
        <p:txBody>
          <a:bodyPr vert="horz" lIns="18000" tIns="46800" rIns="18000" bIns="46800" rtlCol="0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638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Subsumes all discussed models: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loop spiral  represents waterfall model.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an evolutionary approach  -- </a:t>
            </a:r>
          </a:p>
          <a:p>
            <a:pPr lvl="2" algn="just">
              <a:lnSpc>
                <a:spcPct val="150000"/>
              </a:lnSpc>
              <a:spcBef>
                <a:spcPts val="413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 through the spiral are evolutionary levels. 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reacting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risks during each  iteration along the spiral.  </a:t>
            </a:r>
          </a:p>
          <a:p>
            <a:pPr lvl="1" algn="just">
              <a:lnSpc>
                <a:spcPct val="150000"/>
              </a:lnSpc>
              <a:spcBef>
                <a:spcPts val="463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</a:p>
          <a:p>
            <a:pPr lvl="2" algn="just">
              <a:lnSpc>
                <a:spcPct val="150000"/>
              </a:lnSpc>
              <a:spcBef>
                <a:spcPts val="413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 as a risk reduction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mechanism,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413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step-wise approach of the waterfall model.  </a:t>
            </a:r>
          </a:p>
        </p:txBody>
      </p:sp>
    </p:spTree>
    <p:extLst>
      <p:ext uri="{BB962C8B-B14F-4D97-AF65-F5344CB8AC3E}">
        <p14:creationId xmlns:p14="http://schemas.microsoft.com/office/powerpoint/2010/main" val="147798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F6E3-654D-4EC1-ACAD-C0CF0F6EF0E6}" type="slidenum">
              <a:rPr lang="en-US"/>
              <a:pPr/>
              <a:t>3</a:t>
            </a:fld>
            <a:endParaRPr 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2055812" y="457200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Model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6333" y="1828800"/>
            <a:ext cx="7770813" cy="4179888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 starting actual development,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prototype of the system should first be built.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prototype is a toy implementation of a system: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functional capabilities,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reliability, 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653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733B-CAF1-496C-A4F0-2BE63EF1BC67}" type="slidenum">
              <a:rPr lang="en-US"/>
              <a:pPr/>
              <a:t>30</a:t>
            </a:fld>
            <a:endParaRPr lang="en-US"/>
          </a:p>
        </p:txBody>
      </p:sp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4813" y="228601"/>
            <a:ext cx="93726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Life Cycle Models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447800"/>
            <a:ext cx="7770813" cy="4179888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waterfall model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used model.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suitable only for well-understood problems. 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model is suitable for projects not well understood: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725"/>
              </a:spcBef>
              <a:buFont typeface="Wingdings" panose="05000000000000000000" pitchFamily="2" charset="2"/>
              <a:buChar char="Ø"/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FD52-7816-40FF-8F3F-C1B3A384CF1B}" type="slidenum">
              <a:rPr lang="en-US"/>
              <a:pPr/>
              <a:t>31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2" y="228601"/>
            <a:ext cx="108204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Life Cycle Models (CONT.)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 is suitable for  large problems: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decomposed into a set of modules that can be incrementally implemented, 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delivery of the system is acceptable  to the customer. 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model: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development of technically challenging software products  that are subject to several kinds of risks.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FD52-7816-40FF-8F3F-C1B3A384CF1B}" type="slidenum">
              <a:rPr lang="en-US"/>
              <a:pPr/>
              <a:t>32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2" y="228601"/>
            <a:ext cx="108204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  <a:endParaRPr lang="en-GB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variant of the waterfall model.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gets its name from the visual appearance.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verification and validation activities are carried out throughout the development life cycle thereby reducing the chances of bugs in the product.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use in projects concerned with development of safety-critical software.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2954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 (contd….)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76" y="1600200"/>
            <a:ext cx="5798820" cy="3916680"/>
          </a:xfrm>
        </p:spPr>
      </p:pic>
    </p:spTree>
    <p:extLst>
      <p:ext uri="{BB962C8B-B14F-4D97-AF65-F5344CB8AC3E}">
        <p14:creationId xmlns:p14="http://schemas.microsoft.com/office/powerpoint/2010/main" val="3314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FD52-7816-40FF-8F3F-C1B3A384CF1B}" type="slidenum">
              <a:rPr lang="en-US"/>
              <a:pPr/>
              <a:t>34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2" y="228601"/>
            <a:ext cx="108204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 (contd….)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phases:	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left half of the model.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right half of the model.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development phase, along with the development of a work product, test case design and plan for testing of the work product is also carried out.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testing is done in the validation phase.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validation phase, testing is carried out in three steps. The purpose is: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defects in the corresponding phases of software development,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and Specification,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coding.</a:t>
            </a:r>
          </a:p>
          <a:p>
            <a:pPr marL="426645" lvl="1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FD52-7816-40FF-8F3F-C1B3A384CF1B}" type="slidenum">
              <a:rPr lang="en-US"/>
              <a:pPr/>
              <a:t>35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2" y="228601"/>
            <a:ext cx="108204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V-Model</a:t>
            </a:r>
            <a:endParaRPr lang="en-GB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of the testing activities (test case design, test planning etc.) are carried out in parallel with development activities.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significant part of the testing activities is already complete before testing phase starts.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leads to a shorter testing phase and an overall faster product development.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are designed when schedule pressure has not yet built up, thereby ensuring better quality.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team is reasonably occupied throughout the development cycle leading to efficient manpower utilization.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team is associated with the project since its inception thereby having a sound knowledge and understanding of the development artifacts.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a derivative of the classical waterfall model, it inherits most of the weaknesses of the waterfall model.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6645" lvl="1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FD52-7816-40FF-8F3F-C1B3A384CF1B}" type="slidenum">
              <a:rPr lang="en-US"/>
              <a:pPr/>
              <a:t>36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2" y="228601"/>
            <a:ext cx="108204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 (Rapid Application Development)-Model</a:t>
            </a:r>
            <a:endParaRPr lang="en-GB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proposed to overcome the rigidities of the waterfall model and its derivatives that make it difficult to accommodate change requests from the customer.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features of both the prototyping and evolutionary models.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deploys the evolutionary model to obtain and incorporate customer feedbacks.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prototypes are constructed and delivered to the customer.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prototyping model, prototypes are not thrown away but are enhanced and used in S/W construction.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FD52-7816-40FF-8F3F-C1B3A384CF1B}" type="slidenum">
              <a:rPr lang="en-US"/>
              <a:pPr/>
              <a:t>37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2" y="228601"/>
            <a:ext cx="108204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of RAD Model</a:t>
            </a:r>
            <a:endParaRPr lang="en-GB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decrease the time taken and cost incurred to develop S/W systems.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 of planning,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Heavy reuse of any existing code through rapid prototyping.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limit costs of accommodating change requests.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give change requests pertaining to an already developed feature.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such change requests right after the delivery of an incremental feature saves cost since it is carried out prior to large investments made in development and testing.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communication gaps between the customer and the developer.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long-term and detailed planning gives the flexibility to accommodate requirement changes that may be required later.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RAD model tries to overcome the problem inherent in iterative waterfall model by inviting and incorporating customer feedbacks on successively developed and refined prototypes.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FD52-7816-40FF-8F3F-C1B3A384CF1B}" type="slidenum">
              <a:rPr lang="en-US"/>
              <a:pPr/>
              <a:t>38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2" y="228601"/>
            <a:ext cx="108204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RAD Model</a:t>
            </a:r>
            <a:endParaRPr lang="en-GB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takes place in a series of short cycles or iterations.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 focuses on the present iteration and plans are made for one increment at a time.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planned for each iteration is called a time-box.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enhances the functionality of the application by only a small amount.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each iteration a quick-and-dirty prototype style software is developed.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evaluates the prototype and provides feedback on specific improvements and based on this the prototype is refined.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is not released to the customer.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FD52-7816-40FF-8F3F-C1B3A384CF1B}" type="slidenum">
              <a:rPr lang="en-US"/>
              <a:pPr/>
              <a:t>39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2" y="228601"/>
            <a:ext cx="108204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RAD Model</a:t>
            </a:r>
            <a:endParaRPr lang="en-GB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Software.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Non-critical Software.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constrained project schedules.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Software.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4ED1-F04E-4A63-80F7-833C50B6458D}" type="slidenum">
              <a:rPr lang="en-US"/>
              <a:pPr/>
              <a:t>4</a:t>
            </a:fld>
            <a:endParaRPr lang="en-US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03412" y="457200"/>
            <a:ext cx="88392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for developing a prototype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2" y="1749216"/>
            <a:ext cx="7770813" cy="4460875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to the customer: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formats, messages, reports, or interactive dialogs.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technical issues associated with product development: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major design decisions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issues like: 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of a hardware controller, 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a sorting algorithm, etc.</a:t>
            </a:r>
          </a:p>
        </p:txBody>
      </p:sp>
    </p:spTree>
    <p:extLst>
      <p:ext uri="{BB962C8B-B14F-4D97-AF65-F5344CB8AC3E}">
        <p14:creationId xmlns:p14="http://schemas.microsoft.com/office/powerpoint/2010/main" val="33371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FD52-7816-40FF-8F3F-C1B3A384CF1B}" type="slidenum">
              <a:rPr lang="en-US"/>
              <a:pPr/>
              <a:t>40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2" y="228601"/>
            <a:ext cx="10820400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endParaRPr lang="en-GB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Products.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optimal performance and reliability.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similar products.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Entity.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609600"/>
            <a:ext cx="10210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87F-9166-4C0E-890F-CD09A91531D9}" type="slidenum">
              <a:rPr lang="en-US"/>
              <a:pPr/>
              <a:t>5</a:t>
            </a:fld>
            <a:endParaRPr lang="en-US"/>
          </a:p>
        </p:txBody>
      </p:sp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79612" y="331786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</a:t>
            </a:r>
            <a:r>
              <a:rPr lang="en-GB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(contd.)</a:t>
            </a:r>
            <a:endParaRPr lang="en-GB" sz="36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8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reason for developing a prototype is: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impossible to ``get it right'' the first time, </a:t>
            </a:r>
          </a:p>
          <a:p>
            <a:pPr lvl="1" algn="just">
              <a:lnSpc>
                <a:spcPct val="150000"/>
              </a:lnSpc>
              <a:spcBef>
                <a:spcPts val="725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plan to throw away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product 	</a:t>
            </a:r>
          </a:p>
          <a:p>
            <a:pPr lvl="2" algn="just">
              <a:lnSpc>
                <a:spcPct val="150000"/>
              </a:lnSpc>
              <a:spcBef>
                <a:spcPts val="638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develop a good product.</a:t>
            </a:r>
          </a:p>
        </p:txBody>
      </p:sp>
    </p:spTree>
    <p:extLst>
      <p:ext uri="{BB962C8B-B14F-4D97-AF65-F5344CB8AC3E}">
        <p14:creationId xmlns:p14="http://schemas.microsoft.com/office/powerpoint/2010/main" val="12105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112-0E67-4F87-9341-B80A48E847BF}" type="slidenum">
              <a:rPr lang="en-US"/>
              <a:pPr/>
              <a:t>6</a:t>
            </a:fld>
            <a:endParaRPr lang="en-US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79612" y="331786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Model (contd.)</a:t>
            </a:r>
            <a:endParaRPr lang="en-GB" sz="36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approximate requirements.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a quick design.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model is built using several  short-cuts: 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Short-cuts might involve using inefficient, inaccurate,  or dummy functions.</a:t>
            </a:r>
          </a:p>
          <a:p>
            <a:pPr lvl="2" algn="just">
              <a:lnSpc>
                <a:spcPct val="150000"/>
              </a:lnSpc>
              <a:spcBef>
                <a:spcPts val="463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may use a table look-up rather than performing the actual computations.</a:t>
            </a:r>
          </a:p>
        </p:txBody>
      </p:sp>
    </p:spTree>
    <p:extLst>
      <p:ext uri="{BB962C8B-B14F-4D97-AF65-F5344CB8AC3E}">
        <p14:creationId xmlns:p14="http://schemas.microsoft.com/office/powerpoint/2010/main" val="8909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EC4-C0C4-43BD-898A-47309FA5AF2B}" type="slidenum">
              <a:rPr lang="en-US"/>
              <a:pPr/>
              <a:t>7</a:t>
            </a:fld>
            <a:endParaRPr lang="en-US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3412" y="306388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Model (contd.)</a:t>
            </a:r>
            <a:endParaRPr lang="en-GB" sz="36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447801"/>
            <a:ext cx="7770813" cy="4113213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prototype is submitted to the customer for his evaluation: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user feedback,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refined.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cycle continues until the user approves the prototype.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system is developed using the classical waterfall approach.</a:t>
            </a:r>
          </a:p>
        </p:txBody>
      </p:sp>
    </p:spTree>
    <p:extLst>
      <p:ext uri="{BB962C8B-B14F-4D97-AF65-F5344CB8AC3E}">
        <p14:creationId xmlns:p14="http://schemas.microsoft.com/office/powerpoint/2010/main" val="17309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B5C3-08F5-43A2-9037-2851BA87D741}" type="slidenum">
              <a:rPr lang="en-US"/>
              <a:pPr/>
              <a:t>8</a:t>
            </a:fld>
            <a:endParaRPr lang="en-US"/>
          </a:p>
        </p:txBody>
      </p:sp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Model (contd.)</a:t>
            </a:r>
            <a:endParaRPr lang="en-GB" sz="36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22364" y="1600200"/>
            <a:ext cx="7094662" cy="3184525"/>
            <a:chOff x="2122364" y="1600200"/>
            <a:chExt cx="7094662" cy="3184525"/>
          </a:xfrm>
        </p:grpSpPr>
        <p:sp>
          <p:nvSpPr>
            <p:cNvPr id="49154" name="Text Box 2"/>
            <p:cNvSpPr txBox="1">
              <a:spLocks noChangeArrowheads="1"/>
            </p:cNvSpPr>
            <p:nvPr/>
          </p:nvSpPr>
          <p:spPr bwMode="auto">
            <a:xfrm>
              <a:off x="2122364" y="2199023"/>
              <a:ext cx="1403350" cy="850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363"/>
                </a:spcBef>
                <a:tabLst>
                  <a:tab pos="863600" algn="l"/>
                </a:tabLst>
              </a:pPr>
              <a:r>
                <a:rPr lang="en-GB" sz="1600" b="1" dirty="0">
                  <a:solidFill>
                    <a:srgbClr val="0033CC"/>
                  </a:solidFill>
                  <a:latin typeface="times" charset="0"/>
                </a:rPr>
                <a:t>Requirements</a:t>
              </a:r>
            </a:p>
            <a:p>
              <a:pPr>
                <a:lnSpc>
                  <a:spcPct val="85000"/>
                </a:lnSpc>
                <a:spcBef>
                  <a:spcPts val="363"/>
                </a:spcBef>
                <a:tabLst>
                  <a:tab pos="863600" algn="l"/>
                </a:tabLst>
              </a:pPr>
              <a:r>
                <a:rPr lang="en-GB" sz="1600" b="1" dirty="0">
                  <a:solidFill>
                    <a:srgbClr val="0033CC"/>
                  </a:solidFill>
                  <a:latin typeface="times" charset="0"/>
                </a:rPr>
                <a:t>Gathering</a:t>
              </a:r>
            </a:p>
          </p:txBody>
        </p:sp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3840162" y="2446338"/>
              <a:ext cx="13700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925"/>
                </a:spcBef>
                <a:tabLst>
                  <a:tab pos="863600" algn="l"/>
                </a:tabLst>
              </a:pPr>
              <a:r>
                <a:rPr lang="en-GB" sz="1600" b="1" dirty="0">
                  <a:solidFill>
                    <a:srgbClr val="0033CC"/>
                  </a:solidFill>
                  <a:latin typeface="times" charset="0"/>
                </a:rPr>
                <a:t>Quick Design</a:t>
              </a:r>
            </a:p>
          </p:txBody>
        </p:sp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5103812" y="3048001"/>
              <a:ext cx="159861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925"/>
                </a:spcBef>
                <a:tabLst>
                  <a:tab pos="863600" algn="l"/>
                  <a:tab pos="1447800" algn="l"/>
                </a:tabLst>
              </a:pPr>
              <a:r>
                <a:rPr lang="en-GB" sz="1600" b="1" dirty="0">
                  <a:solidFill>
                    <a:srgbClr val="0033CC"/>
                  </a:solidFill>
                  <a:latin typeface="times" charset="0"/>
                </a:rPr>
                <a:t>Refine Requirements</a:t>
              </a: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4722813" y="1600200"/>
              <a:ext cx="152241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925"/>
                </a:spcBef>
                <a:tabLst>
                  <a:tab pos="863600" algn="l"/>
                  <a:tab pos="1447800" algn="l"/>
                </a:tabLst>
              </a:pPr>
              <a:r>
                <a:rPr lang="en-GB" sz="1600" b="1">
                  <a:solidFill>
                    <a:srgbClr val="0033CC"/>
                  </a:solidFill>
                  <a:latin typeface="times" charset="0"/>
                </a:rPr>
                <a:t>Build Prototype</a:t>
              </a:r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5561013" y="2209801"/>
              <a:ext cx="1522413" cy="68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63000"/>
                </a:lnSpc>
                <a:spcBef>
                  <a:spcPts val="363"/>
                </a:spcBef>
                <a:tabLst>
                  <a:tab pos="863600" algn="l"/>
                  <a:tab pos="1447800" algn="l"/>
                </a:tabLst>
              </a:pPr>
              <a:r>
                <a:rPr lang="en-GB" sz="1600" b="1" dirty="0">
                  <a:solidFill>
                    <a:srgbClr val="0033CC"/>
                  </a:solidFill>
                  <a:latin typeface="times" charset="0"/>
                </a:rPr>
                <a:t>Customer Evaluation of Prototype</a:t>
              </a:r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3427412" y="2514600"/>
              <a:ext cx="457200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Freeform 8"/>
            <p:cNvSpPr>
              <a:spLocks/>
            </p:cNvSpPr>
            <p:nvPr/>
          </p:nvSpPr>
          <p:spPr bwMode="auto">
            <a:xfrm>
              <a:off x="4494213" y="1905001"/>
              <a:ext cx="227013" cy="531813"/>
            </a:xfrm>
            <a:custGeom>
              <a:avLst/>
              <a:gdLst/>
              <a:ahLst/>
              <a:cxnLst>
                <a:cxn ang="0">
                  <a:pos x="0" y="1480"/>
                </a:cxn>
                <a:cxn ang="0">
                  <a:pos x="212" y="740"/>
                </a:cxn>
                <a:cxn ang="0">
                  <a:pos x="635" y="0"/>
                </a:cxn>
              </a:cxnLst>
              <a:rect l="0" t="0" r="r" b="b"/>
              <a:pathLst>
                <a:path w="636" h="1481">
                  <a:moveTo>
                    <a:pt x="0" y="1480"/>
                  </a:moveTo>
                  <a:cubicBezTo>
                    <a:pt x="53" y="1233"/>
                    <a:pt x="106" y="987"/>
                    <a:pt x="212" y="740"/>
                  </a:cubicBezTo>
                  <a:cubicBezTo>
                    <a:pt x="318" y="493"/>
                    <a:pt x="476" y="247"/>
                    <a:pt x="635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Freeform 9"/>
            <p:cNvSpPr>
              <a:spLocks/>
            </p:cNvSpPr>
            <p:nvPr/>
          </p:nvSpPr>
          <p:spPr bwMode="auto">
            <a:xfrm>
              <a:off x="5713413" y="1828801"/>
              <a:ext cx="455613" cy="379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1" y="423"/>
                </a:cxn>
                <a:cxn ang="0">
                  <a:pos x="1269" y="1058"/>
                </a:cxn>
              </a:cxnLst>
              <a:rect l="0" t="0" r="r" b="b"/>
              <a:pathLst>
                <a:path w="1270" h="1059">
                  <a:moveTo>
                    <a:pt x="0" y="0"/>
                  </a:moveTo>
                  <a:cubicBezTo>
                    <a:pt x="370" y="123"/>
                    <a:pt x="740" y="247"/>
                    <a:pt x="951" y="423"/>
                  </a:cubicBezTo>
                  <a:cubicBezTo>
                    <a:pt x="1163" y="600"/>
                    <a:pt x="1215" y="829"/>
                    <a:pt x="1269" y="1058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10"/>
            <p:cNvSpPr>
              <a:spLocks/>
            </p:cNvSpPr>
            <p:nvPr/>
          </p:nvSpPr>
          <p:spPr bwMode="auto">
            <a:xfrm>
              <a:off x="5713413" y="2819401"/>
              <a:ext cx="379413" cy="303213"/>
            </a:xfrm>
            <a:custGeom>
              <a:avLst/>
              <a:gdLst/>
              <a:ahLst/>
              <a:cxnLst>
                <a:cxn ang="0">
                  <a:pos x="1058" y="0"/>
                </a:cxn>
                <a:cxn ang="0">
                  <a:pos x="755" y="483"/>
                </a:cxn>
                <a:cxn ang="0">
                  <a:pos x="0" y="846"/>
                </a:cxn>
              </a:cxnLst>
              <a:rect l="0" t="0" r="r" b="b"/>
              <a:pathLst>
                <a:path w="1059" h="847">
                  <a:moveTo>
                    <a:pt x="1058" y="0"/>
                  </a:moveTo>
                  <a:cubicBezTo>
                    <a:pt x="994" y="171"/>
                    <a:pt x="931" y="342"/>
                    <a:pt x="755" y="483"/>
                  </a:cubicBezTo>
                  <a:cubicBezTo>
                    <a:pt x="579" y="624"/>
                    <a:pt x="289" y="735"/>
                    <a:pt x="0" y="846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Freeform 11"/>
            <p:cNvSpPr>
              <a:spLocks/>
            </p:cNvSpPr>
            <p:nvPr/>
          </p:nvSpPr>
          <p:spPr bwMode="auto">
            <a:xfrm>
              <a:off x="4494213" y="2667001"/>
              <a:ext cx="531813" cy="455613"/>
            </a:xfrm>
            <a:custGeom>
              <a:avLst/>
              <a:gdLst/>
              <a:ahLst/>
              <a:cxnLst>
                <a:cxn ang="0">
                  <a:pos x="1481" y="1270"/>
                </a:cxn>
                <a:cxn ang="0">
                  <a:pos x="493" y="906"/>
                </a:cxn>
                <a:cxn ang="0">
                  <a:pos x="0" y="0"/>
                </a:cxn>
              </a:cxnLst>
              <a:rect l="0" t="0" r="r" b="b"/>
              <a:pathLst>
                <a:path w="1482" h="1271">
                  <a:moveTo>
                    <a:pt x="1481" y="1270"/>
                  </a:moveTo>
                  <a:cubicBezTo>
                    <a:pt x="1111" y="1193"/>
                    <a:pt x="740" y="1118"/>
                    <a:pt x="493" y="906"/>
                  </a:cubicBezTo>
                  <a:cubicBezTo>
                    <a:pt x="247" y="695"/>
                    <a:pt x="123" y="347"/>
                    <a:pt x="0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6856412" y="2514600"/>
              <a:ext cx="1143000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7999413" y="2362201"/>
              <a:ext cx="11414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925"/>
                </a:spcBef>
                <a:tabLst>
                  <a:tab pos="863600" algn="l"/>
                </a:tabLst>
              </a:pPr>
              <a:r>
                <a:rPr lang="en-GB" sz="1600" b="1">
                  <a:solidFill>
                    <a:srgbClr val="0033CC"/>
                  </a:solidFill>
                  <a:latin typeface="times" charset="0"/>
                </a:rPr>
                <a:t>Design</a:t>
              </a: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7999413" y="3048001"/>
              <a:ext cx="11414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925"/>
                </a:spcBef>
                <a:tabLst>
                  <a:tab pos="863600" algn="l"/>
                </a:tabLst>
              </a:pPr>
              <a:r>
                <a:rPr lang="en-GB" sz="1600" b="1">
                  <a:solidFill>
                    <a:srgbClr val="0033CC"/>
                  </a:solidFill>
                  <a:latin typeface="times" charset="0"/>
                </a:rPr>
                <a:t>Implement</a:t>
              </a:r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8075613" y="3763963"/>
              <a:ext cx="1141413" cy="3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925"/>
                </a:spcBef>
                <a:tabLst>
                  <a:tab pos="863600" algn="l"/>
                </a:tabLst>
              </a:pPr>
              <a:r>
                <a:rPr lang="en-GB" sz="1600" b="1">
                  <a:solidFill>
                    <a:srgbClr val="0033CC"/>
                  </a:solidFill>
                  <a:latin typeface="times" charset="0"/>
                </a:rPr>
                <a:t>Test</a:t>
              </a:r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7999413" y="4449763"/>
              <a:ext cx="1141413" cy="3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925"/>
                </a:spcBef>
                <a:tabLst>
                  <a:tab pos="863600" algn="l"/>
                </a:tabLst>
              </a:pPr>
              <a:r>
                <a:rPr lang="en-GB" sz="1600" b="1">
                  <a:solidFill>
                    <a:srgbClr val="0033CC"/>
                  </a:solidFill>
                  <a:latin typeface="times" charset="0"/>
                </a:rPr>
                <a:t>Maintain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8304212" y="2667000"/>
              <a:ext cx="0" cy="4572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8304212" y="3352800"/>
              <a:ext cx="0" cy="4572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8304212" y="4038600"/>
              <a:ext cx="0" cy="45720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6781799" y="1944647"/>
              <a:ext cx="152241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>
                <a:lnSpc>
                  <a:spcPct val="85000"/>
                </a:lnSpc>
                <a:spcBef>
                  <a:spcPts val="925"/>
                </a:spcBef>
                <a:tabLst>
                  <a:tab pos="863600" algn="l"/>
                  <a:tab pos="1447800" algn="l"/>
                </a:tabLst>
              </a:pPr>
              <a:r>
                <a:rPr lang="en-GB" sz="1600" b="1" dirty="0">
                  <a:solidFill>
                    <a:srgbClr val="0033CC"/>
                  </a:solidFill>
                  <a:latin typeface="times" charset="0"/>
                </a:rPr>
                <a:t>Customer satisfied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1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CAED-8236-4FF1-BBFB-80BFAFFF5BB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228601"/>
            <a:ext cx="7770813" cy="1141413"/>
          </a:xfrm>
          <a:ln/>
        </p:spPr>
        <p:txBody>
          <a:bodyPr vert="horz" lIns="18000" tIns="46800" rIns="18000" bIns="4680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Model (contd.)</a:t>
            </a:r>
            <a:endParaRPr lang="en-GB" sz="36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8813" y="1600200"/>
            <a:ext cx="8177213" cy="4332288"/>
          </a:xfrm>
          <a:ln/>
        </p:spPr>
        <p:txBody>
          <a:bodyPr vert="horz" lIns="18000" tIns="46800" rIns="18000" bIns="4680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and specification phase becomes redundant: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working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(with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user feedbacks incorporated) serves as an animated  requirements specification.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code for the prototype is usually thrown away:</a:t>
            </a:r>
          </a:p>
          <a:p>
            <a:pPr lvl="1" algn="just">
              <a:lnSpc>
                <a:spcPct val="150000"/>
              </a:lnSpc>
              <a:spcBef>
                <a:spcPts val="55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experience gathered from developing the prototype helps a great deal while developing the actual product. </a:t>
            </a:r>
          </a:p>
        </p:txBody>
      </p:sp>
    </p:spTree>
    <p:extLst>
      <p:ext uri="{BB962C8B-B14F-4D97-AF65-F5344CB8AC3E}">
        <p14:creationId xmlns:p14="http://schemas.microsoft.com/office/powerpoint/2010/main" val="29524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767</TotalTime>
  <Words>1803</Words>
  <Application>Microsoft Office PowerPoint</Application>
  <PresentationFormat>Custom</PresentationFormat>
  <Paragraphs>287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Century Gothic</vt:lpstr>
      <vt:lpstr>times</vt:lpstr>
      <vt:lpstr>Times New Roman</vt:lpstr>
      <vt:lpstr>Wingdings</vt:lpstr>
      <vt:lpstr>Class open house presentation</vt:lpstr>
      <vt:lpstr>Software Engineering (ESC501)</vt:lpstr>
      <vt:lpstr>Intended Learning Outcomes (ILOs)</vt:lpstr>
      <vt:lpstr>Prototyping Model</vt:lpstr>
      <vt:lpstr>Reasons for developing a prototype</vt:lpstr>
      <vt:lpstr>Prototyping Model (contd.)</vt:lpstr>
      <vt:lpstr>Prototyping Model (contd.)</vt:lpstr>
      <vt:lpstr>Prototyping Model (contd.)</vt:lpstr>
      <vt:lpstr>Prototyping Model (contd.)</vt:lpstr>
      <vt:lpstr>Prototyping Model (contd.)</vt:lpstr>
      <vt:lpstr>Prototyping Model (contd.)</vt:lpstr>
      <vt:lpstr>Evolutionary Model</vt:lpstr>
      <vt:lpstr>Evolutionary Model (CONT.)</vt:lpstr>
      <vt:lpstr>Evolutionary Model (CONT.)</vt:lpstr>
      <vt:lpstr>Advantages of Evolutionary Model</vt:lpstr>
      <vt:lpstr>Disadvantages of Evolutionary Model</vt:lpstr>
      <vt:lpstr>Evolutionary Model with Iteration</vt:lpstr>
      <vt:lpstr>Evolutionary Model with iteration</vt:lpstr>
      <vt:lpstr>Spiral Model</vt:lpstr>
      <vt:lpstr>Spiral Model (CONT.)</vt:lpstr>
      <vt:lpstr>PowerPoint Presentation</vt:lpstr>
      <vt:lpstr>Spiral Model  </vt:lpstr>
      <vt:lpstr>Spiral Model </vt:lpstr>
      <vt:lpstr>Spiral Model (CONT.)</vt:lpstr>
      <vt:lpstr>Spiral Model (CONT.)</vt:lpstr>
      <vt:lpstr>Spiral Model (CONT.)</vt:lpstr>
      <vt:lpstr>Objective Setting </vt:lpstr>
      <vt:lpstr>Risk Assessment and Reduction</vt:lpstr>
      <vt:lpstr>Spiral Model (CONT.)</vt:lpstr>
      <vt:lpstr>Spiral Model as a meta model</vt:lpstr>
      <vt:lpstr>Comparison of Different Life Cycle Models</vt:lpstr>
      <vt:lpstr>Comparison of Different Life Cycle Models (CONT.)</vt:lpstr>
      <vt:lpstr>V-Model</vt:lpstr>
      <vt:lpstr>V-Model (contd….)</vt:lpstr>
      <vt:lpstr>V-Model (contd….)</vt:lpstr>
      <vt:lpstr>Advantages and Disadvantages of V-Model</vt:lpstr>
      <vt:lpstr>RAD (Rapid Application Development)-Model</vt:lpstr>
      <vt:lpstr>Goals of RAD Model</vt:lpstr>
      <vt:lpstr>Working of RAD Model</vt:lpstr>
      <vt:lpstr>Applications of RAD Model</vt:lpstr>
      <vt:lpstr>Exceptions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(ESC501)</dc:title>
  <dc:creator>Ms. Poulami Dutta</dc:creator>
  <cp:lastModifiedBy>user</cp:lastModifiedBy>
  <cp:revision>92</cp:revision>
  <dcterms:created xsi:type="dcterms:W3CDTF">2020-08-01T15:54:29Z</dcterms:created>
  <dcterms:modified xsi:type="dcterms:W3CDTF">2021-09-15T08:34:58Z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