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75" y="215706"/>
            <a:ext cx="83664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36" y="890498"/>
            <a:ext cx="5399927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Capstone</a:t>
            </a:r>
            <a:r>
              <a:rPr spc="-30" dirty="0"/>
              <a:t> </a:t>
            </a:r>
            <a:r>
              <a:rPr spc="80" dirty="0"/>
              <a:t>Project</a:t>
            </a:r>
            <a:r>
              <a:rPr spc="-25" dirty="0"/>
              <a:t> </a:t>
            </a:r>
            <a:r>
              <a:rPr spc="-50" dirty="0"/>
              <a:t>2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600" dirty="0">
                <a:solidFill>
                  <a:srgbClr val="134F5C"/>
                </a:solidFill>
              </a:rPr>
              <a:t>Retail</a:t>
            </a:r>
            <a:r>
              <a:rPr sz="3600" spc="160" dirty="0">
                <a:solidFill>
                  <a:srgbClr val="134F5C"/>
                </a:solidFill>
              </a:rPr>
              <a:t> </a:t>
            </a:r>
            <a:r>
              <a:rPr sz="3600" dirty="0">
                <a:solidFill>
                  <a:srgbClr val="134F5C"/>
                </a:solidFill>
              </a:rPr>
              <a:t>Sales</a:t>
            </a:r>
            <a:r>
              <a:rPr sz="3600" spc="160" dirty="0">
                <a:solidFill>
                  <a:srgbClr val="134F5C"/>
                </a:solidFill>
              </a:rPr>
              <a:t> </a:t>
            </a:r>
            <a:r>
              <a:rPr sz="3600" spc="95" dirty="0">
                <a:solidFill>
                  <a:srgbClr val="134F5C"/>
                </a:solidFill>
              </a:rPr>
              <a:t>Prediction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1" y="2343150"/>
            <a:ext cx="4768030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endParaRPr sz="1600" b="1" dirty="0">
              <a:latin typeface="Tahoma" panose="020B0604030504040204"/>
              <a:cs typeface="Tahoma" panose="020B0604030504040204"/>
            </a:endParaRPr>
          </a:p>
          <a:p>
            <a:r>
              <a:rPr lang="en-GB" alt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        NAME :-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Kartik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Pisudde</a:t>
            </a:r>
            <a:endParaRPr lang="en-IN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700" marR="5080" indent="464185">
              <a:lnSpc>
                <a:spcPct val="200000"/>
              </a:lnSpc>
            </a:pPr>
            <a:endParaRPr sz="16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840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Upon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further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exploration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clearly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belonged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type </a:t>
            </a:r>
            <a:r>
              <a:rPr sz="1300" dirty="0">
                <a:latin typeface="Arial MT"/>
                <a:cs typeface="Arial MT"/>
              </a:rPr>
              <a:t>‘a’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191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above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findings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seems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opportunities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'b'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'd'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respectively.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store"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just </a:t>
            </a:r>
            <a:r>
              <a:rPr sz="1300" dirty="0">
                <a:latin typeface="Arial MT"/>
                <a:cs typeface="Arial MT"/>
              </a:rPr>
              <a:t>because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majority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these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overall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revenue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numbers.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hand,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even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better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average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than</a:t>
            </a:r>
            <a:r>
              <a:rPr sz="1300" spc="-10" dirty="0">
                <a:latin typeface="Arial MT"/>
                <a:cs typeface="Arial MT"/>
              </a:rPr>
              <a:t>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493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pretty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obvious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outliers.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competition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range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far </a:t>
            </a:r>
            <a:r>
              <a:rPr sz="1200" spc="-10" dirty="0">
                <a:latin typeface="Arial MT"/>
                <a:cs typeface="Arial MT"/>
              </a:rPr>
              <a:t>away.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17526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temporarily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refurbishment.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758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end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2014 </a:t>
            </a:r>
            <a:r>
              <a:rPr sz="1400" dirty="0">
                <a:latin typeface="Arial MT"/>
                <a:cs typeface="Arial MT"/>
              </a:rPr>
              <a:t>went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couple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September,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63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9179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8001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In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outlier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differs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significantly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observations. </a:t>
            </a:r>
            <a:r>
              <a:rPr sz="1300" dirty="0">
                <a:latin typeface="Arial MT"/>
                <a:cs typeface="Arial MT"/>
              </a:rPr>
              <a:t>Outliers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occur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chance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any </a:t>
            </a:r>
            <a:r>
              <a:rPr sz="1300" dirty="0">
                <a:latin typeface="Arial MT"/>
                <a:cs typeface="Arial MT"/>
              </a:rPr>
              <a:t>distribution,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but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often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indicate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either </a:t>
            </a:r>
            <a:r>
              <a:rPr sz="1300" dirty="0">
                <a:latin typeface="Arial MT"/>
                <a:cs typeface="Arial MT"/>
              </a:rPr>
              <a:t>measurement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error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population </a:t>
            </a:r>
            <a:r>
              <a:rPr sz="1300" dirty="0">
                <a:latin typeface="Arial MT"/>
                <a:cs typeface="Arial MT"/>
              </a:rPr>
              <a:t>has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heavy-</a:t>
            </a:r>
            <a:r>
              <a:rPr sz="1300" dirty="0">
                <a:latin typeface="Arial MT"/>
                <a:cs typeface="Arial MT"/>
              </a:rPr>
              <a:t>tailed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distribution.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latin typeface="Arial MT"/>
                <a:cs typeface="Arial MT"/>
              </a:rPr>
              <a:t>Z-</a:t>
            </a:r>
            <a:r>
              <a:rPr sz="1300" dirty="0">
                <a:latin typeface="Arial MT"/>
                <a:cs typeface="Arial MT"/>
              </a:rPr>
              <a:t>score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measure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tells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you </a:t>
            </a:r>
            <a:r>
              <a:rPr sz="1300" dirty="0">
                <a:latin typeface="Arial MT"/>
                <a:cs typeface="Arial MT"/>
              </a:rPr>
              <a:t>how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technical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term,</a:t>
            </a:r>
            <a:r>
              <a:rPr sz="1300" spc="-10" dirty="0">
                <a:latin typeface="Arial MT"/>
                <a:cs typeface="Arial MT"/>
              </a:rPr>
              <a:t> Z-score </a:t>
            </a:r>
            <a:r>
              <a:rPr sz="1300" dirty="0">
                <a:latin typeface="Arial MT"/>
                <a:cs typeface="Arial MT"/>
              </a:rPr>
              <a:t>tells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how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many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standard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deviations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away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a </a:t>
            </a:r>
            <a:r>
              <a:rPr sz="1300" dirty="0">
                <a:latin typeface="Arial MT"/>
                <a:cs typeface="Arial MT"/>
              </a:rPr>
              <a:t>given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observation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mean.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652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97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are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541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treat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because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behind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behaviour </a:t>
            </a:r>
            <a:r>
              <a:rPr sz="1200" dirty="0">
                <a:latin typeface="Arial MT"/>
                <a:cs typeface="Arial MT"/>
              </a:rPr>
              <a:t>seems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occurrence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wise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deleting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manipulating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especially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ups</a:t>
            </a:r>
            <a:r>
              <a:rPr sz="1200" spc="-25" dirty="0">
                <a:latin typeface="Arial MT"/>
                <a:cs typeface="Arial MT"/>
              </a:rPr>
              <a:t> and </a:t>
            </a:r>
            <a:r>
              <a:rPr sz="1200" dirty="0">
                <a:latin typeface="Arial MT"/>
                <a:cs typeface="Arial MT"/>
              </a:rPr>
              <a:t>downs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target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other </a:t>
            </a:r>
            <a:r>
              <a:rPr sz="1200" dirty="0">
                <a:latin typeface="Arial MT"/>
                <a:cs typeface="Arial MT"/>
              </a:rPr>
              <a:t>features.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is </a:t>
            </a:r>
            <a:r>
              <a:rPr sz="1200" dirty="0">
                <a:latin typeface="Arial MT"/>
                <a:cs typeface="Arial MT"/>
              </a:rPr>
              <a:t>seasonality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relationship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based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5" dirty="0">
                <a:latin typeface="Arial MT"/>
                <a:cs typeface="Arial MT"/>
              </a:rPr>
              <a:t> are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747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24*7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along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assortments </a:t>
            </a:r>
            <a:r>
              <a:rPr sz="1200" dirty="0">
                <a:latin typeface="Arial MT"/>
                <a:cs typeface="Arial MT"/>
              </a:rPr>
              <a:t>available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probably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higher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305935" cy="7219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Modeling: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dirty="0">
                <a:solidFill>
                  <a:srgbClr val="212121"/>
                </a:solidFill>
              </a:rPr>
              <a:t>Factors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affecting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in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choosing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the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model: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61909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Determining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depends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many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factors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statement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want,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size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computational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observations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few.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69265" marR="15113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festive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469265" marR="508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prefers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322135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Baseline</a:t>
            </a:r>
            <a:r>
              <a:rPr sz="1750" spc="-4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Model:</a:t>
            </a:r>
            <a:r>
              <a:rPr sz="1750" spc="-3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Decision</a:t>
            </a:r>
            <a:r>
              <a:rPr sz="1750" spc="-35" dirty="0">
                <a:solidFill>
                  <a:srgbClr val="212121"/>
                </a:solidFill>
              </a:rPr>
              <a:t> </a:t>
            </a:r>
            <a:r>
              <a:rPr sz="1750" spc="-20" dirty="0">
                <a:solidFill>
                  <a:srgbClr val="212121"/>
                </a:solidFill>
              </a:rPr>
              <a:t>Tree</a:t>
            </a:r>
            <a:endParaRPr sz="17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8500" y="855599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6"/>
            <a:ext cx="25488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baseline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simple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provides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reasonable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task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require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much </a:t>
            </a:r>
            <a:r>
              <a:rPr sz="1100" dirty="0">
                <a:latin typeface="Arial MT"/>
                <a:cs typeface="Arial MT"/>
              </a:rPr>
              <a:t>expertise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well </a:t>
            </a:r>
            <a:r>
              <a:rPr sz="1100" dirty="0">
                <a:latin typeface="Arial MT"/>
                <a:cs typeface="Arial MT"/>
              </a:rPr>
              <a:t>established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seasonality </a:t>
            </a:r>
            <a:r>
              <a:rPr sz="1100" dirty="0">
                <a:latin typeface="Arial MT"/>
                <a:cs typeface="Arial MT"/>
              </a:rPr>
              <a:t>involved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relationship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possible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kinds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datasets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machine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algorithms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which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robust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outlier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effect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which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handle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non-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 </a:t>
            </a:r>
            <a:r>
              <a:rPr sz="1100" spc="-10" dirty="0">
                <a:latin typeface="Arial MT"/>
                <a:cs typeface="Arial MT"/>
              </a:rPr>
              <a:t>effectively.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simple </a:t>
            </a:r>
            <a:r>
              <a:rPr sz="1100" dirty="0">
                <a:latin typeface="Arial MT"/>
                <a:cs typeface="Arial MT"/>
              </a:rPr>
              <a:t>decision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performing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pretty </a:t>
            </a:r>
            <a:r>
              <a:rPr sz="1100" dirty="0">
                <a:latin typeface="Arial MT"/>
                <a:cs typeface="Arial MT"/>
              </a:rPr>
              <a:t>well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validation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has </a:t>
            </a:r>
            <a:r>
              <a:rPr sz="1100" dirty="0">
                <a:latin typeface="Arial MT"/>
                <a:cs typeface="Arial MT"/>
              </a:rPr>
              <a:t>completely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overfitted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</a:t>
            </a:r>
            <a:r>
              <a:rPr sz="1100" spc="-20" dirty="0">
                <a:latin typeface="Arial MT"/>
                <a:cs typeface="Arial MT"/>
              </a:rPr>
              <a:t> set. </a:t>
            </a:r>
            <a:r>
              <a:rPr sz="1100" dirty="0">
                <a:latin typeface="Arial MT"/>
                <a:cs typeface="Arial MT"/>
              </a:rPr>
              <a:t>It's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more </a:t>
            </a:r>
            <a:r>
              <a:rPr sz="1100" dirty="0">
                <a:latin typeface="Arial MT"/>
                <a:cs typeface="Arial MT"/>
              </a:rPr>
              <a:t>generalized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future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data </a:t>
            </a:r>
            <a:r>
              <a:rPr sz="1100" spc="-10" dirty="0">
                <a:latin typeface="Arial MT"/>
                <a:cs typeface="Arial MT"/>
              </a:rPr>
              <a:t>points.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28790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165417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Random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Forest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930686"/>
            <a:ext cx="2526030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ensemble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regression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dirty="0">
                <a:latin typeface="Arial MT"/>
                <a:cs typeface="Arial MT"/>
              </a:rPr>
              <a:t>constructing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multitude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decision </a:t>
            </a:r>
            <a:r>
              <a:rPr sz="1100" dirty="0">
                <a:latin typeface="Arial MT"/>
                <a:cs typeface="Arial MT"/>
              </a:rPr>
              <a:t>trees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time.</a:t>
            </a:r>
            <a:r>
              <a:rPr sz="1100" spc="-25" dirty="0">
                <a:latin typeface="Arial MT"/>
                <a:cs typeface="Arial MT"/>
              </a:rPr>
              <a:t> For </a:t>
            </a:r>
            <a:r>
              <a:rPr sz="1100" dirty="0">
                <a:latin typeface="Arial MT"/>
                <a:cs typeface="Arial MT"/>
              </a:rPr>
              <a:t>regression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tasks,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average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10" dirty="0">
                <a:latin typeface="Arial MT"/>
                <a:cs typeface="Arial MT"/>
              </a:rPr>
              <a:t> trees.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5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prevent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overfitting,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built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model.</a:t>
            </a:r>
            <a:r>
              <a:rPr sz="1100" spc="-10" dirty="0">
                <a:latin typeface="Arial MT"/>
                <a:cs typeface="Arial MT"/>
              </a:rPr>
              <a:t> Random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decision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trees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merges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together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stable prediction.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Regressor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results </a:t>
            </a:r>
            <a:r>
              <a:rPr sz="1100" dirty="0">
                <a:latin typeface="Arial MT"/>
                <a:cs typeface="Arial MT"/>
              </a:rPr>
              <a:t>were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baseline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R^2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0.955673.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8725" y="863246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25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42043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Random</a:t>
            </a:r>
            <a:r>
              <a:rPr sz="1750" spc="-5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Forest</a:t>
            </a:r>
            <a:r>
              <a:rPr sz="1750" spc="-4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Hyperparameter</a:t>
            </a:r>
            <a:r>
              <a:rPr sz="1750" spc="-40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Tuning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1333024"/>
            <a:ext cx="253428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R^2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tuned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0" dirty="0">
                <a:latin typeface="Arial MT"/>
                <a:cs typeface="Arial MT"/>
              </a:rPr>
              <a:t> with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0.955878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20" dirty="0">
                <a:latin typeface="Arial MT"/>
                <a:cs typeface="Arial MT"/>
              </a:rPr>
              <a:t> only </a:t>
            </a:r>
            <a:r>
              <a:rPr sz="1100" dirty="0">
                <a:latin typeface="Arial MT"/>
                <a:cs typeface="Arial MT"/>
              </a:rPr>
              <a:t>0.021%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improved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simple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indicates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trends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patterns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captured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without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overfitting </a:t>
            </a:r>
            <a:r>
              <a:rPr sz="1100" dirty="0">
                <a:latin typeface="Arial MT"/>
                <a:cs typeface="Arial MT"/>
              </a:rPr>
              <a:t>were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done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level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performance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achievable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achieved.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2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8250" y="92464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CC0000"/>
                </a:solidFill>
                <a:latin typeface="Tahoma" panose="020B0604030504040204"/>
                <a:cs typeface="Tahoma" panose="020B0604030504040204"/>
              </a:rPr>
              <a:t>Content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6029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1800" b="1" spc="-3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Retail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800" b="1" spc="-2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Prediction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b="1" spc="-2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Approach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Exploratory</a:t>
            </a:r>
            <a:r>
              <a:rPr sz="1800" b="1" spc="-4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b="1" spc="-10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Outlier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Detection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Modeling: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Baseline</a:t>
            </a:r>
            <a:r>
              <a:rPr sz="1800" b="1" spc="-4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800" b="1" spc="-2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b="1" spc="-2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Decision</a:t>
            </a:r>
            <a:r>
              <a:rPr sz="1800" b="1" spc="-2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Tree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Random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Forest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Random</a:t>
            </a:r>
            <a:r>
              <a:rPr sz="1800" b="1" spc="-4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forest</a:t>
            </a:r>
            <a:r>
              <a:rPr sz="1800" b="1" spc="-3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Hypertuning</a:t>
            </a:r>
            <a:r>
              <a:rPr sz="1800" b="1" spc="-3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1800" b="1" spc="-4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Importance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Evaluation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1800" b="1" spc="-3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wise</a:t>
            </a:r>
            <a:r>
              <a:rPr sz="1800" b="1" spc="-2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800" b="1" spc="-2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Predictions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1800" b="1" spc="-45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-3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 panose="020B0604020202020204"/>
                <a:cs typeface="Arial" panose="020B0604020202020204"/>
              </a:rPr>
              <a:t>Recommendations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499" y="818000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5" y="354810"/>
            <a:ext cx="3776979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Random</a:t>
            </a:r>
            <a:r>
              <a:rPr sz="1750" b="1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Forest</a:t>
            </a:r>
            <a:r>
              <a:rPr sz="17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17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Importance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162436"/>
            <a:ext cx="4467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Performance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Evaluation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0875" y="707775"/>
            <a:ext cx="7642859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this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2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festive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most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1397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prefer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Hence,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overfitted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0.91575.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6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overfitting,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builds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trees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merges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together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accurate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stable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prediction.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Regressor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improvement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4.36%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1524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hyperparameters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gave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0.955878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only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0.021%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improved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signifies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maxed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dirty="0"/>
              <a:t>Store</a:t>
            </a:r>
            <a:r>
              <a:rPr spc="-35" dirty="0"/>
              <a:t> </a:t>
            </a:r>
            <a:r>
              <a:rPr dirty="0"/>
              <a:t>wise</a:t>
            </a:r>
            <a:r>
              <a:rPr spc="-20" dirty="0"/>
              <a:t> </a:t>
            </a:r>
            <a:r>
              <a:rPr dirty="0"/>
              <a:t>Sales</a:t>
            </a:r>
            <a:r>
              <a:rPr spc="-20" dirty="0"/>
              <a:t> </a:t>
            </a:r>
            <a:r>
              <a:rPr spc="-10" dirty="0"/>
              <a:t>Predictions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25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latest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actual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against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predictions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located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store wise: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724" y="1493475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Recommendations: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921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Businesses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determine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what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will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generating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particular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timespan</a:t>
            </a:r>
            <a:r>
              <a:rPr sz="1400" spc="-4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empower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themselves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powerful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strategic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plans.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decisions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such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budgets,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hiring,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incentives,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goals,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acquisitions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growth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are</a:t>
            </a:r>
            <a:r>
              <a:rPr sz="1400" spc="5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affected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company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going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make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coming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months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plans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effective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planned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also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good.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conclusions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drawn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follows: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effect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Customers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 marL="469265" marR="11049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have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distance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within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range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10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kms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sales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far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away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indicating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locations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remote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locations.</a:t>
            </a:r>
            <a:endParaRPr sz="1400">
              <a:latin typeface="Arial MT"/>
              <a:cs typeface="Arial MT"/>
            </a:endParaRPr>
          </a:p>
          <a:p>
            <a:pPr marL="469265" marR="6032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though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few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highest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average.</a:t>
            </a:r>
            <a:r>
              <a:rPr sz="14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reasons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include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all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three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kinds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assortments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specially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assortment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level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only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at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being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open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sundays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well.</a:t>
            </a:r>
            <a:endParaRPr sz="1400">
              <a:latin typeface="Arial MT"/>
              <a:cs typeface="Arial MT"/>
            </a:endParaRPr>
          </a:p>
          <a:p>
            <a:pPr marL="469265" marR="30099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showed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justifiable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behaviour.</a:t>
            </a:r>
            <a:r>
              <a:rPr sz="14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were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either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Recommendations: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promotion.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  <a:p>
            <a:pPr marL="469265" marR="37147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seasonality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involved,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hence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advantage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holidays.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4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94771" y="1250666"/>
            <a:ext cx="29616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Machine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Mastery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GeeksforGeeks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Analytics</a:t>
            </a:r>
            <a:r>
              <a:rPr sz="1600" spc="-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Vidhya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Towards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Built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Scikit-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Learn</a:t>
            </a:r>
            <a:r>
              <a:rPr sz="1600" spc="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Org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797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Problem</a:t>
            </a:r>
            <a:r>
              <a:rPr sz="2200" spc="-35" dirty="0"/>
              <a:t> </a:t>
            </a:r>
            <a:r>
              <a:rPr sz="2200" spc="-10" dirty="0"/>
              <a:t>Statement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66575" y="1100244"/>
            <a:ext cx="7439659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75">
              <a:lnSpc>
                <a:spcPct val="115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operates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3,000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countries. Currently,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tasked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predicting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daily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advance.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influenced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factors,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including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promotions,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competition,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school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holidays, seasonality,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thousands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individual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predicting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circumstances,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accuracy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sz="1750">
              <a:latin typeface="Arial MT"/>
              <a:cs typeface="Arial MT"/>
            </a:endParaRPr>
          </a:p>
          <a:p>
            <a:pPr marL="12700" marR="5080" algn="just">
              <a:lnSpc>
                <a:spcPct val="115000"/>
              </a:lnSpc>
              <a:spcBef>
                <a:spcPts val="800"/>
              </a:spcBef>
            </a:pP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7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provided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historical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1,115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stores.</a:t>
            </a:r>
            <a:r>
              <a:rPr sz="175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forecast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"Sales"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column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set.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temporarily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4" y="441857"/>
            <a:ext cx="28981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Retail</a:t>
            </a:r>
            <a:r>
              <a:rPr spc="-30" dirty="0"/>
              <a:t> </a:t>
            </a:r>
            <a:r>
              <a:rPr dirty="0"/>
              <a:t>Sales</a:t>
            </a:r>
            <a:r>
              <a:rPr spc="-25" dirty="0"/>
              <a:t> </a:t>
            </a:r>
            <a:r>
              <a:rPr spc="-10" dirty="0"/>
              <a:t>Prediction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3674" y="1008276"/>
            <a:ext cx="8004809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refers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process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estimating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demand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marR="150495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generating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particular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timespan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empower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themselves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powerful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strategic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plans.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decisions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budgets,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hiring,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incentives,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goals,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acquisitions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growth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company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going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effective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planned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also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good.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predicts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chain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market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99" y="58638"/>
            <a:ext cx="1892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Summary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4608" y="382742"/>
            <a:ext cx="770509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30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represents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duple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within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turnover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(Dependent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Variable)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Customers</a:t>
            </a:r>
            <a:r>
              <a:rPr sz="130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130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open: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open</a:t>
            </a:r>
            <a:endParaRPr sz="130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StateHoliday</a:t>
            </a:r>
            <a:r>
              <a:rPr sz="130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holiday.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Normally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few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exceptions,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holidays.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weekends.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 MT"/>
                <a:cs typeface="Arial MT"/>
              </a:rPr>
              <a:t>=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Easter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Christmas,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None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SchoolHoliday</a:t>
            </a:r>
            <a:r>
              <a:rPr sz="1300" b="1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closure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StoreType</a:t>
            </a:r>
            <a:r>
              <a:rPr sz="1300" b="1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differentiates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between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4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models: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 marL="340360" marR="3505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Assortment</a:t>
            </a:r>
            <a:r>
              <a:rPr sz="130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level: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basic,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extra,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extended.</a:t>
            </a:r>
            <a:r>
              <a:rPr sz="1300" spc="-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assortment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retailing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display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purchase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by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consumers.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CompetitionDistance</a:t>
            </a:r>
            <a:r>
              <a:rPr sz="130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distance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meters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marR="4876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CompetitionOpenSince[Month/Year]</a:t>
            </a:r>
            <a:r>
              <a:rPr sz="130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approximate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opened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Promo</a:t>
            </a:r>
            <a:r>
              <a:rPr sz="130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running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marR="53784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Promo2</a:t>
            </a:r>
            <a:r>
              <a:rPr sz="130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continuing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stores: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not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participating,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endParaRPr sz="1300">
              <a:latin typeface="Arial MT"/>
              <a:cs typeface="Arial MT"/>
            </a:endParaRPr>
          </a:p>
          <a:p>
            <a:pPr marL="340360" marR="76454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Promo2Since[Year/Week]</a:t>
            </a:r>
            <a:r>
              <a:rPr sz="1300" b="1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calendar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started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r>
              <a:rPr sz="13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endParaRPr sz="1300">
              <a:latin typeface="Arial MT"/>
              <a:cs typeface="Arial MT"/>
            </a:endParaRPr>
          </a:p>
          <a:p>
            <a:pPr marL="340360" marR="432435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PromoInterval</a:t>
            </a:r>
            <a:r>
              <a:rPr sz="130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30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intervals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naming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anew.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E.g.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"Feb,May,Aug,Nov"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means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round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February,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May,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August,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November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store.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5" y="108585"/>
            <a:ext cx="12693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753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followed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completion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project:</a:t>
            </a:r>
            <a:endParaRPr sz="145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250" b="1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Problem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Preprocessing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Cleaning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Missing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Handling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Merging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Datasets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Exploratory</a:t>
            </a:r>
            <a:r>
              <a:rPr sz="1250" b="1" spc="-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50" b="1" spc="-8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-"/>
              <a:tabLst>
                <a:tab pos="1000760" algn="l"/>
              </a:tabLst>
            </a:pP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95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9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EDA</a:t>
            </a:r>
            <a:r>
              <a:rPr sz="95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Conclusion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Validating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Manipulation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Engineering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Outlier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Treatment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Scaling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Encoding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Modeling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95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Split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 Forest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Hyperparameter Tuning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Importance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Evaluation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-"/>
              <a:tabLst>
                <a:tab pos="1000760" algn="l"/>
              </a:tabLst>
            </a:pP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Visualizing</a:t>
            </a:r>
            <a:r>
              <a:rPr sz="9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Performances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33780" lvl="1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Tuned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1250" b="1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wise</a:t>
            </a:r>
            <a:r>
              <a:rPr sz="125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1250" b="1" spc="-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Predictions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1250" b="1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50" b="1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Recommendations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5" y="113946"/>
            <a:ext cx="3318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spc="-40" dirty="0"/>
              <a:t> </a:t>
            </a: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9370" cy="4208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Hypotheses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330835">
              <a:lnSpc>
                <a:spcPct val="115000"/>
              </a:lnSpc>
              <a:spcBef>
                <a:spcPts val="65"/>
              </a:spcBef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Just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observing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head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understanding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it,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following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framed: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69265" marR="18986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There's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called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"DayOfWeek"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1-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denoting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week.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There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off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Sunday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low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508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certain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effect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well.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premium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high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fetch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refurbishment,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those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generate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31115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There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seasonality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pattern,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before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high.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546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0480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Monday,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probably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because </a:t>
            </a:r>
            <a:r>
              <a:rPr sz="1300" dirty="0">
                <a:latin typeface="Arial MT"/>
                <a:cs typeface="Arial MT"/>
              </a:rPr>
              <a:t>shops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generally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remain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closed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Sundays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which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had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lowest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week.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Promo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leads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0" dirty="0">
                <a:latin typeface="Arial MT"/>
                <a:cs typeface="Arial MT"/>
              </a:rPr>
              <a:t> 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Normally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all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stores,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exceptions,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closed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state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holidays.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Lowest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state </a:t>
            </a:r>
            <a:r>
              <a:rPr sz="1300" dirty="0">
                <a:latin typeface="Arial MT"/>
                <a:cs typeface="Arial MT"/>
              </a:rPr>
              <a:t>holidays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especially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Christmas.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85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2349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tendency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rectangle.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Here,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average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sales.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strategies.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13657</Words>
  <Application>WPS Presentation</Application>
  <PresentationFormat>On-screen Show (16:9)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</vt:lpstr>
      <vt:lpstr>Tahoma</vt:lpstr>
      <vt:lpstr>Arial MT</vt:lpstr>
      <vt:lpstr>Microsoft YaHei</vt:lpstr>
      <vt:lpstr>Arial Unicode MS</vt:lpstr>
      <vt:lpstr>Calibri</vt:lpstr>
      <vt:lpstr>Office Theme</vt:lpstr>
      <vt:lpstr>PowerPoint 演示文稿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Outlier Detection</vt:lpstr>
      <vt:lpstr>PowerPoint 演示文稿</vt:lpstr>
      <vt:lpstr>PowerPoint 演示文稿</vt:lpstr>
      <vt:lpstr>Factors affecting in choosing the model:</vt:lpstr>
      <vt:lpstr>Baseline Model: Decision Tree</vt:lpstr>
      <vt:lpstr>Random Forest</vt:lpstr>
      <vt:lpstr>Random Forest Hyperparameter Tuning</vt:lpstr>
      <vt:lpstr>PowerPoint 演示文稿</vt:lpstr>
      <vt:lpstr>Model Performance and Evaluation</vt:lpstr>
      <vt:lpstr>Store wise Sales Predictions</vt:lpstr>
      <vt:lpstr>Conclusion and Recommendations: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dc:creator/>
  <cp:lastModifiedBy>karti</cp:lastModifiedBy>
  <cp:revision>2</cp:revision>
  <dcterms:created xsi:type="dcterms:W3CDTF">2023-03-13T15:35:00Z</dcterms:created>
  <dcterms:modified xsi:type="dcterms:W3CDTF">2023-10-01T09:09:43Z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7592E32EB1CA445C8D953B8B05DE55DE_12</vt:lpwstr>
  </property>
  <property fmtid="{D5CDD505-2E9C-101B-9397-08002B2CF9AE}" pid="4" name="KSOProductBuildVer">
    <vt:lpwstr>1033-12.2.0.13215</vt:lpwstr>
  </property>
</Properties>
</file>