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1" r:id="rId1"/>
  </p:sldMasterIdLst>
  <p:notesMasterIdLst>
    <p:notesMasterId r:id="rId24"/>
  </p:notesMasterIdLst>
  <p:sldIdLst>
    <p:sldId id="256" r:id="rId2"/>
    <p:sldId id="257" r:id="rId3"/>
    <p:sldId id="281" r:id="rId4"/>
    <p:sldId id="258" r:id="rId5"/>
    <p:sldId id="299" r:id="rId6"/>
    <p:sldId id="287" r:id="rId7"/>
    <p:sldId id="282" r:id="rId8"/>
    <p:sldId id="296" r:id="rId9"/>
    <p:sldId id="283" r:id="rId10"/>
    <p:sldId id="284" r:id="rId11"/>
    <p:sldId id="285" r:id="rId12"/>
    <p:sldId id="286" r:id="rId13"/>
    <p:sldId id="288" r:id="rId14"/>
    <p:sldId id="289" r:id="rId15"/>
    <p:sldId id="290" r:id="rId16"/>
    <p:sldId id="291" r:id="rId17"/>
    <p:sldId id="292" r:id="rId18"/>
    <p:sldId id="293" r:id="rId19"/>
    <p:sldId id="297" r:id="rId20"/>
    <p:sldId id="294" r:id="rId21"/>
    <p:sldId id="295" r:id="rId22"/>
    <p:sldId id="298" r:id="rId2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800000"/>
    <a:srgbClr val="1E90FF"/>
    <a:srgbClr val="453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56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395D06F-22CE-435F-9868-330ED8A0D186}" type="datetimeFigureOut">
              <a:rPr lang="en-IN" smtClean="0"/>
              <a:t>16-10-2023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DDA46AC-7A64-4C61-A0FA-7804FE9BA2B9}" type="slidenum">
              <a:rPr lang="en-IN" smtClean="0"/>
              <a:t>‹#›</a:t>
            </a:fld>
            <a:endParaRPr lang="en-IN"/>
          </a:p>
        </p:txBody>
      </p:sp>
    </p:spTree>
    <p:extLst>
      <p:ext uri="{BB962C8B-B14F-4D97-AF65-F5344CB8AC3E}">
        <p14:creationId xmlns:p14="http://schemas.microsoft.com/office/powerpoint/2010/main" val="279157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B6F15528-21DE-4FAA-801E-634DDDAF4B2B}" type="slidenum">
              <a:rPr lang="en-IN" smtClean="0"/>
              <a:t>‹#›</a:t>
            </a:fld>
            <a:endParaRPr lang="en-IN"/>
          </a:p>
        </p:txBody>
      </p:sp>
    </p:spTree>
    <p:extLst>
      <p:ext uri="{BB962C8B-B14F-4D97-AF65-F5344CB8AC3E}">
        <p14:creationId xmlns:p14="http://schemas.microsoft.com/office/powerpoint/2010/main" val="174407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674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462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2912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D8BD707-D9CF-40AE-B4C6-C98DA3205C09}" type="datetimeFigureOut">
              <a:rPr lang="en-US" smtClean="0"/>
              <a:t>10/16/2023</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IN"/>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B6F15528-21DE-4FAA-801E-634DDDAF4B2B}" type="slidenum">
              <a:rPr lang="en-IN" smtClean="0"/>
              <a:t>‹#›</a:t>
            </a:fld>
            <a:endParaRPr lang="en-IN"/>
          </a:p>
        </p:txBody>
      </p:sp>
    </p:spTree>
    <p:extLst>
      <p:ext uri="{BB962C8B-B14F-4D97-AF65-F5344CB8AC3E}">
        <p14:creationId xmlns:p14="http://schemas.microsoft.com/office/powerpoint/2010/main" val="176911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7013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827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7892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235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5704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10/16/2023</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582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D8BD707-D9CF-40AE-B4C6-C98DA3205C09}" type="datetimeFigureOut">
              <a:rPr lang="en-US" smtClean="0"/>
              <a:t>10/16/2023</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IN"/>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4048883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685800" rtl="0" eaLnBrk="1" latinLnBrk="0" hangingPunct="1">
        <a:lnSpc>
          <a:spcPct val="90000"/>
        </a:lnSpc>
        <a:spcBef>
          <a:spcPct val="0"/>
        </a:spcBef>
        <a:buNone/>
        <a:defRPr sz="405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1062771"/>
            <a:ext cx="5421630" cy="636072"/>
          </a:xfrm>
          <a:prstGeom prst="rect">
            <a:avLst/>
          </a:prstGeom>
        </p:spPr>
        <p:txBody>
          <a:bodyPr vert="horz" wrap="square" lIns="0" tIns="12700" rIns="0" bIns="0" rtlCol="0">
            <a:spAutoFit/>
          </a:bodyPr>
          <a:lstStyle/>
          <a:p>
            <a:pPr marL="12700">
              <a:lnSpc>
                <a:spcPct val="100000"/>
              </a:lnSpc>
              <a:spcBef>
                <a:spcPts val="100"/>
              </a:spcBef>
            </a:pPr>
            <a:r>
              <a:rPr spc="-114" dirty="0">
                <a:solidFill>
                  <a:srgbClr val="FF0000"/>
                </a:solidFill>
              </a:rPr>
              <a:t>Capstone</a:t>
            </a:r>
            <a:r>
              <a:rPr spc="-330" dirty="0">
                <a:solidFill>
                  <a:srgbClr val="FF0000"/>
                </a:solidFill>
              </a:rPr>
              <a:t> </a:t>
            </a:r>
            <a:r>
              <a:rPr spc="-175" dirty="0">
                <a:solidFill>
                  <a:srgbClr val="FF0000"/>
                </a:solidFill>
              </a:rPr>
              <a:t>Project-</a:t>
            </a:r>
            <a:r>
              <a:rPr lang="en-IN" spc="-175" dirty="0">
                <a:solidFill>
                  <a:srgbClr val="FF0000"/>
                </a:solidFill>
              </a:rPr>
              <a:t>2</a:t>
            </a:r>
            <a:endParaRPr spc="-175" dirty="0">
              <a:solidFill>
                <a:srgbClr val="FF0000"/>
              </a:solidFill>
            </a:endParaRPr>
          </a:p>
        </p:txBody>
      </p:sp>
      <p:sp>
        <p:nvSpPr>
          <p:cNvPr id="3" name="object 3"/>
          <p:cNvSpPr txBox="1">
            <a:spLocks noGrp="1"/>
          </p:cNvSpPr>
          <p:nvPr>
            <p:ph idx="1"/>
          </p:nvPr>
        </p:nvSpPr>
        <p:spPr>
          <a:xfrm>
            <a:off x="457199" y="895350"/>
            <a:ext cx="8282329" cy="1959555"/>
          </a:xfrm>
          <a:prstGeom prst="rect">
            <a:avLst/>
          </a:prstGeom>
        </p:spPr>
        <p:txBody>
          <a:bodyPr vert="horz" wrap="square" lIns="0" tIns="1125772" rIns="0" bIns="0" rtlCol="0">
            <a:spAutoFit/>
          </a:bodyPr>
          <a:lstStyle/>
          <a:p>
            <a:pPr marL="0" indent="0" algn="ctr">
              <a:buNone/>
            </a:pPr>
            <a:r>
              <a:rPr lang="en-IN" sz="2200" b="1" dirty="0">
                <a:solidFill>
                  <a:srgbClr val="7030A0"/>
                </a:solidFill>
                <a:latin typeface="Times New Roman" panose="02020603050405020304" pitchFamily="18" charset="0"/>
                <a:cs typeface="Times New Roman" panose="02020603050405020304" pitchFamily="18" charset="0"/>
              </a:rPr>
              <a:t>Bike Sharing Demand Prediction</a:t>
            </a:r>
          </a:p>
          <a:p>
            <a:pPr marL="0" indent="0" algn="ctr">
              <a:lnSpc>
                <a:spcPct val="100000"/>
              </a:lnSpc>
              <a:spcBef>
                <a:spcPts val="85"/>
              </a:spcBef>
              <a:buNone/>
            </a:pPr>
            <a:endParaRPr lang="en-IN" sz="1600" b="1" spc="-70" dirty="0">
              <a:solidFill>
                <a:schemeClr val="accent4">
                  <a:lumMod val="50000"/>
                </a:schemeClr>
              </a:solidFill>
              <a:latin typeface="Verdana"/>
              <a:cs typeface="Verdana"/>
            </a:endParaRPr>
          </a:p>
          <a:p>
            <a:pPr marL="0" indent="0" algn="ctr">
              <a:lnSpc>
                <a:spcPct val="100000"/>
              </a:lnSpc>
              <a:spcBef>
                <a:spcPts val="85"/>
              </a:spcBef>
              <a:buNone/>
            </a:pPr>
            <a:r>
              <a:rPr lang="en-IN" sz="1600" b="1" spc="-70" dirty="0">
                <a:solidFill>
                  <a:schemeClr val="accent4">
                    <a:lumMod val="50000"/>
                  </a:schemeClr>
                </a:solidFill>
                <a:latin typeface="Verdana"/>
                <a:cs typeface="Verdana"/>
              </a:rPr>
              <a:t>Kartik Pisudde</a:t>
            </a:r>
            <a:endParaRPr sz="1600" b="1" spc="-80" dirty="0">
              <a:solidFill>
                <a:schemeClr val="accent4">
                  <a:lumMod val="50000"/>
                </a:schemeClr>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EDA (contd...)</a:t>
            </a:r>
          </a:p>
        </p:txBody>
      </p:sp>
      <p:sp>
        <p:nvSpPr>
          <p:cNvPr id="3" name="Text Placeholder 2"/>
          <p:cNvSpPr>
            <a:spLocks noGrp="1"/>
          </p:cNvSpPr>
          <p:nvPr>
            <p:ph idx="1"/>
          </p:nvPr>
        </p:nvSpPr>
        <p:spPr>
          <a:xfrm>
            <a:off x="774781" y="3638550"/>
            <a:ext cx="8335060" cy="830997"/>
          </a:xfrm>
        </p:spPr>
        <p:txBody>
          <a:bodyPr>
            <a:normAutofit fontScale="92500" lnSpcReduction="20000"/>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demand on winter seasons</a:t>
            </a:r>
          </a:p>
          <a:p>
            <a:r>
              <a:rPr lang="en-IN" dirty="0">
                <a:latin typeface="Times New Roman" panose="02020603050405020304" pitchFamily="18" charset="0"/>
                <a:cs typeface="Times New Roman" panose="02020603050405020304" pitchFamily="18" charset="0"/>
              </a:rPr>
              <a:t>• Slightly Higher demand during Non holidays</a:t>
            </a:r>
          </a:p>
          <a:p>
            <a:r>
              <a:rPr lang="en-IN" dirty="0">
                <a:latin typeface="Times New Roman" panose="02020603050405020304" pitchFamily="18" charset="0"/>
                <a:cs typeface="Times New Roman" panose="02020603050405020304" pitchFamily="18" charset="0"/>
              </a:rPr>
              <a:t>• Almost no demand on non functioning day</a:t>
            </a:r>
          </a:p>
        </p:txBody>
      </p:sp>
      <p:pic>
        <p:nvPicPr>
          <p:cNvPr id="4" name="Picture 3"/>
          <p:cNvPicPr>
            <a:picLocks noChangeAspect="1"/>
          </p:cNvPicPr>
          <p:nvPr/>
        </p:nvPicPr>
        <p:blipFill>
          <a:blip r:embed="rId2"/>
          <a:stretch>
            <a:fillRect/>
          </a:stretch>
        </p:blipFill>
        <p:spPr>
          <a:xfrm>
            <a:off x="609600" y="870377"/>
            <a:ext cx="7620000" cy="2768173"/>
          </a:xfrm>
          <a:prstGeom prst="rect">
            <a:avLst/>
          </a:prstGeom>
        </p:spPr>
      </p:pic>
    </p:spTree>
    <p:extLst>
      <p:ext uri="{BB962C8B-B14F-4D97-AF65-F5344CB8AC3E}">
        <p14:creationId xmlns:p14="http://schemas.microsoft.com/office/powerpoint/2010/main" val="135761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EDA (contd...)</a:t>
            </a:r>
          </a:p>
        </p:txBody>
      </p:sp>
      <p:sp>
        <p:nvSpPr>
          <p:cNvPr id="4" name="Text Placeholder 3"/>
          <p:cNvSpPr>
            <a:spLocks noGrp="1"/>
          </p:cNvSpPr>
          <p:nvPr>
            <p:ph idx="1"/>
          </p:nvPr>
        </p:nvSpPr>
        <p:spPr>
          <a:xfrm>
            <a:off x="5410200" y="1276350"/>
            <a:ext cx="2895600" cy="3046988"/>
          </a:xfrm>
        </p:spPr>
        <p:txBody>
          <a:bodyPr>
            <a:normAutofit fontScale="92500" lnSpcReduction="20000"/>
          </a:bodyPr>
          <a:lstStyle/>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We can see that</a:t>
            </a:r>
          </a:p>
          <a:p>
            <a:r>
              <a:rPr lang="en-IN" dirty="0">
                <a:solidFill>
                  <a:schemeClr val="tx1"/>
                </a:solidFill>
                <a:latin typeface="Times New Roman" panose="02020603050405020304" pitchFamily="18" charset="0"/>
                <a:cs typeface="Times New Roman" panose="02020603050405020304" pitchFamily="18" charset="0"/>
              </a:rPr>
              <a:t>there less demand</a:t>
            </a:r>
          </a:p>
          <a:p>
            <a:r>
              <a:rPr lang="en-IN" dirty="0">
                <a:solidFill>
                  <a:schemeClr val="tx1"/>
                </a:solidFill>
                <a:latin typeface="Times New Roman" panose="02020603050405020304" pitchFamily="18" charset="0"/>
                <a:cs typeface="Times New Roman" panose="02020603050405020304" pitchFamily="18" charset="0"/>
              </a:rPr>
              <a:t>of Rented bike in the</a:t>
            </a:r>
          </a:p>
          <a:p>
            <a:r>
              <a:rPr lang="en-IN" dirty="0">
                <a:solidFill>
                  <a:schemeClr val="tx1"/>
                </a:solidFill>
                <a:latin typeface="Times New Roman" panose="02020603050405020304" pitchFamily="18" charset="0"/>
                <a:cs typeface="Times New Roman" panose="02020603050405020304" pitchFamily="18" charset="0"/>
              </a:rPr>
              <a:t>month of December,</a:t>
            </a:r>
          </a:p>
          <a:p>
            <a:r>
              <a:rPr lang="en-IN" dirty="0">
                <a:solidFill>
                  <a:schemeClr val="tx1"/>
                </a:solidFill>
                <a:latin typeface="Times New Roman" panose="02020603050405020304" pitchFamily="18" charset="0"/>
                <a:cs typeface="Times New Roman" panose="02020603050405020304" pitchFamily="18" charset="0"/>
              </a:rPr>
              <a:t>January, February</a:t>
            </a:r>
          </a:p>
          <a:p>
            <a:r>
              <a:rPr lang="en-IN" dirty="0">
                <a:solidFill>
                  <a:schemeClr val="tx1"/>
                </a:solidFill>
                <a:latin typeface="Times New Roman" panose="02020603050405020304" pitchFamily="18" charset="0"/>
                <a:cs typeface="Times New Roman" panose="02020603050405020304" pitchFamily="18" charset="0"/>
              </a:rPr>
              <a:t>i.e. during winter</a:t>
            </a:r>
          </a:p>
          <a:p>
            <a:r>
              <a:rPr lang="en-IN" dirty="0">
                <a:solidFill>
                  <a:schemeClr val="tx1"/>
                </a:solidFill>
                <a:latin typeface="Times New Roman" panose="02020603050405020304" pitchFamily="18" charset="0"/>
                <a:cs typeface="Times New Roman" panose="02020603050405020304" pitchFamily="18" charset="0"/>
              </a:rPr>
              <a:t>seasons</a:t>
            </a:r>
          </a:p>
          <a:p>
            <a:r>
              <a:rPr lang="en-IN" dirty="0">
                <a:solidFill>
                  <a:schemeClr val="tx1"/>
                </a:solidFill>
                <a:latin typeface="Times New Roman" panose="02020603050405020304" pitchFamily="18" charset="0"/>
                <a:cs typeface="Times New Roman" panose="02020603050405020304" pitchFamily="18" charset="0"/>
              </a:rPr>
              <a:t>• Also demand of bike</a:t>
            </a:r>
          </a:p>
          <a:p>
            <a:r>
              <a:rPr lang="en-IN" dirty="0">
                <a:solidFill>
                  <a:schemeClr val="tx1"/>
                </a:solidFill>
                <a:latin typeface="Times New Roman" panose="02020603050405020304" pitchFamily="18" charset="0"/>
                <a:cs typeface="Times New Roman" panose="02020603050405020304" pitchFamily="18" charset="0"/>
              </a:rPr>
              <a:t>is maximum during</a:t>
            </a:r>
          </a:p>
          <a:p>
            <a:r>
              <a:rPr lang="en-IN" dirty="0">
                <a:solidFill>
                  <a:schemeClr val="tx1"/>
                </a:solidFill>
                <a:latin typeface="Times New Roman" panose="02020603050405020304" pitchFamily="18" charset="0"/>
                <a:cs typeface="Times New Roman" panose="02020603050405020304" pitchFamily="18" charset="0"/>
              </a:rPr>
              <a:t>May, June, July </a:t>
            </a:r>
            <a:r>
              <a:rPr lang="en-IN" dirty="0" err="1">
                <a:solidFill>
                  <a:schemeClr val="tx1"/>
                </a:solidFill>
                <a:latin typeface="Times New Roman" panose="02020603050405020304" pitchFamily="18" charset="0"/>
                <a:cs typeface="Times New Roman" panose="02020603050405020304" pitchFamily="18" charset="0"/>
              </a:rPr>
              <a:t>i.e</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Summer seasons</a:t>
            </a:r>
          </a:p>
        </p:txBody>
      </p:sp>
      <p:pic>
        <p:nvPicPr>
          <p:cNvPr id="5" name="Picture 4"/>
          <p:cNvPicPr>
            <a:picLocks noChangeAspect="1"/>
          </p:cNvPicPr>
          <p:nvPr/>
        </p:nvPicPr>
        <p:blipFill>
          <a:blip r:embed="rId2"/>
          <a:stretch>
            <a:fillRect/>
          </a:stretch>
        </p:blipFill>
        <p:spPr>
          <a:xfrm>
            <a:off x="262758" y="971550"/>
            <a:ext cx="4856995" cy="3200400"/>
          </a:xfrm>
          <a:prstGeom prst="rect">
            <a:avLst/>
          </a:prstGeom>
        </p:spPr>
      </p:pic>
    </p:spTree>
    <p:extLst>
      <p:ext uri="{BB962C8B-B14F-4D97-AF65-F5344CB8AC3E}">
        <p14:creationId xmlns:p14="http://schemas.microsoft.com/office/powerpoint/2010/main" val="216987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EDA (contd...)</a:t>
            </a:r>
          </a:p>
        </p:txBody>
      </p:sp>
      <p:pic>
        <p:nvPicPr>
          <p:cNvPr id="4" name="Picture 3"/>
          <p:cNvPicPr>
            <a:picLocks noChangeAspect="1"/>
          </p:cNvPicPr>
          <p:nvPr/>
        </p:nvPicPr>
        <p:blipFill>
          <a:blip r:embed="rId2"/>
          <a:stretch>
            <a:fillRect/>
          </a:stretch>
        </p:blipFill>
        <p:spPr>
          <a:xfrm>
            <a:off x="1600200" y="785419"/>
            <a:ext cx="5193030" cy="2419114"/>
          </a:xfrm>
          <a:prstGeom prst="rect">
            <a:avLst/>
          </a:prstGeom>
        </p:spPr>
      </p:pic>
      <p:sp>
        <p:nvSpPr>
          <p:cNvPr id="3" name="Rectangle 2"/>
          <p:cNvSpPr/>
          <p:nvPr/>
        </p:nvSpPr>
        <p:spPr>
          <a:xfrm>
            <a:off x="609600" y="3204533"/>
            <a:ext cx="7315200" cy="2308324"/>
          </a:xfrm>
          <a:prstGeom prst="rect">
            <a:avLst/>
          </a:prstGeom>
        </p:spPr>
        <p:txBody>
          <a:bodyPr wrap="square">
            <a:spAutoFit/>
          </a:bodyPr>
          <a:lstStyle/>
          <a:p>
            <a:pPr>
              <a:buFont typeface="Arial" panose="020B0604020202020204" pitchFamily="34" charset="0"/>
              <a:buChar char="•"/>
            </a:pPr>
            <a:r>
              <a:rPr lang="en-IN">
                <a:solidFill>
                  <a:srgbClr val="212121"/>
                </a:solidFill>
                <a:latin typeface="Roboto"/>
              </a:rPr>
              <a:t>High rise of Rented Bikes from 8:00 </a:t>
            </a:r>
            <a:r>
              <a:rPr lang="en-IN" dirty="0" err="1">
                <a:solidFill>
                  <a:srgbClr val="212121"/>
                </a:solidFill>
                <a:latin typeface="Roboto"/>
              </a:rPr>
              <a:t>a.m</a:t>
            </a:r>
            <a:r>
              <a:rPr lang="en-IN" dirty="0">
                <a:solidFill>
                  <a:srgbClr val="212121"/>
                </a:solidFill>
                <a:latin typeface="Roboto"/>
              </a:rPr>
              <a:t> to 9:00 </a:t>
            </a:r>
            <a:r>
              <a:rPr lang="en-IN" dirty="0" err="1">
                <a:solidFill>
                  <a:srgbClr val="212121"/>
                </a:solidFill>
                <a:latin typeface="Roboto"/>
              </a:rPr>
              <a:t>p.m</a:t>
            </a:r>
            <a:r>
              <a:rPr lang="en-IN" dirty="0">
                <a:solidFill>
                  <a:srgbClr val="212121"/>
                </a:solidFill>
                <a:latin typeface="Roboto"/>
              </a:rPr>
              <a:t> means people prefer rented bike during rush hour.</a:t>
            </a:r>
          </a:p>
          <a:p>
            <a:pPr>
              <a:buFont typeface="Arial" panose="020B0604020202020204" pitchFamily="34" charset="0"/>
              <a:buChar char="•"/>
            </a:pPr>
            <a:r>
              <a:rPr lang="en-IN" dirty="0">
                <a:solidFill>
                  <a:srgbClr val="212121"/>
                </a:solidFill>
                <a:latin typeface="Roboto"/>
              </a:rPr>
              <a:t>we can clearly see that demand rises most at 8 </a:t>
            </a:r>
            <a:r>
              <a:rPr lang="en-IN" dirty="0" err="1">
                <a:solidFill>
                  <a:srgbClr val="212121"/>
                </a:solidFill>
                <a:latin typeface="Roboto"/>
              </a:rPr>
              <a:t>a.m</a:t>
            </a:r>
            <a:r>
              <a:rPr lang="en-IN" dirty="0">
                <a:solidFill>
                  <a:srgbClr val="212121"/>
                </a:solidFill>
                <a:latin typeface="Roboto"/>
              </a:rPr>
              <a:t> and 6:00 </a:t>
            </a:r>
            <a:r>
              <a:rPr lang="en-IN" dirty="0" err="1">
                <a:solidFill>
                  <a:srgbClr val="212121"/>
                </a:solidFill>
                <a:latin typeface="Roboto"/>
              </a:rPr>
              <a:t>p.m</a:t>
            </a:r>
            <a:r>
              <a:rPr lang="en-IN" dirty="0">
                <a:solidFill>
                  <a:srgbClr val="212121"/>
                </a:solidFill>
                <a:latin typeface="Roboto"/>
              </a:rPr>
              <a:t> so we can say that that during office opening and closing time there is much high demand</a:t>
            </a:r>
          </a:p>
          <a:p>
            <a:r>
              <a:rPr lang="en-IN" dirty="0" err="1">
                <a:solidFill>
                  <a:srgbClr val="212121"/>
                </a:solidFill>
                <a:latin typeface="var(--colab-chrome-font-family)"/>
              </a:rPr>
              <a:t>CodeText</a:t>
            </a:r>
            <a:endParaRPr lang="en-IN" dirty="0">
              <a:solidFill>
                <a:srgbClr val="212121"/>
              </a:solidFill>
              <a:latin typeface="var(--colab-chrome-font-family)"/>
            </a:endParaRPr>
          </a:p>
          <a:p>
            <a:br>
              <a:rPr lang="en-IN" dirty="0"/>
            </a:br>
            <a:endParaRPr lang="en-IN" dirty="0"/>
          </a:p>
        </p:txBody>
      </p:sp>
    </p:spTree>
    <p:extLst>
      <p:ext uri="{BB962C8B-B14F-4D97-AF65-F5344CB8AC3E}">
        <p14:creationId xmlns:p14="http://schemas.microsoft.com/office/powerpoint/2010/main" val="261355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Model’s Performed</a:t>
            </a:r>
          </a:p>
        </p:txBody>
      </p:sp>
      <p:sp>
        <p:nvSpPr>
          <p:cNvPr id="3" name="Text Placeholder 2"/>
          <p:cNvSpPr>
            <a:spLocks noGrp="1"/>
          </p:cNvSpPr>
          <p:nvPr>
            <p:ph idx="1"/>
          </p:nvPr>
        </p:nvSpPr>
        <p:spPr>
          <a:xfrm>
            <a:off x="304800" y="742950"/>
            <a:ext cx="8335060" cy="2492990"/>
          </a:xfrm>
        </p:spPr>
        <p:txBody>
          <a:bodyPr>
            <a:normAutofit fontScale="92500" lnSpcReduction="20000"/>
          </a:bodyPr>
          <a:lstStyle/>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Linear Regression with regularizations</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Polynomial Regression</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K nearest neighbours</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Gradient Boost</a:t>
            </a:r>
          </a:p>
          <a:p>
            <a:pPr marL="285750" indent="-285750">
              <a:buFont typeface="Arial" panose="020B0604020202020204" pitchFamily="34" charset="0"/>
              <a:buChar char="•"/>
            </a:pPr>
            <a:r>
              <a:rPr lang="en-IN" dirty="0" err="1">
                <a:solidFill>
                  <a:schemeClr val="tx1"/>
                </a:solidFill>
                <a:latin typeface="Times New Roman" panose="02020603050405020304" pitchFamily="18" charset="0"/>
                <a:cs typeface="Times New Roman" panose="02020603050405020304" pitchFamily="18" charset="0"/>
              </a:rPr>
              <a:t>eXtreme</a:t>
            </a:r>
            <a:r>
              <a:rPr lang="en-IN" dirty="0">
                <a:solidFill>
                  <a:schemeClr val="tx1"/>
                </a:solidFill>
                <a:latin typeface="Times New Roman" panose="02020603050405020304" pitchFamily="18" charset="0"/>
                <a:cs typeface="Times New Roman" panose="02020603050405020304" pitchFamily="18" charset="0"/>
              </a:rPr>
              <a:t> Gradient Boost</a:t>
            </a:r>
          </a:p>
          <a:p>
            <a:pPr marL="285750" indent="-285750">
              <a:buFont typeface="Arial" panose="020B0604020202020204" pitchFamily="34" charset="0"/>
              <a:buChar char="•"/>
            </a:pPr>
            <a:r>
              <a:rPr lang="en-IN" dirty="0" err="1">
                <a:solidFill>
                  <a:schemeClr val="tx1"/>
                </a:solidFill>
                <a:latin typeface="Times New Roman" panose="02020603050405020304" pitchFamily="18" charset="0"/>
                <a:cs typeface="Times New Roman" panose="02020603050405020304" pitchFamily="18" charset="0"/>
              </a:rPr>
              <a:t>lightGBM</a:t>
            </a: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solidFill>
                  <a:schemeClr val="tx1"/>
                </a:solidFill>
                <a:latin typeface="Times New Roman" panose="02020603050405020304" pitchFamily="18" charset="0"/>
                <a:cs typeface="Times New Roman" panose="02020603050405020304" pitchFamily="18" charset="0"/>
              </a:rPr>
              <a:t>CatBoost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93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95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Model’s Evaluation Matrices</a:t>
            </a:r>
          </a:p>
        </p:txBody>
      </p:sp>
      <p:pic>
        <p:nvPicPr>
          <p:cNvPr id="4" name="Picture 3"/>
          <p:cNvPicPr>
            <a:picLocks noChangeAspect="1"/>
          </p:cNvPicPr>
          <p:nvPr/>
        </p:nvPicPr>
        <p:blipFill>
          <a:blip r:embed="rId2"/>
          <a:stretch>
            <a:fillRect/>
          </a:stretch>
        </p:blipFill>
        <p:spPr>
          <a:xfrm>
            <a:off x="381000" y="819150"/>
            <a:ext cx="7563906" cy="3829584"/>
          </a:xfrm>
          <a:prstGeom prst="rect">
            <a:avLst/>
          </a:prstGeom>
        </p:spPr>
      </p:pic>
    </p:spTree>
    <p:extLst>
      <p:ext uri="{BB962C8B-B14F-4D97-AF65-F5344CB8AC3E}">
        <p14:creationId xmlns:p14="http://schemas.microsoft.com/office/powerpoint/2010/main" val="160237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7010400" cy="984885"/>
          </a:xfrm>
        </p:spPr>
        <p:txBody>
          <a:bodyPr/>
          <a:lstStyle/>
          <a:p>
            <a:r>
              <a:rPr lang="en-IN" sz="3200" dirty="0">
                <a:latin typeface="Times New Roman" panose="02020603050405020304" pitchFamily="18" charset="0"/>
                <a:cs typeface="Times New Roman" panose="02020603050405020304" pitchFamily="18" charset="0"/>
              </a:rPr>
              <a:t>Adjusted R2 of Model’s Performed</a:t>
            </a:r>
          </a:p>
        </p:txBody>
      </p:sp>
      <p:pic>
        <p:nvPicPr>
          <p:cNvPr id="4" name="Picture 3"/>
          <p:cNvPicPr>
            <a:picLocks noChangeAspect="1"/>
          </p:cNvPicPr>
          <p:nvPr/>
        </p:nvPicPr>
        <p:blipFill>
          <a:blip r:embed="rId2"/>
          <a:stretch>
            <a:fillRect/>
          </a:stretch>
        </p:blipFill>
        <p:spPr>
          <a:xfrm>
            <a:off x="289034" y="971550"/>
            <a:ext cx="7735380" cy="3820058"/>
          </a:xfrm>
          <a:prstGeom prst="rect">
            <a:avLst/>
          </a:prstGeom>
        </p:spPr>
      </p:pic>
    </p:spTree>
    <p:extLst>
      <p:ext uri="{BB962C8B-B14F-4D97-AF65-F5344CB8AC3E}">
        <p14:creationId xmlns:p14="http://schemas.microsoft.com/office/powerpoint/2010/main" val="100971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9550"/>
            <a:ext cx="5421630" cy="984885"/>
          </a:xfrm>
        </p:spPr>
        <p:txBody>
          <a:bodyPr>
            <a:normAutofit/>
          </a:bodyPr>
          <a:lstStyle/>
          <a:p>
            <a:r>
              <a:rPr lang="en-IN" sz="3200" dirty="0">
                <a:latin typeface="Times New Roman" panose="02020603050405020304" pitchFamily="18" charset="0"/>
                <a:cs typeface="Times New Roman" panose="02020603050405020304" pitchFamily="18" charset="0"/>
              </a:rPr>
              <a:t>Model Validation &amp; Selection(continued)</a:t>
            </a:r>
          </a:p>
        </p:txBody>
      </p:sp>
      <p:sp>
        <p:nvSpPr>
          <p:cNvPr id="3" name="Text Placeholder 2"/>
          <p:cNvSpPr>
            <a:spLocks noGrp="1"/>
          </p:cNvSpPr>
          <p:nvPr>
            <p:ph idx="1"/>
          </p:nvPr>
        </p:nvSpPr>
        <p:spPr>
          <a:xfrm>
            <a:off x="152400" y="1581150"/>
            <a:ext cx="8335060" cy="2769989"/>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Observation 1: </a:t>
            </a:r>
            <a:r>
              <a:rPr lang="en-IN" dirty="0">
                <a:latin typeface="Times New Roman" panose="02020603050405020304" pitchFamily="18" charset="0"/>
                <a:cs typeface="Times New Roman" panose="02020603050405020304" pitchFamily="18" charset="0"/>
              </a:rPr>
              <a:t>As seen in the</a:t>
            </a:r>
          </a:p>
          <a:p>
            <a:r>
              <a:rPr lang="en-IN" dirty="0">
                <a:latin typeface="Times New Roman" panose="02020603050405020304" pitchFamily="18" charset="0"/>
                <a:cs typeface="Times New Roman" panose="02020603050405020304" pitchFamily="18" charset="0"/>
              </a:rPr>
              <a:t>Model Evaluation Matrices table,</a:t>
            </a:r>
          </a:p>
          <a:p>
            <a:r>
              <a:rPr lang="en-IN" dirty="0">
                <a:latin typeface="Times New Roman" panose="02020603050405020304" pitchFamily="18" charset="0"/>
                <a:cs typeface="Times New Roman" panose="02020603050405020304" pitchFamily="18" charset="0"/>
              </a:rPr>
              <a:t>Linear Regression, KNN is not</a:t>
            </a:r>
          </a:p>
          <a:p>
            <a:r>
              <a:rPr lang="en-IN" dirty="0">
                <a:latin typeface="Times New Roman" panose="02020603050405020304" pitchFamily="18" charset="0"/>
                <a:cs typeface="Times New Roman" panose="02020603050405020304" pitchFamily="18" charset="0"/>
              </a:rPr>
              <a:t>giving great results.</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Observation 2: </a:t>
            </a:r>
            <a:r>
              <a:rPr lang="en-IN" dirty="0">
                <a:latin typeface="Times New Roman" panose="02020603050405020304" pitchFamily="18" charset="0"/>
                <a:cs typeface="Times New Roman" panose="02020603050405020304" pitchFamily="18" charset="0"/>
              </a:rPr>
              <a:t>Random forest &amp;</a:t>
            </a:r>
          </a:p>
          <a:p>
            <a:r>
              <a:rPr lang="en-IN" dirty="0">
                <a:latin typeface="Times New Roman" panose="02020603050405020304" pitchFamily="18" charset="0"/>
                <a:cs typeface="Times New Roman" panose="02020603050405020304" pitchFamily="18" charset="0"/>
              </a:rPr>
              <a:t>GBR have performed equally</a:t>
            </a:r>
          </a:p>
          <a:p>
            <a:r>
              <a:rPr lang="en-IN" dirty="0">
                <a:latin typeface="Times New Roman" panose="02020603050405020304" pitchFamily="18" charset="0"/>
                <a:cs typeface="Times New Roman" panose="02020603050405020304" pitchFamily="18" charset="0"/>
              </a:rPr>
              <a:t>good in terms of adjusted r2.</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Observation 3: </a:t>
            </a:r>
            <a:r>
              <a:rPr lang="en-IN" dirty="0">
                <a:latin typeface="Times New Roman" panose="02020603050405020304" pitchFamily="18" charset="0"/>
                <a:cs typeface="Times New Roman" panose="02020603050405020304" pitchFamily="18" charset="0"/>
              </a:rPr>
              <a:t>We are getting</a:t>
            </a:r>
          </a:p>
          <a:p>
            <a:r>
              <a:rPr lang="en-IN" dirty="0">
                <a:latin typeface="Times New Roman" panose="02020603050405020304" pitchFamily="18" charset="0"/>
                <a:cs typeface="Times New Roman" panose="02020603050405020304" pitchFamily="18" charset="0"/>
              </a:rPr>
              <a:t>the best results from </a:t>
            </a:r>
            <a:r>
              <a:rPr lang="en-IN" dirty="0" err="1">
                <a:latin typeface="Times New Roman" panose="02020603050405020304" pitchFamily="18" charset="0"/>
                <a:cs typeface="Times New Roman" panose="02020603050405020304" pitchFamily="18" charset="0"/>
              </a:rPr>
              <a:t>lightGBM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and </a:t>
            </a:r>
            <a:r>
              <a:rPr lang="en-IN" dirty="0" err="1">
                <a:latin typeface="Times New Roman" panose="02020603050405020304" pitchFamily="18" charset="0"/>
                <a:cs typeface="Times New Roman" panose="02020603050405020304" pitchFamily="18" charset="0"/>
              </a:rPr>
              <a:t>CatBoost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839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Feature Importance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76350"/>
            <a:ext cx="4191000" cy="35650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201506"/>
            <a:ext cx="4724400" cy="3714750"/>
          </a:xfrm>
          <a:prstGeom prst="rect">
            <a:avLst/>
          </a:prstGeom>
        </p:spPr>
      </p:pic>
    </p:spTree>
    <p:extLst>
      <p:ext uri="{BB962C8B-B14F-4D97-AF65-F5344CB8AC3E}">
        <p14:creationId xmlns:p14="http://schemas.microsoft.com/office/powerpoint/2010/main" val="11013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Model </a:t>
            </a:r>
            <a:r>
              <a:rPr lang="en-IN" sz="3200" dirty="0" err="1">
                <a:latin typeface="Times New Roman" panose="02020603050405020304" pitchFamily="18" charset="0"/>
                <a:cs typeface="Times New Roman" panose="02020603050405020304" pitchFamily="18" charset="0"/>
              </a:rPr>
              <a:t>Explainability</a:t>
            </a:r>
            <a:r>
              <a:rPr lang="en-IN" sz="3200" dirty="0">
                <a:latin typeface="Times New Roman" panose="02020603050405020304" pitchFamily="18" charset="0"/>
                <a:cs typeface="Times New Roman" panose="02020603050405020304" pitchFamily="18" charset="0"/>
              </a:rPr>
              <a:t> - SHAP</a:t>
            </a:r>
          </a:p>
        </p:txBody>
      </p:sp>
      <p:pic>
        <p:nvPicPr>
          <p:cNvPr id="4" name="Picture 3"/>
          <p:cNvPicPr>
            <a:picLocks noChangeAspect="1"/>
          </p:cNvPicPr>
          <p:nvPr/>
        </p:nvPicPr>
        <p:blipFill>
          <a:blip r:embed="rId2"/>
          <a:stretch>
            <a:fillRect/>
          </a:stretch>
        </p:blipFill>
        <p:spPr>
          <a:xfrm>
            <a:off x="457200" y="666750"/>
            <a:ext cx="7478488" cy="3356200"/>
          </a:xfrm>
          <a:prstGeom prst="rect">
            <a:avLst/>
          </a:prstGeom>
        </p:spPr>
      </p:pic>
    </p:spTree>
    <p:extLst>
      <p:ext uri="{BB962C8B-B14F-4D97-AF65-F5344CB8AC3E}">
        <p14:creationId xmlns:p14="http://schemas.microsoft.com/office/powerpoint/2010/main" val="293524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Model </a:t>
            </a:r>
            <a:r>
              <a:rPr lang="en-IN" sz="3200" dirty="0" err="1">
                <a:latin typeface="Times New Roman" panose="02020603050405020304" pitchFamily="18" charset="0"/>
                <a:cs typeface="Times New Roman" panose="02020603050405020304" pitchFamily="18" charset="0"/>
              </a:rPr>
              <a:t>Explainability</a:t>
            </a:r>
            <a:endParaRPr lang="en-IN" sz="3200" dirty="0"/>
          </a:p>
        </p:txBody>
      </p:sp>
      <p:sp>
        <p:nvSpPr>
          <p:cNvPr id="3" name="Text Placeholder 2"/>
          <p:cNvSpPr>
            <a:spLocks noGrp="1"/>
          </p:cNvSpPr>
          <p:nvPr>
            <p:ph idx="1"/>
          </p:nvPr>
        </p:nvSpPr>
        <p:spPr>
          <a:xfrm>
            <a:off x="457200" y="3333750"/>
            <a:ext cx="8335060" cy="1938992"/>
          </a:xfrm>
        </p:spPr>
        <p:txBody>
          <a:bodyPr>
            <a:norm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green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shows how much the feature contributes to the prediction of the respective class and the     weights are positive for the green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has negative weights that indicate the feature isn't contributing to the prediction of that class.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can be observed from the above output, eli5 shows us the contribution of each feature in predicting the output.</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14400" y="717971"/>
            <a:ext cx="6096851" cy="2705478"/>
          </a:xfrm>
          <a:prstGeom prst="rect">
            <a:avLst/>
          </a:prstGeom>
        </p:spPr>
      </p:pic>
    </p:spTree>
    <p:extLst>
      <p:ext uri="{BB962C8B-B14F-4D97-AF65-F5344CB8AC3E}">
        <p14:creationId xmlns:p14="http://schemas.microsoft.com/office/powerpoint/2010/main" val="274706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0308" y="742950"/>
            <a:ext cx="3548292" cy="4455707"/>
          </a:xfrm>
          <a:prstGeom prst="rect">
            <a:avLst/>
          </a:prstGeom>
        </p:spPr>
        <p:txBody>
          <a:bodyPr vert="horz" wrap="square" lIns="0" tIns="53975" rIns="0" bIns="0" rtlCol="0">
            <a:spAutoFit/>
          </a:bodyPr>
          <a:lstStyle/>
          <a:p>
            <a:pPr marL="34290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Problem Statement</a:t>
            </a:r>
          </a:p>
          <a:p>
            <a:r>
              <a:rPr lang="en-IN" sz="2200" dirty="0">
                <a:latin typeface="Times New Roman" panose="02020603050405020304" pitchFamily="18" charset="0"/>
                <a:cs typeface="Times New Roman" panose="02020603050405020304" pitchFamily="18" charset="0"/>
              </a:rPr>
              <a:t>❑ Data Description</a:t>
            </a:r>
          </a:p>
          <a:p>
            <a:pPr marL="34290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Data Pipeline</a:t>
            </a:r>
          </a:p>
          <a:p>
            <a:r>
              <a:rPr lang="en-IN" sz="2200" dirty="0">
                <a:latin typeface="Times New Roman" panose="02020603050405020304" pitchFamily="18" charset="0"/>
                <a:cs typeface="Times New Roman" panose="02020603050405020304" pitchFamily="18" charset="0"/>
              </a:rPr>
              <a:t>❑ Exploratory Data Analysis</a:t>
            </a:r>
          </a:p>
          <a:p>
            <a:r>
              <a:rPr lang="en-IN" sz="2200" dirty="0">
                <a:latin typeface="Times New Roman" panose="02020603050405020304" pitchFamily="18" charset="0"/>
                <a:cs typeface="Times New Roman" panose="02020603050405020304" pitchFamily="18" charset="0"/>
              </a:rPr>
              <a:t>❑ Models performed</a:t>
            </a:r>
          </a:p>
          <a:p>
            <a:r>
              <a:rPr lang="en-IN" sz="2200" dirty="0">
                <a:latin typeface="Times New Roman" panose="02020603050405020304" pitchFamily="18" charset="0"/>
                <a:cs typeface="Times New Roman" panose="02020603050405020304" pitchFamily="18" charset="0"/>
              </a:rPr>
              <a:t>❑ Model Validation &amp; Selection</a:t>
            </a:r>
          </a:p>
          <a:p>
            <a:r>
              <a:rPr lang="en-IN" sz="2200" dirty="0">
                <a:latin typeface="Times New Roman" panose="02020603050405020304" pitchFamily="18" charset="0"/>
                <a:cs typeface="Times New Roman" panose="02020603050405020304" pitchFamily="18" charset="0"/>
              </a:rPr>
              <a:t>❑ Evaluation Matrix of All the models</a:t>
            </a:r>
          </a:p>
          <a:p>
            <a:r>
              <a:rPr lang="en-IN" sz="2200" dirty="0">
                <a:latin typeface="Times New Roman" panose="02020603050405020304" pitchFamily="18" charset="0"/>
                <a:cs typeface="Times New Roman" panose="02020603050405020304" pitchFamily="18" charset="0"/>
              </a:rPr>
              <a:t>❑ Model </a:t>
            </a:r>
            <a:r>
              <a:rPr lang="en-IN" sz="2200" dirty="0" err="1">
                <a:latin typeface="Times New Roman" panose="02020603050405020304" pitchFamily="18" charset="0"/>
                <a:cs typeface="Times New Roman" panose="02020603050405020304" pitchFamily="18" charset="0"/>
              </a:rPr>
              <a:t>Explainability</a:t>
            </a:r>
            <a:r>
              <a:rPr lang="en-IN" sz="2200" dirty="0">
                <a:latin typeface="Times New Roman" panose="02020603050405020304" pitchFamily="18" charset="0"/>
                <a:cs typeface="Times New Roman" panose="02020603050405020304" pitchFamily="18" charset="0"/>
              </a:rPr>
              <a:t> - SHAP</a:t>
            </a:r>
          </a:p>
          <a:p>
            <a:r>
              <a:rPr lang="en-IN" sz="2200" dirty="0">
                <a:latin typeface="Times New Roman" panose="02020603050405020304" pitchFamily="18" charset="0"/>
                <a:cs typeface="Times New Roman" panose="02020603050405020304" pitchFamily="18" charset="0"/>
              </a:rPr>
              <a:t>❑ Challenges</a:t>
            </a:r>
          </a:p>
          <a:p>
            <a:r>
              <a:rPr lang="en-IN" sz="2200" dirty="0">
                <a:latin typeface="Times New Roman" panose="02020603050405020304" pitchFamily="18" charset="0"/>
                <a:cs typeface="Times New Roman" panose="02020603050405020304" pitchFamily="18" charset="0"/>
              </a:rPr>
              <a:t>❑ Conclusion</a:t>
            </a:r>
            <a:endParaRPr sz="22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5669DC74-3B92-9746-C738-FB0CA49C8298}"/>
              </a:ext>
            </a:extLst>
          </p:cNvPr>
          <p:cNvSpPr>
            <a:spLocks noGrp="1"/>
          </p:cNvSpPr>
          <p:nvPr>
            <p:ph type="title"/>
          </p:nvPr>
        </p:nvSpPr>
        <p:spPr>
          <a:xfrm>
            <a:off x="487981" y="1333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Challenges</a:t>
            </a:r>
          </a:p>
        </p:txBody>
      </p:sp>
      <p:sp>
        <p:nvSpPr>
          <p:cNvPr id="3" name="Text Placeholder 2"/>
          <p:cNvSpPr>
            <a:spLocks noGrp="1"/>
          </p:cNvSpPr>
          <p:nvPr>
            <p:ph idx="1"/>
          </p:nvPr>
        </p:nvSpPr>
        <p:spPr>
          <a:xfrm>
            <a:off x="228600" y="1047750"/>
            <a:ext cx="6781800" cy="2743200"/>
          </a:xfrm>
        </p:spPr>
        <p:txBody>
          <a:bodyPr/>
          <a:lstStyle/>
          <a:p>
            <a:r>
              <a:rPr lang="en-IN" dirty="0">
                <a:solidFill>
                  <a:schemeClr val="tx1"/>
                </a:solidFill>
              </a:rPr>
              <a:t>● A huge amount of data needed to be dealt while doing the project which is quite an</a:t>
            </a:r>
          </a:p>
          <a:p>
            <a:r>
              <a:rPr lang="en-IN" dirty="0">
                <a:solidFill>
                  <a:schemeClr val="tx1"/>
                </a:solidFill>
              </a:rPr>
              <a:t>important task and also even small inferences need to be kept in mind.</a:t>
            </a:r>
          </a:p>
          <a:p>
            <a:r>
              <a:rPr lang="en-IN" dirty="0">
                <a:solidFill>
                  <a:schemeClr val="tx1"/>
                </a:solidFill>
              </a:rPr>
              <a:t>● As dataset was quite big enough which led more computation time.</a:t>
            </a:r>
          </a:p>
        </p:txBody>
      </p:sp>
    </p:spTree>
    <p:extLst>
      <p:ext uri="{BB962C8B-B14F-4D97-AF65-F5344CB8AC3E}">
        <p14:creationId xmlns:p14="http://schemas.microsoft.com/office/powerpoint/2010/main" val="104059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5421630" cy="492443"/>
          </a:xfrm>
        </p:spPr>
        <p:txBody>
          <a:bodyPr>
            <a:normAutofit fontScale="90000"/>
          </a:bodyPr>
          <a:lstStyle/>
          <a:p>
            <a:r>
              <a:rPr lang="en-IN" sz="3200"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idx="1"/>
          </p:nvPr>
        </p:nvSpPr>
        <p:spPr>
          <a:xfrm>
            <a:off x="457200" y="971550"/>
            <a:ext cx="8610600" cy="4708981"/>
          </a:xfrm>
        </p:spPr>
        <p:txBody>
          <a:bodyPr/>
          <a:lstStyle/>
          <a:p>
            <a:r>
              <a:rPr lang="en-IN" dirty="0"/>
              <a:t>1. In holiday or non-working days there is demands in rented bikes.</a:t>
            </a:r>
          </a:p>
          <a:p>
            <a:r>
              <a:rPr lang="en-IN" dirty="0"/>
              <a:t>2.  There is a surge of high demand in the morning 8AM and in evening 6PM as the people    might be going to their work at morning 8AM and </a:t>
            </a:r>
            <a:r>
              <a:rPr lang="en-IN" dirty="0" err="1"/>
              <a:t>returing</a:t>
            </a:r>
            <a:r>
              <a:rPr lang="en-IN" dirty="0"/>
              <a:t> from their work at the evening 6PM.</a:t>
            </a:r>
          </a:p>
          <a:p>
            <a:r>
              <a:rPr lang="en-IN" dirty="0"/>
              <a:t>3. People </a:t>
            </a:r>
            <a:r>
              <a:rPr lang="en-IN" dirty="0" err="1"/>
              <a:t>prefered</a:t>
            </a:r>
            <a:r>
              <a:rPr lang="en-IN" dirty="0"/>
              <a:t> more rented bikes in the morning than the evening.</a:t>
            </a:r>
          </a:p>
          <a:p>
            <a:r>
              <a:rPr lang="en-IN" dirty="0"/>
              <a:t>4. When the rainfall was less, people have booked more bikes except some few cases.</a:t>
            </a:r>
          </a:p>
          <a:p>
            <a:r>
              <a:rPr lang="en-IN" dirty="0"/>
              <a:t>5. The Temperature, Hour &amp; Humidity are the most important features that positively drive the total rented bikes count.</a:t>
            </a:r>
          </a:p>
          <a:p>
            <a:r>
              <a:rPr lang="en-IN" dirty="0"/>
              <a:t>6.After performing the various models the </a:t>
            </a:r>
            <a:r>
              <a:rPr lang="en-IN" dirty="0" err="1"/>
              <a:t>lightGBM</a:t>
            </a:r>
            <a:r>
              <a:rPr lang="en-IN" dirty="0"/>
              <a:t> and </a:t>
            </a:r>
            <a:r>
              <a:rPr lang="en-IN" dirty="0" err="1"/>
              <a:t>Catboost</a:t>
            </a:r>
            <a:r>
              <a:rPr lang="en-IN" dirty="0"/>
              <a:t> found to be the best model that can be used for the Bike Sharing Demand Prediction since the performance metrics (</a:t>
            </a:r>
            <a:r>
              <a:rPr lang="en-IN" dirty="0" err="1"/>
              <a:t>mse,rmse</a:t>
            </a:r>
            <a:r>
              <a:rPr lang="en-IN" dirty="0"/>
              <a:t>) shows lower and (r2,adjusted_r2) shows a higher value for the </a:t>
            </a:r>
            <a:r>
              <a:rPr lang="en-IN" dirty="0" err="1"/>
              <a:t>lightGBM</a:t>
            </a:r>
            <a:r>
              <a:rPr lang="en-IN" dirty="0"/>
              <a:t> and </a:t>
            </a:r>
            <a:r>
              <a:rPr lang="en-IN" dirty="0" err="1"/>
              <a:t>Catboost</a:t>
            </a:r>
            <a:r>
              <a:rPr lang="en-IN" dirty="0"/>
              <a:t> models !</a:t>
            </a:r>
          </a:p>
          <a:p>
            <a:r>
              <a:rPr lang="en-IN" dirty="0"/>
              <a:t>7. We can use either </a:t>
            </a:r>
            <a:r>
              <a:rPr lang="en-IN" dirty="0" err="1"/>
              <a:t>lightGBM</a:t>
            </a:r>
            <a:r>
              <a:rPr lang="en-IN" dirty="0"/>
              <a:t> or </a:t>
            </a:r>
            <a:r>
              <a:rPr lang="en-IN" dirty="0" err="1"/>
              <a:t>catboost</a:t>
            </a:r>
            <a:r>
              <a:rPr lang="en-IN" dirty="0"/>
              <a:t> model for the bike rental stations.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87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B1C9CA-5679-651D-48A6-20EDB0C29C65}"/>
              </a:ext>
            </a:extLst>
          </p:cNvPr>
          <p:cNvSpPr/>
          <p:nvPr/>
        </p:nvSpPr>
        <p:spPr>
          <a:xfrm>
            <a:off x="2743200" y="1885950"/>
            <a:ext cx="3407343" cy="923330"/>
          </a:xfrm>
          <a:prstGeom prst="rect">
            <a:avLst/>
          </a:prstGeom>
          <a:noFill/>
        </p:spPr>
        <p:txBody>
          <a:bodyPr wrap="none" lIns="91440" tIns="45720" rIns="91440" bIns="45720">
            <a:spAutoFit/>
          </a:bodyPr>
          <a:lstStyle/>
          <a:p>
            <a:pPr algn="ctr"/>
            <a:r>
              <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86439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02957" y="66524"/>
            <a:ext cx="348619" cy="357954"/>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732180" y="1365106"/>
            <a:ext cx="41275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4FDFF"/>
                </a:solidFill>
                <a:latin typeface="Arial"/>
                <a:cs typeface="Arial"/>
              </a:rPr>
              <a:t>Netflix:</a:t>
            </a:r>
            <a:endParaRPr sz="900">
              <a:latin typeface="Arial"/>
              <a:cs typeface="Arial"/>
            </a:endParaRPr>
          </a:p>
        </p:txBody>
      </p:sp>
      <p:sp>
        <p:nvSpPr>
          <p:cNvPr id="25" name="object 25"/>
          <p:cNvSpPr txBox="1"/>
          <p:nvPr/>
        </p:nvSpPr>
        <p:spPr>
          <a:xfrm>
            <a:off x="655859" y="4089155"/>
            <a:ext cx="56578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4FDFF"/>
                </a:solidFill>
                <a:latin typeface="Arial"/>
                <a:cs typeface="Arial"/>
              </a:rPr>
              <a:t>Database</a:t>
            </a:r>
            <a:r>
              <a:rPr sz="900" spc="-5" dirty="0">
                <a:solidFill>
                  <a:srgbClr val="F4FDFF"/>
                </a:solidFill>
                <a:latin typeface="Arial"/>
                <a:cs typeface="Arial"/>
              </a:rPr>
              <a:t>:</a:t>
            </a:r>
            <a:endParaRPr sz="900">
              <a:latin typeface="Arial"/>
              <a:cs typeface="Arial"/>
            </a:endParaRPr>
          </a:p>
        </p:txBody>
      </p:sp>
      <p:sp>
        <p:nvSpPr>
          <p:cNvPr id="31" name="object 31"/>
          <p:cNvSpPr txBox="1">
            <a:spLocks noGrp="1"/>
          </p:cNvSpPr>
          <p:nvPr>
            <p:ph type="title"/>
          </p:nvPr>
        </p:nvSpPr>
        <p:spPr>
          <a:xfrm>
            <a:off x="562462" y="466827"/>
            <a:ext cx="4009538" cy="997709"/>
          </a:xfrm>
          <a:prstGeom prst="rect">
            <a:avLst/>
          </a:prstGeom>
        </p:spPr>
        <p:txBody>
          <a:bodyPr vert="horz" wrap="square" lIns="0" tIns="12700" rIns="0" bIns="0" rtlCol="0">
            <a:spAutoFit/>
          </a:bodyPr>
          <a:lstStyle/>
          <a:p>
            <a:pPr marL="12700" algn="l">
              <a:lnSpc>
                <a:spcPct val="100000"/>
              </a:lnSpc>
              <a:spcBef>
                <a:spcPts val="100"/>
              </a:spcBef>
            </a:pPr>
            <a:r>
              <a:rPr lang="en-IN" sz="3200" dirty="0">
                <a:solidFill>
                  <a:srgbClr val="FF0000"/>
                </a:solidFill>
                <a:latin typeface="Times New Roman" panose="02020603050405020304" pitchFamily="18" charset="0"/>
                <a:cs typeface="Times New Roman" panose="02020603050405020304" pitchFamily="18" charset="0"/>
              </a:rPr>
              <a:t>Problem Statement</a:t>
            </a:r>
            <a:endParaRPr sz="3200" spc="-15" dirty="0">
              <a:solidFill>
                <a:srgbClr val="FF0000"/>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457200" y="1821248"/>
            <a:ext cx="7222137" cy="1754326"/>
          </a:xfrm>
          <a:prstGeom prst="rect">
            <a:avLst/>
          </a:prstGeom>
        </p:spPr>
        <p:txBody>
          <a:bodyPr wrap="square">
            <a:spAutoFit/>
          </a:bodyPr>
          <a:lstStyle/>
          <a:p>
            <a:pPr algn="just"/>
            <a:r>
              <a:rPr lang="en-IN" dirty="0">
                <a:solidFill>
                  <a:srgbClr val="212121"/>
                </a:solidFill>
                <a:latin typeface="Times New Roman" panose="02020603050405020304" pitchFamily="18" charset="0"/>
                <a:cs typeface="Times New Roman" panose="02020603050405020304" pitchFamily="18" charset="0"/>
              </a:rPr>
              <a:t>Currently Rental bikes are introduced in many urban cities for the</a:t>
            </a:r>
          </a:p>
          <a:p>
            <a:pPr algn="just"/>
            <a:r>
              <a:rPr lang="en-IN" dirty="0">
                <a:solidFill>
                  <a:srgbClr val="212121"/>
                </a:solidFill>
                <a:latin typeface="Times New Roman" panose="02020603050405020304" pitchFamily="18" charset="0"/>
                <a:cs typeface="Times New Roman" panose="02020603050405020304" pitchFamily="18" charset="0"/>
              </a:rPr>
              <a:t>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62762"/>
            <a:ext cx="4867250" cy="443070"/>
          </a:xfrm>
          <a:prstGeom prst="rect">
            <a:avLst/>
          </a:prstGeom>
        </p:spPr>
        <p:txBody>
          <a:bodyPr vert="horz" wrap="square" lIns="0" tIns="12065" rIns="0" bIns="0" rtlCol="0">
            <a:spAutoFit/>
          </a:bodyPr>
          <a:lstStyle/>
          <a:p>
            <a:pPr marL="12700">
              <a:lnSpc>
                <a:spcPct val="100000"/>
              </a:lnSpc>
              <a:spcBef>
                <a:spcPts val="95"/>
              </a:spcBef>
            </a:pPr>
            <a:r>
              <a:rPr lang="en-IN" sz="2800" spc="-15" dirty="0">
                <a:solidFill>
                  <a:srgbClr val="FF0000"/>
                </a:solidFill>
                <a:latin typeface="Times New Roman" panose="02020603050405020304" pitchFamily="18" charset="0"/>
                <a:cs typeface="Times New Roman" panose="02020603050405020304" pitchFamily="18" charset="0"/>
              </a:rPr>
              <a:t>Data Description</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83882" y="706402"/>
            <a:ext cx="8679117" cy="615168"/>
          </a:xfrm>
          <a:prstGeom prst="rect">
            <a:avLst/>
          </a:prstGeom>
        </p:spPr>
        <p:txBody>
          <a:bodyPr vert="horz" wrap="square" lIns="0" tIns="13335" rIns="0" bIns="0" rtlCol="0">
            <a:spAutoFit/>
          </a:bodyPr>
          <a:lstStyle/>
          <a:p>
            <a:pPr marL="455295" marR="5080">
              <a:lnSpc>
                <a:spcPct val="114999"/>
              </a:lnSpc>
              <a:spcBef>
                <a:spcPts val="5"/>
              </a:spcBef>
            </a:pPr>
            <a:endParaRPr lang="en-IN" sz="1600" b="1" spc="-5" dirty="0"/>
          </a:p>
          <a:p>
            <a:pPr marL="455295" marR="5080">
              <a:lnSpc>
                <a:spcPct val="114999"/>
              </a:lnSpc>
              <a:spcBef>
                <a:spcPts val="5"/>
              </a:spcBef>
            </a:pPr>
            <a:endParaRPr spc="-5" dirty="0"/>
          </a:p>
        </p:txBody>
      </p:sp>
      <p:sp>
        <p:nvSpPr>
          <p:cNvPr id="7" name="Rectangle 6"/>
          <p:cNvSpPr/>
          <p:nvPr/>
        </p:nvSpPr>
        <p:spPr>
          <a:xfrm>
            <a:off x="372034" y="1210985"/>
            <a:ext cx="5486400" cy="572273"/>
          </a:xfrm>
          <a:prstGeom prst="rect">
            <a:avLst/>
          </a:prstGeom>
        </p:spPr>
        <p:txBody>
          <a:bodyPr wrap="square">
            <a:spAutoFit/>
          </a:bodyPr>
          <a:lstStyle/>
          <a:p>
            <a:pPr>
              <a:lnSpc>
                <a:spcPct val="150000"/>
              </a:lnSpc>
            </a:pPr>
            <a:r>
              <a:rPr lang="en-IN" sz="1200" b="1" dirty="0">
                <a:latin typeface="Arial-BoldMT"/>
              </a:rPr>
              <a:t>Dependent variable:</a:t>
            </a:r>
          </a:p>
          <a:p>
            <a:pPr>
              <a:lnSpc>
                <a:spcPct val="150000"/>
              </a:lnSpc>
            </a:pPr>
            <a:r>
              <a:rPr lang="en-IN" sz="1000" dirty="0">
                <a:latin typeface="ArialMT"/>
              </a:rPr>
              <a:t>• Rented Bike count - Count of bikes rented at each hour</a:t>
            </a:r>
            <a:endParaRPr lang="en-IN" sz="1000" dirty="0"/>
          </a:p>
        </p:txBody>
      </p:sp>
      <p:sp>
        <p:nvSpPr>
          <p:cNvPr id="8" name="Rectangle 7"/>
          <p:cNvSpPr/>
          <p:nvPr/>
        </p:nvSpPr>
        <p:spPr>
          <a:xfrm>
            <a:off x="380999" y="1885950"/>
            <a:ext cx="8534401" cy="2400657"/>
          </a:xfrm>
          <a:prstGeom prst="rect">
            <a:avLst/>
          </a:prstGeom>
        </p:spPr>
        <p:txBody>
          <a:bodyPr wrap="square" numCol="2">
            <a:spAutoFit/>
          </a:bodyPr>
          <a:lstStyle/>
          <a:p>
            <a:r>
              <a:rPr lang="en-IN" sz="1200" b="1" dirty="0">
                <a:latin typeface="Arial-BoldMT"/>
              </a:rPr>
              <a:t>Independent variables:</a:t>
            </a:r>
          </a:p>
          <a:p>
            <a:r>
              <a:rPr lang="en-IN" sz="900" dirty="0">
                <a:latin typeface="ArialMT"/>
              </a:rPr>
              <a:t>• Date : year-month-day</a:t>
            </a:r>
          </a:p>
          <a:p>
            <a:r>
              <a:rPr lang="en-IN" sz="900" dirty="0">
                <a:latin typeface="ArialMT"/>
              </a:rPr>
              <a:t>• Hour - Hour of he day</a:t>
            </a:r>
          </a:p>
          <a:p>
            <a:r>
              <a:rPr lang="en-IN" sz="900" dirty="0">
                <a:latin typeface="ArialMT"/>
              </a:rPr>
              <a:t>• Temperature-Temperature in Celsius</a:t>
            </a:r>
          </a:p>
          <a:p>
            <a:r>
              <a:rPr lang="en-IN" sz="900" dirty="0">
                <a:latin typeface="ArialMT"/>
              </a:rPr>
              <a:t>• Humidity - %</a:t>
            </a:r>
          </a:p>
          <a:p>
            <a:r>
              <a:rPr lang="en-IN" sz="900" dirty="0">
                <a:latin typeface="ArialMT"/>
              </a:rPr>
              <a:t>• </a:t>
            </a:r>
            <a:r>
              <a:rPr lang="en-IN" sz="900" dirty="0" err="1">
                <a:latin typeface="ArialMT"/>
              </a:rPr>
              <a:t>Windspeed</a:t>
            </a:r>
            <a:r>
              <a:rPr lang="en-IN" sz="900" dirty="0">
                <a:latin typeface="ArialMT"/>
              </a:rPr>
              <a:t> - m/s</a:t>
            </a:r>
          </a:p>
          <a:p>
            <a:r>
              <a:rPr lang="en-IN" sz="900" dirty="0">
                <a:latin typeface="ArialMT"/>
              </a:rPr>
              <a:t>• Visibility - 10 m</a:t>
            </a:r>
          </a:p>
          <a:p>
            <a:r>
              <a:rPr lang="en-IN" sz="900" dirty="0">
                <a:latin typeface="ArialMT"/>
              </a:rPr>
              <a:t>• Dew point temperature - Celsius</a:t>
            </a:r>
          </a:p>
          <a:p>
            <a:r>
              <a:rPr lang="en-IN" sz="900" dirty="0">
                <a:latin typeface="ArialMT"/>
              </a:rPr>
              <a:t>• Solar radiation - MJ/m2</a:t>
            </a:r>
          </a:p>
          <a:p>
            <a:r>
              <a:rPr lang="en-IN" sz="900" dirty="0">
                <a:latin typeface="ArialMT"/>
              </a:rPr>
              <a:t>• Rainfall - mm</a:t>
            </a:r>
          </a:p>
          <a:p>
            <a:r>
              <a:rPr lang="en-IN" sz="900" dirty="0">
                <a:latin typeface="ArialMT"/>
              </a:rPr>
              <a:t>• Snowfall - cm</a:t>
            </a:r>
          </a:p>
          <a:p>
            <a:r>
              <a:rPr lang="en-IN" sz="900" dirty="0">
                <a:latin typeface="ArialMT"/>
              </a:rPr>
              <a:t>• Seasons - Winter, Spring, Summer,</a:t>
            </a:r>
          </a:p>
          <a:p>
            <a:r>
              <a:rPr lang="en-IN" sz="900" dirty="0">
                <a:latin typeface="ArialMT"/>
              </a:rPr>
              <a:t>Autumn</a:t>
            </a:r>
          </a:p>
          <a:p>
            <a:r>
              <a:rPr lang="en-IN" sz="900" dirty="0">
                <a:latin typeface="ArialMT"/>
              </a:rPr>
              <a:t>• Holiday - Holiday/No holiday</a:t>
            </a:r>
          </a:p>
          <a:p>
            <a:r>
              <a:rPr lang="en-IN" sz="900" dirty="0">
                <a:latin typeface="ArialMT"/>
              </a:rPr>
              <a:t>• Functional Day - </a:t>
            </a:r>
            <a:r>
              <a:rPr lang="en-IN" sz="900" dirty="0" err="1">
                <a:latin typeface="ArialMT"/>
              </a:rPr>
              <a:t>NoFunc</a:t>
            </a:r>
            <a:r>
              <a:rPr lang="en-IN" sz="900" dirty="0">
                <a:latin typeface="ArialMT"/>
              </a:rPr>
              <a:t>(Non</a:t>
            </a:r>
          </a:p>
          <a:p>
            <a:r>
              <a:rPr lang="en-IN" sz="900" dirty="0">
                <a:latin typeface="ArialMT"/>
              </a:rPr>
              <a:t>Functional Hours), Fun(Functional</a:t>
            </a:r>
            <a:endParaRPr lang="en-IN"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85" y="361950"/>
            <a:ext cx="5421630" cy="492443"/>
          </a:xfrm>
        </p:spPr>
        <p:txBody>
          <a:bodyPr>
            <a:normAutofit fontScale="90000"/>
          </a:bodyPr>
          <a:lstStyle/>
          <a:p>
            <a:r>
              <a:rPr lang="en-IN" sz="3200" dirty="0">
                <a:solidFill>
                  <a:srgbClr val="CD0000"/>
                </a:solidFill>
                <a:latin typeface="Times New Roman" panose="02020603050405020304" pitchFamily="18" charset="0"/>
                <a:cs typeface="Times New Roman" panose="02020603050405020304" pitchFamily="18" charset="0"/>
              </a:rPr>
              <a:t>EDA</a:t>
            </a:r>
            <a:endParaRPr lang="en-IN" sz="3200" dirty="0"/>
          </a:p>
        </p:txBody>
      </p:sp>
      <p:sp>
        <p:nvSpPr>
          <p:cNvPr id="3" name="Text Placeholder 2"/>
          <p:cNvSpPr>
            <a:spLocks noGrp="1"/>
          </p:cNvSpPr>
          <p:nvPr>
            <p:ph idx="1"/>
          </p:nvPr>
        </p:nvSpPr>
        <p:spPr>
          <a:xfrm>
            <a:off x="457200" y="1047750"/>
            <a:ext cx="5715000" cy="3877985"/>
          </a:xfrm>
        </p:spPr>
        <p:txBody>
          <a:bodyPr/>
          <a:lstStyle/>
          <a:p>
            <a:r>
              <a:rPr lang="en-IN" dirty="0">
                <a:solidFill>
                  <a:schemeClr val="tx1"/>
                </a:solidFill>
                <a:latin typeface="Times New Roman" panose="02020603050405020304" pitchFamily="18" charset="0"/>
                <a:cs typeface="Times New Roman" panose="02020603050405020304" pitchFamily="18" charset="0"/>
              </a:rPr>
              <a:t>● Snowfall – cm</a:t>
            </a:r>
          </a:p>
          <a:p>
            <a:r>
              <a:rPr lang="en-IN" dirty="0">
                <a:solidFill>
                  <a:schemeClr val="tx1"/>
                </a:solidFill>
                <a:latin typeface="Times New Roman" panose="02020603050405020304" pitchFamily="18" charset="0"/>
                <a:cs typeface="Times New Roman" panose="02020603050405020304" pitchFamily="18" charset="0"/>
              </a:rPr>
              <a:t>● Seasons - Winter, Spring, Summer, Autumn</a:t>
            </a:r>
          </a:p>
          <a:p>
            <a:r>
              <a:rPr lang="en-IN" dirty="0">
                <a:solidFill>
                  <a:schemeClr val="tx1"/>
                </a:solidFill>
                <a:latin typeface="Times New Roman" panose="02020603050405020304" pitchFamily="18" charset="0"/>
                <a:cs typeface="Times New Roman" panose="02020603050405020304" pitchFamily="18" charset="0"/>
              </a:rPr>
              <a:t>● Holiday - Holiday/No holiday </a:t>
            </a:r>
          </a:p>
          <a:p>
            <a:r>
              <a:rPr lang="en-IN" dirty="0">
                <a:solidFill>
                  <a:schemeClr val="tx1"/>
                </a:solidFill>
                <a:latin typeface="Times New Roman" panose="02020603050405020304" pitchFamily="18" charset="0"/>
                <a:cs typeface="Times New Roman" panose="02020603050405020304" pitchFamily="18" charset="0"/>
              </a:rPr>
              <a:t>● Functional Day - </a:t>
            </a:r>
            <a:r>
              <a:rPr lang="en-IN" dirty="0" err="1">
                <a:solidFill>
                  <a:schemeClr val="tx1"/>
                </a:solidFill>
                <a:latin typeface="Times New Roman" panose="02020603050405020304" pitchFamily="18" charset="0"/>
                <a:cs typeface="Times New Roman" panose="02020603050405020304" pitchFamily="18" charset="0"/>
              </a:rPr>
              <a:t>NoFunc</a:t>
            </a:r>
            <a:r>
              <a:rPr lang="en-IN" dirty="0">
                <a:solidFill>
                  <a:schemeClr val="tx1"/>
                </a:solidFill>
                <a:latin typeface="Times New Roman" panose="02020603050405020304" pitchFamily="18" charset="0"/>
                <a:cs typeface="Times New Roman" panose="02020603050405020304" pitchFamily="18" charset="0"/>
              </a:rPr>
              <a:t>(Non Functional Hours), Fun(Functional hours) </a:t>
            </a:r>
          </a:p>
          <a:p>
            <a:pPr marL="342900" indent="-342900">
              <a:buAutoNum type="arabicPeriod"/>
            </a:pPr>
            <a:r>
              <a:rPr lang="en-IN" dirty="0">
                <a:solidFill>
                  <a:schemeClr val="tx1"/>
                </a:solidFill>
                <a:latin typeface="Times New Roman" panose="02020603050405020304" pitchFamily="18" charset="0"/>
                <a:cs typeface="Times New Roman" panose="02020603050405020304" pitchFamily="18" charset="0"/>
              </a:rPr>
              <a:t>This dataset contains 8760 lines and 14 columns </a:t>
            </a:r>
          </a:p>
          <a:p>
            <a:pPr marL="342900" indent="-342900">
              <a:buAutoNum type="arabicPeriod"/>
            </a:pPr>
            <a:r>
              <a:rPr lang="en-IN" dirty="0">
                <a:solidFill>
                  <a:schemeClr val="tx1"/>
                </a:solidFill>
                <a:latin typeface="Times New Roman" panose="02020603050405020304" pitchFamily="18" charset="0"/>
                <a:cs typeface="Times New Roman" panose="02020603050405020304" pitchFamily="18" charset="0"/>
              </a:rPr>
              <a:t> Numerical variables - temperature, </a:t>
            </a:r>
            <a:r>
              <a:rPr lang="en-IN" dirty="0" err="1">
                <a:solidFill>
                  <a:schemeClr val="tx1"/>
                </a:solidFill>
                <a:latin typeface="Times New Roman" panose="02020603050405020304" pitchFamily="18" charset="0"/>
                <a:cs typeface="Times New Roman" panose="02020603050405020304" pitchFamily="18" charset="0"/>
              </a:rPr>
              <a:t>humidity,wind,visibility,dew</a:t>
            </a:r>
            <a:r>
              <a:rPr lang="en-IN" dirty="0">
                <a:solidFill>
                  <a:schemeClr val="tx1"/>
                </a:solidFill>
                <a:latin typeface="Times New Roman" panose="02020603050405020304" pitchFamily="18" charset="0"/>
                <a:cs typeface="Times New Roman" panose="02020603050405020304" pitchFamily="18" charset="0"/>
              </a:rPr>
              <a:t> point temp, solar </a:t>
            </a:r>
            <a:r>
              <a:rPr lang="en-IN" dirty="0" err="1">
                <a:solidFill>
                  <a:schemeClr val="tx1"/>
                </a:solidFill>
                <a:latin typeface="Times New Roman" panose="02020603050405020304" pitchFamily="18" charset="0"/>
                <a:cs typeface="Times New Roman" panose="02020603050405020304" pitchFamily="18" charset="0"/>
              </a:rPr>
              <a:t>radiation,rainfall,snowfall</a:t>
            </a:r>
            <a:r>
              <a:rPr lang="en-IN" dirty="0">
                <a:solidFill>
                  <a:schemeClr val="tx1"/>
                </a:solidFill>
                <a:latin typeface="Times New Roman" panose="02020603050405020304" pitchFamily="18" charset="0"/>
                <a:cs typeface="Times New Roman" panose="02020603050405020304" pitchFamily="18" charset="0"/>
              </a:rPr>
              <a:t> </a:t>
            </a:r>
          </a:p>
          <a:p>
            <a:pPr marL="342900" indent="-342900">
              <a:buAutoNum type="arabicPeriod"/>
            </a:pPr>
            <a:r>
              <a:rPr lang="en-IN" dirty="0">
                <a:solidFill>
                  <a:schemeClr val="tx1"/>
                </a:solidFill>
                <a:latin typeface="Times New Roman" panose="02020603050405020304" pitchFamily="18" charset="0"/>
                <a:cs typeface="Times New Roman" panose="02020603050405020304" pitchFamily="18" charset="0"/>
              </a:rPr>
              <a:t> Categorical variables - </a:t>
            </a:r>
            <a:r>
              <a:rPr lang="en-IN" dirty="0" err="1">
                <a:solidFill>
                  <a:schemeClr val="tx1"/>
                </a:solidFill>
                <a:latin typeface="Times New Roman" panose="02020603050405020304" pitchFamily="18" charset="0"/>
                <a:cs typeface="Times New Roman" panose="02020603050405020304" pitchFamily="18" charset="0"/>
              </a:rPr>
              <a:t>seasons,holiday</a:t>
            </a:r>
            <a:r>
              <a:rPr lang="en-IN" dirty="0">
                <a:solidFill>
                  <a:schemeClr val="tx1"/>
                </a:solidFill>
                <a:latin typeface="Times New Roman" panose="02020603050405020304" pitchFamily="18" charset="0"/>
                <a:cs typeface="Times New Roman" panose="02020603050405020304" pitchFamily="18" charset="0"/>
              </a:rPr>
              <a:t> and functioning day </a:t>
            </a:r>
          </a:p>
          <a:p>
            <a:pPr marL="342900" indent="-342900">
              <a:buAutoNum type="arabicPeriod"/>
            </a:pPr>
            <a:r>
              <a:rPr lang="en-IN" dirty="0">
                <a:solidFill>
                  <a:schemeClr val="tx1"/>
                </a:solidFill>
                <a:latin typeface="Times New Roman" panose="02020603050405020304" pitchFamily="18" charset="0"/>
                <a:cs typeface="Times New Roman" panose="02020603050405020304" pitchFamily="18" charset="0"/>
              </a:rPr>
              <a:t> Rented bike column - which we need to predict for new observations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15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5421630" cy="492443"/>
          </a:xfrm>
        </p:spPr>
        <p:txBody>
          <a:bodyPr>
            <a:normAutofit fontScale="90000"/>
          </a:bodyPr>
          <a:lstStyle/>
          <a:p>
            <a:r>
              <a:rPr lang="en-IN" sz="3200" dirty="0">
                <a:solidFill>
                  <a:srgbClr val="FF0000"/>
                </a:solidFill>
                <a:latin typeface="Times New Roman" panose="02020603050405020304" pitchFamily="18" charset="0"/>
                <a:cs typeface="Times New Roman" panose="02020603050405020304" pitchFamily="18" charset="0"/>
              </a:rPr>
              <a:t>Data Pipeline</a:t>
            </a:r>
          </a:p>
        </p:txBody>
      </p:sp>
      <p:sp>
        <p:nvSpPr>
          <p:cNvPr id="3" name="Text Placeholder 2"/>
          <p:cNvSpPr>
            <a:spLocks noGrp="1"/>
          </p:cNvSpPr>
          <p:nvPr>
            <p:ph idx="1"/>
          </p:nvPr>
        </p:nvSpPr>
        <p:spPr>
          <a:xfrm>
            <a:off x="304800" y="895350"/>
            <a:ext cx="8335060" cy="2492990"/>
          </a:xfrm>
        </p:spPr>
        <p:txBody>
          <a:bodyPr>
            <a:normAutofit fontScale="92500" lnSpcReduction="20000"/>
          </a:bodyPr>
          <a:lstStyle/>
          <a:p>
            <a:r>
              <a:rPr lang="en-IN" dirty="0">
                <a:solidFill>
                  <a:schemeClr val="tx1"/>
                </a:solidFill>
                <a:latin typeface="Times New Roman" panose="02020603050405020304" pitchFamily="18" charset="0"/>
                <a:cs typeface="Times New Roman" panose="02020603050405020304" pitchFamily="18" charset="0"/>
              </a:rPr>
              <a:t>● Exploratory Data Analysis (EDA): In this part we have done some</a:t>
            </a:r>
          </a:p>
          <a:p>
            <a:r>
              <a:rPr lang="en-IN" dirty="0">
                <a:solidFill>
                  <a:schemeClr val="tx1"/>
                </a:solidFill>
                <a:latin typeface="Times New Roman" panose="02020603050405020304" pitchFamily="18" charset="0"/>
                <a:cs typeface="Times New Roman" panose="02020603050405020304" pitchFamily="18" charset="0"/>
              </a:rPr>
              <a:t>EDA on the features to see the trend.</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Data Processing: In this part we went through each attributes and</a:t>
            </a:r>
          </a:p>
          <a:p>
            <a:r>
              <a:rPr lang="en-IN" dirty="0">
                <a:solidFill>
                  <a:schemeClr val="tx1"/>
                </a:solidFill>
                <a:latin typeface="Times New Roman" panose="02020603050405020304" pitchFamily="18" charset="0"/>
                <a:cs typeface="Times New Roman" panose="02020603050405020304" pitchFamily="18" charset="0"/>
              </a:rPr>
              <a:t>encoded the categorical features.</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Model Creation: Finally in this part we created the various models.</a:t>
            </a:r>
          </a:p>
          <a:p>
            <a:r>
              <a:rPr lang="en-IN" dirty="0">
                <a:solidFill>
                  <a:schemeClr val="tx1"/>
                </a:solidFill>
                <a:latin typeface="Times New Roman" panose="02020603050405020304" pitchFamily="18" charset="0"/>
                <a:cs typeface="Times New Roman" panose="02020603050405020304" pitchFamily="18" charset="0"/>
              </a:rPr>
              <a:t>These various models are being analysed and we tried to study</a:t>
            </a:r>
          </a:p>
          <a:p>
            <a:r>
              <a:rPr lang="en-IN" dirty="0">
                <a:solidFill>
                  <a:schemeClr val="tx1"/>
                </a:solidFill>
                <a:latin typeface="Times New Roman" panose="02020603050405020304" pitchFamily="18" charset="0"/>
                <a:cs typeface="Times New Roman" panose="02020603050405020304" pitchFamily="18" charset="0"/>
              </a:rPr>
              <a:t>various models so as to get the best performing model for our project</a:t>
            </a:r>
          </a:p>
        </p:txBody>
      </p:sp>
    </p:spTree>
    <p:extLst>
      <p:ext uri="{BB962C8B-B14F-4D97-AF65-F5344CB8AC3E}">
        <p14:creationId xmlns:p14="http://schemas.microsoft.com/office/powerpoint/2010/main" val="223647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005" y="56768"/>
            <a:ext cx="5964406"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0000"/>
                </a:solidFill>
                <a:latin typeface="Times New Roman" panose="02020603050405020304" pitchFamily="18" charset="0"/>
                <a:cs typeface="Times New Roman" panose="02020603050405020304" pitchFamily="18" charset="0"/>
              </a:rPr>
              <a:t>EDA - Feature Correlation</a:t>
            </a:r>
            <a:endParaRPr sz="2800" spc="-10"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666750"/>
            <a:ext cx="7091905" cy="4201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6781800" cy="984885"/>
          </a:xfrm>
        </p:spPr>
        <p:txBody>
          <a:bodyPr/>
          <a:lstStyle/>
          <a:p>
            <a:r>
              <a:rPr lang="en-IN" sz="3200" dirty="0">
                <a:solidFill>
                  <a:srgbClr val="FF0000"/>
                </a:solidFill>
                <a:latin typeface="Times New Roman" panose="02020603050405020304" pitchFamily="18" charset="0"/>
                <a:cs typeface="Times New Roman" panose="02020603050405020304" pitchFamily="18" charset="0"/>
              </a:rPr>
              <a:t>From the heat map we observed that </a:t>
            </a:r>
            <a:r>
              <a:rPr lang="en-IN" sz="3200" b="0" dirty="0">
                <a:solidFill>
                  <a:srgbClr val="FF0000"/>
                </a:solidFill>
                <a:latin typeface="Times New Roman" panose="02020603050405020304" pitchFamily="18" charset="0"/>
                <a:cs typeface="Times New Roman" panose="02020603050405020304" pitchFamily="18" charset="0"/>
              </a:rPr>
              <a:t>:</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304800" y="1962150"/>
            <a:ext cx="8335060" cy="2215991"/>
          </a:xfrm>
        </p:spPr>
        <p:txBody>
          <a:bodyPr>
            <a:normAutofit fontScale="92500" lnSpcReduction="20000"/>
          </a:bodyPr>
          <a:lstStyle/>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Temperatures are highly correlated.</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There is a positive correlation between bike rentals</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counts and temperature.</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We observed a correlation between bike rentals counts</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and humidity. The more the humidity, the less people</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prefer to rental bikes.</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Bike rentals counts has a weak dependence on wind</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speed.</a:t>
            </a:r>
          </a:p>
        </p:txBody>
      </p:sp>
    </p:spTree>
    <p:extLst>
      <p:ext uri="{BB962C8B-B14F-4D97-AF65-F5344CB8AC3E}">
        <p14:creationId xmlns:p14="http://schemas.microsoft.com/office/powerpoint/2010/main" val="333408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86" y="4689216"/>
            <a:ext cx="5421630" cy="276999"/>
          </a:xfrm>
        </p:spPr>
        <p:txBody>
          <a:bodyPr>
            <a:normAutofit fontScale="90000"/>
          </a:bodyPr>
          <a:lstStyle/>
          <a:p>
            <a:r>
              <a:rPr lang="en-IN" sz="1800" b="0" dirty="0">
                <a:solidFill>
                  <a:schemeClr val="tx1"/>
                </a:solidFill>
                <a:latin typeface="Times New Roman" panose="02020603050405020304" pitchFamily="18" charset="0"/>
                <a:cs typeface="Times New Roman" panose="02020603050405020304" pitchFamily="18" charset="0"/>
              </a:rPr>
              <a:t>Distribution of rented bike count</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5300" y="1060518"/>
            <a:ext cx="7239000" cy="3444032"/>
          </a:xfrm>
          <a:prstGeom prst="rect">
            <a:avLst/>
          </a:prstGeom>
        </p:spPr>
      </p:pic>
      <p:sp>
        <p:nvSpPr>
          <p:cNvPr id="5" name="Rectangle 4"/>
          <p:cNvSpPr/>
          <p:nvPr/>
        </p:nvSpPr>
        <p:spPr>
          <a:xfrm>
            <a:off x="4114800" y="4596883"/>
            <a:ext cx="4572000" cy="369332"/>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Square root transformation of rented bike count</a:t>
            </a:r>
          </a:p>
        </p:txBody>
      </p:sp>
      <p:sp>
        <p:nvSpPr>
          <p:cNvPr id="6" name="Rectangle 5"/>
          <p:cNvSpPr/>
          <p:nvPr/>
        </p:nvSpPr>
        <p:spPr>
          <a:xfrm>
            <a:off x="152400" y="144415"/>
            <a:ext cx="2691571" cy="584775"/>
          </a:xfrm>
          <a:prstGeom prst="rect">
            <a:avLst/>
          </a:prstGeom>
        </p:spPr>
        <p:txBody>
          <a:bodyPr wrap="none">
            <a:spAutoFit/>
          </a:bodyPr>
          <a:lstStyle/>
          <a:p>
            <a:r>
              <a:rPr lang="en-IN" sz="3200" b="1" dirty="0">
                <a:solidFill>
                  <a:srgbClr val="CD0000"/>
                </a:solidFill>
                <a:latin typeface="Times New Roman" panose="02020603050405020304" pitchFamily="18" charset="0"/>
                <a:cs typeface="Times New Roman" panose="02020603050405020304" pitchFamily="18" charset="0"/>
              </a:rPr>
              <a:t>EDA (contd...)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399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722</TotalTime>
  <Words>1017</Words>
  <Application>Microsoft Office PowerPoint</Application>
  <PresentationFormat>On-screen Show (16:9)</PresentationFormat>
  <Paragraphs>134</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Arial-BoldMT</vt:lpstr>
      <vt:lpstr>ArialMT</vt:lpstr>
      <vt:lpstr>Calibri</vt:lpstr>
      <vt:lpstr>Roboto</vt:lpstr>
      <vt:lpstr>Rockwell</vt:lpstr>
      <vt:lpstr>Rockwell Condensed</vt:lpstr>
      <vt:lpstr>Times New Roman</vt:lpstr>
      <vt:lpstr>var(--colab-chrome-font-family)</vt:lpstr>
      <vt:lpstr>Verdana</vt:lpstr>
      <vt:lpstr>Wingdings</vt:lpstr>
      <vt:lpstr>Wood Type</vt:lpstr>
      <vt:lpstr>Capstone Project-2</vt:lpstr>
      <vt:lpstr>Content:</vt:lpstr>
      <vt:lpstr>Problem Statement</vt:lpstr>
      <vt:lpstr>Data Description</vt:lpstr>
      <vt:lpstr>EDA</vt:lpstr>
      <vt:lpstr>Data Pipeline</vt:lpstr>
      <vt:lpstr>EDA - Feature Correlation</vt:lpstr>
      <vt:lpstr>From the heat map we observed that :</vt:lpstr>
      <vt:lpstr>Distribution of rented bike count</vt:lpstr>
      <vt:lpstr>EDA (contd...)</vt:lpstr>
      <vt:lpstr>EDA (contd...)</vt:lpstr>
      <vt:lpstr>EDA (contd...)</vt:lpstr>
      <vt:lpstr>Model’s Performed</vt:lpstr>
      <vt:lpstr>Model’s Evaluation Matrices</vt:lpstr>
      <vt:lpstr>Adjusted R2 of Model’s Performed</vt:lpstr>
      <vt:lpstr>Model Validation &amp; Selection(continued)</vt:lpstr>
      <vt:lpstr>Feature Importance</vt:lpstr>
      <vt:lpstr>Model Explainability - SHAP</vt:lpstr>
      <vt:lpstr>Model Explainability</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HEALTH INSURANCE CROSS SELL PREDICTION Kartika Sharma</dc:title>
  <dc:creator>Kartika Sharma</dc:creator>
  <cp:lastModifiedBy>kartik pisudde</cp:lastModifiedBy>
  <cp:revision>18</cp:revision>
  <dcterms:created xsi:type="dcterms:W3CDTF">2022-04-02T13:43:54Z</dcterms:created>
  <dcterms:modified xsi:type="dcterms:W3CDTF">2023-10-16T07:46:20Z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Microsoft® PowerPoint® for Microsoft 365</vt:lpwstr>
  </property>
  <property fmtid="{D5CDD505-2E9C-101B-9397-08002B2CF9AE}" pid="4" name="LastSaved">
    <vt:filetime>2022-04-02T00:00:00Z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2023-10-16T07:26:28Z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7fb7a77e-cd0c-4124-8be9-1690367ff3a6</vt:lpwstr>
  </property>
  <property fmtid="{D5CDD505-2E9C-101B-9397-08002B2CF9AE}" pid="10" name="MSIP_Label_defa4170-0d19-0005-0004-bc88714345d2_ActionId">
    <vt:lpwstr>e63a278a-8f83-40c5-abcf-92af45d009ee</vt:lpwstr>
  </property>
  <property fmtid="{D5CDD505-2E9C-101B-9397-08002B2CF9AE}" pid="11" name="MSIP_Label_defa4170-0d19-0005-0004-bc88714345d2_ContentBits">
    <vt:lpwstr>0</vt:lpwstr>
  </property>
</Properties>
</file>