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jpeg"/><Relationship Id="rId1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2" Type="http://schemas.openxmlformats.org/officeDocument/2006/relationships/slideLayout" Target="../slideLayouts/slideLayout2.xml"/><Relationship Id="rId51" Type="http://schemas.openxmlformats.org/officeDocument/2006/relationships/image" Target="../media/image53.jpeg"/><Relationship Id="rId50" Type="http://schemas.openxmlformats.org/officeDocument/2006/relationships/image" Target="../media/image52.png"/><Relationship Id="rId5" Type="http://schemas.openxmlformats.org/officeDocument/2006/relationships/image" Target="../media/image7.png"/><Relationship Id="rId49" Type="http://schemas.openxmlformats.org/officeDocument/2006/relationships/image" Target="../media/image51.png"/><Relationship Id="rId48" Type="http://schemas.openxmlformats.org/officeDocument/2006/relationships/image" Target="../media/image50.png"/><Relationship Id="rId47" Type="http://schemas.openxmlformats.org/officeDocument/2006/relationships/image" Target="../media/image49.png"/><Relationship Id="rId46" Type="http://schemas.openxmlformats.org/officeDocument/2006/relationships/image" Target="../media/image48.png"/><Relationship Id="rId45" Type="http://schemas.openxmlformats.org/officeDocument/2006/relationships/image" Target="../media/image47.png"/><Relationship Id="rId44" Type="http://schemas.openxmlformats.org/officeDocument/2006/relationships/image" Target="../media/image46.png"/><Relationship Id="rId43" Type="http://schemas.openxmlformats.org/officeDocument/2006/relationships/image" Target="../media/image45.png"/><Relationship Id="rId42" Type="http://schemas.openxmlformats.org/officeDocument/2006/relationships/image" Target="../media/image44.png"/><Relationship Id="rId41" Type="http://schemas.openxmlformats.org/officeDocument/2006/relationships/image" Target="../media/image43.png"/><Relationship Id="rId40" Type="http://schemas.openxmlformats.org/officeDocument/2006/relationships/image" Target="../media/image42.png"/><Relationship Id="rId4" Type="http://schemas.openxmlformats.org/officeDocument/2006/relationships/image" Target="../media/image6.png"/><Relationship Id="rId39" Type="http://schemas.openxmlformats.org/officeDocument/2006/relationships/image" Target="../media/image41.png"/><Relationship Id="rId38" Type="http://schemas.openxmlformats.org/officeDocument/2006/relationships/image" Target="../media/image40.png"/><Relationship Id="rId37" Type="http://schemas.openxmlformats.org/officeDocument/2006/relationships/image" Target="../media/image39.png"/><Relationship Id="rId36" Type="http://schemas.openxmlformats.org/officeDocument/2006/relationships/image" Target="../media/image38.png"/><Relationship Id="rId35" Type="http://schemas.openxmlformats.org/officeDocument/2006/relationships/image" Target="../media/image37.png"/><Relationship Id="rId34" Type="http://schemas.openxmlformats.org/officeDocument/2006/relationships/image" Target="../media/image36.png"/><Relationship Id="rId33" Type="http://schemas.openxmlformats.org/officeDocument/2006/relationships/image" Target="../media/image35.png"/><Relationship Id="rId32" Type="http://schemas.openxmlformats.org/officeDocument/2006/relationships/image" Target="../media/image34.png"/><Relationship Id="rId31" Type="http://schemas.openxmlformats.org/officeDocument/2006/relationships/image" Target="../media/image33.png"/><Relationship Id="rId30" Type="http://schemas.openxmlformats.org/officeDocument/2006/relationships/image" Target="../media/image32.png"/><Relationship Id="rId3" Type="http://schemas.openxmlformats.org/officeDocument/2006/relationships/image" Target="../media/image5.png"/><Relationship Id="rId29" Type="http://schemas.openxmlformats.org/officeDocument/2006/relationships/image" Target="../media/image31.png"/><Relationship Id="rId28" Type="http://schemas.openxmlformats.org/officeDocument/2006/relationships/image" Target="../media/image30.png"/><Relationship Id="rId27" Type="http://schemas.openxmlformats.org/officeDocument/2006/relationships/image" Target="../media/image29.png"/><Relationship Id="rId26" Type="http://schemas.openxmlformats.org/officeDocument/2006/relationships/image" Target="../media/image28.png"/><Relationship Id="rId25" Type="http://schemas.openxmlformats.org/officeDocument/2006/relationships/image" Target="../media/image27.png"/><Relationship Id="rId24" Type="http://schemas.openxmlformats.org/officeDocument/2006/relationships/image" Target="../media/image26.png"/><Relationship Id="rId23" Type="http://schemas.openxmlformats.org/officeDocument/2006/relationships/image" Target="../media/image25.png"/><Relationship Id="rId22" Type="http://schemas.openxmlformats.org/officeDocument/2006/relationships/image" Target="../media/image24.png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148" y="101374"/>
            <a:ext cx="59480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0" spc="-105" dirty="0">
                <a:latin typeface="Calibri Light" panose="020F0302020204030204"/>
                <a:cs typeface="Calibri Light" panose="020F0302020204030204"/>
              </a:rPr>
              <a:t>Ca</a:t>
            </a:r>
            <a:r>
              <a:rPr sz="6000" b="0" i="0" spc="-120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6000" b="0" i="0" spc="-114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6000" b="0" i="0" spc="-1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6000" b="0" i="0" spc="-120" dirty="0">
                <a:latin typeface="Calibri Light" panose="020F0302020204030204"/>
                <a:cs typeface="Calibri Light" panose="020F0302020204030204"/>
              </a:rPr>
              <a:t>on</a:t>
            </a:r>
            <a:r>
              <a:rPr sz="6000" b="0" i="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6000" b="0" i="0" spc="-3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6000" b="0" i="0" spc="-110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6000" b="0" i="0" spc="-9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6000" b="0" i="0" spc="-10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6000" b="0" i="0" spc="-85" dirty="0">
                <a:latin typeface="Calibri Light" panose="020F0302020204030204"/>
                <a:cs typeface="Calibri Light" panose="020F0302020204030204"/>
              </a:rPr>
              <a:t>j</a:t>
            </a:r>
            <a:r>
              <a:rPr sz="6000" b="0" i="0" spc="-1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6000" b="0" i="0" spc="-105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6000" b="0" i="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6000" b="0" i="0" spc="-2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6000" b="0" i="0" dirty="0">
                <a:latin typeface="Calibri Light" panose="020F0302020204030204"/>
                <a:cs typeface="Calibri Light" panose="020F0302020204030204"/>
              </a:rPr>
              <a:t>-</a:t>
            </a:r>
            <a:r>
              <a:rPr sz="6000" b="0" i="0" spc="-1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6000" b="0" i="0" dirty="0">
                <a:latin typeface="Calibri Light" panose="020F0302020204030204"/>
                <a:cs typeface="Calibri Light" panose="020F0302020204030204"/>
              </a:rPr>
              <a:t>3</a:t>
            </a:r>
            <a:endParaRPr sz="6000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112" y="1963881"/>
            <a:ext cx="8112125" cy="2303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HEALTH</a:t>
            </a:r>
            <a:r>
              <a:rPr sz="400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INSURANCE</a:t>
            </a:r>
            <a:r>
              <a:rPr sz="4000" spc="2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CROSS</a:t>
            </a:r>
            <a:r>
              <a:rPr sz="4000" spc="-2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SELL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R="133985" algn="ctr">
              <a:lnSpc>
                <a:spcPts val="4740"/>
              </a:lnSpc>
              <a:spcBef>
                <a:spcPts val="5"/>
              </a:spcBef>
            </a:pPr>
            <a:r>
              <a:rPr sz="4000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PREDICTION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R="135890" algn="ctr">
              <a:lnSpc>
                <a:spcPts val="4740"/>
              </a:lnSpc>
            </a:pPr>
            <a:r>
              <a:rPr lang="en-GB" sz="4000" b="1" spc="-1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Name</a:t>
            </a:r>
            <a:r>
              <a:rPr sz="4000" b="1" spc="-4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lang="en-GB" sz="40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lang="en-US" sz="2400" b="1" spc="-5" dirty="0" err="1" smtClean="0">
                <a:solidFill>
                  <a:srgbClr val="2D5395"/>
                </a:solidFill>
                <a:latin typeface="Calibri" panose="020F0502020204030204"/>
                <a:cs typeface="Calibri" panose="020F0502020204030204"/>
              </a:rPr>
              <a:t>Kartik</a:t>
            </a:r>
            <a:r>
              <a:rPr lang="en-US" sz="2400" b="1" spc="-5" dirty="0" smtClean="0">
                <a:solidFill>
                  <a:srgbClr val="2D539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2400" b="1" spc="-5" dirty="0" err="1" smtClean="0">
                <a:solidFill>
                  <a:srgbClr val="2D5395"/>
                </a:solidFill>
                <a:latin typeface="Calibri" panose="020F0502020204030204"/>
                <a:cs typeface="Calibri" panose="020F0502020204030204"/>
              </a:rPr>
              <a:t>Pisudde</a:t>
            </a:r>
            <a:endParaRPr lang="en-US" sz="2400" b="1" spc="-5" dirty="0" smtClean="0">
              <a:solidFill>
                <a:srgbClr val="2D5395"/>
              </a:solidFill>
              <a:latin typeface="Calibri" panose="020F0502020204030204"/>
              <a:cs typeface="Calibri" panose="020F0502020204030204"/>
            </a:endParaRPr>
          </a:p>
          <a:p>
            <a:pPr marL="2900680" marR="3033395" algn="ctr">
              <a:lnSpc>
                <a:spcPct val="124000"/>
              </a:lnSpc>
              <a:spcBef>
                <a:spcPts val="15"/>
              </a:spcBef>
            </a:pPr>
            <a:endParaRPr lang="en-US" sz="2400" b="1" spc="-5" dirty="0" smtClean="0">
              <a:solidFill>
                <a:srgbClr val="2D5395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9" y="5360"/>
            <a:ext cx="38741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Analysis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3997" y="1624697"/>
            <a:ext cx="3676161" cy="2812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4215" y="1621425"/>
            <a:ext cx="4540168" cy="26344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5203957"/>
            <a:ext cx="4881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Customers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with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Vehicle_Damage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likely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buy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insurance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2735" y="4815667"/>
            <a:ext cx="5057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From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above plot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most of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people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having vehicle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age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years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very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few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people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having vehicle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age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than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years.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447" y="225035"/>
            <a:ext cx="294767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Data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analysis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2359" y="1957585"/>
            <a:ext cx="3795583" cy="2965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6489" y="1755563"/>
            <a:ext cx="3222433" cy="2746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3829" y="5135068"/>
            <a:ext cx="43789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3685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54%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previously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insured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ahe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R="22860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46%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 are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insured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yet.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Customer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perviosly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insured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likely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be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inetrested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5" y="5169158"/>
            <a:ext cx="5508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Male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category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slightly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greater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than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 of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female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chances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buying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insurance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also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little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high.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13" y="41886"/>
            <a:ext cx="35159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analysis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621536"/>
            <a:ext cx="8305800" cy="31726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6798" y="5254878"/>
            <a:ext cx="66865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People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ages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 </a:t>
            </a:r>
            <a:r>
              <a:rPr sz="1800" dirty="0">
                <a:latin typeface="Calibri" panose="020F0502020204030204"/>
                <a:cs typeface="Calibri" panose="020F0502020204030204"/>
              </a:rPr>
              <a:t>31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50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more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likely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respond.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while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Young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people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below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30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interested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vehicle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insurance.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901" y="-74833"/>
            <a:ext cx="35159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analysis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0421" y="1562946"/>
            <a:ext cx="5092147" cy="27611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6441" y="1485900"/>
            <a:ext cx="3708595" cy="2762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9195" y="4972057"/>
            <a:ext cx="93319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Customers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vechicle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age 1-2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years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more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likely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interested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compared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two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Customers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Vehicle_Age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&lt;1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years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very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less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chance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buying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Insurance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People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response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slightly higher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annual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premium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217" y="-94684"/>
            <a:ext cx="25247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2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Correlation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3370" y="1200699"/>
            <a:ext cx="9489809" cy="467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0117" y="5822090"/>
            <a:ext cx="7865745" cy="577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25" dirty="0">
                <a:solidFill>
                  <a:srgbClr val="0D0D0D"/>
                </a:solidFill>
                <a:latin typeface="Roboto"/>
                <a:cs typeface="Roboto"/>
              </a:rPr>
              <a:t>ľaíget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vaíiable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not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much</a:t>
            </a:r>
            <a:r>
              <a:rPr sz="18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affected</a:t>
            </a:r>
            <a:r>
              <a:rPr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sz="18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Vintage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vaíiable.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díop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 least</a:t>
            </a:r>
            <a:endParaRPr sz="1800">
              <a:latin typeface="Roboto"/>
              <a:cs typeface="Roboto"/>
            </a:endParaRPr>
          </a:p>
          <a:p>
            <a:pPr marL="299085">
              <a:lnSpc>
                <a:spcPts val="2150"/>
              </a:lnSpc>
            </a:pP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coííelated</a:t>
            </a:r>
            <a:r>
              <a:rPr sz="18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vaíiable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843" y="-3245"/>
            <a:ext cx="341122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Model</a:t>
            </a: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Building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9" y="1471931"/>
            <a:ext cx="8901431" cy="4496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clearly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saw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huge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difference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set.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263525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Standard ML techniques such as Decision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Tree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Logistic Regression have a bias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towards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majority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class,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tend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ignore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minority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class.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solving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use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Random</a:t>
            </a:r>
            <a:r>
              <a:rPr sz="20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Sampling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technique.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 marR="20878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8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Random</a:t>
            </a:r>
            <a:r>
              <a:rPr sz="180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180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Sampling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Minor</a:t>
            </a:r>
            <a:r>
              <a:rPr sz="180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18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Samples</a:t>
            </a:r>
            <a:r>
              <a:rPr sz="180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80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668798 </a:t>
            </a:r>
            <a:r>
              <a:rPr sz="1800" spc="-434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1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dataset </a:t>
            </a: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shape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Counter({0:</a:t>
            </a:r>
            <a:r>
              <a:rPr sz="1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334399,</a:t>
            </a: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1:</a:t>
            </a:r>
            <a:r>
              <a:rPr sz="18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46710})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Resampled</a:t>
            </a:r>
            <a:r>
              <a:rPr sz="1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1800" spc="-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shape</a:t>
            </a:r>
            <a:r>
              <a:rPr sz="1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Counter({1:</a:t>
            </a:r>
            <a:r>
              <a:rPr sz="1800" spc="-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334399,</a:t>
            </a:r>
            <a:r>
              <a:rPr sz="1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0:</a:t>
            </a:r>
            <a:r>
              <a:rPr sz="1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334399})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modeling,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tried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classification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Logistic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Regression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RandomForest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Classifier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XGBoost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47" y="118772"/>
            <a:ext cx="385826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Logistic</a:t>
            </a:r>
            <a:r>
              <a:rPr sz="4000" b="0" i="0" u="heavy" spc="-11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i="0" u="heavy" spc="-1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Regression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5" y="2056261"/>
            <a:ext cx="672909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684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Logistic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regression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named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at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core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method,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logistic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 logistic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function,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also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called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sigmoid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function,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was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developed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statisticians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describe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properties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population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growth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ecology,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rising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quickly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maxing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carrying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capacity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environment.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It’s</a:t>
            </a:r>
            <a:r>
              <a:rPr sz="1800" dirty="0">
                <a:latin typeface="Calibri" panose="020F0502020204030204"/>
                <a:cs typeface="Calibri" panose="020F0502020204030204"/>
              </a:rPr>
              <a:t> an S-shaped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curve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take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real-valued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 number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map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1,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but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never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exactly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at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those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limits.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way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evaluate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results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confusion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matrix,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which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shows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correct</a:t>
            </a:r>
            <a:r>
              <a:rPr sz="1800" dirty="0">
                <a:latin typeface="Calibri" panose="020F0502020204030204"/>
                <a:cs typeface="Calibri" panose="020F0502020204030204"/>
              </a:rPr>
              <a:t> and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incorrect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predictions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each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class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marR="508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Logistic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regression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performing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well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shown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confusion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matrix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predicting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positive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responses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but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positive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responses it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predicting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negative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reponses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high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numbers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too.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4026" y="884834"/>
            <a:ext cx="3336879" cy="21846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917" y="3800483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49" y="-52902"/>
            <a:ext cx="544703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RandomForest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Classifier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57" y="1960626"/>
            <a:ext cx="7545071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random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forest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meta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estimator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that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fits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decision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tree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classifiers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sub-samples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uses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4965" marR="1066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averaging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improve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predictive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accuracy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over-fitting.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sub-sample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controlled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Parameter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bootsrap=True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otherwise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whole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build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tree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4965" marR="1333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20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randomforest</a:t>
            </a:r>
            <a:r>
              <a:rPr sz="2000" spc="-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performing</a:t>
            </a:r>
            <a:r>
              <a:rPr sz="20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confusion</a:t>
            </a:r>
            <a:r>
              <a:rPr sz="2000" spc="-4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matrix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2000" spc="-484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shows that the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much better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with predicting positive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responses.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0602" y="1255775"/>
            <a:ext cx="3420191" cy="2324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2049" y="3952883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73" y="-43795"/>
            <a:ext cx="17633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XGBo</a:t>
            </a:r>
            <a:r>
              <a:rPr sz="4000" b="0" i="0" u="heavy" spc="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st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729" y="1190730"/>
            <a:ext cx="7356475" cy="489044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79400" indent="-25781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XGBoost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comes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boosting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extra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gradient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boosting.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GBM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calculates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prediction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obtain.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again calculates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 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residual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previous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79400" marR="221615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loss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give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more weightage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previous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model.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this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continuous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until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MSE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gets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minimizes.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9085" marR="5080" indent="-287020">
              <a:lnSpc>
                <a:spcPts val="192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solidFill>
                  <a:srgbClr val="0D0D0D"/>
                </a:solidFill>
                <a:latin typeface="Roboto"/>
                <a:cs typeface="Roboto"/>
              </a:rPr>
              <a:t>Fíom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confusion</a:t>
            </a:r>
            <a:r>
              <a:rPr sz="160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matíix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see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6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model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bit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betteí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píedicting </a:t>
            </a:r>
            <a:r>
              <a:rPr sz="1600" spc="-3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positive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íesponses.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50">
              <a:latin typeface="Roboto"/>
              <a:cs typeface="Roboto"/>
            </a:endParaRPr>
          </a:p>
          <a:p>
            <a:pPr marL="259080">
              <a:lnSpc>
                <a:spcPct val="100000"/>
              </a:lnSpc>
            </a:pP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XGBoost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just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an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extension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GBM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advantages.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Regularization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07390" lvl="1" indent="-393700">
              <a:lnSpc>
                <a:spcPct val="100000"/>
              </a:lnSpc>
              <a:spcBef>
                <a:spcPts val="11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Parallel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Processing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Flexibility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Handles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Missing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07390" lvl="1" indent="-393700">
              <a:lnSpc>
                <a:spcPct val="100000"/>
              </a:lnSpc>
              <a:spcBef>
                <a:spcPts val="10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pruning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Buitin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cross validation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Continuous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10551" y="742958"/>
            <a:ext cx="3429000" cy="2238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873" y="3237126"/>
            <a:ext cx="3638179" cy="27920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688" y="60201"/>
            <a:ext cx="48558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Comparing</a:t>
            </a:r>
            <a:r>
              <a:rPr sz="4400" b="0" i="0" u="heavy" spc="-13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b="0" i="0" u="heavy" spc="-1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the</a:t>
            </a:r>
            <a:r>
              <a:rPr sz="4400" b="0" i="0" u="heavy" spc="-11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Model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62327" y="2514600"/>
            <a:ext cx="8150352" cy="2637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1" y="162297"/>
            <a:ext cx="1778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8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C</a:t>
            </a:r>
            <a:r>
              <a:rPr sz="4400" b="0" i="0" u="heavy" spc="-9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400" b="0" i="0" u="heavy" spc="-9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n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400" b="0" i="0" u="heavy" spc="-8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400" b="0" i="0" u="heavy" spc="-10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n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t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951" y="1506986"/>
            <a:ext cx="4620260" cy="3906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sz="2400" b="1" spc="-2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7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summary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1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2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1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2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2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 D</a:t>
            </a:r>
            <a:r>
              <a:rPr sz="2400" b="1" spc="-1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ta</a:t>
            </a:r>
            <a:r>
              <a:rPr sz="2400" b="1" spc="-17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2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1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b="1" spc="1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2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EDA</a:t>
            </a: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69875" indent="-257810">
              <a:lnSpc>
                <a:spcPct val="100000"/>
              </a:lnSpc>
              <a:spcBef>
                <a:spcPts val="174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sz="2400" b="1" spc="-6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sz="2400" b="1" spc="-40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b="1" spc="-1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Selection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Building</a:t>
            </a:r>
            <a:r>
              <a:rPr sz="2400" b="1" spc="-5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1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 Evaluating</a:t>
            </a:r>
            <a:r>
              <a:rPr sz="2400" b="1" spc="-6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7523" y="3921252"/>
            <a:ext cx="2100072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2" y="-66545"/>
            <a:ext cx="253809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Conclusion: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19530"/>
            <a:ext cx="10586720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101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Through Exploratory Data Analysis,we observed that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customers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belonging to young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Age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interested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vehicle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response.while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Young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below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30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interested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vehicle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insurance.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observed that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customers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having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vehicles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older than 2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years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more likely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 be interested in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vehicle insurance.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Similarly,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customers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having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damaged vehicles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more likely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 be interested in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vehicle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insurance.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Age,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Previously_insured,Annual_premium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afecting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target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variable.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9085" marR="78613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observed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highly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imbalanced.So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solved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Random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Sample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resampling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technique.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we applied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scaling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normalize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bring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scale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it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easier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ML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algorithms.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9085" marR="5080" indent="-287020">
              <a:lnSpc>
                <a:spcPct val="100000"/>
              </a:lnSpc>
              <a:buClr>
                <a:srgbClr val="0D0D0D"/>
              </a:buClr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20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Further,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we applied Machine Learning Algorithms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to determine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whether a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customer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would be intere </a:t>
            </a:r>
            <a:r>
              <a:rPr sz="2000" spc="-484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sted</a:t>
            </a:r>
            <a:r>
              <a:rPr sz="20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Vehicle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Insurance.For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logistic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regression</a:t>
            </a:r>
            <a:r>
              <a:rPr sz="20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got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accuracy</a:t>
            </a:r>
            <a:r>
              <a:rPr sz="20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78%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XGBClas </a:t>
            </a:r>
            <a:r>
              <a:rPr sz="2000" spc="-484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sifier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got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the aacuracy of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79% </a:t>
            </a:r>
            <a:r>
              <a:rPr sz="20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whereas,.We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getting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the highest accuracy of about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91%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 R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OC_AUC score of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92%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with random forest So,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this we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conclude that random forest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2000" spc="-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20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compare</a:t>
            </a:r>
            <a:r>
              <a:rPr sz="20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0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0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models.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1036" y="3134360"/>
            <a:ext cx="2859405" cy="73660"/>
          </a:xfrm>
          <a:custGeom>
            <a:avLst/>
            <a:gdLst/>
            <a:ahLst/>
            <a:cxnLst/>
            <a:rect l="l" t="t" r="r" b="b"/>
            <a:pathLst>
              <a:path w="2859404" h="73660">
                <a:moveTo>
                  <a:pt x="2859024" y="0"/>
                </a:moveTo>
                <a:lnTo>
                  <a:pt x="0" y="0"/>
                </a:lnTo>
                <a:lnTo>
                  <a:pt x="0" y="73151"/>
                </a:lnTo>
                <a:lnTo>
                  <a:pt x="2859024" y="73151"/>
                </a:lnTo>
                <a:lnTo>
                  <a:pt x="2859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7280" y="418547"/>
            <a:ext cx="100279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30" dirty="0"/>
              <a:t> </a:t>
            </a:r>
            <a:r>
              <a:rPr spc="-5" dirty="0"/>
              <a:t>you</a:t>
            </a:r>
            <a:r>
              <a:rPr spc="-50" dirty="0"/>
              <a:t> </a:t>
            </a:r>
            <a:r>
              <a:rPr spc="-5" dirty="0"/>
              <a:t>!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6583050" y="3134360"/>
            <a:ext cx="2319655" cy="73660"/>
          </a:xfrm>
          <a:custGeom>
            <a:avLst/>
            <a:gdLst/>
            <a:ahLst/>
            <a:cxnLst/>
            <a:rect l="l" t="t" r="r" b="b"/>
            <a:pathLst>
              <a:path w="2319654" h="73660">
                <a:moveTo>
                  <a:pt x="2319528" y="0"/>
                </a:moveTo>
                <a:lnTo>
                  <a:pt x="0" y="0"/>
                </a:lnTo>
                <a:lnTo>
                  <a:pt x="0" y="73151"/>
                </a:lnTo>
                <a:lnTo>
                  <a:pt x="2319528" y="73151"/>
                </a:lnTo>
                <a:lnTo>
                  <a:pt x="23195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61" y="-81882"/>
            <a:ext cx="301561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i="0" u="heavy" spc="-5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Introduction</a:t>
            </a:r>
            <a:endParaRPr sz="4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188" y="1391161"/>
            <a:ext cx="8900160" cy="34105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insurance policy is an arrangement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which a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company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undertakes to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provide a guarantee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compensation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specified loss, damage, illness,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death in return for the payment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 specified premium. A premium is a 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sum 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money that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 customer needs to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pay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regularly to an insurance company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guarantee.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9875" marR="6350" indent="-25781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medical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insurance,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is vehicle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insurance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year </a:t>
            </a:r>
            <a:r>
              <a:rPr sz="2200" spc="-5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customer needs to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pay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 premium 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certain amount to insurance provider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company so that in case of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unfortunate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accident by the vehicle, the insurance </a:t>
            </a:r>
            <a:r>
              <a:rPr sz="2200" spc="-5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provider company will provide a compensation (called ‘sum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assured’)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to the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customer.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7" y="311298"/>
            <a:ext cx="388175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6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P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r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b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le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m</a:t>
            </a:r>
            <a:r>
              <a:rPr sz="4000" b="0" i="0" spc="-1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S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a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000" b="0" i="0" u="heavy" spc="-7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m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en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t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894463"/>
            <a:ext cx="9230360" cy="37964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257810" indent="-228600">
              <a:lnSpc>
                <a:spcPct val="990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client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Insurance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company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has provided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Health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Insurance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customers</a:t>
            </a:r>
            <a:r>
              <a:rPr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they need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building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predict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whether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the </a:t>
            </a:r>
            <a:r>
              <a:rPr sz="2200" spc="-5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policyholders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(customers)</a:t>
            </a:r>
            <a:r>
              <a:rPr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past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year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 will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interested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Vehicle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Insurance provided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by the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company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41300" marR="31115" indent="-228600">
              <a:lnSpc>
                <a:spcPct val="990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Building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to predict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whether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would be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interested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Vehicle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Insurance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extremely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helpful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for the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company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accordingly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plan its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strategy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reach</a:t>
            </a:r>
            <a:r>
              <a:rPr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customers</a:t>
            </a:r>
            <a:r>
              <a:rPr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optimise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200" spc="-5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and revenue.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8600">
              <a:lnSpc>
                <a:spcPct val="980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Now,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to predict,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whether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interested</a:t>
            </a:r>
            <a:r>
              <a:rPr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Vehicle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insurance,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you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 have information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demographics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(gender,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age,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region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type),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Vehicles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(Vehicle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Age,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Damage),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(Premium,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sourcing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channel)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1" y="-137063"/>
            <a:ext cx="39497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D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a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as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000" b="0" i="0" spc="-2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D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esc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r</a:t>
            </a:r>
            <a:r>
              <a:rPr sz="4000" b="0" i="0" u="heavy" spc="-2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i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p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n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92" y="1270259"/>
            <a:ext cx="1417320" cy="1910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3580">
              <a:lnSpc>
                <a:spcPct val="137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id </a:t>
            </a:r>
            <a:r>
              <a:rPr sz="1800" dirty="0">
                <a:latin typeface="Calibri" panose="020F0502020204030204"/>
                <a:cs typeface="Calibri" panose="020F0502020204030204"/>
              </a:rPr>
              <a:t> 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der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Age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7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Driving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License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Region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Code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042" y="1270262"/>
            <a:ext cx="5269231" cy="1909497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Unique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identifier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Customer.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413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Age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Customer.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619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: Gender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:0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having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DL,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having DL.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:Unique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code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region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customer.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892" y="3245614"/>
            <a:ext cx="9676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Previously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Insured:0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having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vehicle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insurance,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having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vehicle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insurance.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92" y="3519303"/>
            <a:ext cx="1579880" cy="1151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10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Vehicle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Age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Vehicle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Damage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Annual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Premium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5666" y="3519300"/>
            <a:ext cx="9953625" cy="11509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89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:Age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vehicle.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:Customer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got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his/her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vehicle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damaged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past.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didn't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get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his/her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vehicle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damaged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past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:The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amount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needs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pay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premium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year.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98" y="4743960"/>
            <a:ext cx="11021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Policy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Sales Channel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Anonymized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Code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channel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outreaching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ie.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Agents,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Over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Mail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893" y="5018689"/>
            <a:ext cx="913131" cy="77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Vintage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pon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9307" y="5018685"/>
            <a:ext cx="6281420" cy="77072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:Number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Days,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been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associated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company.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000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:1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dirty="0">
                <a:latin typeface="Calibri" panose="020F0502020204030204"/>
                <a:cs typeface="Calibri" panose="020F0502020204030204"/>
              </a:rPr>
              <a:t> 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interested,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interested.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41" y="238497"/>
            <a:ext cx="352742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m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p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r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400" b="0" i="0" u="heavy" spc="-17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Li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brar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s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163" y="1627758"/>
            <a:ext cx="9573260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5080" indent="-228600">
              <a:lnSpc>
                <a:spcPct val="92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Library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collection of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related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modules. It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contains </a:t>
            </a:r>
            <a:r>
              <a:rPr sz="2000" dirty="0">
                <a:latin typeface="Calibri" panose="020F0502020204030204"/>
                <a:cs typeface="Calibri" panose="020F0502020204030204"/>
              </a:rPr>
              <a:t>bundles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code that can </a:t>
            </a:r>
            <a:r>
              <a:rPr sz="2000" dirty="0">
                <a:latin typeface="Calibri" panose="020F0502020204030204"/>
                <a:cs typeface="Calibri" panose="020F0502020204030204"/>
              </a:rPr>
              <a:t>be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used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repeatedly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programs.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It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makes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python</a:t>
            </a:r>
            <a:r>
              <a:rPr sz="20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simpler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convenient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60" dirty="0">
                <a:latin typeface="Calibri" panose="020F0502020204030204"/>
                <a:cs typeface="Calibri" panose="020F0502020204030204"/>
              </a:rPr>
              <a:t>programmer.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164" y="3772923"/>
            <a:ext cx="31083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Importing</a:t>
            </a:r>
            <a:r>
              <a:rPr sz="20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Requrie</a:t>
            </a:r>
            <a:r>
              <a:rPr sz="20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Libraries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8245" y="2903220"/>
            <a:ext cx="1845945" cy="730250"/>
            <a:chOff x="1158239" y="2903220"/>
            <a:chExt cx="1845945" cy="73025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639" y="3268980"/>
              <a:ext cx="172212" cy="173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875" y="3336036"/>
              <a:ext cx="172212" cy="1737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1431" y="3310128"/>
              <a:ext cx="172212" cy="178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511" y="3288792"/>
              <a:ext cx="172212" cy="175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115" y="3144012"/>
              <a:ext cx="170687" cy="178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3351" y="3209544"/>
              <a:ext cx="170687" cy="179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8383" y="3188208"/>
              <a:ext cx="172211" cy="1783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7987" y="3166872"/>
              <a:ext cx="170687" cy="1767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6067" y="3022092"/>
              <a:ext cx="172212" cy="178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0303" y="3089148"/>
              <a:ext cx="172212" cy="178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8383" y="3067812"/>
              <a:ext cx="172211" cy="1752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7987" y="3043428"/>
              <a:ext cx="170687" cy="178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3019" y="2903220"/>
              <a:ext cx="172212" cy="1767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68779" y="2967228"/>
              <a:ext cx="170687" cy="178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6859" y="2945892"/>
              <a:ext cx="170688" cy="1767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4939" y="2923032"/>
              <a:ext cx="172212" cy="1783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4439" y="3329940"/>
              <a:ext cx="172212" cy="1783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98675" y="3395472"/>
              <a:ext cx="172212" cy="178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8279" y="3374136"/>
              <a:ext cx="170687" cy="178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6359" y="3352800"/>
              <a:ext cx="170687" cy="1767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2915" y="3208020"/>
              <a:ext cx="170687" cy="178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97151" y="3275076"/>
              <a:ext cx="170688" cy="178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5231" y="3253740"/>
              <a:ext cx="170687" cy="178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53311" y="3232404"/>
              <a:ext cx="172212" cy="1752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32915" y="3086100"/>
              <a:ext cx="170687" cy="1783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97151" y="3153156"/>
              <a:ext cx="170688" cy="1783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75231" y="3131820"/>
              <a:ext cx="170687" cy="1783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51787" y="3107436"/>
              <a:ext cx="170687" cy="1783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29867" y="2965704"/>
              <a:ext cx="172212" cy="1783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94103" y="3031236"/>
              <a:ext cx="172211" cy="178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72183" y="3009900"/>
              <a:ext cx="172211" cy="178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48739" y="2987040"/>
              <a:ext cx="172212" cy="178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61287" y="3393948"/>
              <a:ext cx="170687" cy="1752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25523" y="3457956"/>
              <a:ext cx="170687" cy="1752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03603" y="3436620"/>
              <a:ext cx="172212" cy="178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81683" y="3415284"/>
              <a:ext cx="172212" cy="178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58239" y="3272028"/>
              <a:ext cx="172212" cy="1767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22475" y="3336036"/>
              <a:ext cx="172212" cy="1783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02079" y="3314700"/>
              <a:ext cx="170687" cy="1783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80159" y="3293364"/>
              <a:ext cx="170687" cy="1783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58239" y="3148584"/>
              <a:ext cx="172212" cy="178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22475" y="3215640"/>
              <a:ext cx="172212" cy="178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402079" y="3194304"/>
              <a:ext cx="170687" cy="178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277111" y="3171444"/>
              <a:ext cx="172212" cy="1798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158239" y="3026664"/>
              <a:ext cx="169164" cy="178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20951" y="3093720"/>
              <a:ext cx="170688" cy="178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399031" y="3072384"/>
              <a:ext cx="170687" cy="178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75587" y="3051048"/>
              <a:ext cx="170687" cy="178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891283" y="3229356"/>
              <a:ext cx="1112520" cy="313944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218691" y="3012948"/>
            <a:ext cx="2165604" cy="63855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740908" y="3046476"/>
            <a:ext cx="2505456" cy="50292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38206" y="4349504"/>
            <a:ext cx="6653783" cy="1495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7" y="619074"/>
            <a:ext cx="41611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1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BASIC</a:t>
            </a:r>
            <a:r>
              <a:rPr sz="4000" b="0" i="0" u="heavy" spc="-13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EXPLORATION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097280" y="1100633"/>
            <a:ext cx="10027920" cy="130484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79400" indent="-25781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pc="-5" dirty="0"/>
              <a:t>Fill</a:t>
            </a:r>
            <a:r>
              <a:rPr spc="-20" dirty="0"/>
              <a:t> </a:t>
            </a:r>
            <a:r>
              <a:rPr dirty="0"/>
              <a:t>any</a:t>
            </a:r>
            <a:r>
              <a:rPr spc="-15" dirty="0"/>
              <a:t> </a:t>
            </a:r>
            <a:r>
              <a:rPr dirty="0"/>
              <a:t>numerical</a:t>
            </a:r>
            <a:r>
              <a:rPr spc="-30" dirty="0"/>
              <a:t> </a:t>
            </a:r>
            <a:r>
              <a:rPr dirty="0"/>
              <a:t>NaNs</a:t>
            </a:r>
            <a:r>
              <a:rPr spc="-1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mode()</a:t>
            </a:r>
            <a:endParaRPr spc="-5" dirty="0"/>
          </a:p>
          <a:p>
            <a:pPr marL="251460" indent="-23939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51460" algn="l"/>
                <a:tab pos="252095" algn="l"/>
                <a:tab pos="702945" algn="l"/>
                <a:tab pos="1385570" algn="l"/>
                <a:tab pos="3479800" algn="l"/>
                <a:tab pos="5871210" algn="l"/>
                <a:tab pos="6886575" algn="l"/>
                <a:tab pos="7438390" algn="l"/>
              </a:tabLst>
            </a:pPr>
            <a:r>
              <a:rPr sz="2200" spc="-5" dirty="0">
                <a:solidFill>
                  <a:srgbClr val="000000"/>
                </a:solidFill>
              </a:rPr>
              <a:t>Id,	Age,	</a:t>
            </a:r>
            <a:r>
              <a:rPr sz="2200" spc="-20" dirty="0">
                <a:solidFill>
                  <a:srgbClr val="000000"/>
                </a:solidFill>
              </a:rPr>
              <a:t>D</a:t>
            </a:r>
            <a:r>
              <a:rPr sz="2200" spc="-5" dirty="0">
                <a:solidFill>
                  <a:srgbClr val="000000"/>
                </a:solidFill>
              </a:rPr>
              <a:t>ri</a:t>
            </a:r>
            <a:r>
              <a:rPr sz="2200" dirty="0">
                <a:solidFill>
                  <a:srgbClr val="000000"/>
                </a:solidFill>
              </a:rPr>
              <a:t>v</a:t>
            </a:r>
            <a:r>
              <a:rPr sz="2200" spc="-5" dirty="0">
                <a:solidFill>
                  <a:srgbClr val="000000"/>
                </a:solidFill>
              </a:rPr>
              <a:t>ing</a:t>
            </a:r>
            <a:r>
              <a:rPr sz="2200" dirty="0">
                <a:solidFill>
                  <a:srgbClr val="000000"/>
                </a:solidFill>
              </a:rPr>
              <a:t>_</a:t>
            </a:r>
            <a:r>
              <a:rPr sz="2200" spc="-5" dirty="0">
                <a:solidFill>
                  <a:srgbClr val="000000"/>
                </a:solidFill>
              </a:rPr>
              <a:t>Licens</a:t>
            </a:r>
            <a:r>
              <a:rPr sz="2200" dirty="0">
                <a:solidFill>
                  <a:srgbClr val="000000"/>
                </a:solidFill>
              </a:rPr>
              <a:t>e</a:t>
            </a:r>
            <a:r>
              <a:rPr sz="2200" spc="-5" dirty="0">
                <a:solidFill>
                  <a:srgbClr val="000000"/>
                </a:solidFill>
              </a:rPr>
              <a:t>,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5" dirty="0">
                <a:solidFill>
                  <a:srgbClr val="000000"/>
                </a:solidFill>
              </a:rPr>
              <a:t>Previous</a:t>
            </a:r>
            <a:r>
              <a:rPr sz="2200" spc="-15" dirty="0">
                <a:solidFill>
                  <a:srgbClr val="000000"/>
                </a:solidFill>
              </a:rPr>
              <a:t>l</a:t>
            </a:r>
            <a:r>
              <a:rPr sz="2200" spc="-5" dirty="0">
                <a:solidFill>
                  <a:srgbClr val="000000"/>
                </a:solidFill>
              </a:rPr>
              <a:t>y</a:t>
            </a:r>
            <a:r>
              <a:rPr sz="2200" dirty="0">
                <a:solidFill>
                  <a:srgbClr val="000000"/>
                </a:solidFill>
              </a:rPr>
              <a:t>_</a:t>
            </a:r>
            <a:r>
              <a:rPr sz="2200" spc="-5" dirty="0">
                <a:solidFill>
                  <a:srgbClr val="000000"/>
                </a:solidFill>
              </a:rPr>
              <a:t>Insure</a:t>
            </a:r>
            <a:r>
              <a:rPr sz="2200" spc="15" dirty="0">
                <a:solidFill>
                  <a:srgbClr val="000000"/>
                </a:solidFill>
              </a:rPr>
              <a:t>d</a:t>
            </a:r>
            <a:r>
              <a:rPr sz="2200" spc="-5" dirty="0">
                <a:solidFill>
                  <a:srgbClr val="000000"/>
                </a:solidFill>
              </a:rPr>
              <a:t>,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140" dirty="0">
                <a:solidFill>
                  <a:srgbClr val="000000"/>
                </a:solidFill>
              </a:rPr>
              <a:t>V</a:t>
            </a:r>
            <a:r>
              <a:rPr sz="2200" spc="-5" dirty="0">
                <a:solidFill>
                  <a:srgbClr val="000000"/>
                </a:solidFill>
              </a:rPr>
              <a:t>intage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5" dirty="0">
                <a:solidFill>
                  <a:srgbClr val="000000"/>
                </a:solidFill>
              </a:rPr>
              <a:t>and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20" dirty="0">
                <a:solidFill>
                  <a:srgbClr val="000000"/>
                </a:solidFill>
              </a:rPr>
              <a:t>R</a:t>
            </a:r>
            <a:r>
              <a:rPr sz="2200" spc="-5" dirty="0">
                <a:solidFill>
                  <a:srgbClr val="000000"/>
                </a:solidFill>
              </a:rPr>
              <a:t>esponse</a:t>
            </a:r>
            <a:endParaRPr sz="2200"/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0000"/>
                </a:solidFill>
              </a:rPr>
              <a:t>integer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value.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913587" y="1756314"/>
            <a:ext cx="5928360" cy="125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381109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columns.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Outliers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present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some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features.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 null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present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4297" y="3480946"/>
            <a:ext cx="127190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038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are	ha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ng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443" y="4318792"/>
            <a:ext cx="9108440" cy="1531188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Annual_Premium</a:t>
            </a:r>
            <a:r>
              <a:rPr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Policy_Sales_Channel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having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81610" indent="-16954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Drop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duplicate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value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81610" indent="-16954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Changing categorical</a:t>
            </a:r>
            <a:r>
              <a:rPr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41" y="311298"/>
            <a:ext cx="38741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Analysis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5804" y="2014730"/>
            <a:ext cx="4905375" cy="34070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956" y="1985630"/>
            <a:ext cx="4726677" cy="3540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2044" y="5657802"/>
            <a:ext cx="9677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above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fig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response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see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highly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imbalanced.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above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distribution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age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see that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most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customers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age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21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25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years.There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few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Customers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above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age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60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years.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511" y="-49560"/>
            <a:ext cx="387540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Univariate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 panose="020F0302020204030204"/>
                <a:cs typeface="Calibri Light" panose="020F0302020204030204"/>
              </a:rPr>
              <a:t>Analysis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57641" y="1189253"/>
            <a:ext cx="5984195" cy="3554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735" y="1587449"/>
            <a:ext cx="3348608" cy="3308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2140" y="5178938"/>
            <a:ext cx="42665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boxplot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above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can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see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 there's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lot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outliers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annual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premium.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377" y="5178938"/>
            <a:ext cx="5100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From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distribution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plot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infer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that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annual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premimum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variable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right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skewed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8397</Words>
  <Application>WPS Presentation</Application>
  <PresentationFormat>Custom</PresentationFormat>
  <Paragraphs>182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SimSun</vt:lpstr>
      <vt:lpstr>Wingdings</vt:lpstr>
      <vt:lpstr>Wingdings 2</vt:lpstr>
      <vt:lpstr>Verdana</vt:lpstr>
      <vt:lpstr>Calibri Light</vt:lpstr>
      <vt:lpstr>Times New Roman</vt:lpstr>
      <vt:lpstr>Calibri</vt:lpstr>
      <vt:lpstr>Arial MT</vt:lpstr>
      <vt:lpstr>Microsoft YaHei</vt:lpstr>
      <vt:lpstr>Arial Unicode MS</vt:lpstr>
      <vt:lpstr>Roboto</vt:lpstr>
      <vt:lpstr>Gill Sans MT</vt:lpstr>
      <vt:lpstr>Times New Roman</vt:lpstr>
      <vt:lpstr>Solstice</vt:lpstr>
      <vt:lpstr>Capstone Project - 3</vt:lpstr>
      <vt:lpstr>Content</vt:lpstr>
      <vt:lpstr>Introduction</vt:lpstr>
      <vt:lpstr>Problem Statement</vt:lpstr>
      <vt:lpstr>Dataset Description</vt:lpstr>
      <vt:lpstr>Import Libraries</vt:lpstr>
      <vt:lpstr>BASIC EXPLORATION</vt:lpstr>
      <vt:lpstr>Univariate Analysis</vt:lpstr>
      <vt:lpstr>Univariate Analysis</vt:lpstr>
      <vt:lpstr>Univariate Analysis</vt:lpstr>
      <vt:lpstr>Data analysis</vt:lpstr>
      <vt:lpstr>Bivariate analysis</vt:lpstr>
      <vt:lpstr>Bivariate analysis</vt:lpstr>
      <vt:lpstr>Correlation</vt:lpstr>
      <vt:lpstr>Model Building</vt:lpstr>
      <vt:lpstr>Logistic Regression</vt:lpstr>
      <vt:lpstr>RandomForest Classifier</vt:lpstr>
      <vt:lpstr>XGBoost</vt:lpstr>
      <vt:lpstr>Comparing the Model</vt:lpstr>
      <vt:lpstr>Conclusion: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</dc:title>
  <dc:creator>pratik</dc:creator>
  <cp:lastModifiedBy>karti</cp:lastModifiedBy>
  <cp:revision>3</cp:revision>
  <dcterms:created xsi:type="dcterms:W3CDTF">2023-03-25T16:01:00Z</dcterms:created>
  <dcterms:modified xsi:type="dcterms:W3CDTF">2023-10-02T07:05:54Z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2022-11-27T05:30:00Z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2023-03-25T05:30:00Z</vt:filetime>
  </property>
  <property fmtid="{D5CDD505-2E9C-101B-9397-08002B2CF9AE}" pid="5" name="ICV">
    <vt:lpwstr>655DE0931C944BFDAEE5FAB819617C83_12</vt:lpwstr>
  </property>
  <property fmtid="{D5CDD505-2E9C-101B-9397-08002B2CF9AE}" pid="6" name="KSOProductBuildVer">
    <vt:lpwstr>1033-12.2.0.13215</vt:lpwstr>
  </property>
</Properties>
</file>