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0" r:id="rId2"/>
    <p:sldId id="257" r:id="rId3"/>
    <p:sldId id="261" r:id="rId4"/>
    <p:sldId id="262" r:id="rId5"/>
    <p:sldId id="258" r:id="rId6"/>
    <p:sldId id="263" r:id="rId7"/>
    <p:sldId id="259" r:id="rId8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>
      <p:cViewPr varScale="1">
        <p:scale>
          <a:sx n="81" d="100"/>
          <a:sy n="81" d="100"/>
        </p:scale>
        <p:origin x="884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CFE09E-257A-4104-A9F1-5D92CEFA9E51}" type="datetimeFigureOut">
              <a:rPr lang="en-IN" smtClean="0"/>
              <a:t>13-04-2025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C9E4B9-77E1-4A16-9C47-9FEDB949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276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403636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>
            <a:spLocks noGrp="1"/>
          </p:cNvSpPr>
          <p:nvPr>
            <p:ph type="ctrTitle"/>
          </p:nvPr>
        </p:nvSpPr>
        <p:spPr>
          <a:xfrm>
            <a:off x="4775291" y="1587137"/>
            <a:ext cx="4118678" cy="1135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45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" name="Google Shape;17;p7"/>
          <p:cNvGrpSpPr/>
          <p:nvPr/>
        </p:nvGrpSpPr>
        <p:grpSpPr>
          <a:xfrm>
            <a:off x="1" y="569064"/>
            <a:ext cx="4574436" cy="4574436"/>
            <a:chOff x="0" y="12289"/>
            <a:chExt cx="3550" cy="3551"/>
          </a:xfrm>
        </p:grpSpPr>
        <p:sp>
          <p:nvSpPr>
            <p:cNvPr id="18" name="Google Shape;18;p7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7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0" name="Google Shape;20;p7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35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1" name="Google Shape;21;p7"/>
          <p:cNvSpPr txBox="1">
            <a:spLocks noGrp="1"/>
          </p:cNvSpPr>
          <p:nvPr>
            <p:ph type="body" idx="1"/>
          </p:nvPr>
        </p:nvSpPr>
        <p:spPr>
          <a:xfrm>
            <a:off x="4775291" y="3412165"/>
            <a:ext cx="4118678" cy="7150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342900" lvl="0" indent="-1714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 sz="1350" b="0" i="0">
                <a:solidFill>
                  <a:schemeClr val="lt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685800" lvl="1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2pPr>
            <a:lvl3pPr marL="1028700" lvl="2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3pPr>
            <a:lvl4pPr marL="1371600" lvl="3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4pPr>
            <a:lvl5pPr marL="1714500" lvl="4" indent="-36195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3000"/>
            </a:lvl5pPr>
            <a:lvl6pPr marL="2057400" lvl="5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2400300" lvl="6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2743200" lvl="7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3086100" lvl="8" indent="-257175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22" name="Google Shape;22;p7"/>
          <p:cNvCxnSpPr/>
          <p:nvPr/>
        </p:nvCxnSpPr>
        <p:spPr>
          <a:xfrm>
            <a:off x="4379875" y="4338262"/>
            <a:ext cx="1600200" cy="2994"/>
          </a:xfrm>
          <a:prstGeom prst="straightConnector1">
            <a:avLst/>
          </a:prstGeom>
          <a:noFill/>
          <a:ln w="101600" cap="flat" cmpd="sng">
            <a:solidFill>
              <a:schemeClr val="lt2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407463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14375" y="1454330"/>
            <a:ext cx="1600200" cy="3175"/>
          </a:xfrm>
          <a:custGeom>
            <a:avLst/>
            <a:gdLst/>
            <a:ahLst/>
            <a:cxnLst/>
            <a:rect l="l" t="t" r="r" b="b"/>
            <a:pathLst>
              <a:path w="1600200" h="3175">
                <a:moveTo>
                  <a:pt x="0" y="0"/>
                </a:moveTo>
                <a:lnTo>
                  <a:pt x="1600199" y="2993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889647" y="818192"/>
            <a:ext cx="1257300" cy="1675764"/>
          </a:xfrm>
          <a:custGeom>
            <a:avLst/>
            <a:gdLst/>
            <a:ahLst/>
            <a:cxnLst/>
            <a:rect l="l" t="t" r="r" b="b"/>
            <a:pathLst>
              <a:path w="1257300" h="1675764">
                <a:moveTo>
                  <a:pt x="1256788" y="1675713"/>
                </a:moveTo>
                <a:lnTo>
                  <a:pt x="0" y="419279"/>
                </a:lnTo>
                <a:lnTo>
                  <a:pt x="419397" y="0"/>
                </a:lnTo>
                <a:lnTo>
                  <a:pt x="1256788" y="837154"/>
                </a:lnTo>
                <a:lnTo>
                  <a:pt x="1256788" y="1675713"/>
                </a:lnTo>
                <a:close/>
              </a:path>
            </a:pathLst>
          </a:custGeom>
          <a:solidFill>
            <a:srgbClr val="4495A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8330823" y="702"/>
            <a:ext cx="815975" cy="815975"/>
          </a:xfrm>
          <a:custGeom>
            <a:avLst/>
            <a:gdLst/>
            <a:ahLst/>
            <a:cxnLst/>
            <a:rect l="l" t="t" r="r" b="b"/>
            <a:pathLst>
              <a:path w="815975" h="815975">
                <a:moveTo>
                  <a:pt x="815612" y="815382"/>
                </a:moveTo>
                <a:lnTo>
                  <a:pt x="0" y="0"/>
                </a:lnTo>
                <a:lnTo>
                  <a:pt x="815612" y="0"/>
                </a:lnTo>
                <a:lnTo>
                  <a:pt x="815612" y="815382"/>
                </a:lnTo>
                <a:close/>
              </a:path>
            </a:pathLst>
          </a:custGeom>
          <a:solidFill>
            <a:srgbClr val="7BA65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6652529" y="702"/>
            <a:ext cx="1636395" cy="817880"/>
          </a:xfrm>
          <a:custGeom>
            <a:avLst/>
            <a:gdLst/>
            <a:ahLst/>
            <a:cxnLst/>
            <a:rect l="l" t="t" r="r" b="b"/>
            <a:pathLst>
              <a:path w="1636395" h="817880">
                <a:moveTo>
                  <a:pt x="817719" y="817489"/>
                </a:moveTo>
                <a:lnTo>
                  <a:pt x="0" y="0"/>
                </a:lnTo>
                <a:lnTo>
                  <a:pt x="1636142" y="0"/>
                </a:lnTo>
                <a:lnTo>
                  <a:pt x="817719" y="817489"/>
                </a:lnTo>
                <a:close/>
              </a:path>
            </a:pathLst>
          </a:custGeom>
          <a:solidFill>
            <a:srgbClr val="F9D44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43956" y="7796"/>
            <a:ext cx="1240154" cy="284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6524" y="1540975"/>
            <a:ext cx="5401615" cy="3562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"/>
          <p:cNvSpPr txBox="1">
            <a:spLocks noGrp="1"/>
          </p:cNvSpPr>
          <p:nvPr>
            <p:ph type="ctrTitle"/>
          </p:nvPr>
        </p:nvSpPr>
        <p:spPr>
          <a:xfrm>
            <a:off x="3803797" y="398723"/>
            <a:ext cx="5231219" cy="550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lvl="0" algn="ctr">
              <a:lnSpc>
                <a:spcPct val="100000"/>
              </a:lnSpc>
              <a:buSzPts val="3600"/>
            </a:pPr>
            <a:r>
              <a:rPr lang="en-US" sz="2400" dirty="0" err="1">
                <a:solidFill>
                  <a:srgbClr val="92D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SISTRaahi</a:t>
            </a:r>
            <a:endParaRPr lang="en-US" sz="2400" dirty="0">
              <a:solidFill>
                <a:srgbClr val="92D05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1" name="Google Shape;211;p1"/>
          <p:cNvSpPr txBox="1">
            <a:spLocks noGrp="1"/>
          </p:cNvSpPr>
          <p:nvPr>
            <p:ph type="body" idx="1"/>
          </p:nvPr>
        </p:nvSpPr>
        <p:spPr>
          <a:xfrm>
            <a:off x="3345026" y="974896"/>
            <a:ext cx="5557059" cy="35159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indent="0" algn="just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Problem Statement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400" dirty="0" err="1">
                <a:solidFill>
                  <a:schemeClr val="tx1"/>
                </a:solidFill>
                <a:latin typeface="+mn-lt"/>
              </a:rPr>
              <a:t>SISTraahi</a:t>
            </a:r>
            <a:r>
              <a:rPr lang="en-US" sz="1400" dirty="0">
                <a:solidFill>
                  <a:schemeClr val="tx1"/>
                </a:solidFill>
                <a:latin typeface="+mn-lt"/>
              </a:rPr>
              <a:t> automates bus scheduling, optimizes routes, and enables real-time tracking using GPS and data analytics. It enhances efficiency, improves resource utilization, and ensures passenger safety with emergency assistance, providing a seamless and reliable public transportation experience.</a:t>
            </a:r>
            <a:endParaRPr lang="en-US" dirty="0">
              <a:latin typeface="Franklin Gothic"/>
              <a:ea typeface="Franklin Gothic"/>
              <a:cs typeface="Franklin Gothic"/>
              <a:sym typeface="Franklin Gothic"/>
            </a:endParaRPr>
          </a:p>
          <a:p>
            <a:pPr marL="0" indent="0"/>
            <a:r>
              <a:rPr lang="en-US" sz="1400" dirty="0">
                <a:solidFill>
                  <a:schemeClr val="accent3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Project Group Number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18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ea typeface="Franklin Gothic"/>
              <a:cs typeface="Times New Roman" panose="02020603050405020304" pitchFamily="18" charset="0"/>
            </a:endParaRPr>
          </a:p>
          <a:p>
            <a:pPr marL="0" indent="0"/>
            <a:b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Group Member Details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Kartik Jaiswal 			 0187CS211083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Kartik Sahu			 0187CS211085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Jatin Sahu			 	 0187CS211078</a:t>
            </a:r>
          </a:p>
          <a:p>
            <a:pPr marL="214313" indent="-214313">
              <a:buFont typeface="Wingdings" panose="05000000000000000000" pitchFamily="2" charset="2"/>
              <a:buChar char="Ø"/>
            </a:pPr>
            <a:r>
              <a:rPr lang="en-IN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Praveen Pandey			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0187CS211124</a:t>
            </a:r>
          </a:p>
          <a:p>
            <a:pPr marL="0" indent="0"/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Guide Details</a:t>
            </a:r>
            <a:r>
              <a:rPr lang="en-US" dirty="0">
                <a:latin typeface="Franklin Gothic"/>
                <a:ea typeface="Franklin Gothic"/>
                <a:cs typeface="Franklin Gothic"/>
                <a:sym typeface="Franklin Gothic"/>
              </a:rPr>
              <a:t>: </a:t>
            </a:r>
            <a:r>
              <a:rPr lang="en-US" sz="1200" b="1" dirty="0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Prof. Jai </a:t>
            </a:r>
            <a:r>
              <a:rPr lang="en-US" sz="1200" b="1" dirty="0" err="1">
                <a:solidFill>
                  <a:schemeClr val="tx1"/>
                </a:solidFill>
                <a:latin typeface="Times New Roman" panose="02020603050405020304" pitchFamily="18" charset="0"/>
                <a:ea typeface="Franklin Gothic"/>
                <a:cs typeface="Times New Roman" panose="02020603050405020304" pitchFamily="18" charset="0"/>
                <a:sym typeface="Franklin Gothic"/>
              </a:rPr>
              <a:t>Mungi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/>
            <a:endParaRPr lang="en-US" sz="1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rtl="0"/>
            <a:endParaRPr dirty="0"/>
          </a:p>
        </p:txBody>
      </p:sp>
      <p:sp>
        <p:nvSpPr>
          <p:cNvPr id="6" name="Title 2"/>
          <p:cNvSpPr txBox="1">
            <a:spLocks/>
          </p:cNvSpPr>
          <p:nvPr/>
        </p:nvSpPr>
        <p:spPr>
          <a:xfrm>
            <a:off x="1423567" y="345689"/>
            <a:ext cx="2101646" cy="626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250" dirty="0"/>
              <a:t>Major Project - II</a:t>
            </a:r>
          </a:p>
          <a:p>
            <a:pPr algn="ctr"/>
            <a:r>
              <a:rPr lang="en-US" sz="2250" dirty="0"/>
              <a:t>CS - 805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017" y="331977"/>
            <a:ext cx="670014" cy="84973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25" y="2925098"/>
            <a:ext cx="2219325" cy="2219960"/>
            <a:chOff x="625" y="2925098"/>
            <a:chExt cx="2219325" cy="2219960"/>
          </a:xfrm>
        </p:grpSpPr>
        <p:sp>
          <p:nvSpPr>
            <p:cNvPr id="3" name="object 3"/>
            <p:cNvSpPr/>
            <p:nvPr/>
          </p:nvSpPr>
          <p:spPr>
            <a:xfrm>
              <a:off x="728139" y="4026056"/>
              <a:ext cx="1491615" cy="1118870"/>
            </a:xfrm>
            <a:custGeom>
              <a:avLst/>
              <a:gdLst/>
              <a:ahLst/>
              <a:cxnLst/>
              <a:rect l="l" t="t" r="r" b="b"/>
              <a:pathLst>
                <a:path w="1491614" h="1118870">
                  <a:moveTo>
                    <a:pt x="1491279" y="1118461"/>
                  </a:moveTo>
                  <a:lnTo>
                    <a:pt x="745014" y="1118461"/>
                  </a:lnTo>
                  <a:lnTo>
                    <a:pt x="0" y="373237"/>
                  </a:lnTo>
                  <a:lnTo>
                    <a:pt x="373132" y="0"/>
                  </a:lnTo>
                  <a:lnTo>
                    <a:pt x="1491279" y="1118461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25" y="4418674"/>
              <a:ext cx="725805" cy="726440"/>
            </a:xfrm>
            <a:custGeom>
              <a:avLst/>
              <a:gdLst/>
              <a:ahLst/>
              <a:cxnLst/>
              <a:rect l="l" t="t" r="r" b="b"/>
              <a:pathLst>
                <a:path w="725805" h="726439">
                  <a:moveTo>
                    <a:pt x="725639" y="725843"/>
                  </a:moveTo>
                  <a:lnTo>
                    <a:pt x="0" y="725843"/>
                  </a:lnTo>
                  <a:lnTo>
                    <a:pt x="0" y="0"/>
                  </a:lnTo>
                  <a:lnTo>
                    <a:pt x="725639" y="725843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5" y="2925098"/>
              <a:ext cx="727710" cy="1456690"/>
            </a:xfrm>
            <a:custGeom>
              <a:avLst/>
              <a:gdLst/>
              <a:ahLst/>
              <a:cxnLst/>
              <a:rect l="l" t="t" r="r" b="b"/>
              <a:pathLst>
                <a:path w="727710" h="1456689">
                  <a:moveTo>
                    <a:pt x="0" y="1456064"/>
                  </a:moveTo>
                  <a:lnTo>
                    <a:pt x="0" y="0"/>
                  </a:lnTo>
                  <a:lnTo>
                    <a:pt x="727514" y="727719"/>
                  </a:lnTo>
                  <a:lnTo>
                    <a:pt x="0" y="1456064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/>
          <p:nvPr/>
        </p:nvSpPr>
        <p:spPr>
          <a:xfrm>
            <a:off x="714375" y="1196975"/>
            <a:ext cx="1600200" cy="3175"/>
          </a:xfrm>
          <a:custGeom>
            <a:avLst/>
            <a:gdLst/>
            <a:ahLst/>
            <a:cxnLst/>
            <a:rect l="l" t="t" r="r" b="b"/>
            <a:pathLst>
              <a:path w="1600200" h="3175">
                <a:moveTo>
                  <a:pt x="0" y="0"/>
                </a:moveTo>
                <a:lnTo>
                  <a:pt x="1600199" y="2993"/>
                </a:lnTo>
              </a:path>
            </a:pathLst>
          </a:custGeom>
          <a:ln w="101599">
            <a:solidFill>
              <a:srgbClr val="7BA655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671524" y="643962"/>
            <a:ext cx="3663950" cy="47815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950" b="1" spc="-120" dirty="0">
                <a:latin typeface="Arial"/>
                <a:cs typeface="Arial"/>
              </a:rPr>
              <a:t>Idea/Approach</a:t>
            </a:r>
            <a:r>
              <a:rPr sz="2950" b="1" spc="-90" dirty="0">
                <a:latin typeface="Arial"/>
                <a:cs typeface="Arial"/>
              </a:rPr>
              <a:t> </a:t>
            </a:r>
            <a:r>
              <a:rPr sz="2950" b="1" spc="-100" dirty="0">
                <a:latin typeface="Arial"/>
                <a:cs typeface="Arial"/>
              </a:rPr>
              <a:t>Details</a:t>
            </a:r>
            <a:endParaRPr sz="29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6430" y="1352550"/>
            <a:ext cx="7655570" cy="30264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 marR="26034" indent="82550" algn="just">
              <a:lnSpc>
                <a:spcPts val="840"/>
              </a:lnSpc>
              <a:buSzPct val="64285"/>
              <a:buFont typeface="Verdana"/>
              <a:buAutoNum type="arabicPeriod"/>
              <a:tabLst>
                <a:tab pos="82550" algn="l"/>
              </a:tabLst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Live</a:t>
            </a:r>
            <a:r>
              <a:rPr sz="1000" b="1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Bus</a:t>
            </a:r>
            <a:r>
              <a:rPr sz="1000" b="1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Tracking</a:t>
            </a:r>
            <a:r>
              <a:rPr sz="1000" b="1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Web</a:t>
            </a:r>
            <a:r>
              <a:rPr sz="1000" b="1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Application</a:t>
            </a:r>
            <a:r>
              <a:rPr sz="1000" spc="-35" dirty="0">
                <a:latin typeface="Verdana"/>
                <a:cs typeface="Verdana"/>
              </a:rPr>
              <a:t>: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user-</a:t>
            </a:r>
            <a:r>
              <a:rPr sz="1000" spc="-30" dirty="0">
                <a:latin typeface="Verdana"/>
                <a:cs typeface="Verdana"/>
              </a:rPr>
              <a:t>friendly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web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app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for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real-</a:t>
            </a:r>
            <a:r>
              <a:rPr sz="1000" spc="-45" dirty="0">
                <a:latin typeface="Verdana"/>
                <a:cs typeface="Verdana"/>
              </a:rPr>
              <a:t>time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bus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tracking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and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comprehensive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bus </a:t>
            </a:r>
            <a:r>
              <a:rPr sz="1000" spc="-10" dirty="0">
                <a:latin typeface="Verdana"/>
                <a:cs typeface="Verdana"/>
              </a:rPr>
              <a:t>information.</a:t>
            </a:r>
            <a:endParaRPr sz="1000" dirty="0">
              <a:latin typeface="Verdana"/>
              <a:cs typeface="Verdana"/>
            </a:endParaRPr>
          </a:p>
          <a:p>
            <a:pPr marR="24130" indent="107950" algn="just">
              <a:lnSpc>
                <a:spcPct val="100000"/>
              </a:lnSpc>
              <a:spcBef>
                <a:spcPts val="770"/>
              </a:spcBef>
              <a:buSzPct val="64285"/>
              <a:buFont typeface="Verdana"/>
              <a:buAutoNum type="arabicPeriod"/>
              <a:tabLst>
                <a:tab pos="107950" algn="l"/>
              </a:tabLst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Dynamic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Data</a:t>
            </a:r>
            <a:r>
              <a:rPr sz="1000" b="1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Retrieval</a:t>
            </a:r>
            <a:r>
              <a:rPr sz="1000" spc="-30" dirty="0">
                <a:latin typeface="Verdana"/>
                <a:cs typeface="Verdana"/>
              </a:rPr>
              <a:t>: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Users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enter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the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bus</a:t>
            </a:r>
            <a:r>
              <a:rPr sz="1000" spc="-20" dirty="0">
                <a:latin typeface="Verdana"/>
                <a:cs typeface="Verdana"/>
              </a:rPr>
              <a:t> number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0" dirty="0">
                <a:latin typeface="Verdana"/>
                <a:cs typeface="Verdana"/>
              </a:rPr>
              <a:t> retrieve </a:t>
            </a:r>
            <a:r>
              <a:rPr sz="1000" spc="-10" dirty="0">
                <a:latin typeface="Verdana"/>
                <a:cs typeface="Verdana"/>
              </a:rPr>
              <a:t>details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using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0" dirty="0">
                <a:latin typeface="Verdana"/>
                <a:cs typeface="Verdana"/>
              </a:rPr>
              <a:t> "</a:t>
            </a:r>
            <a:r>
              <a:rPr sz="1000" b="1" i="1" spc="-20" dirty="0">
                <a:latin typeface="Verdana"/>
                <a:cs typeface="Verdana"/>
              </a:rPr>
              <a:t>SERVLET</a:t>
            </a:r>
            <a:r>
              <a:rPr sz="1000" b="1" i="1" spc="-15" dirty="0">
                <a:latin typeface="Verdana"/>
                <a:cs typeface="Verdana"/>
              </a:rPr>
              <a:t> </a:t>
            </a:r>
            <a:r>
              <a:rPr sz="1000" b="1" i="1" spc="-60" dirty="0">
                <a:latin typeface="Verdana"/>
                <a:cs typeface="Verdana"/>
              </a:rPr>
              <a:t>API"</a:t>
            </a:r>
            <a:r>
              <a:rPr sz="1000" b="1" i="1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our </a:t>
            </a:r>
            <a:r>
              <a:rPr sz="1000" spc="-10" dirty="0">
                <a:latin typeface="Verdana"/>
                <a:cs typeface="Verdana"/>
              </a:rPr>
              <a:t>database.</a:t>
            </a:r>
            <a:endParaRPr sz="1000" dirty="0">
              <a:latin typeface="Verdana"/>
              <a:cs typeface="Verdana"/>
            </a:endParaRPr>
          </a:p>
          <a:p>
            <a:pPr marL="94615" indent="-94615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94615" algn="l"/>
              </a:tabLst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Effortless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Route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Search</a:t>
            </a:r>
            <a:r>
              <a:rPr sz="1000" spc="-40" dirty="0">
                <a:latin typeface="Verdana"/>
                <a:cs typeface="Verdana"/>
              </a:rPr>
              <a:t>: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search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feature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helps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users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find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buses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by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route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or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stop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name.</a:t>
            </a:r>
            <a:endParaRPr sz="1000" dirty="0">
              <a:latin typeface="Verdana"/>
              <a:cs typeface="Verdana"/>
            </a:endParaRPr>
          </a:p>
          <a:p>
            <a:pPr marL="95250" indent="-95250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95250" algn="l"/>
              </a:tabLst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Live</a:t>
            </a:r>
            <a:r>
              <a:rPr sz="10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GPS</a:t>
            </a:r>
            <a:r>
              <a:rPr sz="10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Tracking</a:t>
            </a:r>
            <a:r>
              <a:rPr sz="1000" spc="-40" dirty="0">
                <a:latin typeface="Verdana"/>
                <a:cs typeface="Verdana"/>
              </a:rPr>
              <a:t>: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Users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track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buses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in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real-time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using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"</a:t>
            </a:r>
            <a:r>
              <a:rPr sz="1000" b="1" i="1" spc="-40" dirty="0">
                <a:latin typeface="Verdana"/>
                <a:cs typeface="Verdana"/>
              </a:rPr>
              <a:t>GPS</a:t>
            </a:r>
            <a:r>
              <a:rPr sz="1000" b="1" i="1" spc="-65" dirty="0">
                <a:latin typeface="Verdana"/>
                <a:cs typeface="Verdana"/>
              </a:rPr>
              <a:t> </a:t>
            </a:r>
            <a:r>
              <a:rPr sz="1000" b="1" i="1" spc="-55" dirty="0">
                <a:latin typeface="Verdana"/>
                <a:cs typeface="Verdana"/>
              </a:rPr>
              <a:t>DEVICE</a:t>
            </a:r>
            <a:r>
              <a:rPr sz="1000" spc="-55" dirty="0">
                <a:latin typeface="Verdana"/>
                <a:cs typeface="Verdana"/>
              </a:rPr>
              <a:t>"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"</a:t>
            </a:r>
            <a:r>
              <a:rPr sz="1000" b="1" i="1" spc="-25" dirty="0">
                <a:latin typeface="Verdana"/>
                <a:cs typeface="Verdana"/>
              </a:rPr>
              <a:t>MAPS</a:t>
            </a:r>
            <a:r>
              <a:rPr sz="1000" b="1" i="1" spc="-65" dirty="0">
                <a:latin typeface="Verdana"/>
                <a:cs typeface="Verdana"/>
              </a:rPr>
              <a:t> JAVASCRIPT</a:t>
            </a:r>
            <a:r>
              <a:rPr sz="1000" b="1" i="1" spc="-60" dirty="0">
                <a:latin typeface="Verdana"/>
                <a:cs typeface="Verdana"/>
              </a:rPr>
              <a:t> </a:t>
            </a:r>
            <a:r>
              <a:rPr sz="1000" b="1" i="1" spc="-10" dirty="0">
                <a:latin typeface="Verdana"/>
                <a:cs typeface="Verdana"/>
              </a:rPr>
              <a:t>API</a:t>
            </a:r>
            <a:r>
              <a:rPr sz="1000" spc="-10" dirty="0">
                <a:latin typeface="Verdana"/>
                <a:cs typeface="Verdana"/>
              </a:rPr>
              <a:t>."</a:t>
            </a:r>
            <a:endParaRPr sz="1000" dirty="0">
              <a:latin typeface="Verdana"/>
              <a:cs typeface="Verdana"/>
            </a:endParaRPr>
          </a:p>
          <a:p>
            <a:pPr marR="13970" indent="102235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102235" algn="l"/>
              </a:tabLst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Estimated</a:t>
            </a:r>
            <a:r>
              <a:rPr sz="1000" b="1" u="sng" spc="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Arrival</a:t>
            </a:r>
            <a:r>
              <a:rPr sz="1000" b="1" u="sng" spc="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5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Time</a:t>
            </a:r>
            <a:r>
              <a:rPr sz="1000" spc="-50" dirty="0">
                <a:latin typeface="Verdana"/>
                <a:cs typeface="Verdana"/>
              </a:rPr>
              <a:t>: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Inputting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bus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number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destination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stop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provides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estimated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arrival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times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based</a:t>
            </a:r>
            <a:r>
              <a:rPr sz="1000" spc="-1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on </a:t>
            </a:r>
            <a:r>
              <a:rPr sz="1000" spc="-30" dirty="0">
                <a:latin typeface="Verdana"/>
                <a:cs typeface="Verdana"/>
              </a:rPr>
              <a:t>bus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location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speed.</a:t>
            </a:r>
            <a:endParaRPr sz="1000" dirty="0">
              <a:latin typeface="Verdana"/>
              <a:cs typeface="Verdana"/>
            </a:endParaRPr>
          </a:p>
          <a:p>
            <a:pPr marL="95885" indent="-95885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95885" algn="l"/>
              </a:tabLst>
            </a:pPr>
            <a:r>
              <a:rPr sz="10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Admin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4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Control</a:t>
            </a:r>
            <a:r>
              <a:rPr sz="1000" spc="-40" dirty="0">
                <a:latin typeface="Verdana"/>
                <a:cs typeface="Verdana"/>
              </a:rPr>
              <a:t>: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Admins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can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45" dirty="0">
                <a:latin typeface="Verdana"/>
                <a:cs typeface="Verdana"/>
              </a:rPr>
              <a:t>manage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bus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50" dirty="0">
                <a:latin typeface="Verdana"/>
                <a:cs typeface="Verdana"/>
              </a:rPr>
              <a:t>data,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adding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or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removing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buses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as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needed.</a:t>
            </a:r>
            <a:endParaRPr sz="1000" dirty="0">
              <a:latin typeface="Verdana"/>
              <a:cs typeface="Verdana"/>
            </a:endParaRPr>
          </a:p>
          <a:p>
            <a:pPr marL="71120" indent="-71120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71120" algn="l"/>
              </a:tabLst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User</a:t>
            </a:r>
            <a:r>
              <a:rPr sz="10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Feedback</a:t>
            </a:r>
            <a:r>
              <a:rPr sz="1000" spc="-35" dirty="0">
                <a:latin typeface="Verdana"/>
                <a:cs typeface="Verdana"/>
              </a:rPr>
              <a:t>: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Passengers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can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provide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feedback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file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complaints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to</a:t>
            </a:r>
            <a:r>
              <a:rPr sz="1000" spc="-5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enhance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services.</a:t>
            </a:r>
            <a:endParaRPr sz="1000" dirty="0">
              <a:latin typeface="Verdana"/>
              <a:cs typeface="Verdana"/>
            </a:endParaRPr>
          </a:p>
          <a:p>
            <a:pPr marL="96520" indent="-96520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96520" algn="l"/>
              </a:tabLst>
            </a:pPr>
            <a:r>
              <a:rPr sz="1000" b="1" u="sng" spc="-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Emergency</a:t>
            </a:r>
            <a:r>
              <a:rPr sz="1000" b="1" u="sng" spc="-2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3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Assistance</a:t>
            </a:r>
            <a:r>
              <a:rPr sz="1000" spc="-30" dirty="0">
                <a:latin typeface="Verdana"/>
                <a:cs typeface="Verdana"/>
              </a:rPr>
              <a:t>: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Contact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departments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in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emergencies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with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live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bus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location</a:t>
            </a:r>
            <a:r>
              <a:rPr sz="1000" spc="-5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sharing.</a:t>
            </a:r>
            <a:endParaRPr sz="1000" dirty="0">
              <a:latin typeface="Verdana"/>
              <a:cs typeface="Verdana"/>
            </a:endParaRPr>
          </a:p>
          <a:p>
            <a:pPr marR="15875" indent="112395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112395" algn="l"/>
              </a:tabLst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Emission</a:t>
            </a:r>
            <a:r>
              <a:rPr sz="1000" b="1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Compliance</a:t>
            </a:r>
            <a:r>
              <a:rPr sz="1000" dirty="0">
                <a:latin typeface="Verdana"/>
                <a:cs typeface="Verdana"/>
              </a:rPr>
              <a:t>:</a:t>
            </a:r>
            <a:r>
              <a:rPr sz="1000" spc="2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Refers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to</a:t>
            </a:r>
            <a:r>
              <a:rPr sz="1000" spc="-25" dirty="0">
                <a:latin typeface="Verdana"/>
                <a:cs typeface="Verdana"/>
              </a:rPr>
              <a:t> displaying </a:t>
            </a:r>
            <a:r>
              <a:rPr sz="1000" spc="-10" dirty="0">
                <a:latin typeface="Verdana"/>
                <a:cs typeface="Verdana"/>
              </a:rPr>
              <a:t>whether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bus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meets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its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specific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environmental</a:t>
            </a:r>
            <a:r>
              <a:rPr sz="1000" spc="-25" dirty="0">
                <a:latin typeface="Verdana"/>
                <a:cs typeface="Verdana"/>
              </a:rPr>
              <a:t> standards </a:t>
            </a:r>
            <a:r>
              <a:rPr sz="1000" spc="-50" dirty="0">
                <a:latin typeface="Verdana"/>
                <a:cs typeface="Verdana"/>
              </a:rPr>
              <a:t>(e.g.</a:t>
            </a:r>
            <a:r>
              <a:rPr sz="1000" spc="-35" dirty="0">
                <a:latin typeface="Verdana"/>
                <a:cs typeface="Verdana"/>
              </a:rPr>
              <a:t> '"Bharat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stage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70" dirty="0">
                <a:latin typeface="Verdana"/>
                <a:cs typeface="Verdana"/>
              </a:rPr>
              <a:t>IV")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regarding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5" dirty="0">
                <a:latin typeface="Verdana"/>
                <a:cs typeface="Verdana"/>
              </a:rPr>
              <a:t>the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amount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of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pollutants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it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emits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clean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fuel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usage.</a:t>
            </a:r>
            <a:endParaRPr sz="1000" dirty="0">
              <a:latin typeface="Verdana"/>
              <a:cs typeface="Verdana"/>
            </a:endParaRPr>
          </a:p>
          <a:p>
            <a:pPr marR="5080" indent="161925" algn="just">
              <a:lnSpc>
                <a:spcPct val="100000"/>
              </a:lnSpc>
              <a:spcBef>
                <a:spcPts val="800"/>
              </a:spcBef>
              <a:buSzPct val="64285"/>
              <a:buFont typeface="Verdana"/>
              <a:buAutoNum type="arabicPeriod"/>
              <a:tabLst>
                <a:tab pos="161925" algn="l"/>
              </a:tabLst>
            </a:pP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Emergency</a:t>
            </a:r>
            <a:r>
              <a:rPr sz="1000" b="1" u="sng" spc="1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Helpline</a:t>
            </a:r>
            <a:r>
              <a:rPr sz="1000" b="1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and</a:t>
            </a:r>
            <a:r>
              <a:rPr sz="1000" b="1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Complaint</a:t>
            </a:r>
            <a:r>
              <a:rPr sz="1000" b="1" u="sng" spc="15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 </a:t>
            </a:r>
            <a:r>
              <a:rPr sz="1000" b="1" u="sng" spc="-20" dirty="0">
                <a:uFill>
                  <a:solidFill>
                    <a:srgbClr val="000000"/>
                  </a:solidFill>
                </a:uFill>
                <a:latin typeface="Tahoma"/>
                <a:cs typeface="Tahoma"/>
              </a:rPr>
              <a:t>Bot</a:t>
            </a:r>
            <a:r>
              <a:rPr sz="1000" spc="-20" dirty="0">
                <a:latin typeface="Verdana"/>
                <a:cs typeface="Verdana"/>
              </a:rPr>
              <a:t>: </a:t>
            </a:r>
            <a:r>
              <a:rPr sz="1000" dirty="0">
                <a:latin typeface="Verdana"/>
                <a:cs typeface="Verdana"/>
              </a:rPr>
              <a:t>We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provide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emergency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helpline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number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and</a:t>
            </a:r>
            <a:r>
              <a:rPr sz="1000" spc="-2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complaint</a:t>
            </a:r>
            <a:r>
              <a:rPr sz="1000" spc="-25" dirty="0">
                <a:latin typeface="Verdana"/>
                <a:cs typeface="Verdana"/>
              </a:rPr>
              <a:t> </a:t>
            </a:r>
            <a:r>
              <a:rPr sz="1000" spc="-20" dirty="0">
                <a:latin typeface="Verdana"/>
                <a:cs typeface="Verdana"/>
              </a:rPr>
              <a:t>bot, empowering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passengers,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especially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women,</a:t>
            </a:r>
            <a:r>
              <a:rPr sz="1000" dirty="0">
                <a:latin typeface="Verdana"/>
                <a:cs typeface="Verdana"/>
              </a:rPr>
              <a:t> to report </a:t>
            </a:r>
            <a:r>
              <a:rPr sz="1000" spc="-20" dirty="0">
                <a:latin typeface="Verdana"/>
                <a:cs typeface="Verdana"/>
              </a:rPr>
              <a:t>harassment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incidents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directly</a:t>
            </a:r>
            <a:r>
              <a:rPr sz="1000" spc="-5" dirty="0">
                <a:latin typeface="Verdana"/>
                <a:cs typeface="Verdana"/>
              </a:rPr>
              <a:t> </a:t>
            </a:r>
            <a:r>
              <a:rPr sz="1000" dirty="0">
                <a:latin typeface="Verdana"/>
                <a:cs typeface="Verdana"/>
              </a:rPr>
              <a:t>from the </a:t>
            </a:r>
            <a:r>
              <a:rPr sz="1000" spc="-20" dirty="0">
                <a:latin typeface="Verdana"/>
                <a:cs typeface="Verdana"/>
              </a:rPr>
              <a:t>bus.</a:t>
            </a:r>
            <a:r>
              <a:rPr sz="100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Prioritizing </a:t>
            </a:r>
            <a:r>
              <a:rPr sz="1000" spc="-45" dirty="0">
                <a:latin typeface="Verdana"/>
                <a:cs typeface="Verdana"/>
              </a:rPr>
              <a:t>safety,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we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offer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35" dirty="0">
                <a:latin typeface="Verdana"/>
                <a:cs typeface="Verdana"/>
              </a:rPr>
              <a:t>immediate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support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40" dirty="0">
                <a:latin typeface="Verdana"/>
                <a:cs typeface="Verdana"/>
              </a:rPr>
              <a:t>and</a:t>
            </a:r>
            <a:r>
              <a:rPr sz="1000" spc="-65" dirty="0">
                <a:latin typeface="Verdana"/>
                <a:cs typeface="Verdana"/>
              </a:rPr>
              <a:t> </a:t>
            </a:r>
            <a:r>
              <a:rPr sz="1000" spc="-25" dirty="0">
                <a:latin typeface="Verdana"/>
                <a:cs typeface="Verdana"/>
              </a:rPr>
              <a:t>assistance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30" dirty="0">
                <a:latin typeface="Verdana"/>
                <a:cs typeface="Verdana"/>
              </a:rPr>
              <a:t>when</a:t>
            </a:r>
            <a:r>
              <a:rPr sz="1000" spc="-60" dirty="0">
                <a:latin typeface="Verdana"/>
                <a:cs typeface="Verdana"/>
              </a:rPr>
              <a:t> </a:t>
            </a:r>
            <a:r>
              <a:rPr sz="1000" spc="-10" dirty="0">
                <a:latin typeface="Verdana"/>
                <a:cs typeface="Verdana"/>
              </a:rPr>
              <a:t>needed.</a:t>
            </a:r>
            <a:endParaRPr sz="10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C89E4-5CAA-F01F-773A-5D9DF9577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338036D0-2C7A-C5CB-CBF8-18EB9738A1B7}"/>
              </a:ext>
            </a:extLst>
          </p:cNvPr>
          <p:cNvGrpSpPr/>
          <p:nvPr/>
        </p:nvGrpSpPr>
        <p:grpSpPr>
          <a:xfrm>
            <a:off x="625" y="2925098"/>
            <a:ext cx="2219325" cy="2219960"/>
            <a:chOff x="625" y="2925098"/>
            <a:chExt cx="2219325" cy="221996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1155CCDA-9D14-3CC9-8E0A-DA313822EA59}"/>
                </a:ext>
              </a:extLst>
            </p:cNvPr>
            <p:cNvSpPr/>
            <p:nvPr/>
          </p:nvSpPr>
          <p:spPr>
            <a:xfrm>
              <a:off x="728139" y="4026056"/>
              <a:ext cx="1491615" cy="1118870"/>
            </a:xfrm>
            <a:custGeom>
              <a:avLst/>
              <a:gdLst/>
              <a:ahLst/>
              <a:cxnLst/>
              <a:rect l="l" t="t" r="r" b="b"/>
              <a:pathLst>
                <a:path w="1491614" h="1118870">
                  <a:moveTo>
                    <a:pt x="1491279" y="1118461"/>
                  </a:moveTo>
                  <a:lnTo>
                    <a:pt x="745014" y="1118461"/>
                  </a:lnTo>
                  <a:lnTo>
                    <a:pt x="0" y="373237"/>
                  </a:lnTo>
                  <a:lnTo>
                    <a:pt x="373132" y="0"/>
                  </a:lnTo>
                  <a:lnTo>
                    <a:pt x="1491279" y="1118461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CFB76284-C150-75E1-CAA3-9DAD8C78EEF0}"/>
                </a:ext>
              </a:extLst>
            </p:cNvPr>
            <p:cNvSpPr/>
            <p:nvPr/>
          </p:nvSpPr>
          <p:spPr>
            <a:xfrm>
              <a:off x="625" y="4418674"/>
              <a:ext cx="725805" cy="726440"/>
            </a:xfrm>
            <a:custGeom>
              <a:avLst/>
              <a:gdLst/>
              <a:ahLst/>
              <a:cxnLst/>
              <a:rect l="l" t="t" r="r" b="b"/>
              <a:pathLst>
                <a:path w="725805" h="726439">
                  <a:moveTo>
                    <a:pt x="725639" y="725843"/>
                  </a:moveTo>
                  <a:lnTo>
                    <a:pt x="0" y="725843"/>
                  </a:lnTo>
                  <a:lnTo>
                    <a:pt x="0" y="0"/>
                  </a:lnTo>
                  <a:lnTo>
                    <a:pt x="725639" y="725843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941660F-4974-416E-0552-F6D30333FC36}"/>
                </a:ext>
              </a:extLst>
            </p:cNvPr>
            <p:cNvSpPr/>
            <p:nvPr/>
          </p:nvSpPr>
          <p:spPr>
            <a:xfrm>
              <a:off x="625" y="2925098"/>
              <a:ext cx="727710" cy="1456690"/>
            </a:xfrm>
            <a:custGeom>
              <a:avLst/>
              <a:gdLst/>
              <a:ahLst/>
              <a:cxnLst/>
              <a:rect l="l" t="t" r="r" b="b"/>
              <a:pathLst>
                <a:path w="727710" h="1456689">
                  <a:moveTo>
                    <a:pt x="0" y="1456064"/>
                  </a:moveTo>
                  <a:lnTo>
                    <a:pt x="0" y="0"/>
                  </a:lnTo>
                  <a:lnTo>
                    <a:pt x="727514" y="727719"/>
                  </a:lnTo>
                  <a:lnTo>
                    <a:pt x="0" y="1456064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9" name="object 9">
            <a:extLst>
              <a:ext uri="{FF2B5EF4-FFF2-40B4-BE49-F238E27FC236}">
                <a16:creationId xmlns:a16="http://schemas.microsoft.com/office/drawing/2014/main" id="{55CD04E4-D218-A604-DA97-DE7536F2822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800" y="514350"/>
            <a:ext cx="6934200" cy="4191000"/>
          </a:xfrm>
          <a:prstGeom prst="rect">
            <a:avLst/>
          </a:prstGeom>
        </p:spPr>
      </p:pic>
      <p:sp>
        <p:nvSpPr>
          <p:cNvPr id="10" name="object 10">
            <a:extLst>
              <a:ext uri="{FF2B5EF4-FFF2-40B4-BE49-F238E27FC236}">
                <a16:creationId xmlns:a16="http://schemas.microsoft.com/office/drawing/2014/main" id="{1694A804-4491-1E1E-8066-EA7CB90E3B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5800" y="153670"/>
            <a:ext cx="1240154" cy="284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90" dirty="0"/>
              <a:t>ER</a:t>
            </a:r>
            <a:r>
              <a:rPr spc="-40" dirty="0"/>
              <a:t> </a:t>
            </a:r>
            <a:r>
              <a:rPr spc="-140" dirty="0"/>
              <a:t>DIAGRAM</a:t>
            </a:r>
          </a:p>
        </p:txBody>
      </p:sp>
    </p:spTree>
    <p:extLst>
      <p:ext uri="{BB962C8B-B14F-4D97-AF65-F5344CB8AC3E}">
        <p14:creationId xmlns:p14="http://schemas.microsoft.com/office/powerpoint/2010/main" val="1504402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F5BBF-1A8F-E7CC-AA09-75E50E36F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>
            <a:extLst>
              <a:ext uri="{FF2B5EF4-FFF2-40B4-BE49-F238E27FC236}">
                <a16:creationId xmlns:a16="http://schemas.microsoft.com/office/drawing/2014/main" id="{7A30FDD6-6712-F7B0-2F48-8E7FC07819A5}"/>
              </a:ext>
            </a:extLst>
          </p:cNvPr>
          <p:cNvGrpSpPr/>
          <p:nvPr/>
        </p:nvGrpSpPr>
        <p:grpSpPr>
          <a:xfrm>
            <a:off x="625" y="2925098"/>
            <a:ext cx="2219325" cy="2219960"/>
            <a:chOff x="625" y="2925098"/>
            <a:chExt cx="2219325" cy="2219960"/>
          </a:xfrm>
        </p:grpSpPr>
        <p:sp>
          <p:nvSpPr>
            <p:cNvPr id="3" name="object 3">
              <a:extLst>
                <a:ext uri="{FF2B5EF4-FFF2-40B4-BE49-F238E27FC236}">
                  <a16:creationId xmlns:a16="http://schemas.microsoft.com/office/drawing/2014/main" id="{BD9A5802-F61D-EB72-58C6-0713EE4EE70D}"/>
                </a:ext>
              </a:extLst>
            </p:cNvPr>
            <p:cNvSpPr/>
            <p:nvPr/>
          </p:nvSpPr>
          <p:spPr>
            <a:xfrm>
              <a:off x="728139" y="4026056"/>
              <a:ext cx="1491615" cy="1118870"/>
            </a:xfrm>
            <a:custGeom>
              <a:avLst/>
              <a:gdLst/>
              <a:ahLst/>
              <a:cxnLst/>
              <a:rect l="l" t="t" r="r" b="b"/>
              <a:pathLst>
                <a:path w="1491614" h="1118870">
                  <a:moveTo>
                    <a:pt x="1491279" y="1118461"/>
                  </a:moveTo>
                  <a:lnTo>
                    <a:pt x="745014" y="1118461"/>
                  </a:lnTo>
                  <a:lnTo>
                    <a:pt x="0" y="373237"/>
                  </a:lnTo>
                  <a:lnTo>
                    <a:pt x="373132" y="0"/>
                  </a:lnTo>
                  <a:lnTo>
                    <a:pt x="1491279" y="1118461"/>
                  </a:lnTo>
                  <a:close/>
                </a:path>
              </a:pathLst>
            </a:custGeom>
            <a:solidFill>
              <a:srgbClr val="F9D44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869F6E98-09E3-F45D-EE27-FF40A7F0321F}"/>
                </a:ext>
              </a:extLst>
            </p:cNvPr>
            <p:cNvSpPr/>
            <p:nvPr/>
          </p:nvSpPr>
          <p:spPr>
            <a:xfrm>
              <a:off x="625" y="4418674"/>
              <a:ext cx="725805" cy="726440"/>
            </a:xfrm>
            <a:custGeom>
              <a:avLst/>
              <a:gdLst/>
              <a:ahLst/>
              <a:cxnLst/>
              <a:rect l="l" t="t" r="r" b="b"/>
              <a:pathLst>
                <a:path w="725805" h="726439">
                  <a:moveTo>
                    <a:pt x="725639" y="725843"/>
                  </a:moveTo>
                  <a:lnTo>
                    <a:pt x="0" y="725843"/>
                  </a:lnTo>
                  <a:lnTo>
                    <a:pt x="0" y="0"/>
                  </a:lnTo>
                  <a:lnTo>
                    <a:pt x="725639" y="725843"/>
                  </a:lnTo>
                  <a:close/>
                </a:path>
              </a:pathLst>
            </a:custGeom>
            <a:solidFill>
              <a:srgbClr val="7BA65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9C18E36-DF44-A9E5-64CB-9C4CA314DC0F}"/>
                </a:ext>
              </a:extLst>
            </p:cNvPr>
            <p:cNvSpPr/>
            <p:nvPr/>
          </p:nvSpPr>
          <p:spPr>
            <a:xfrm>
              <a:off x="625" y="2925098"/>
              <a:ext cx="727710" cy="1456690"/>
            </a:xfrm>
            <a:custGeom>
              <a:avLst/>
              <a:gdLst/>
              <a:ahLst/>
              <a:cxnLst/>
              <a:rect l="l" t="t" r="r" b="b"/>
              <a:pathLst>
                <a:path w="727710" h="1456689">
                  <a:moveTo>
                    <a:pt x="0" y="1456064"/>
                  </a:moveTo>
                  <a:lnTo>
                    <a:pt x="0" y="0"/>
                  </a:lnTo>
                  <a:lnTo>
                    <a:pt x="727514" y="727719"/>
                  </a:lnTo>
                  <a:lnTo>
                    <a:pt x="0" y="1456064"/>
                  </a:lnTo>
                  <a:close/>
                </a:path>
              </a:pathLst>
            </a:custGeom>
            <a:solidFill>
              <a:srgbClr val="4495A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>
            <a:extLst>
              <a:ext uri="{FF2B5EF4-FFF2-40B4-BE49-F238E27FC236}">
                <a16:creationId xmlns:a16="http://schemas.microsoft.com/office/drawing/2014/main" id="{0AAC99EC-E7D8-AEB8-B7AA-D84BE6A40FB4}"/>
              </a:ext>
            </a:extLst>
          </p:cNvPr>
          <p:cNvSpPr txBox="1"/>
          <p:nvPr/>
        </p:nvSpPr>
        <p:spPr>
          <a:xfrm>
            <a:off x="685800" y="1189990"/>
            <a:ext cx="6248400" cy="25671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625"/>
              </a:lnSpc>
            </a:pPr>
            <a:r>
              <a:rPr sz="1600" spc="-35" dirty="0">
                <a:solidFill>
                  <a:srgbClr val="7BA655"/>
                </a:solidFill>
                <a:latin typeface="Tahoma"/>
                <a:cs typeface="Tahoma"/>
              </a:rPr>
              <a:t>TECHNOLOGY</a:t>
            </a:r>
            <a:r>
              <a:rPr sz="1600" spc="-20" dirty="0">
                <a:solidFill>
                  <a:srgbClr val="7BA655"/>
                </a:solidFill>
                <a:latin typeface="Tahoma"/>
                <a:cs typeface="Tahoma"/>
              </a:rPr>
              <a:t> </a:t>
            </a:r>
            <a:r>
              <a:rPr sz="1600" spc="-10" dirty="0">
                <a:solidFill>
                  <a:srgbClr val="7BA655"/>
                </a:solidFill>
                <a:latin typeface="Tahoma"/>
                <a:cs typeface="Tahoma"/>
              </a:rPr>
              <a:t>STACK:</a:t>
            </a:r>
            <a:endParaRPr sz="1600" dirty="0">
              <a:latin typeface="Tahoma"/>
              <a:cs typeface="Tahoma"/>
            </a:endParaRPr>
          </a:p>
          <a:p>
            <a:pPr marL="113664" indent="-113664">
              <a:spcBef>
                <a:spcPts val="810"/>
              </a:spcBef>
              <a:buSzPct val="77272"/>
              <a:buFontTx/>
              <a:buAutoNum type="arabicPeriod"/>
              <a:tabLst>
                <a:tab pos="113664" algn="l"/>
              </a:tabLst>
            </a:pPr>
            <a:r>
              <a:rPr lang="en-IN"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IN" sz="1400" b="1" spc="-25" dirty="0">
                <a:latin typeface="Tahoma"/>
                <a:cs typeface="Tahoma"/>
              </a:rPr>
              <a:t> </a:t>
            </a:r>
            <a:r>
              <a:rPr lang="en-IN" sz="1400" b="1" spc="-50" dirty="0">
                <a:latin typeface="Tahoma"/>
                <a:cs typeface="Tahoma"/>
              </a:rPr>
              <a:t>:</a:t>
            </a:r>
          </a:p>
          <a:p>
            <a:pPr>
              <a:spcBef>
                <a:spcPts val="810"/>
              </a:spcBef>
              <a:buSzPct val="77272"/>
              <a:tabLst>
                <a:tab pos="113664" algn="l"/>
              </a:tabLst>
            </a:pPr>
            <a:r>
              <a:rPr lang="en-IN" sz="1400" b="1" spc="-50" dirty="0">
                <a:latin typeface="Tahoma"/>
                <a:cs typeface="Tahoma"/>
              </a:rPr>
              <a:t>  </a:t>
            </a:r>
            <a:r>
              <a:rPr lang="en-IN" sz="1200" spc="-50" dirty="0">
                <a:latin typeface="Tahoma"/>
                <a:cs typeface="Tahoma"/>
              </a:rPr>
              <a:t>MYSQL</a:t>
            </a:r>
            <a:endParaRPr lang="en-IN" sz="1200" dirty="0">
              <a:latin typeface="Tahoma"/>
              <a:cs typeface="Tahoma"/>
            </a:endParaRPr>
          </a:p>
          <a:p>
            <a:pPr marL="113664" indent="-113664">
              <a:lnSpc>
                <a:spcPct val="100000"/>
              </a:lnSpc>
              <a:spcBef>
                <a:spcPts val="810"/>
              </a:spcBef>
              <a:buSzPct val="77272"/>
              <a:buAutoNum type="arabicPeriod"/>
              <a:tabLst>
                <a:tab pos="113664" algn="l"/>
              </a:tabLst>
            </a:pPr>
            <a:r>
              <a:rPr lang="en-US" sz="1400" b="1" spc="-10" dirty="0">
                <a:latin typeface="Arial"/>
                <a:cs typeface="Arial"/>
              </a:rPr>
              <a:t>F</a:t>
            </a:r>
            <a:r>
              <a:rPr sz="1400" b="1" spc="-10" dirty="0">
                <a:latin typeface="Arial"/>
                <a:cs typeface="Arial"/>
              </a:rPr>
              <a:t>RONTEND</a:t>
            </a:r>
            <a:r>
              <a:rPr sz="1400" spc="-10" dirty="0">
                <a:latin typeface="Tahoma"/>
                <a:cs typeface="Tahoma"/>
              </a:rPr>
              <a:t>:</a:t>
            </a:r>
            <a:endParaRPr sz="1400" dirty="0">
              <a:latin typeface="Tahoma"/>
              <a:cs typeface="Tahoma"/>
            </a:endParaRPr>
          </a:p>
          <a:p>
            <a:pPr marL="20320">
              <a:lnSpc>
                <a:spcPct val="100000"/>
              </a:lnSpc>
              <a:spcBef>
                <a:spcPts val="815"/>
              </a:spcBef>
            </a:pPr>
            <a:r>
              <a:rPr lang="en-IN" sz="1100" b="1" dirty="0">
                <a:latin typeface="Tahoma"/>
                <a:cs typeface="Tahoma"/>
              </a:rPr>
              <a:t>  </a:t>
            </a:r>
            <a:r>
              <a:rPr sz="1100" b="1" dirty="0">
                <a:latin typeface="Tahoma"/>
                <a:cs typeface="Tahoma"/>
              </a:rPr>
              <a:t>HTML,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CSS,</a:t>
            </a:r>
            <a:r>
              <a:rPr sz="1100" b="1" spc="-25" dirty="0">
                <a:latin typeface="Tahoma"/>
                <a:cs typeface="Tahoma"/>
              </a:rPr>
              <a:t> JavaScript,</a:t>
            </a:r>
            <a:r>
              <a:rPr sz="1100" b="1" spc="-20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and</a:t>
            </a:r>
            <a:r>
              <a:rPr sz="1100" b="1" spc="-25" dirty="0">
                <a:latin typeface="Tahoma"/>
                <a:cs typeface="Tahoma"/>
              </a:rPr>
              <a:t> </a:t>
            </a:r>
            <a:r>
              <a:rPr sz="1100" b="1" spc="-20" dirty="0">
                <a:latin typeface="Tahoma"/>
                <a:cs typeface="Tahoma"/>
              </a:rPr>
              <a:t>Bootstrap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Verdana"/>
                <a:cs typeface="Verdana"/>
              </a:rPr>
              <a:t>will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compose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the</a:t>
            </a:r>
            <a:r>
              <a:rPr sz="1100" spc="-60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frontend.</a:t>
            </a:r>
            <a:endParaRPr sz="1100" dirty="0">
              <a:latin typeface="Verdana"/>
              <a:cs typeface="Verdana"/>
            </a:endParaRPr>
          </a:p>
          <a:p>
            <a:pPr marL="109855" indent="-109855">
              <a:lnSpc>
                <a:spcPct val="100000"/>
              </a:lnSpc>
              <a:spcBef>
                <a:spcPts val="790"/>
              </a:spcBef>
              <a:buSzPct val="70000"/>
              <a:buAutoNum type="arabicPeriod" startAt="2"/>
              <a:tabLst>
                <a:tab pos="109855" algn="l"/>
              </a:tabLst>
            </a:pPr>
            <a:r>
              <a:rPr sz="1400" b="1" spc="-10" dirty="0">
                <a:latin typeface="Arial" panose="020B0604020202020204" pitchFamily="34" charset="0"/>
                <a:cs typeface="Arial" panose="020B0604020202020204" pitchFamily="34" charset="0"/>
              </a:rPr>
              <a:t>BACKEND</a:t>
            </a:r>
            <a:r>
              <a:rPr sz="1400" b="1" spc="-10" dirty="0">
                <a:latin typeface="Tahoma"/>
                <a:cs typeface="Tahoma"/>
              </a:rPr>
              <a:t>:</a:t>
            </a:r>
            <a:endParaRPr lang="en-US" sz="1400" b="1" spc="-1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790"/>
              </a:spcBef>
              <a:buSzPct val="70000"/>
              <a:tabLst>
                <a:tab pos="109855" algn="l"/>
              </a:tabLst>
            </a:pPr>
            <a:r>
              <a:rPr lang="en-IN" sz="1100" b="1" spc="-35" dirty="0">
                <a:latin typeface="Arial"/>
                <a:cs typeface="Arial"/>
              </a:rPr>
              <a:t>   </a:t>
            </a:r>
            <a:r>
              <a:rPr sz="1100" b="1" spc="-35" dirty="0">
                <a:latin typeface="Arial"/>
                <a:cs typeface="Arial"/>
              </a:rPr>
              <a:t>J</a:t>
            </a:r>
            <a:r>
              <a:rPr sz="1100" b="1" spc="-35" dirty="0">
                <a:latin typeface="Tahoma"/>
                <a:cs typeface="Tahoma"/>
              </a:rPr>
              <a:t>ava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Servlets</a:t>
            </a:r>
            <a:r>
              <a:rPr sz="1100" b="1" spc="-35" dirty="0">
                <a:latin typeface="Tahoma"/>
                <a:cs typeface="Tahoma"/>
              </a:rPr>
              <a:t> </a:t>
            </a:r>
            <a:r>
              <a:rPr sz="1100" b="1" spc="-30" dirty="0">
                <a:latin typeface="Tahoma"/>
                <a:cs typeface="Tahoma"/>
              </a:rPr>
              <a:t>and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JSP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Verdana"/>
                <a:cs typeface="Verdana"/>
              </a:rPr>
              <a:t>will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45" dirty="0">
                <a:latin typeface="Verdana"/>
                <a:cs typeface="Verdana"/>
              </a:rPr>
              <a:t>manage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request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and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response.</a:t>
            </a:r>
            <a:endParaRPr sz="1100" dirty="0">
              <a:latin typeface="Verdana"/>
              <a:cs typeface="Verdana"/>
            </a:endParaRPr>
          </a:p>
          <a:p>
            <a:pPr marR="368300" indent="20320">
              <a:lnSpc>
                <a:spcPct val="114999"/>
              </a:lnSpc>
            </a:pPr>
            <a:r>
              <a:rPr lang="en-IN" sz="1100" b="1" dirty="0">
                <a:latin typeface="Tahoma"/>
                <a:cs typeface="Tahoma"/>
              </a:rPr>
              <a:t>  </a:t>
            </a:r>
            <a:r>
              <a:rPr sz="1100" b="1" dirty="0">
                <a:latin typeface="Tahoma"/>
                <a:cs typeface="Tahoma"/>
              </a:rPr>
              <a:t>JDBC</a:t>
            </a:r>
            <a:r>
              <a:rPr sz="1100" b="1" spc="-30" dirty="0">
                <a:latin typeface="Tahoma"/>
                <a:cs typeface="Tahoma"/>
              </a:rPr>
              <a:t> </a:t>
            </a:r>
            <a:r>
              <a:rPr sz="1100" spc="-35" dirty="0">
                <a:latin typeface="Verdana"/>
                <a:cs typeface="Verdana"/>
              </a:rPr>
              <a:t>will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facilitate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the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connection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between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Servlets/JSP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and</a:t>
            </a:r>
            <a:r>
              <a:rPr sz="1100" spc="-6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the </a:t>
            </a:r>
            <a:r>
              <a:rPr sz="1100" spc="-10" dirty="0">
                <a:latin typeface="Verdana"/>
                <a:cs typeface="Verdana"/>
              </a:rPr>
              <a:t>database</a:t>
            </a:r>
            <a:r>
              <a:rPr sz="1100" spc="-10" dirty="0">
                <a:latin typeface="Arial MT"/>
                <a:cs typeface="Arial MT"/>
              </a:rPr>
              <a:t>.</a:t>
            </a:r>
            <a:endParaRPr sz="1100" dirty="0">
              <a:latin typeface="Arial MT"/>
              <a:cs typeface="Arial MT"/>
            </a:endParaRPr>
          </a:p>
          <a:p>
            <a:pPr marL="20320">
              <a:lnSpc>
                <a:spcPct val="100000"/>
              </a:lnSpc>
            </a:pPr>
            <a:r>
              <a:rPr lang="en-IN" sz="1100" b="1" dirty="0">
                <a:latin typeface="Tahoma"/>
                <a:cs typeface="Tahoma"/>
              </a:rPr>
              <a:t>  </a:t>
            </a:r>
            <a:r>
              <a:rPr sz="1100" b="1" dirty="0">
                <a:latin typeface="Tahoma"/>
                <a:cs typeface="Tahoma"/>
              </a:rPr>
              <a:t>MySQL</a:t>
            </a:r>
            <a:r>
              <a:rPr sz="1100" b="1" spc="-40" dirty="0">
                <a:latin typeface="Tahoma"/>
                <a:cs typeface="Tahoma"/>
              </a:rPr>
              <a:t> </a:t>
            </a:r>
            <a:r>
              <a:rPr sz="1100" spc="-35" dirty="0">
                <a:latin typeface="Verdana"/>
                <a:cs typeface="Verdana"/>
              </a:rPr>
              <a:t>will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serve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as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30" dirty="0">
                <a:latin typeface="Verdana"/>
                <a:cs typeface="Verdana"/>
              </a:rPr>
              <a:t>the</a:t>
            </a:r>
            <a:r>
              <a:rPr sz="1100" spc="-7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database.</a:t>
            </a:r>
            <a:endParaRPr sz="1100" dirty="0">
              <a:latin typeface="Verdana"/>
              <a:cs typeface="Verdana"/>
            </a:endParaRPr>
          </a:p>
          <a:p>
            <a:pPr marL="20320">
              <a:lnSpc>
                <a:spcPct val="100000"/>
              </a:lnSpc>
              <a:spcBef>
                <a:spcPts val="140"/>
              </a:spcBef>
            </a:pPr>
            <a:r>
              <a:rPr lang="en-IN" sz="1100" b="1" spc="-20" dirty="0">
                <a:latin typeface="Tahoma"/>
                <a:cs typeface="Tahoma"/>
              </a:rPr>
              <a:t>  </a:t>
            </a:r>
            <a:r>
              <a:rPr sz="1100" b="1" spc="-20" dirty="0">
                <a:latin typeface="Tahoma"/>
                <a:cs typeface="Tahoma"/>
              </a:rPr>
              <a:t>Google</a:t>
            </a:r>
            <a:r>
              <a:rPr sz="1100" b="1" spc="-50" dirty="0">
                <a:latin typeface="Tahoma"/>
                <a:cs typeface="Tahoma"/>
              </a:rPr>
              <a:t> </a:t>
            </a:r>
            <a:r>
              <a:rPr sz="1100" b="1" dirty="0">
                <a:latin typeface="Tahoma"/>
                <a:cs typeface="Tahoma"/>
              </a:rPr>
              <a:t>Maps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b="1" spc="-10" dirty="0">
                <a:latin typeface="Tahoma"/>
                <a:cs typeface="Tahoma"/>
              </a:rPr>
              <a:t>API</a:t>
            </a:r>
            <a:r>
              <a:rPr sz="1100" b="1" spc="-45" dirty="0">
                <a:latin typeface="Tahoma"/>
                <a:cs typeface="Tahoma"/>
              </a:rPr>
              <a:t> </a:t>
            </a:r>
            <a:r>
              <a:rPr sz="1100" spc="-25" dirty="0">
                <a:latin typeface="Verdana"/>
                <a:cs typeface="Verdana"/>
              </a:rPr>
              <a:t>services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35" dirty="0">
                <a:latin typeface="Verdana"/>
                <a:cs typeface="Verdana"/>
              </a:rPr>
              <a:t>will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be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40" dirty="0">
                <a:latin typeface="Verdana"/>
                <a:cs typeface="Verdana"/>
              </a:rPr>
              <a:t>employed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25" dirty="0">
                <a:latin typeface="Verdana"/>
                <a:cs typeface="Verdana"/>
              </a:rPr>
              <a:t>for</a:t>
            </a:r>
            <a:r>
              <a:rPr sz="1100" spc="-85" dirty="0">
                <a:latin typeface="Verdana"/>
                <a:cs typeface="Verdana"/>
              </a:rPr>
              <a:t> </a:t>
            </a:r>
            <a:r>
              <a:rPr sz="1100" spc="-10" dirty="0">
                <a:latin typeface="Verdana"/>
                <a:cs typeface="Verdana"/>
              </a:rPr>
              <a:t>tracking.</a:t>
            </a:r>
            <a:endParaRPr sz="1100" dirty="0">
              <a:latin typeface="Verdana"/>
              <a:cs typeface="Verdana"/>
            </a:endParaRPr>
          </a:p>
        </p:txBody>
      </p:sp>
      <p:grpSp>
        <p:nvGrpSpPr>
          <p:cNvPr id="12" name="object 12">
            <a:extLst>
              <a:ext uri="{FF2B5EF4-FFF2-40B4-BE49-F238E27FC236}">
                <a16:creationId xmlns:a16="http://schemas.microsoft.com/office/drawing/2014/main" id="{91090DB6-A1A5-174F-1D08-260770D4470F}"/>
              </a:ext>
            </a:extLst>
          </p:cNvPr>
          <p:cNvGrpSpPr/>
          <p:nvPr/>
        </p:nvGrpSpPr>
        <p:grpSpPr>
          <a:xfrm>
            <a:off x="5708650" y="1504950"/>
            <a:ext cx="920750" cy="280035"/>
            <a:chOff x="6375425" y="3145905"/>
            <a:chExt cx="920750" cy="280035"/>
          </a:xfrm>
        </p:grpSpPr>
        <p:pic>
          <p:nvPicPr>
            <p:cNvPr id="13" name="object 13">
              <a:extLst>
                <a:ext uri="{FF2B5EF4-FFF2-40B4-BE49-F238E27FC236}">
                  <a16:creationId xmlns:a16="http://schemas.microsoft.com/office/drawing/2014/main" id="{4A5C5ECE-7DDE-DDB0-6A4A-18F01736E96E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014131" y="3145905"/>
              <a:ext cx="281843" cy="279999"/>
            </a:xfrm>
            <a:prstGeom prst="rect">
              <a:avLst/>
            </a:prstGeom>
          </p:spPr>
        </p:pic>
        <p:pic>
          <p:nvPicPr>
            <p:cNvPr id="14" name="object 14">
              <a:extLst>
                <a:ext uri="{FF2B5EF4-FFF2-40B4-BE49-F238E27FC236}">
                  <a16:creationId xmlns:a16="http://schemas.microsoft.com/office/drawing/2014/main" id="{BF53AA9F-AB3A-3853-E055-299950D89FE0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375425" y="3152612"/>
              <a:ext cx="621349" cy="266649"/>
            </a:xfrm>
            <a:prstGeom prst="rect">
              <a:avLst/>
            </a:prstGeom>
          </p:spPr>
        </p:pic>
      </p:grpSp>
      <p:pic>
        <p:nvPicPr>
          <p:cNvPr id="15" name="object 15">
            <a:extLst>
              <a:ext uri="{FF2B5EF4-FFF2-40B4-BE49-F238E27FC236}">
                <a16:creationId xmlns:a16="http://schemas.microsoft.com/office/drawing/2014/main" id="{A28FB805-5B1E-EAE6-5148-C0EC6EA8B435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15592" y="1504950"/>
            <a:ext cx="242408" cy="266649"/>
          </a:xfrm>
          <a:prstGeom prst="rect">
            <a:avLst/>
          </a:prstGeom>
        </p:spPr>
      </p:pic>
      <p:pic>
        <p:nvPicPr>
          <p:cNvPr id="16" name="object 16">
            <a:extLst>
              <a:ext uri="{FF2B5EF4-FFF2-40B4-BE49-F238E27FC236}">
                <a16:creationId xmlns:a16="http://schemas.microsoft.com/office/drawing/2014/main" id="{370C1496-2932-2380-499A-E54B2ADC29AD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33451" y="1974920"/>
            <a:ext cx="367349" cy="292030"/>
          </a:xfrm>
          <a:prstGeom prst="rect">
            <a:avLst/>
          </a:prstGeom>
        </p:spPr>
      </p:pic>
      <p:pic>
        <p:nvPicPr>
          <p:cNvPr id="17" name="object 17">
            <a:extLst>
              <a:ext uri="{FF2B5EF4-FFF2-40B4-BE49-F238E27FC236}">
                <a16:creationId xmlns:a16="http://schemas.microsoft.com/office/drawing/2014/main" id="{BD7C092F-EBD2-7A64-4A61-06C53971B54E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489776" y="1974926"/>
            <a:ext cx="292024" cy="292024"/>
          </a:xfrm>
          <a:prstGeom prst="rect">
            <a:avLst/>
          </a:prstGeom>
        </p:spPr>
      </p:pic>
      <p:pic>
        <p:nvPicPr>
          <p:cNvPr id="18" name="object 18">
            <a:extLst>
              <a:ext uri="{FF2B5EF4-FFF2-40B4-BE49-F238E27FC236}">
                <a16:creationId xmlns:a16="http://schemas.microsoft.com/office/drawing/2014/main" id="{30E30896-8C7E-7424-D489-21B0BE902841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033451" y="2814001"/>
            <a:ext cx="367349" cy="367349"/>
          </a:xfrm>
          <a:prstGeom prst="rect">
            <a:avLst/>
          </a:prstGeom>
        </p:spPr>
      </p:pic>
      <p:pic>
        <p:nvPicPr>
          <p:cNvPr id="19" name="object 19">
            <a:extLst>
              <a:ext uri="{FF2B5EF4-FFF2-40B4-BE49-F238E27FC236}">
                <a16:creationId xmlns:a16="http://schemas.microsoft.com/office/drawing/2014/main" id="{2D2DE3D5-4DA8-D017-AEB0-5565585E9D1B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65976" y="2889326"/>
            <a:ext cx="292024" cy="292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02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2439" y="332272"/>
            <a:ext cx="3663950" cy="639278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45"/>
              </a:spcBef>
            </a:pPr>
            <a:r>
              <a:rPr sz="2950" u="none" spc="-120" dirty="0"/>
              <a:t>Idea/Approach</a:t>
            </a:r>
            <a:r>
              <a:rPr sz="2950" u="none" spc="-90" dirty="0"/>
              <a:t> </a:t>
            </a:r>
            <a:r>
              <a:rPr sz="2950" u="none" spc="-100" dirty="0"/>
              <a:t>Details</a:t>
            </a:r>
            <a:endParaRPr sz="1400" dirty="0"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457200" y="1352550"/>
            <a:ext cx="3629660" cy="3347085"/>
          </a:xfrm>
          <a:custGeom>
            <a:avLst/>
            <a:gdLst/>
            <a:ahLst/>
            <a:cxnLst/>
            <a:rect l="l" t="t" r="r" b="b"/>
            <a:pathLst>
              <a:path w="3629659" h="3347085">
                <a:moveTo>
                  <a:pt x="0" y="0"/>
                </a:moveTo>
                <a:lnTo>
                  <a:pt x="3629099" y="0"/>
                </a:lnTo>
                <a:lnTo>
                  <a:pt x="3629099" y="3346499"/>
                </a:lnTo>
                <a:lnTo>
                  <a:pt x="0" y="3346499"/>
                </a:lnTo>
                <a:lnTo>
                  <a:pt x="0" y="0"/>
                </a:lnTo>
                <a:close/>
              </a:path>
            </a:pathLst>
          </a:custGeom>
          <a:ln w="952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11175" y="1369644"/>
            <a:ext cx="13525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b="1" spc="-80" dirty="0">
                <a:latin typeface="Tahoma"/>
                <a:cs typeface="Tahoma"/>
              </a:rPr>
              <a:t>1</a:t>
            </a:r>
            <a:r>
              <a:rPr sz="1200" b="1" spc="-80" dirty="0">
                <a:latin typeface="Tahoma"/>
                <a:cs typeface="Tahoma"/>
              </a:rPr>
              <a:t>.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9790" y="1381125"/>
            <a:ext cx="1939289" cy="19240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Cost</a:t>
            </a:r>
            <a:r>
              <a:rPr sz="1100" b="1" spc="-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of</a:t>
            </a:r>
            <a:r>
              <a:rPr sz="11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Google</a:t>
            </a:r>
            <a:r>
              <a:rPr sz="1100" b="1" spc="-6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API</a:t>
            </a:r>
            <a:r>
              <a:rPr sz="11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74151"/>
                </a:solidFill>
                <a:latin typeface="Arial"/>
                <a:cs typeface="Arial"/>
              </a:rPr>
              <a:t>Services: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23875" y="1724025"/>
            <a:ext cx="3074035" cy="137160"/>
          </a:xfrm>
          <a:custGeom>
            <a:avLst/>
            <a:gdLst/>
            <a:ahLst/>
            <a:cxnLst/>
            <a:rect l="l" t="t" r="r" b="b"/>
            <a:pathLst>
              <a:path w="3074034" h="137160">
                <a:moveTo>
                  <a:pt x="3073645" y="137159"/>
                </a:moveTo>
                <a:lnTo>
                  <a:pt x="0" y="137159"/>
                </a:lnTo>
                <a:lnTo>
                  <a:pt x="0" y="0"/>
                </a:lnTo>
                <a:lnTo>
                  <a:pt x="3073645" y="0"/>
                </a:lnTo>
                <a:lnTo>
                  <a:pt x="3073645" y="137159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511175" y="1694053"/>
            <a:ext cx="3097530" cy="177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00" b="1" i="1" dirty="0">
                <a:solidFill>
                  <a:srgbClr val="374151"/>
                </a:solidFill>
                <a:latin typeface="Arial"/>
                <a:cs typeface="Arial"/>
              </a:rPr>
              <a:t>Dependency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Our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project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relies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on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 Google</a:t>
            </a:r>
            <a:r>
              <a:rPr sz="900" spc="-5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API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services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23875" y="1861185"/>
            <a:ext cx="3310254" cy="12382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0"/>
              </a:lnSpc>
            </a:pP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mapping</a:t>
            </a:r>
            <a:r>
              <a:rPr sz="9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and 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location-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related 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functionalities.</a:t>
            </a:r>
            <a:r>
              <a:rPr sz="900" spc="-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Since these 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services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875" y="1984629"/>
            <a:ext cx="2872105" cy="123825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960"/>
              </a:lnSpc>
            </a:pP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are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paid,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availability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funds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or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budget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allocation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spc="-5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endParaRPr sz="900" dirty="0">
              <a:latin typeface="Arial MT"/>
              <a:cs typeface="Arial MT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23875" y="2108073"/>
            <a:ext cx="646430" cy="123825"/>
          </a:xfrm>
          <a:custGeom>
            <a:avLst/>
            <a:gdLst/>
            <a:ahLst/>
            <a:cxnLst/>
            <a:rect l="l" t="t" r="r" b="b"/>
            <a:pathLst>
              <a:path w="646429" h="123825">
                <a:moveTo>
                  <a:pt x="646118" y="123443"/>
                </a:moveTo>
                <a:lnTo>
                  <a:pt x="0" y="123443"/>
                </a:lnTo>
                <a:lnTo>
                  <a:pt x="0" y="0"/>
                </a:lnTo>
                <a:lnTo>
                  <a:pt x="646118" y="0"/>
                </a:lnTo>
                <a:lnTo>
                  <a:pt x="646118" y="123443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11175" y="2079828"/>
            <a:ext cx="6718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dependency.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23875" y="2422017"/>
            <a:ext cx="2700020" cy="16764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2. </a:t>
            </a:r>
            <a:r>
              <a:rPr sz="1100" b="1" spc="-10" dirty="0">
                <a:solidFill>
                  <a:srgbClr val="374151"/>
                </a:solidFill>
                <a:latin typeface="Arial"/>
                <a:cs typeface="Arial"/>
              </a:rPr>
              <a:t>Immediate</a:t>
            </a:r>
            <a:r>
              <a:rPr sz="1100" b="1" spc="-3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74151"/>
                </a:solidFill>
                <a:latin typeface="Arial"/>
                <a:cs typeface="Arial"/>
              </a:rPr>
              <a:t>Assistance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 for</a:t>
            </a:r>
            <a:r>
              <a:rPr sz="1100" b="1" spc="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74151"/>
                </a:solidFill>
                <a:latin typeface="Arial"/>
                <a:cs typeface="Arial"/>
              </a:rPr>
              <a:t>Complaints: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3875" y="2805303"/>
            <a:ext cx="3486785" cy="15240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b="1" i="1" dirty="0">
                <a:solidFill>
                  <a:srgbClr val="374151"/>
                </a:solidFill>
                <a:latin typeface="Arial"/>
                <a:cs typeface="Arial"/>
              </a:rPr>
              <a:t>Dependency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: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Our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project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aims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provide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immediate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assistance</a:t>
            </a:r>
            <a:r>
              <a:rPr sz="900" spc="-3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endParaRPr sz="900">
              <a:latin typeface="Arial MT"/>
              <a:cs typeface="Arial MT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788157"/>
              </p:ext>
            </p:extLst>
          </p:nvPr>
        </p:nvGraphicFramePr>
        <p:xfrm>
          <a:off x="523875" y="2957703"/>
          <a:ext cx="3321685" cy="4737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460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4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complaints,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especially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in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emergency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situations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and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women's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698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7480"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harassment</a:t>
                      </a:r>
                      <a:r>
                        <a:rPr sz="900" spc="-3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cases.</a:t>
                      </a:r>
                      <a:r>
                        <a:rPr sz="900" spc="-3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ability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provide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such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aid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depends</a:t>
                      </a:r>
                      <a:r>
                        <a:rPr sz="900" spc="-2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on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spc="-2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7480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availability</a:t>
                      </a:r>
                      <a:r>
                        <a:rPr sz="900" spc="-2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of</a:t>
                      </a:r>
                      <a:r>
                        <a:rPr sz="9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the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relevant</a:t>
                      </a:r>
                      <a:r>
                        <a:rPr sz="9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departments</a:t>
                      </a:r>
                      <a:r>
                        <a:rPr sz="9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or</a:t>
                      </a:r>
                      <a:r>
                        <a:rPr sz="900" spc="-15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services</a:t>
                      </a:r>
                      <a:r>
                        <a:rPr sz="9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</a:t>
                      </a:r>
                      <a:r>
                        <a:rPr sz="90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to</a:t>
                      </a:r>
                      <a:r>
                        <a:rPr sz="900" spc="-10" dirty="0">
                          <a:solidFill>
                            <a:srgbClr val="374151"/>
                          </a:solidFill>
                          <a:latin typeface="Arial MT"/>
                          <a:cs typeface="Arial MT"/>
                        </a:rPr>
                        <a:t> respond</a:t>
                      </a:r>
                      <a:endParaRPr sz="900">
                        <a:latin typeface="Arial MT"/>
                        <a:cs typeface="Arial MT"/>
                      </a:endParaRPr>
                    </a:p>
                  </a:txBody>
                  <a:tcPr marL="0" marR="0" marT="5715" marB="0">
                    <a:lnT w="28575">
                      <a:solidFill>
                        <a:srgbClr val="FFFFFF"/>
                      </a:solidFill>
                      <a:prstDash val="solid"/>
                    </a:lnT>
                    <a:lnB w="28575">
                      <a:solidFill>
                        <a:srgbClr val="FFFFFF"/>
                      </a:solidFill>
                      <a:prstDash val="solid"/>
                    </a:lnB>
                    <a:solidFill>
                      <a:srgbClr val="F6F6F7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28575">
                      <a:solidFill>
                        <a:srgbClr val="FFFFFF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523875" y="3453765"/>
            <a:ext cx="474345" cy="13716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promptly.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23875" y="3801999"/>
            <a:ext cx="2009775" cy="16764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3.</a:t>
            </a:r>
            <a:r>
              <a:rPr sz="1100" b="1" spc="-3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Hardware</a:t>
            </a:r>
            <a:r>
              <a:rPr sz="11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for</a:t>
            </a:r>
            <a:r>
              <a:rPr sz="11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dirty="0">
                <a:solidFill>
                  <a:srgbClr val="374151"/>
                </a:solidFill>
                <a:latin typeface="Arial"/>
                <a:cs typeface="Arial"/>
              </a:rPr>
              <a:t>GPS</a:t>
            </a:r>
            <a:r>
              <a:rPr sz="1100" b="1" spc="-25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1100" b="1" spc="-10" dirty="0">
                <a:solidFill>
                  <a:srgbClr val="374151"/>
                </a:solidFill>
                <a:latin typeface="Arial"/>
                <a:cs typeface="Arial"/>
              </a:rPr>
              <a:t>Tracking:</a:t>
            </a:r>
            <a:endParaRPr sz="11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23875" y="4185285"/>
            <a:ext cx="3135630" cy="15240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160"/>
              </a:lnSpc>
            </a:pPr>
            <a:r>
              <a:rPr sz="1000" b="1" i="1" dirty="0">
                <a:solidFill>
                  <a:srgbClr val="374151"/>
                </a:solidFill>
                <a:latin typeface="Arial"/>
                <a:cs typeface="Arial"/>
              </a:rPr>
              <a:t>Dependency:</a:t>
            </a:r>
            <a:r>
              <a:rPr sz="1000" b="1" i="1" spc="-50" dirty="0">
                <a:solidFill>
                  <a:srgbClr val="374151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Hardware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such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GPS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devices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required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to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23875" y="4360545"/>
            <a:ext cx="3282950" cy="137160"/>
          </a:xfrm>
          <a:custGeom>
            <a:avLst/>
            <a:gdLst/>
            <a:ahLst/>
            <a:cxnLst/>
            <a:rect l="l" t="t" r="r" b="b"/>
            <a:pathLst>
              <a:path w="3282950" h="137160">
                <a:moveTo>
                  <a:pt x="3282385" y="137159"/>
                </a:moveTo>
                <a:lnTo>
                  <a:pt x="0" y="137159"/>
                </a:lnTo>
                <a:lnTo>
                  <a:pt x="0" y="0"/>
                </a:lnTo>
                <a:lnTo>
                  <a:pt x="3282385" y="0"/>
                </a:lnTo>
                <a:lnTo>
                  <a:pt x="3282385" y="137159"/>
                </a:lnTo>
                <a:close/>
              </a:path>
            </a:pathLst>
          </a:custGeom>
          <a:solidFill>
            <a:srgbClr val="F6F6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523875" y="4343273"/>
            <a:ext cx="32829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implement</a:t>
            </a:r>
            <a:r>
              <a:rPr sz="9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GPS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tracking.</a:t>
            </a:r>
            <a:r>
              <a:rPr sz="900" spc="-4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availability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and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procurement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of</a:t>
            </a:r>
            <a:r>
              <a:rPr sz="900" spc="-2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this</a:t>
            </a:r>
            <a:endParaRPr sz="900">
              <a:latin typeface="Arial MT"/>
              <a:cs typeface="Arial MT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23875" y="4518279"/>
            <a:ext cx="2459355" cy="137160"/>
          </a:xfrm>
          <a:prstGeom prst="rect">
            <a:avLst/>
          </a:prstGeom>
          <a:solidFill>
            <a:srgbClr val="F6F6F7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45"/>
              </a:lnSpc>
            </a:pP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hardware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is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a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critical</a:t>
            </a:r>
            <a:r>
              <a:rPr sz="900" spc="-20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dependency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for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dirty="0">
                <a:solidFill>
                  <a:srgbClr val="374151"/>
                </a:solidFill>
                <a:latin typeface="Arial MT"/>
                <a:cs typeface="Arial MT"/>
              </a:rPr>
              <a:t>the</a:t>
            </a:r>
            <a:r>
              <a:rPr sz="900" spc="-15" dirty="0">
                <a:solidFill>
                  <a:srgbClr val="374151"/>
                </a:solidFill>
                <a:latin typeface="Arial MT"/>
                <a:cs typeface="Arial MT"/>
              </a:rPr>
              <a:t> </a:t>
            </a:r>
            <a:r>
              <a:rPr sz="900" spc="-10" dirty="0">
                <a:solidFill>
                  <a:srgbClr val="374151"/>
                </a:solidFill>
                <a:latin typeface="Arial MT"/>
                <a:cs typeface="Arial MT"/>
              </a:rPr>
              <a:t>project.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B309C-78D3-E536-22EF-98A3A40B7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AB0637-F1CB-FA0D-B2AD-88ED2363C3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87374" y="104065"/>
            <a:ext cx="1370026" cy="400751"/>
          </a:xfrm>
          <a:prstGeom prst="rect">
            <a:avLst/>
          </a:prstGeom>
        </p:spPr>
        <p:txBody>
          <a:bodyPr vert="horz" wrap="square" lIns="0" tIns="18351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630"/>
              </a:spcBef>
            </a:pPr>
            <a:r>
              <a:rPr sz="1400" b="0" u="none" dirty="0">
                <a:solidFill>
                  <a:srgbClr val="7BA655"/>
                </a:solidFill>
                <a:latin typeface="Tahoma"/>
                <a:cs typeface="Tahoma"/>
              </a:rPr>
              <a:t>Use</a:t>
            </a:r>
            <a:r>
              <a:rPr sz="1400" b="0" u="none" spc="65" dirty="0">
                <a:solidFill>
                  <a:srgbClr val="7BA655"/>
                </a:solidFill>
                <a:latin typeface="Tahoma"/>
                <a:cs typeface="Tahoma"/>
              </a:rPr>
              <a:t> </a:t>
            </a:r>
            <a:r>
              <a:rPr sz="1400" b="0" u="none" dirty="0">
                <a:solidFill>
                  <a:srgbClr val="7BA655"/>
                </a:solidFill>
                <a:latin typeface="Tahoma"/>
                <a:cs typeface="Tahoma"/>
              </a:rPr>
              <a:t>Case</a:t>
            </a:r>
            <a:endParaRPr sz="1400" dirty="0">
              <a:latin typeface="Tahoma"/>
              <a:cs typeface="Tahoma"/>
            </a:endParaRPr>
          </a:p>
        </p:txBody>
      </p:sp>
      <p:pic>
        <p:nvPicPr>
          <p:cNvPr id="23" name="object 23">
            <a:extLst>
              <a:ext uri="{FF2B5EF4-FFF2-40B4-BE49-F238E27FC236}">
                <a16:creationId xmlns:a16="http://schemas.microsoft.com/office/drawing/2014/main" id="{354A23E5-ED5F-1373-7C24-06802B3AC8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04440"/>
            <a:ext cx="5982301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8867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7417" y="592996"/>
            <a:ext cx="3973195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300" u="none" spc="-229" dirty="0"/>
              <a:t>Team</a:t>
            </a:r>
            <a:r>
              <a:rPr sz="3300" u="none" spc="-60" dirty="0"/>
              <a:t> </a:t>
            </a:r>
            <a:r>
              <a:rPr sz="3300" u="none" spc="-160" dirty="0"/>
              <a:t>Member</a:t>
            </a:r>
            <a:r>
              <a:rPr sz="3300" u="none" spc="-55" dirty="0"/>
              <a:t> </a:t>
            </a:r>
            <a:r>
              <a:rPr sz="3300" u="none" spc="-125" dirty="0"/>
              <a:t>Details</a:t>
            </a:r>
            <a:endParaRPr sz="3300"/>
          </a:p>
        </p:txBody>
      </p:sp>
      <p:sp>
        <p:nvSpPr>
          <p:cNvPr id="3" name="object 3"/>
          <p:cNvSpPr txBox="1"/>
          <p:nvPr/>
        </p:nvSpPr>
        <p:spPr>
          <a:xfrm>
            <a:off x="565600" y="1714830"/>
            <a:ext cx="2330000" cy="170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spc="-40" dirty="0">
                <a:solidFill>
                  <a:srgbClr val="5D7B3E"/>
                </a:solidFill>
                <a:latin typeface="Tahoma"/>
                <a:cs typeface="Tahoma"/>
              </a:rPr>
              <a:t>Team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Leader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25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900" b="1" spc="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Kartik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Jaiswal</a:t>
            </a:r>
            <a:endParaRPr sz="900" dirty="0">
              <a:latin typeface="Tahoma"/>
              <a:cs typeface="Tahoma"/>
            </a:endParaRPr>
          </a:p>
          <a:p>
            <a:pPr marL="12700" marR="5080">
              <a:lnSpc>
                <a:spcPct val="164100"/>
              </a:lnSpc>
              <a:tabLst>
                <a:tab pos="1383665" algn="l"/>
              </a:tabLst>
            </a:pPr>
            <a:r>
              <a:rPr sz="900" spc="-10" dirty="0">
                <a:latin typeface="Verdana"/>
                <a:cs typeface="Verdana"/>
              </a:rPr>
              <a:t>Branch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235" dirty="0">
                <a:latin typeface="Verdana"/>
                <a:cs typeface="Verdana"/>
              </a:rPr>
              <a:t>:</a:t>
            </a:r>
            <a:r>
              <a:rPr sz="900" spc="-1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B.tech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20" dirty="0">
                <a:latin typeface="Verdana"/>
                <a:cs typeface="Verdana"/>
              </a:rPr>
              <a:t>Stream</a:t>
            </a:r>
            <a:r>
              <a:rPr sz="900" spc="114" dirty="0">
                <a:latin typeface="Verdana"/>
                <a:cs typeface="Verdana"/>
              </a:rPr>
              <a:t> </a:t>
            </a:r>
            <a:r>
              <a:rPr sz="900" spc="-235" dirty="0">
                <a:latin typeface="Verdana"/>
                <a:cs typeface="Verdana"/>
              </a:rPr>
              <a:t>:</a:t>
            </a:r>
            <a:r>
              <a:rPr sz="900" spc="-12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CSE </a:t>
            </a:r>
            <a:r>
              <a:rPr sz="900" b="1" spc="-40" dirty="0">
                <a:solidFill>
                  <a:srgbClr val="5D7B3E"/>
                </a:solidFill>
                <a:latin typeface="Tahoma"/>
                <a:cs typeface="Tahoma"/>
              </a:rPr>
              <a:t>Team</a:t>
            </a:r>
            <a:r>
              <a:rPr sz="900" b="1" spc="-5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900" b="1" spc="-5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30" dirty="0">
                <a:solidFill>
                  <a:srgbClr val="5D7B3E"/>
                </a:solidFill>
                <a:latin typeface="Tahoma"/>
                <a:cs typeface="Tahoma"/>
              </a:rPr>
              <a:t>1</a:t>
            </a:r>
            <a:r>
              <a:rPr sz="900" b="1" spc="-5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5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900" b="1" spc="-5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Kartik</a:t>
            </a:r>
            <a:r>
              <a:rPr sz="900" b="1" spc="-55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20" dirty="0">
                <a:solidFill>
                  <a:srgbClr val="5D7B3E"/>
                </a:solidFill>
                <a:latin typeface="Tahoma"/>
                <a:cs typeface="Tahoma"/>
              </a:rPr>
              <a:t>Sahu </a:t>
            </a:r>
            <a:r>
              <a:rPr sz="900" spc="-10" dirty="0">
                <a:latin typeface="Verdana"/>
                <a:cs typeface="Verdana"/>
              </a:rPr>
              <a:t>Branch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235" dirty="0">
                <a:latin typeface="Verdana"/>
                <a:cs typeface="Verdana"/>
              </a:rPr>
              <a:t>:</a:t>
            </a:r>
            <a:r>
              <a:rPr sz="900" spc="-1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B.tech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20" dirty="0">
                <a:latin typeface="Verdana"/>
                <a:cs typeface="Verdana"/>
              </a:rPr>
              <a:t>Stream</a:t>
            </a:r>
            <a:r>
              <a:rPr sz="900" spc="1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:CSE </a:t>
            </a:r>
            <a:r>
              <a:rPr sz="900" b="1" spc="-40" dirty="0">
                <a:solidFill>
                  <a:srgbClr val="5D7B3E"/>
                </a:solidFill>
                <a:latin typeface="Tahoma"/>
                <a:cs typeface="Tahoma"/>
              </a:rPr>
              <a:t>Team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dirty="0">
                <a:solidFill>
                  <a:srgbClr val="5D7B3E"/>
                </a:solidFill>
                <a:latin typeface="Tahoma"/>
                <a:cs typeface="Tahoma"/>
              </a:rPr>
              <a:t>2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900" b="1" spc="22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900" b="1" spc="-45" dirty="0">
                <a:solidFill>
                  <a:srgbClr val="5D7B3E"/>
                </a:solidFill>
                <a:latin typeface="Tahoma"/>
                <a:cs typeface="Tahoma"/>
              </a:rPr>
              <a:t>Jatin Sahu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spc="-10" dirty="0">
                <a:latin typeface="Verdana"/>
                <a:cs typeface="Verdana"/>
              </a:rPr>
              <a:t>Branch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235" dirty="0">
                <a:latin typeface="Verdana"/>
                <a:cs typeface="Verdana"/>
              </a:rPr>
              <a:t>:</a:t>
            </a:r>
            <a:r>
              <a:rPr sz="900" spc="-1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B.tech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20" dirty="0">
                <a:latin typeface="Verdana"/>
                <a:cs typeface="Verdana"/>
              </a:rPr>
              <a:t>Stream</a:t>
            </a:r>
            <a:r>
              <a:rPr sz="900" spc="110" dirty="0">
                <a:latin typeface="Verdana"/>
                <a:cs typeface="Verdana"/>
              </a:rPr>
              <a:t> </a:t>
            </a:r>
            <a:r>
              <a:rPr sz="900" spc="-20" dirty="0">
                <a:latin typeface="Verdana"/>
                <a:cs typeface="Verdana"/>
              </a:rPr>
              <a:t>:CSE </a:t>
            </a:r>
            <a:r>
              <a:rPr sz="900" b="1" spc="-40" dirty="0">
                <a:solidFill>
                  <a:srgbClr val="5D7B3E"/>
                </a:solidFill>
                <a:latin typeface="Tahoma"/>
                <a:cs typeface="Tahoma"/>
              </a:rPr>
              <a:t>Team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Member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dirty="0">
                <a:solidFill>
                  <a:srgbClr val="5D7B3E"/>
                </a:solidFill>
                <a:latin typeface="Tahoma"/>
                <a:cs typeface="Tahoma"/>
              </a:rPr>
              <a:t>3</a:t>
            </a:r>
            <a:r>
              <a:rPr sz="900" b="1" spc="-8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5D7B3E"/>
                </a:solidFill>
                <a:latin typeface="Tahoma"/>
                <a:cs typeface="Tahoma"/>
              </a:rPr>
              <a:t>Name:</a:t>
            </a:r>
            <a:r>
              <a:rPr sz="900" b="1" spc="220" dirty="0">
                <a:solidFill>
                  <a:srgbClr val="5D7B3E"/>
                </a:solidFill>
                <a:latin typeface="Tahoma"/>
                <a:cs typeface="Tahoma"/>
              </a:rPr>
              <a:t> </a:t>
            </a:r>
            <a:r>
              <a:rPr lang="en-IN" sz="900" b="1" spc="-10" dirty="0">
                <a:solidFill>
                  <a:srgbClr val="5D7B3E"/>
                </a:solidFill>
                <a:latin typeface="Tahoma"/>
                <a:cs typeface="Tahoma"/>
              </a:rPr>
              <a:t>Praveen Pandey </a:t>
            </a:r>
            <a:r>
              <a:rPr sz="900" spc="-10" dirty="0">
                <a:latin typeface="Verdana"/>
                <a:cs typeface="Verdana"/>
              </a:rPr>
              <a:t>Branch</a:t>
            </a:r>
            <a:r>
              <a:rPr sz="900" spc="-60" dirty="0">
                <a:latin typeface="Verdana"/>
                <a:cs typeface="Verdana"/>
              </a:rPr>
              <a:t> </a:t>
            </a:r>
            <a:r>
              <a:rPr sz="900" spc="-235" dirty="0">
                <a:latin typeface="Verdana"/>
                <a:cs typeface="Verdana"/>
              </a:rPr>
              <a:t>:</a:t>
            </a:r>
            <a:r>
              <a:rPr sz="900" spc="-100" dirty="0">
                <a:latin typeface="Verdana"/>
                <a:cs typeface="Verdana"/>
              </a:rPr>
              <a:t> </a:t>
            </a:r>
            <a:r>
              <a:rPr sz="900" spc="-10" dirty="0">
                <a:latin typeface="Verdana"/>
                <a:cs typeface="Verdana"/>
              </a:rPr>
              <a:t>B.tech</a:t>
            </a:r>
            <a:r>
              <a:rPr sz="900" dirty="0">
                <a:latin typeface="Verdana"/>
                <a:cs typeface="Verdana"/>
              </a:rPr>
              <a:t>	</a:t>
            </a:r>
            <a:r>
              <a:rPr sz="900" spc="-20" dirty="0">
                <a:latin typeface="Verdana"/>
                <a:cs typeface="Verdana"/>
              </a:rPr>
              <a:t>Stream</a:t>
            </a:r>
            <a:r>
              <a:rPr sz="900" spc="114" dirty="0">
                <a:latin typeface="Verdana"/>
                <a:cs typeface="Verdana"/>
              </a:rPr>
              <a:t> </a:t>
            </a:r>
            <a:r>
              <a:rPr sz="900" spc="-235" dirty="0">
                <a:latin typeface="Verdana"/>
                <a:cs typeface="Verdana"/>
              </a:rPr>
              <a:t>:</a:t>
            </a:r>
            <a:r>
              <a:rPr sz="900" spc="-125" dirty="0">
                <a:latin typeface="Verdana"/>
                <a:cs typeface="Verdana"/>
              </a:rPr>
              <a:t> </a:t>
            </a:r>
            <a:r>
              <a:rPr sz="900" spc="-25" dirty="0">
                <a:latin typeface="Verdana"/>
                <a:cs typeface="Verdana"/>
              </a:rPr>
              <a:t>CSE</a:t>
            </a:r>
            <a:endParaRPr sz="900" dirty="0">
              <a:latin typeface="Tahoma"/>
              <a:cs typeface="Tahom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765999" y="1939875"/>
            <a:ext cx="9584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latin typeface="Verdana"/>
                <a:cs typeface="Verdana"/>
              </a:rPr>
              <a:t>0187CS211083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5600" y="3740225"/>
            <a:ext cx="1292225" cy="379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40" dirty="0">
                <a:solidFill>
                  <a:srgbClr val="804160"/>
                </a:solidFill>
                <a:latin typeface="Tahoma"/>
                <a:cs typeface="Tahoma"/>
              </a:rPr>
              <a:t>Team</a:t>
            </a:r>
            <a:r>
              <a:rPr lang="en-IN" sz="900" b="1" spc="-40" dirty="0">
                <a:solidFill>
                  <a:srgbClr val="804160"/>
                </a:solidFill>
                <a:latin typeface="Tahoma"/>
                <a:cs typeface="Tahoma"/>
              </a:rPr>
              <a:t> Guide</a:t>
            </a:r>
            <a:endParaRPr sz="900" dirty="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690"/>
              </a:spcBef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848160" y="3740225"/>
            <a:ext cx="1830705" cy="37959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0"/>
              </a:spcBef>
            </a:pPr>
            <a:r>
              <a:rPr sz="900" b="1" spc="-25" dirty="0">
                <a:solidFill>
                  <a:srgbClr val="804160"/>
                </a:solidFill>
                <a:latin typeface="Tahoma"/>
                <a:cs typeface="Tahoma"/>
              </a:rPr>
              <a:t>Prof.</a:t>
            </a:r>
            <a:r>
              <a:rPr sz="900" b="1" spc="-50" dirty="0">
                <a:solidFill>
                  <a:srgbClr val="804160"/>
                </a:solidFill>
                <a:latin typeface="Tahoma"/>
                <a:cs typeface="Tahoma"/>
              </a:rPr>
              <a:t> Jai</a:t>
            </a:r>
            <a:r>
              <a:rPr sz="900" b="1" spc="-45" dirty="0">
                <a:solidFill>
                  <a:srgbClr val="804160"/>
                </a:solidFill>
                <a:latin typeface="Tahoma"/>
                <a:cs typeface="Tahoma"/>
              </a:rPr>
              <a:t> </a:t>
            </a:r>
            <a:r>
              <a:rPr sz="900" b="1" spc="-10" dirty="0">
                <a:solidFill>
                  <a:srgbClr val="804160"/>
                </a:solidFill>
                <a:latin typeface="Tahoma"/>
                <a:cs typeface="Tahoma"/>
              </a:rPr>
              <a:t>Mungi</a:t>
            </a:r>
            <a:endParaRPr sz="900" dirty="0">
              <a:latin typeface="Tahoma"/>
              <a:cs typeface="Tahoma"/>
            </a:endParaRPr>
          </a:p>
          <a:p>
            <a:pPr marL="101600">
              <a:lnSpc>
                <a:spcPct val="100000"/>
              </a:lnSpc>
              <a:spcBef>
                <a:spcPts val="690"/>
              </a:spcBef>
            </a:pPr>
            <a:endParaRPr sz="900" dirty="0">
              <a:latin typeface="Verdana"/>
              <a:cs typeface="Verdana"/>
            </a:endParaRP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1F030779-847D-CDF3-6FBF-94DB57225920}"/>
              </a:ext>
            </a:extLst>
          </p:cNvPr>
          <p:cNvSpPr txBox="1"/>
          <p:nvPr/>
        </p:nvSpPr>
        <p:spPr>
          <a:xfrm>
            <a:off x="3765999" y="2724150"/>
            <a:ext cx="9584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latin typeface="Verdana"/>
                <a:cs typeface="Verdana"/>
              </a:rPr>
              <a:t>0187CS211078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4" name="object 4">
            <a:extLst>
              <a:ext uri="{FF2B5EF4-FFF2-40B4-BE49-F238E27FC236}">
                <a16:creationId xmlns:a16="http://schemas.microsoft.com/office/drawing/2014/main" id="{58796809-3FF5-651C-DFEF-D06BEC10CEBA}"/>
              </a:ext>
            </a:extLst>
          </p:cNvPr>
          <p:cNvSpPr txBox="1"/>
          <p:nvPr/>
        </p:nvSpPr>
        <p:spPr>
          <a:xfrm>
            <a:off x="3765999" y="2344227"/>
            <a:ext cx="9584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latin typeface="Verdana"/>
                <a:cs typeface="Verdana"/>
              </a:rPr>
              <a:t>0187CS211085</a:t>
            </a:r>
            <a:endParaRPr sz="900" dirty="0">
              <a:latin typeface="Verdana"/>
              <a:cs typeface="Verdana"/>
            </a:endParaRPr>
          </a:p>
        </p:txBody>
      </p:sp>
      <p:sp>
        <p:nvSpPr>
          <p:cNvPr id="15" name="object 4">
            <a:extLst>
              <a:ext uri="{FF2B5EF4-FFF2-40B4-BE49-F238E27FC236}">
                <a16:creationId xmlns:a16="http://schemas.microsoft.com/office/drawing/2014/main" id="{9B712A6B-B21D-7229-5F67-93C0F2433379}"/>
              </a:ext>
            </a:extLst>
          </p:cNvPr>
          <p:cNvSpPr txBox="1"/>
          <p:nvPr/>
        </p:nvSpPr>
        <p:spPr>
          <a:xfrm>
            <a:off x="3765999" y="3181350"/>
            <a:ext cx="958401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900" dirty="0">
                <a:latin typeface="Verdana"/>
                <a:cs typeface="Verdana"/>
              </a:rPr>
              <a:t>0187CS211124</a:t>
            </a:r>
            <a:endParaRPr sz="9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166</TotalTime>
  <Words>604</Words>
  <Application>Microsoft Office PowerPoint</Application>
  <PresentationFormat>On-screen Show (16:9)</PresentationFormat>
  <Paragraphs>60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7" baseType="lpstr">
      <vt:lpstr>Arial</vt:lpstr>
      <vt:lpstr>Arial MT</vt:lpstr>
      <vt:lpstr>Calibri</vt:lpstr>
      <vt:lpstr>Franklin Gothic</vt:lpstr>
      <vt:lpstr>Libre Franklin</vt:lpstr>
      <vt:lpstr>Tahoma</vt:lpstr>
      <vt:lpstr>Times New Roman</vt:lpstr>
      <vt:lpstr>Verdana</vt:lpstr>
      <vt:lpstr>Wingdings</vt:lpstr>
      <vt:lpstr>Office Theme</vt:lpstr>
      <vt:lpstr>SISTRaahi</vt:lpstr>
      <vt:lpstr>PowerPoint Presentation</vt:lpstr>
      <vt:lpstr>ER DIAGRAM</vt:lpstr>
      <vt:lpstr>PowerPoint Presentation</vt:lpstr>
      <vt:lpstr>Idea/Approach Details</vt:lpstr>
      <vt:lpstr>Use Case</vt:lpstr>
      <vt:lpstr>Team Member Details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G19_6th Sense Tech_Kartik Jaiswal</dc:title>
  <dc:creator>HP</dc:creator>
  <cp:lastModifiedBy>kartik sahu</cp:lastModifiedBy>
  <cp:revision>10</cp:revision>
  <dcterms:created xsi:type="dcterms:W3CDTF">2025-02-20T09:19:46Z</dcterms:created>
  <dcterms:modified xsi:type="dcterms:W3CDTF">2025-04-13T07:02:45Z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2025-02-20T00:00:00Z</vt:filetime>
  </property>
  <property fmtid="{D5CDD505-2E9C-101B-9397-08002B2CF9AE}" pid="3" name="Creator">
    <vt:lpwstr>Google</vt:lpwstr>
  </property>
  <property fmtid="{D5CDD505-2E9C-101B-9397-08002B2CF9AE}" pid="4" name="LastSaved">
    <vt:filetime>2025-02-20T00:00:00Z</vt:filetime>
  </property>
</Properties>
</file>