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61" r:id="rId2"/>
    <p:sldId id="263" r:id="rId3"/>
    <p:sldId id="351" r:id="rId4"/>
    <p:sldId id="364" r:id="rId5"/>
    <p:sldId id="365" r:id="rId6"/>
    <p:sldId id="366" r:id="rId7"/>
    <p:sldId id="367" r:id="rId8"/>
    <p:sldId id="363" r:id="rId9"/>
    <p:sldId id="31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82" autoAdjust="0"/>
    <p:restoredTop sz="86201" autoAdjust="0"/>
  </p:normalViewPr>
  <p:slideViewPr>
    <p:cSldViewPr>
      <p:cViewPr varScale="1">
        <p:scale>
          <a:sx n="99" d="100"/>
          <a:sy n="99" d="100"/>
        </p:scale>
        <p:origin x="15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B97B9-D59D-4B6B-B274-244DC44F8DD6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E15C3-3ACC-4CFA-99B5-194AB5918F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87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CC7E11-A7A2-4271-8A99-301BCC5EC717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50A09-806F-44AD-B9D2-4CE545C77487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E15C3-3ACC-4CFA-99B5-194AB5918F63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151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E15C3-3ACC-4CFA-99B5-194AB5918F63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38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1A3F-2F91-4A4E-B9DD-B1F4E9954241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767-82CC-4D39-9D15-325C287D72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1A3F-2F91-4A4E-B9DD-B1F4E9954241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767-82CC-4D39-9D15-325C287D72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1A3F-2F91-4A4E-B9DD-B1F4E9954241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767-82CC-4D39-9D15-325C287D72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1A3F-2F91-4A4E-B9DD-B1F4E9954241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767-82CC-4D39-9D15-325C287D72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1A3F-2F91-4A4E-B9DD-B1F4E9954241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767-82CC-4D39-9D15-325C287D72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1A3F-2F91-4A4E-B9DD-B1F4E9954241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767-82CC-4D39-9D15-325C287D72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1A3F-2F91-4A4E-B9DD-B1F4E9954241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767-82CC-4D39-9D15-325C287D72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1A3F-2F91-4A4E-B9DD-B1F4E9954241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767-82CC-4D39-9D15-325C287D72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1A3F-2F91-4A4E-B9DD-B1F4E9954241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767-82CC-4D39-9D15-325C287D72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1A3F-2F91-4A4E-B9DD-B1F4E9954241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767-82CC-4D39-9D15-325C287D72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1A3F-2F91-4A4E-B9DD-B1F4E9954241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164D767-82CC-4D39-9D15-325C287D72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F31A3F-2F91-4A4E-B9DD-B1F4E9954241}" type="datetimeFigureOut">
              <a:rPr lang="en-US" smtClean="0"/>
              <a:pPr/>
              <a:t>9/22/2020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64D767-82CC-4D39-9D15-325C287D72D6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vision.imar.ro/human3.6m/ils_iccv11.pdf" TargetMode="External"/><Relationship Id="rId3" Type="http://schemas.openxmlformats.org/officeDocument/2006/relationships/hyperlink" Target="https://arxiv.org/abs/1811.117422" TargetMode="External"/><Relationship Id="rId7" Type="http://schemas.openxmlformats.org/officeDocument/2006/relationships/hyperlink" Target="http://vision.imar.ro/human3.6m/pami-h36m.bi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ision.imar.ro/human3.6m/pami-h36m.pdf" TargetMode="External"/><Relationship Id="rId5" Type="http://schemas.openxmlformats.org/officeDocument/2006/relationships/hyperlink" Target="https://cocodataset.org/" TargetMode="External"/><Relationship Id="rId4" Type="http://schemas.openxmlformats.org/officeDocument/2006/relationships/hyperlink" Target="https://github.com/facebookresearch/VideoPose3D" TargetMode="External"/><Relationship Id="rId9" Type="http://schemas.openxmlformats.org/officeDocument/2006/relationships/hyperlink" Target="http://vision.imar.ro/human3.6m/iccv2011.bib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" y="10541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Aft>
                <a:spcPts val="1200"/>
              </a:spcAft>
              <a:defRPr/>
            </a:pPr>
            <a:endParaRPr lang="en-US" sz="2000" b="1" dirty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034" y="1256467"/>
            <a:ext cx="8358246" cy="560153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defRPr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ctr">
              <a:spcAft>
                <a:spcPts val="1200"/>
              </a:spcAft>
              <a:defRPr/>
            </a:pP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ctr">
              <a:spcAft>
                <a:spcPts val="1200"/>
              </a:spcAft>
              <a:defRPr/>
            </a:pPr>
            <a:r>
              <a:rPr lang="en-US" sz="2000" b="1" dirty="0" smtClean="0">
                <a:latin typeface="Fira Code Light" panose="020B0809050000020004" pitchFamily="49" charset="0"/>
                <a:ea typeface="Fira Code Light" panose="020B0809050000020004" pitchFamily="49" charset="0"/>
              </a:rPr>
              <a:t>Activity Tracking with Machine Learning   </a:t>
            </a:r>
            <a:endParaRPr lang="en-US" sz="2000" b="1"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ctr">
              <a:spcAft>
                <a:spcPts val="1200"/>
              </a:spcAft>
              <a:defRPr/>
            </a:pPr>
            <a:endParaRPr lang="en-US" sz="1600" b="1" dirty="0" smtClean="0"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ctr">
              <a:spcAft>
                <a:spcPts val="1200"/>
              </a:spcAft>
              <a:defRPr/>
            </a:pPr>
            <a:endParaRPr lang="en-US" sz="1600" b="1" dirty="0" smtClean="0"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ctr">
              <a:spcAft>
                <a:spcPts val="1200"/>
              </a:spcAft>
              <a:defRPr/>
            </a:pPr>
            <a:r>
              <a:rPr lang="en-US" sz="1600" b="1" dirty="0" smtClean="0">
                <a:latin typeface="Fira Code Light" panose="020B0809050000020004" pitchFamily="49" charset="0"/>
                <a:ea typeface="Fira Code Light" panose="020B0809050000020004" pitchFamily="49" charset="0"/>
              </a:rPr>
              <a:t>Under The Guidance</a:t>
            </a:r>
          </a:p>
          <a:p>
            <a:pPr algn="ctr">
              <a:spcAft>
                <a:spcPts val="1200"/>
              </a:spcAft>
              <a:defRPr/>
            </a:pPr>
            <a:r>
              <a:rPr lang="en-US" sz="1600" b="1" dirty="0" smtClean="0">
                <a:latin typeface="Fira Code Light" panose="020B0809050000020004" pitchFamily="49" charset="0"/>
                <a:ea typeface="Fira Code Light" panose="020B0809050000020004" pitchFamily="49" charset="0"/>
              </a:rPr>
              <a:t>-----------------------------</a:t>
            </a:r>
            <a:endParaRPr lang="en-US" sz="1600" b="1"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ctr">
              <a:spcAft>
                <a:spcPts val="1200"/>
              </a:spcAft>
              <a:defRPr/>
            </a:pPr>
            <a:endParaRPr lang="en-US" sz="1600" b="1"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r">
              <a:spcAft>
                <a:spcPts val="1200"/>
              </a:spcAft>
              <a:defRPr/>
            </a:pPr>
            <a:r>
              <a:rPr lang="en-US" sz="1400" b="1" dirty="0" smtClean="0">
                <a:latin typeface="Fira Code Light" panose="020B0809050000020004" pitchFamily="49" charset="0"/>
                <a:ea typeface="Fira Code Light" panose="020B0809050000020004" pitchFamily="49" charset="0"/>
              </a:rPr>
              <a:t>Prepared By - </a:t>
            </a:r>
          </a:p>
          <a:p>
            <a:pPr algn="r">
              <a:spcAft>
                <a:spcPts val="1200"/>
              </a:spcAft>
              <a:defRPr/>
            </a:pPr>
            <a:r>
              <a:rPr lang="en-US" sz="1400" b="1" dirty="0" smtClean="0">
                <a:latin typeface="Fira Code Light" panose="020B0809050000020004" pitchFamily="49" charset="0"/>
                <a:ea typeface="Fira Code Light" panose="020B0809050000020004" pitchFamily="49" charset="0"/>
              </a:rPr>
              <a:t>Kartik Sajwan(170101041)</a:t>
            </a:r>
          </a:p>
          <a:p>
            <a:pPr algn="r">
              <a:spcAft>
                <a:spcPts val="1200"/>
              </a:spcAft>
              <a:defRPr/>
            </a:pPr>
            <a:r>
              <a:rPr lang="en-US" sz="1400" b="1" dirty="0">
                <a:latin typeface="Fira Code Light" panose="020B0809050000020004" pitchFamily="49" charset="0"/>
                <a:ea typeface="Fira Code Light" panose="020B0809050000020004" pitchFamily="49" charset="0"/>
              </a:rPr>
              <a:t>	</a:t>
            </a:r>
            <a:r>
              <a:rPr lang="en-US" sz="1400" b="1" dirty="0" smtClean="0">
                <a:latin typeface="Fira Code Light" panose="020B0809050000020004" pitchFamily="49" charset="0"/>
                <a:ea typeface="Fira Code Light" panose="020B0809050000020004" pitchFamily="49" charset="0"/>
              </a:rPr>
              <a:t>			Nishika Rana(170101055)</a:t>
            </a:r>
          </a:p>
          <a:p>
            <a:pPr algn="r">
              <a:spcAft>
                <a:spcPts val="1200"/>
              </a:spcAft>
              <a:defRPr/>
            </a:pPr>
            <a:r>
              <a:rPr lang="en-US" sz="1400" b="1" dirty="0">
                <a:latin typeface="Fira Code Light" panose="020B0809050000020004" pitchFamily="49" charset="0"/>
                <a:ea typeface="Fira Code Light" panose="020B0809050000020004" pitchFamily="49" charset="0"/>
              </a:rPr>
              <a:t>	</a:t>
            </a:r>
            <a:r>
              <a:rPr lang="en-US" sz="1400" b="1" dirty="0" smtClean="0">
                <a:latin typeface="Fira Code Light" panose="020B0809050000020004" pitchFamily="49" charset="0"/>
                <a:ea typeface="Fira Code Light" panose="020B0809050000020004" pitchFamily="49" charset="0"/>
              </a:rPr>
              <a:t>	Prashant Bhandari(170101061)</a:t>
            </a:r>
          </a:p>
          <a:p>
            <a:pPr algn="ctr">
              <a:spcAft>
                <a:spcPts val="1200"/>
              </a:spcAft>
              <a:defRPr/>
            </a:pPr>
            <a:r>
              <a:rPr lang="en-US" sz="1600" b="1" dirty="0" smtClean="0">
                <a:solidFill>
                  <a:srgbClr val="00B0F0"/>
                </a:solidFill>
                <a:latin typeface="Fira Code Light" panose="020B0809050000020004" pitchFamily="49" charset="0"/>
                <a:ea typeface="Fira Code Light" panose="020B0809050000020004" pitchFamily="49" charset="0"/>
              </a:rPr>
              <a:t>Department Of Computer Science &amp;Engineering</a:t>
            </a:r>
          </a:p>
          <a:p>
            <a:pPr algn="ctr">
              <a:spcAft>
                <a:spcPts val="1200"/>
              </a:spcAft>
              <a:defRPr/>
            </a:pPr>
            <a:r>
              <a:rPr lang="en-US" sz="1600" b="1" dirty="0" smtClean="0">
                <a:solidFill>
                  <a:srgbClr val="00B0F0"/>
                </a:solidFill>
                <a:latin typeface="Fira Code Light" panose="020B0809050000020004" pitchFamily="49" charset="0"/>
                <a:ea typeface="Fira Code Light" panose="020B0809050000020004" pitchFamily="49" charset="0"/>
              </a:rPr>
              <a:t>Uttaranchal Institute Of Technology</a:t>
            </a:r>
            <a:endParaRPr lang="en-US" sz="1600" b="1" dirty="0">
              <a:solidFill>
                <a:srgbClr val="00B0F0"/>
              </a:solidFill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904630"/>
            <a:ext cx="1119637" cy="86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955" y="755216"/>
            <a:ext cx="1864385" cy="151216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2433" y="1916832"/>
            <a:ext cx="7467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LITERATURE  REVIEW</a:t>
            </a: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REFRENCES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2400" kern="0" dirty="0">
              <a:latin typeface="Arial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2400" kern="0" dirty="0">
              <a:latin typeface="Arial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85786" y="908720"/>
            <a:ext cx="7100894" cy="7000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2800" b="1" dirty="0"/>
              <a:t>OUTLINE</a:t>
            </a:r>
            <a:endParaRPr lang="en-US" sz="28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780696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4" y="1556792"/>
            <a:ext cx="8640960" cy="499522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Posture is important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Incorrect form puts strain on body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Help people correct their form while performing various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tasks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Record activity data for further processing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Send relevant data to the user for later later review</a:t>
            </a:r>
          </a:p>
        </p:txBody>
      </p:sp>
    </p:spTree>
    <p:extLst>
      <p:ext uri="{BB962C8B-B14F-4D97-AF65-F5344CB8AC3E}">
        <p14:creationId xmlns:p14="http://schemas.microsoft.com/office/powerpoint/2010/main" val="349399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47" y="1052736"/>
            <a:ext cx="8229600" cy="792088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 b="1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</a:t>
            </a:r>
            <a:r>
              <a:rPr lang="en-US" sz="3600" b="1" kern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  <a:endParaRPr lang="en-US" sz="5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47" y="2060848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1. </a:t>
            </a:r>
            <a:r>
              <a:rPr lang="en-IN" sz="2400" dirty="0"/>
              <a:t>Exercise done improperly is A LOT OF STRESS on the </a:t>
            </a:r>
            <a:r>
              <a:rPr lang="en-IN" sz="2400" dirty="0" smtClean="0"/>
              <a:t>body - to improve form during exercising we came up with the idea of human activity tracking.</a:t>
            </a:r>
          </a:p>
          <a:p>
            <a:pPr marL="0" indent="0">
              <a:buNone/>
            </a:pPr>
            <a:r>
              <a:rPr lang="en-IN" sz="2400" dirty="0" smtClean="0"/>
              <a:t>2. Videopose3d</a:t>
            </a:r>
            <a:r>
              <a:rPr lang="en-IN" sz="2400" dirty="0"/>
              <a:t> </a:t>
            </a:r>
            <a:r>
              <a:rPr lang="en-IN" sz="2400" dirty="0" smtClean="0"/>
              <a:t>for keypoint detection developed by FacebookResearch team</a:t>
            </a:r>
          </a:p>
          <a:p>
            <a:pPr marL="0" indent="0">
              <a:buNone/>
            </a:pPr>
            <a:r>
              <a:rPr lang="en-US" sz="2400" dirty="0" smtClean="0"/>
              <a:t>3. Datasets used for training the ML models- Human3.6, HumanEva and COCO dataset</a:t>
            </a:r>
          </a:p>
          <a:p>
            <a:pPr marL="0" indent="0">
              <a:buNone/>
            </a:pPr>
            <a:r>
              <a:rPr lang="en-US" sz="2400" dirty="0" smtClean="0"/>
              <a:t>4. CNN </a:t>
            </a:r>
            <a:endParaRPr lang="en-I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462" y="4941168"/>
            <a:ext cx="3105796" cy="11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tx1"/>
                </a:solidFill>
              </a:rPr>
              <a:t>Objectives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The model developed under this project would be able to track human activity based on their keypoints in real time.</a:t>
            </a:r>
          </a:p>
          <a:p>
            <a:endParaRPr lang="en-IN" dirty="0" smtClean="0">
              <a:latin typeface="Times New Roman" panose="02020603050405020304" pitchFamily="18" charset="0"/>
              <a:ea typeface="Fira Code Retina" panose="020B0809050000020004" pitchFamily="49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Record the tracking data for further classification and processing.</a:t>
            </a:r>
            <a:endParaRPr lang="en-IN" dirty="0">
              <a:latin typeface="Times New Roman" panose="02020603050405020304" pitchFamily="18" charset="0"/>
              <a:ea typeface="Fira Code Retina" panose="020B08090500000200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6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tx1"/>
                </a:solidFill>
              </a:rPr>
              <a:t>Methodology/Proposed work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12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VideoPose3D </a:t>
            </a:r>
            <a:r>
              <a:rPr lang="en-US" dirty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by </a:t>
            </a:r>
            <a:r>
              <a:rPr lang="en-US" dirty="0" smtClean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FacebookResearch</a:t>
            </a:r>
            <a:endParaRPr lang="en-US" dirty="0">
              <a:latin typeface="Times New Roman" panose="02020603050405020304" pitchFamily="18" charset="0"/>
              <a:ea typeface="Fira Code Retina" panose="020B0809050000020004" pitchFamily="49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Hardware to train models on - Ryzen </a:t>
            </a:r>
            <a:r>
              <a:rPr lang="en-US" dirty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5, RTX 2060 based system</a:t>
            </a:r>
          </a:p>
          <a:p>
            <a:endParaRPr lang="en-IN" b="1" dirty="0"/>
          </a:p>
        </p:txBody>
      </p:sp>
      <p:pic>
        <p:nvPicPr>
          <p:cNvPr id="1028" name="Picture 4" descr="https://dariopavllo.github.io/VideoPose3D/data/backprojec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908" y="2924944"/>
            <a:ext cx="4560184" cy="342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97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/>
                </a:solidFill>
              </a:rPr>
              <a:t>C</a:t>
            </a:r>
            <a:r>
              <a:rPr lang="en-IN" sz="3600" b="1" dirty="0" smtClean="0">
                <a:solidFill>
                  <a:schemeClr val="tx1"/>
                </a:solidFill>
              </a:rPr>
              <a:t>onclusion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VideoPose3d is only pose detection</a:t>
            </a:r>
            <a:r>
              <a:rPr lang="en-IN" dirty="0" smtClean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ea typeface="Fira Code Retina" panose="020B0809050000020004" pitchFamily="49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Further it by activity tracking</a:t>
            </a:r>
            <a:r>
              <a:rPr lang="en-US" dirty="0" smtClean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ea typeface="Fira Code Retina" panose="020B0809050000020004" pitchFamily="49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Eg. Record gym exercise data, correct posture, physiotherapy instructor.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48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936104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 </a:t>
            </a: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84" y="1484784"/>
            <a:ext cx="8507288" cy="5127848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  <a:hlinkClick r:id="rId3"/>
              </a:rPr>
              <a:t>https://arxiv.org/abs/1811.11742</a:t>
            </a:r>
            <a:r>
              <a:rPr lang="en-US" dirty="0" smtClean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  <a:hlinkClick r:id="rId3"/>
              </a:rPr>
              <a:t>2</a:t>
            </a:r>
            <a:endParaRPr lang="en-US" dirty="0">
              <a:latin typeface="Times New Roman" panose="02020603050405020304" pitchFamily="18" charset="0"/>
              <a:ea typeface="Fira Code Retina" panose="020B0809050000020004" pitchFamily="49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  <a:hlinkClick r:id="rId4"/>
              </a:rPr>
              <a:t>github.com/facebookresearch/VideoPose3D</a:t>
            </a:r>
            <a:endParaRPr lang="en-US" dirty="0">
              <a:latin typeface="Times New Roman" panose="02020603050405020304" pitchFamily="18" charset="0"/>
              <a:ea typeface="Fira Code Retina" panose="020B0809050000020004" pitchFamily="49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</a:rPr>
              <a:t>COCO Dataset </a:t>
            </a:r>
            <a:r>
              <a:rPr lang="en-US" dirty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  <a:hlinkClick r:id="rId5"/>
              </a:rPr>
              <a:t>https://cocodataset.org</a:t>
            </a:r>
            <a:r>
              <a:rPr lang="en-US" dirty="0" smtClean="0">
                <a:latin typeface="Times New Roman" panose="02020603050405020304" pitchFamily="18" charset="0"/>
                <a:ea typeface="Fira Code Retina" panose="020B0809050000020004" pitchFamily="49" charset="0"/>
                <a:cs typeface="Times New Roman" panose="02020603050405020304" pitchFamily="18" charset="0"/>
                <a:hlinkClick r:id="rId5"/>
              </a:rPr>
              <a:t>/</a:t>
            </a:r>
            <a:endParaRPr lang="en-US" dirty="0" smtClean="0">
              <a:latin typeface="Times New Roman" panose="02020603050405020304" pitchFamily="18" charset="0"/>
              <a:ea typeface="Fira Code Retina" panose="020B0809050000020004" pitchFamily="49" charset="0"/>
              <a:cs typeface="Times New Roman" panose="02020603050405020304" pitchFamily="18" charset="0"/>
            </a:endParaRPr>
          </a:p>
          <a:p>
            <a:pPr fontAlgn="base"/>
            <a:r>
              <a:rPr lang="en-IN" dirty="0" smtClean="0"/>
              <a:t>Catalin </a:t>
            </a:r>
            <a:r>
              <a:rPr lang="en-IN" dirty="0"/>
              <a:t>Ionescu, Dragos Papava, Vlad Olaru and Cristian Sminchisescu, </a:t>
            </a:r>
            <a:r>
              <a:rPr lang="en-IN" i="1" dirty="0"/>
              <a:t>Human3.6M: Large Scale Datasets and Predictive Methods for 3D Human Sensing in Natural Environments</a:t>
            </a:r>
            <a:r>
              <a:rPr lang="en-IN" dirty="0"/>
              <a:t>, IEEE Transactions on Pattern Analysis and Machine Intelligence, vol. 36, No. 7, July 2014 [</a:t>
            </a:r>
            <a:r>
              <a:rPr lang="en-IN" u="sng" dirty="0">
                <a:hlinkClick r:id="rId6"/>
              </a:rPr>
              <a:t>pdf</a:t>
            </a:r>
            <a:r>
              <a:rPr lang="en-IN" dirty="0"/>
              <a:t>][</a:t>
            </a:r>
            <a:r>
              <a:rPr lang="en-IN" u="sng" dirty="0">
                <a:hlinkClick r:id="rId7"/>
              </a:rPr>
              <a:t>bibtex</a:t>
            </a:r>
            <a:r>
              <a:rPr lang="en-IN" dirty="0"/>
              <a:t>]</a:t>
            </a:r>
          </a:p>
          <a:p>
            <a:pPr fontAlgn="base"/>
            <a:r>
              <a:rPr lang="en-IN" dirty="0"/>
              <a:t>Catalin Ionescu, Fuxin Li and Cristian Sminchisescu, </a:t>
            </a:r>
            <a:r>
              <a:rPr lang="en-IN" i="1" dirty="0"/>
              <a:t>Latent Structured Models for Human Pose Estimation</a:t>
            </a:r>
            <a:r>
              <a:rPr lang="en-IN" dirty="0"/>
              <a:t>, International Conference on Computer Vision, 2011 [</a:t>
            </a:r>
            <a:r>
              <a:rPr lang="en-IN" u="sng" dirty="0">
                <a:hlinkClick r:id="rId8"/>
              </a:rPr>
              <a:t>pdf</a:t>
            </a:r>
            <a:r>
              <a:rPr lang="en-IN" dirty="0"/>
              <a:t>][</a:t>
            </a:r>
            <a:r>
              <a:rPr lang="en-IN" u="sng" dirty="0">
                <a:hlinkClick r:id="rId9"/>
              </a:rPr>
              <a:t>bibtex</a:t>
            </a:r>
            <a:r>
              <a:rPr lang="en-IN" dirty="0"/>
              <a:t>]</a:t>
            </a:r>
          </a:p>
          <a:p>
            <a:endParaRPr lang="en-US" dirty="0">
              <a:latin typeface="Times New Roman" panose="02020603050405020304" pitchFamily="18" charset="0"/>
              <a:ea typeface="Fira Code Retina" panose="020B0809050000020004" pitchFamily="49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4977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2996952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</TotalTime>
  <Words>227</Words>
  <Application>Microsoft Office PowerPoint</Application>
  <PresentationFormat>On-screen Show (4:3)</PresentationFormat>
  <Paragraphs>69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Constantia</vt:lpstr>
      <vt:lpstr>Fira Code Light</vt:lpstr>
      <vt:lpstr>Fira Code Retina</vt:lpstr>
      <vt:lpstr>Times New Roman</vt:lpstr>
      <vt:lpstr>Wingdings</vt:lpstr>
      <vt:lpstr>Wingdings 2</vt:lpstr>
      <vt:lpstr>Flow</vt:lpstr>
      <vt:lpstr>PowerPoint Presentation</vt:lpstr>
      <vt:lpstr>PowerPoint Presentation</vt:lpstr>
      <vt:lpstr>Introduction</vt:lpstr>
      <vt:lpstr>Literature Review</vt:lpstr>
      <vt:lpstr>Objectives</vt:lpstr>
      <vt:lpstr>Methodology/Proposed work</vt:lpstr>
      <vt:lpstr>Conclusion</vt:lpstr>
      <vt:lpstr>    References 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 one</dc:creator>
  <cp:lastModifiedBy>infy</cp:lastModifiedBy>
  <cp:revision>274</cp:revision>
  <dcterms:created xsi:type="dcterms:W3CDTF">2015-06-17T12:42:43Z</dcterms:created>
  <dcterms:modified xsi:type="dcterms:W3CDTF">2020-09-22T17:32:12Z</dcterms:modified>
</cp:coreProperties>
</file>