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5" r:id="rId5"/>
    <p:sldId id="262" r:id="rId6"/>
    <p:sldId id="263" r:id="rId7"/>
    <p:sldId id="266" r:id="rId8"/>
    <p:sldId id="267" r:id="rId9"/>
    <p:sldId id="268" r:id="rId10"/>
    <p:sldId id="269" r:id="rId11"/>
    <p:sldId id="270" r:id="rId12"/>
    <p:sldId id="271" r:id="rId13"/>
    <p:sldId id="276" r:id="rId14"/>
    <p:sldId id="273" r:id="rId15"/>
    <p:sldId id="261" r:id="rId16"/>
    <p:sldId id="272" r:id="rId17"/>
    <p:sldId id="259" r:id="rId18"/>
    <p:sldId id="260" r:id="rId19"/>
    <p:sldId id="264" r:id="rId20"/>
    <p:sldId id="274" r:id="rId21"/>
    <p:sldId id="275" r:id="rId22"/>
  </p:sldIdLst>
  <p:sldSz cx="9144000" cy="5143500" type="screen16x9"/>
  <p:notesSz cx="6858000" cy="9144000"/>
  <p:embeddedFontLst>
    <p:embeddedFont>
      <p:font typeface="Amatic SC" panose="020B0604020202020204" charset="-79"/>
      <p:regular r:id="rId24"/>
      <p:bold r:id="rId25"/>
    </p:embeddedFont>
    <p:embeddedFont>
      <p:font typeface="Source Code Pro"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49" autoAdjust="0"/>
  </p:normalViewPr>
  <p:slideViewPr>
    <p:cSldViewPr snapToGrid="0">
      <p:cViewPr varScale="1">
        <p:scale>
          <a:sx n="76" d="100"/>
          <a:sy n="76" d="100"/>
        </p:scale>
        <p:origin x="9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397834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Good</a:t>
            </a:r>
            <a:r>
              <a:rPr lang="en-US" baseline="0" dirty="0" smtClean="0"/>
              <a:t> morning respected Judges I am </a:t>
            </a:r>
            <a:r>
              <a:rPr lang="en-US" baseline="0" dirty="0" err="1" smtClean="0"/>
              <a:t>suyash</a:t>
            </a:r>
            <a:r>
              <a:rPr lang="en-US" baseline="0" dirty="0" smtClean="0"/>
              <a:t> , </a:t>
            </a:r>
            <a:r>
              <a:rPr lang="en-US" baseline="0" dirty="0" err="1" smtClean="0"/>
              <a:t>aman</a:t>
            </a:r>
            <a:r>
              <a:rPr lang="en-US" baseline="0" dirty="0" smtClean="0"/>
              <a:t> ,</a:t>
            </a:r>
            <a:r>
              <a:rPr lang="en-US" baseline="0" dirty="0" err="1" smtClean="0"/>
              <a:t>kartik</a:t>
            </a:r>
            <a:r>
              <a:rPr lang="en-US" baseline="0" dirty="0" smtClean="0"/>
              <a:t> we are from department of industrial and system </a:t>
            </a:r>
            <a:r>
              <a:rPr lang="en-US" baseline="0" dirty="0" err="1" smtClean="0"/>
              <a:t>engennering</a:t>
            </a:r>
            <a:endParaRPr dirty="0"/>
          </a:p>
        </p:txBody>
      </p:sp>
    </p:spTree>
    <p:extLst>
      <p:ext uri="{BB962C8B-B14F-4D97-AF65-F5344CB8AC3E}">
        <p14:creationId xmlns:p14="http://schemas.microsoft.com/office/powerpoint/2010/main" val="76440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da7e5f4d2_1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da7e5f4d2_1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Solar photo</a:t>
            </a:r>
            <a:r>
              <a:rPr lang="en-US" baseline="0" dirty="0" smtClean="0"/>
              <a:t> voltaic </a:t>
            </a:r>
            <a:r>
              <a:rPr lang="en-US" baseline="0" dirty="0" err="1" smtClean="0"/>
              <a:t>pottential</a:t>
            </a:r>
            <a:endParaRPr dirty="0"/>
          </a:p>
        </p:txBody>
      </p:sp>
    </p:spTree>
    <p:extLst>
      <p:ext uri="{BB962C8B-B14F-4D97-AF65-F5344CB8AC3E}">
        <p14:creationId xmlns:p14="http://schemas.microsoft.com/office/powerpoint/2010/main" val="2436414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a7e5f4d2_1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a7e5f4d2_1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On</a:t>
            </a:r>
            <a:r>
              <a:rPr lang="en-GB" baseline="0" dirty="0" smtClean="0"/>
              <a:t> the above study we marked  potential sites of </a:t>
            </a:r>
            <a:r>
              <a:rPr lang="en-GB" baseline="0" dirty="0" err="1" smtClean="0"/>
              <a:t>india</a:t>
            </a:r>
            <a:r>
              <a:rPr lang="en-GB" baseline="0" dirty="0" smtClean="0"/>
              <a:t> considering the potential sites.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6246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da81bad7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da81bad7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Lets </a:t>
            </a:r>
            <a:r>
              <a:rPr lang="en-US" dirty="0" err="1" smtClean="0"/>
              <a:t>summerise</a:t>
            </a:r>
            <a:endParaRPr lang="en-US" dirty="0" smtClean="0"/>
          </a:p>
          <a:p>
            <a:pPr marL="0" lvl="0" indent="0" algn="l" rtl="0">
              <a:spcBef>
                <a:spcPts val="0"/>
              </a:spcBef>
              <a:spcAft>
                <a:spcPts val="0"/>
              </a:spcAft>
              <a:buNone/>
            </a:pPr>
            <a:r>
              <a:rPr lang="en-US" dirty="0" smtClean="0"/>
              <a:t>We constructed a mathematical</a:t>
            </a:r>
            <a:r>
              <a:rPr lang="en-US" baseline="0" dirty="0" smtClean="0"/>
              <a:t> model for optimizing the economic and technical aspect of required construction at the same time covering whole region </a:t>
            </a:r>
            <a:endParaRPr dirty="0"/>
          </a:p>
        </p:txBody>
      </p:sp>
    </p:spTree>
    <p:extLst>
      <p:ext uri="{BB962C8B-B14F-4D97-AF65-F5344CB8AC3E}">
        <p14:creationId xmlns:p14="http://schemas.microsoft.com/office/powerpoint/2010/main" val="2435876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768" dirty="0"/>
          </a:p>
        </p:txBody>
      </p:sp>
    </p:spTree>
    <p:extLst>
      <p:ext uri="{BB962C8B-B14F-4D97-AF65-F5344CB8AC3E}">
        <p14:creationId xmlns:p14="http://schemas.microsoft.com/office/powerpoint/2010/main" val="3335576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da81bad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da81bad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These were</a:t>
            </a:r>
            <a:r>
              <a:rPr lang="en-US" baseline="0" dirty="0" smtClean="0"/>
              <a:t> the optimized location of all the proposed </a:t>
            </a:r>
            <a:r>
              <a:rPr lang="en-US" baseline="0" dirty="0" err="1" smtClean="0"/>
              <a:t>hdvc</a:t>
            </a:r>
            <a:r>
              <a:rPr lang="en-US" baseline="0" dirty="0" smtClean="0"/>
              <a:t> convertor the reason why we tried to cover maximum region is because our plan is to lay down a network of HDVC transmission so that we could connect all renewable source of energy across </a:t>
            </a:r>
            <a:r>
              <a:rPr lang="en-US" baseline="0" dirty="0" err="1" smtClean="0"/>
              <a:t>india</a:t>
            </a:r>
            <a:r>
              <a:rPr lang="en-US" baseline="0" dirty="0" smtClean="0"/>
              <a:t> through online transmission and to make private land owners feasible to earn profit from </a:t>
            </a:r>
            <a:r>
              <a:rPr lang="en-US" baseline="0" dirty="0" err="1" smtClean="0"/>
              <a:t>settuping</a:t>
            </a:r>
            <a:r>
              <a:rPr lang="en-US" baseline="0" dirty="0" smtClean="0"/>
              <a:t> up the plant at their private land. </a:t>
            </a:r>
            <a:endParaRPr dirty="0"/>
          </a:p>
        </p:txBody>
      </p:sp>
    </p:spTree>
    <p:extLst>
      <p:ext uri="{BB962C8B-B14F-4D97-AF65-F5344CB8AC3E}">
        <p14:creationId xmlns:p14="http://schemas.microsoft.com/office/powerpoint/2010/main" val="266894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da81bad7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da81bad7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Our plan</a:t>
            </a:r>
            <a:r>
              <a:rPr lang="en-US" baseline="0" dirty="0" smtClean="0"/>
              <a:t> was to get 70GW from the solar power plant for that we </a:t>
            </a:r>
            <a:r>
              <a:rPr lang="en-US" baseline="0" dirty="0" err="1" smtClean="0"/>
              <a:t>neeed</a:t>
            </a:r>
            <a:r>
              <a:rPr lang="en-US" baseline="0" dirty="0" smtClean="0"/>
              <a:t> approximately land around 60k-70k hectare and just to give you an idea of available land is in </a:t>
            </a:r>
            <a:r>
              <a:rPr lang="en-US" baseline="0" dirty="0" err="1" smtClean="0"/>
              <a:t>india</a:t>
            </a:r>
            <a:r>
              <a:rPr lang="en-US" baseline="0" dirty="0" smtClean="0"/>
              <a:t> we have a unused land of 4638k hectares over small water resources ,irrigation tank ,</a:t>
            </a:r>
            <a:r>
              <a:rPr lang="en-US" baseline="0" dirty="0" err="1" smtClean="0"/>
              <a:t>Dams,cannals</a:t>
            </a:r>
            <a:r>
              <a:rPr lang="en-US" baseline="0" dirty="0" smtClean="0"/>
              <a:t> and </a:t>
            </a:r>
            <a:r>
              <a:rPr lang="en-US" baseline="0" dirty="0" err="1" smtClean="0"/>
              <a:t>etc</a:t>
            </a:r>
            <a:r>
              <a:rPr lang="en-US" baseline="0" dirty="0" smtClean="0"/>
              <a:t> and we just need 1.6 percent of total to produce 70GW</a:t>
            </a:r>
            <a:endParaRPr dirty="0"/>
          </a:p>
        </p:txBody>
      </p:sp>
    </p:spTree>
    <p:extLst>
      <p:ext uri="{BB962C8B-B14F-4D97-AF65-F5344CB8AC3E}">
        <p14:creationId xmlns:p14="http://schemas.microsoft.com/office/powerpoint/2010/main" val="3328061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da81bad7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da81bad7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366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da81bad7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da81bad7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983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a81bad7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a81bad7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1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da7e5f4d2_1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da7e5f4d2_1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04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da7e5f4d2_1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da7e5f4d2_1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544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da81bad7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da81bad7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12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da81bad7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da81bad7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882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da7e5f4d2_1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da7e5f4d2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Our primary goal</a:t>
            </a:r>
            <a:r>
              <a:rPr lang="en-US" baseline="0" dirty="0" smtClean="0"/>
              <a:t> was to …………………………………………….for that we had made a permanent plan solution</a:t>
            </a:r>
            <a:endParaRPr dirty="0"/>
          </a:p>
        </p:txBody>
      </p:sp>
    </p:spTree>
    <p:extLst>
      <p:ext uri="{BB962C8B-B14F-4D97-AF65-F5344CB8AC3E}">
        <p14:creationId xmlns:p14="http://schemas.microsoft.com/office/powerpoint/2010/main" val="123619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da7e5f4d2_1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da7e5f4d2_1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67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da7e5f4d2_1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da7e5f4d2_1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96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da7e5f4d2_1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da7e5f4d2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950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da7e5f4d2_1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da7e5f4d2_1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57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a7e5f4d2_1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a7e5f4d2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identifying</a:t>
            </a:r>
            <a:r>
              <a:rPr lang="en-US" baseline="0" dirty="0" smtClean="0"/>
              <a:t> the potential location model for HVDC we have considered and </a:t>
            </a:r>
            <a:r>
              <a:rPr lang="en-US" baseline="0" dirty="0" err="1" smtClean="0"/>
              <a:t>refered</a:t>
            </a:r>
            <a:r>
              <a:rPr lang="en-US" baseline="0" dirty="0" smtClean="0"/>
              <a:t> to a couple of maps of  electricity </a:t>
            </a:r>
            <a:r>
              <a:rPr lang="en-US" baseline="0" dirty="0" err="1" smtClean="0"/>
              <a:t>suppliance</a:t>
            </a:r>
            <a:r>
              <a:rPr lang="en-US" baseline="0" dirty="0" smtClean="0"/>
              <a:t> in </a:t>
            </a:r>
            <a:r>
              <a:rPr lang="en-US" baseline="0" dirty="0" err="1" smtClean="0"/>
              <a:t>india</a:t>
            </a:r>
            <a:r>
              <a:rPr lang="en-US" baseline="0" dirty="0" smtClean="0"/>
              <a:t> </a:t>
            </a:r>
            <a:endParaRPr dirty="0"/>
          </a:p>
        </p:txBody>
      </p:sp>
    </p:spTree>
    <p:extLst>
      <p:ext uri="{BB962C8B-B14F-4D97-AF65-F5344CB8AC3E}">
        <p14:creationId xmlns:p14="http://schemas.microsoft.com/office/powerpoint/2010/main" val="589260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da7e5f4d2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da7e5f4d2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Electricity</a:t>
            </a:r>
            <a:r>
              <a:rPr lang="en-US" baseline="0" dirty="0" smtClean="0"/>
              <a:t> supply</a:t>
            </a:r>
            <a:endParaRPr dirty="0"/>
          </a:p>
        </p:txBody>
      </p:sp>
    </p:spTree>
    <p:extLst>
      <p:ext uri="{BB962C8B-B14F-4D97-AF65-F5344CB8AC3E}">
        <p14:creationId xmlns:p14="http://schemas.microsoft.com/office/powerpoint/2010/main" val="6958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POWERTURN</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SUYASH KARN|KARTIK THAKKER|AMAN RAJ</a:t>
            </a:r>
            <a:endParaRPr/>
          </a:p>
          <a:p>
            <a:pPr marL="0" lvl="0" indent="0" algn="ctr" rtl="0">
              <a:spcBef>
                <a:spcPts val="0"/>
              </a:spcBef>
              <a:spcAft>
                <a:spcPts val="0"/>
              </a:spcAft>
              <a:buNone/>
            </a:pPr>
            <a:r>
              <a:rPr lang="en-GB"/>
              <a:t>TM190E37</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a:t>We can identify from this graph the potential regions to set up power plants</a:t>
            </a:r>
            <a:endParaRPr/>
          </a:p>
        </p:txBody>
      </p:sp>
      <p:pic>
        <p:nvPicPr>
          <p:cNvPr id="135" name="Google Shape;135;p26"/>
          <p:cNvPicPr preferRelativeResize="0"/>
          <p:nvPr/>
        </p:nvPicPr>
        <p:blipFill>
          <a:blip r:embed="rId3">
            <a:alphaModFix/>
          </a:blip>
          <a:stretch>
            <a:fillRect/>
          </a:stretch>
        </p:blipFill>
        <p:spPr>
          <a:xfrm>
            <a:off x="67625" y="152400"/>
            <a:ext cx="4282527" cy="48387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green ticks are HVDC converters in the regions of healthy electricty production. </a:t>
            </a:r>
            <a:endParaRPr/>
          </a:p>
          <a:p>
            <a:pPr marL="0" lvl="0" indent="0" algn="l" rtl="0">
              <a:spcBef>
                <a:spcPts val="1600"/>
              </a:spcBef>
              <a:spcAft>
                <a:spcPts val="1600"/>
              </a:spcAft>
              <a:buNone/>
            </a:pPr>
            <a:r>
              <a:rPr lang="en-GB"/>
              <a:t>The red ticks are HVDC converters in locations with electricity deficit.</a:t>
            </a:r>
            <a:endParaRPr/>
          </a:p>
        </p:txBody>
      </p:sp>
      <p:pic>
        <p:nvPicPr>
          <p:cNvPr id="141" name="Google Shape;141;p27"/>
          <p:cNvPicPr preferRelativeResize="0"/>
          <p:nvPr/>
        </p:nvPicPr>
        <p:blipFill>
          <a:blip r:embed="rId3">
            <a:alphaModFix/>
          </a:blip>
          <a:stretch>
            <a:fillRect/>
          </a:stretch>
        </p:blipFill>
        <p:spPr>
          <a:xfrm>
            <a:off x="84775" y="81750"/>
            <a:ext cx="4436151" cy="496282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8"/>
          <p:cNvPicPr preferRelativeResize="0"/>
          <p:nvPr/>
        </p:nvPicPr>
        <p:blipFill rotWithShape="1">
          <a:blip r:embed="rId3">
            <a:alphaModFix/>
          </a:blip>
          <a:srcRect l="25297" r="41538" b="37378"/>
          <a:stretch/>
        </p:blipFill>
        <p:spPr>
          <a:xfrm>
            <a:off x="257875" y="152400"/>
            <a:ext cx="4614201" cy="4652050"/>
          </a:xfrm>
          <a:prstGeom prst="rect">
            <a:avLst/>
          </a:prstGeom>
          <a:noFill/>
          <a:ln>
            <a:noFill/>
          </a:ln>
        </p:spPr>
      </p:pic>
      <p:pic>
        <p:nvPicPr>
          <p:cNvPr id="147" name="Google Shape;147;p28"/>
          <p:cNvPicPr preferRelativeResize="0"/>
          <p:nvPr/>
        </p:nvPicPr>
        <p:blipFill rotWithShape="1">
          <a:blip r:embed="rId3">
            <a:alphaModFix/>
          </a:blip>
          <a:srcRect l="23523" t="62667" r="39529" b="9411"/>
          <a:stretch/>
        </p:blipFill>
        <p:spPr>
          <a:xfrm>
            <a:off x="4244800" y="0"/>
            <a:ext cx="4899199" cy="2483526"/>
          </a:xfrm>
          <a:prstGeom prst="rect">
            <a:avLst/>
          </a:prstGeom>
          <a:noFill/>
          <a:ln>
            <a:noFill/>
          </a:ln>
        </p:spPr>
      </p:pic>
      <p:pic>
        <p:nvPicPr>
          <p:cNvPr id="148" name="Google Shape;148;p28"/>
          <p:cNvPicPr preferRelativeResize="0"/>
          <p:nvPr/>
        </p:nvPicPr>
        <p:blipFill rotWithShape="1">
          <a:blip r:embed="rId3">
            <a:alphaModFix/>
          </a:blip>
          <a:srcRect l="63549" r="7203" b="80007"/>
          <a:stretch/>
        </p:blipFill>
        <p:spPr>
          <a:xfrm>
            <a:off x="4514500" y="2608800"/>
            <a:ext cx="4713950" cy="1476150"/>
          </a:xfrm>
          <a:prstGeom prst="rect">
            <a:avLst/>
          </a:prstGeom>
          <a:noFill/>
          <a:ln>
            <a:noFill/>
          </a:ln>
        </p:spPr>
      </p:pic>
      <p:pic>
        <p:nvPicPr>
          <p:cNvPr id="149" name="Google Shape;149;p28"/>
          <p:cNvPicPr preferRelativeResize="0"/>
          <p:nvPr/>
        </p:nvPicPr>
        <p:blipFill rotWithShape="1">
          <a:blip r:embed="rId3">
            <a:alphaModFix/>
          </a:blip>
          <a:srcRect l="37402" t="36228" r="55028" b="53727"/>
          <a:stretch/>
        </p:blipFill>
        <p:spPr>
          <a:xfrm>
            <a:off x="6257314" y="1994975"/>
            <a:ext cx="1009875" cy="6138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a:blip r:embed="rId3"/>
          <a:stretch>
            <a:fillRect/>
          </a:stretch>
        </p:blipFill>
        <p:spPr>
          <a:xfrm>
            <a:off x="-397" y="-985"/>
            <a:ext cx="9144793" cy="5145470"/>
          </a:xfrm>
          <a:prstGeom prst="rect">
            <a:avLst/>
          </a:prstGeom>
        </p:spPr>
      </p:pic>
    </p:spTree>
    <p:extLst>
      <p:ext uri="{BB962C8B-B14F-4D97-AF65-F5344CB8AC3E}">
        <p14:creationId xmlns:p14="http://schemas.microsoft.com/office/powerpoint/2010/main" val="3364500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a:t>We have located the HVDC converters such that it optimizes the coverage at the minimum cost.</a:t>
            </a:r>
            <a:endParaRPr/>
          </a:p>
        </p:txBody>
      </p:sp>
      <p:pic>
        <p:nvPicPr>
          <p:cNvPr id="160" name="Google Shape;160;p30"/>
          <p:cNvPicPr preferRelativeResize="0"/>
          <p:nvPr/>
        </p:nvPicPr>
        <p:blipFill rotWithShape="1">
          <a:blip r:embed="rId3">
            <a:alphaModFix/>
          </a:blip>
          <a:srcRect t="-3192" r="68443" b="30465"/>
          <a:stretch/>
        </p:blipFill>
        <p:spPr>
          <a:xfrm>
            <a:off x="152400" y="152400"/>
            <a:ext cx="4239375" cy="47196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POTENTIAL PLACES FOR ON GRID INSTALLATION -- </a:t>
            </a:r>
            <a:endParaRPr/>
          </a:p>
        </p:txBody>
      </p:sp>
      <p:sp>
        <p:nvSpPr>
          <p:cNvPr id="87" name="Google Shape;87;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dirty="0"/>
              <a:t>Solar panels can be installed over dam reservoirs. This was not possible earlier due to large attenuation when AC transmission </a:t>
            </a:r>
            <a:r>
              <a:rPr lang="en-GB" dirty="0" smtClean="0"/>
              <a:t>was being </a:t>
            </a:r>
            <a:r>
              <a:rPr lang="en-GB" dirty="0"/>
              <a:t>used.</a:t>
            </a:r>
            <a:endParaRPr dirty="0"/>
          </a:p>
          <a:p>
            <a:pPr marL="457200" lvl="0" indent="0" algn="l" rtl="0">
              <a:spcBef>
                <a:spcPts val="1600"/>
              </a:spcBef>
              <a:spcAft>
                <a:spcPts val="0"/>
              </a:spcAft>
              <a:buNone/>
            </a:pPr>
            <a:r>
              <a:rPr lang="en-GB" dirty="0"/>
              <a:t>In India we have </a:t>
            </a:r>
            <a:r>
              <a:rPr lang="en-GB" dirty="0" smtClean="0"/>
              <a:t>4638k </a:t>
            </a:r>
            <a:r>
              <a:rPr lang="en-GB" dirty="0"/>
              <a:t>hectares of surface area available just from stationary water reservoirs</a:t>
            </a:r>
            <a:r>
              <a:rPr lang="en-GB" dirty="0" smtClean="0"/>
              <a:t>.</a:t>
            </a:r>
          </a:p>
          <a:p>
            <a:pPr lvl="0" indent="0">
              <a:spcBef>
                <a:spcPts val="1600"/>
              </a:spcBef>
              <a:buNone/>
            </a:pPr>
            <a:r>
              <a:rPr lang="en-GB" dirty="0"/>
              <a:t> </a:t>
            </a:r>
            <a:r>
              <a:rPr lang="en-GB" dirty="0" smtClean="0"/>
              <a:t>                                  </a:t>
            </a:r>
            <a:r>
              <a:rPr lang="en-US" b="1" dirty="0"/>
              <a:t>1.6 percent</a:t>
            </a:r>
            <a:r>
              <a:rPr lang="en-US" dirty="0"/>
              <a:t> </a:t>
            </a:r>
            <a:r>
              <a:rPr lang="en-US" dirty="0" smtClean="0"/>
              <a:t>is what we          .                                                require</a:t>
            </a:r>
            <a:endParaRPr dirty="0"/>
          </a:p>
          <a:p>
            <a:pPr marL="457200" lvl="0" indent="0" algn="l" rtl="0">
              <a:spcBef>
                <a:spcPts val="1600"/>
              </a:spcBef>
              <a:spcAft>
                <a:spcPts val="1600"/>
              </a:spcAft>
              <a:buNone/>
            </a:pPr>
            <a:endParaRPr dirty="0"/>
          </a:p>
        </p:txBody>
      </p:sp>
      <p:pic>
        <p:nvPicPr>
          <p:cNvPr id="88" name="Google Shape;88;p18"/>
          <p:cNvPicPr preferRelativeResize="0"/>
          <p:nvPr/>
        </p:nvPicPr>
        <p:blipFill rotWithShape="1">
          <a:blip r:embed="rId3">
            <a:alphaModFix/>
          </a:blip>
          <a:srcRect r="75362" b="55555"/>
          <a:stretch/>
        </p:blipFill>
        <p:spPr>
          <a:xfrm>
            <a:off x="732969" y="3036982"/>
            <a:ext cx="2252825" cy="1900325"/>
          </a:xfrm>
          <a:prstGeom prst="rect">
            <a:avLst/>
          </a:prstGeom>
          <a:noFill/>
          <a:ln>
            <a:noFill/>
          </a:ln>
        </p:spPr>
      </p:pic>
      <p:pic>
        <p:nvPicPr>
          <p:cNvPr id="89" name="Google Shape;89;p18"/>
          <p:cNvPicPr preferRelativeResize="0"/>
          <p:nvPr/>
        </p:nvPicPr>
        <p:blipFill rotWithShape="1">
          <a:blip r:embed="rId3">
            <a:alphaModFix/>
          </a:blip>
          <a:srcRect l="83707" r="2192" b="55555"/>
          <a:stretch/>
        </p:blipFill>
        <p:spPr>
          <a:xfrm>
            <a:off x="2985794" y="3036981"/>
            <a:ext cx="1289275" cy="19003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9"/>
          <p:cNvPicPr preferRelativeResize="0"/>
          <p:nvPr/>
        </p:nvPicPr>
        <p:blipFill>
          <a:blip r:embed="rId3">
            <a:alphaModFix/>
          </a:blip>
          <a:stretch>
            <a:fillRect/>
          </a:stretch>
        </p:blipFill>
        <p:spPr>
          <a:xfrm>
            <a:off x="152400" y="1209950"/>
            <a:ext cx="8839200" cy="171662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sz="4200">
                <a:latin typeface="Amatic SC"/>
                <a:ea typeface="Amatic SC"/>
                <a:cs typeface="Amatic SC"/>
                <a:sym typeface="Amatic SC"/>
              </a:rPr>
              <a:t>Solar generation - Individual level - Off grid</a:t>
            </a:r>
            <a:endParaRPr sz="4200">
              <a:latin typeface="Amatic SC"/>
              <a:ea typeface="Amatic SC"/>
              <a:cs typeface="Amatic SC"/>
              <a:sym typeface="Amatic SC"/>
            </a:endParaRPr>
          </a:p>
          <a:p>
            <a:pPr marL="0" lvl="0" indent="0" algn="ctr" rtl="0">
              <a:spcBef>
                <a:spcPts val="0"/>
              </a:spcBef>
              <a:spcAft>
                <a:spcPts val="0"/>
              </a:spcAft>
              <a:buNone/>
            </a:pPr>
            <a:r>
              <a:rPr lang="en-GB" sz="1800"/>
              <a:t>		These methods are applied in regions where electricity supply is scarce.</a:t>
            </a:r>
            <a:endParaRPr sz="1800"/>
          </a:p>
        </p:txBody>
      </p:sp>
      <p:pic>
        <p:nvPicPr>
          <p:cNvPr id="75" name="Google Shape;75;p16"/>
          <p:cNvPicPr preferRelativeResize="0"/>
          <p:nvPr/>
        </p:nvPicPr>
        <p:blipFill>
          <a:blip r:embed="rId3">
            <a:alphaModFix/>
          </a:blip>
          <a:stretch>
            <a:fillRect/>
          </a:stretch>
        </p:blipFill>
        <p:spPr>
          <a:xfrm>
            <a:off x="846700" y="203575"/>
            <a:ext cx="7450601" cy="30671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200">
                <a:latin typeface="Amatic SC"/>
                <a:ea typeface="Amatic SC"/>
                <a:cs typeface="Amatic SC"/>
                <a:sym typeface="Amatic SC"/>
              </a:rPr>
              <a:t>Solar generation - large scale - grid connected</a:t>
            </a:r>
            <a:endParaRPr sz="4200">
              <a:latin typeface="Amatic SC"/>
              <a:ea typeface="Amatic SC"/>
              <a:cs typeface="Amatic SC"/>
              <a:sym typeface="Amatic SC"/>
            </a:endParaRPr>
          </a:p>
          <a:p>
            <a:pPr marL="0" lvl="0" indent="0" algn="ctr" rtl="0">
              <a:spcBef>
                <a:spcPts val="0"/>
              </a:spcBef>
              <a:spcAft>
                <a:spcPts val="0"/>
              </a:spcAft>
              <a:buNone/>
            </a:pPr>
            <a:r>
              <a:rPr lang="en-GB" sz="1800"/>
              <a:t>		These methods are applied in regions where electricity supply is irregular.</a:t>
            </a:r>
            <a:endParaRPr sz="1800"/>
          </a:p>
        </p:txBody>
      </p:sp>
      <p:pic>
        <p:nvPicPr>
          <p:cNvPr id="81" name="Google Shape;81;p17"/>
          <p:cNvPicPr preferRelativeResize="0"/>
          <p:nvPr/>
        </p:nvPicPr>
        <p:blipFill>
          <a:blip r:embed="rId3">
            <a:alphaModFix/>
          </a:blip>
          <a:stretch>
            <a:fillRect/>
          </a:stretch>
        </p:blipFill>
        <p:spPr>
          <a:xfrm>
            <a:off x="887425" y="122150"/>
            <a:ext cx="7369150" cy="3189251"/>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Battery storage capacity</a:t>
            </a:r>
            <a:endParaRPr/>
          </a:p>
        </p:txBody>
      </p:sp>
      <p:sp>
        <p:nvSpPr>
          <p:cNvPr id="107" name="Google Shape;107;p2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dirty="0"/>
              <a:t>Average battery life is around 15 years, so we need at least one replacement in the given 30 years project.</a:t>
            </a:r>
            <a:endParaRPr dirty="0"/>
          </a:p>
          <a:p>
            <a:pPr marL="457200" lvl="0" indent="-342900" algn="l" rtl="0">
              <a:spcBef>
                <a:spcPts val="0"/>
              </a:spcBef>
              <a:spcAft>
                <a:spcPts val="0"/>
              </a:spcAft>
              <a:buSzPts val="1800"/>
              <a:buAutoNum type="arabicPeriod"/>
            </a:pPr>
            <a:r>
              <a:rPr lang="en-GB" dirty="0" smtClean="0"/>
              <a:t>The average power consumption of a household in 90kWh/day and the approximate cost for batteries is $400/kWh, considering these numbers we get –</a:t>
            </a:r>
          </a:p>
          <a:p>
            <a:pPr marL="571500" lvl="1" indent="0">
              <a:spcBef>
                <a:spcPts val="0"/>
              </a:spcBef>
              <a:buSzPts val="1800"/>
              <a:buNone/>
            </a:pPr>
            <a:r>
              <a:rPr lang="en-GB" sz="2400" dirty="0" smtClean="0"/>
              <a:t>30*365*90 = 985500 – CONSUMPTION</a:t>
            </a:r>
          </a:p>
          <a:p>
            <a:pPr marL="571500" lvl="1" indent="0">
              <a:spcBef>
                <a:spcPts val="0"/>
              </a:spcBef>
              <a:buSzPts val="1800"/>
              <a:buNone/>
            </a:pPr>
            <a:r>
              <a:rPr lang="en-GB" sz="1800" dirty="0" smtClean="0"/>
              <a:t>Average cost of installation is $1500/kW*90 = $135,000</a:t>
            </a:r>
          </a:p>
          <a:p>
            <a:pPr marL="571500" lvl="1" indent="0">
              <a:spcBef>
                <a:spcPts val="0"/>
              </a:spcBef>
              <a:buSzPts val="1800"/>
              <a:buNone/>
            </a:pPr>
            <a:r>
              <a:rPr lang="en-GB" sz="1800" dirty="0" smtClean="0"/>
              <a:t>$135000 + $8000 = $143000</a:t>
            </a:r>
          </a:p>
          <a:p>
            <a:pPr marL="571500" lvl="1" indent="0">
              <a:spcBef>
                <a:spcPts val="0"/>
              </a:spcBef>
              <a:buSzPts val="1800"/>
              <a:buNone/>
            </a:pPr>
            <a:r>
              <a:rPr lang="en-GB" sz="1800" smtClean="0"/>
              <a:t>Cost/kW = $143000/985500 = $0.14/kW</a:t>
            </a:r>
            <a:endParaRPr lang="en-GB" sz="2400" dirty="0" smtClean="0"/>
          </a:p>
          <a:p>
            <a:pPr marL="571500" lvl="1" indent="0">
              <a:spcBef>
                <a:spcPts val="0"/>
              </a:spcBef>
              <a:buSzPts val="1800"/>
              <a:buNone/>
            </a:pPr>
            <a:r>
              <a:rPr lang="en-GB" sz="2400" dirty="0" smtClean="0"/>
              <a:t>  </a:t>
            </a:r>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INDEX	</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Understanding the problem statement</a:t>
            </a:r>
            <a:endParaRPr/>
          </a:p>
          <a:p>
            <a:pPr marL="457200" lvl="0" indent="-342900" algn="l" rtl="0">
              <a:spcBef>
                <a:spcPts val="0"/>
              </a:spcBef>
              <a:spcAft>
                <a:spcPts val="0"/>
              </a:spcAft>
              <a:buSzPts val="1800"/>
              <a:buChar char="●"/>
            </a:pPr>
            <a:r>
              <a:rPr lang="en-GB"/>
              <a:t>When do we switch from AC to HVDC.</a:t>
            </a:r>
            <a:endParaRPr/>
          </a:p>
          <a:p>
            <a:pPr marL="457200" lvl="0" indent="-342900" algn="l" rtl="0">
              <a:spcBef>
                <a:spcPts val="0"/>
              </a:spcBef>
              <a:spcAft>
                <a:spcPts val="0"/>
              </a:spcAft>
              <a:buSzPts val="1800"/>
              <a:buChar char="●"/>
            </a:pPr>
            <a:r>
              <a:rPr lang="en-GB"/>
              <a:t>Identifying the locations for HVDC converters.</a:t>
            </a:r>
            <a:endParaRPr/>
          </a:p>
          <a:p>
            <a:pPr marL="457200" lvl="0" indent="-342900" algn="l" rtl="0">
              <a:spcBef>
                <a:spcPts val="0"/>
              </a:spcBef>
              <a:spcAft>
                <a:spcPts val="0"/>
              </a:spcAft>
              <a:buSzPts val="1800"/>
              <a:buChar char="●"/>
            </a:pPr>
            <a:r>
              <a:rPr lang="en-GB"/>
              <a:t>Economic assessment.</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1"/>
          <p:cNvPicPr preferRelativeResize="0"/>
          <p:nvPr/>
        </p:nvPicPr>
        <p:blipFill>
          <a:blip r:embed="rId3">
            <a:alphaModFix/>
          </a:blip>
          <a:stretch>
            <a:fillRect/>
          </a:stretch>
        </p:blipFill>
        <p:spPr>
          <a:xfrm>
            <a:off x="190500" y="517800"/>
            <a:ext cx="8763000" cy="24950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678700" y="1232875"/>
            <a:ext cx="7789901" cy="3552550"/>
          </a:xfrm>
          <a:prstGeom prst="rect">
            <a:avLst/>
          </a:prstGeom>
          <a:noFill/>
          <a:ln>
            <a:noFill/>
          </a:ln>
        </p:spPr>
      </p:pic>
      <p:sp>
        <p:nvSpPr>
          <p:cNvPr id="171" name="Google Shape;171;p32"/>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Economic assessment</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Understanding the problem statement	</a:t>
            </a:r>
            <a:endParaRPr/>
          </a:p>
        </p:txBody>
      </p:sp>
      <p:sp>
        <p:nvSpPr>
          <p:cNvPr id="69" name="Google Shape;69;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primary goal of the P.S. is to optimize the following - </a:t>
            </a:r>
            <a:endParaRPr dirty="0"/>
          </a:p>
          <a:p>
            <a:pPr marL="457200" lvl="0" indent="-342900" algn="l" rtl="0">
              <a:spcBef>
                <a:spcPts val="0"/>
              </a:spcBef>
              <a:spcAft>
                <a:spcPts val="0"/>
              </a:spcAft>
              <a:buSzPts val="1800"/>
              <a:buAutoNum type="arabicPeriod"/>
            </a:pPr>
            <a:r>
              <a:rPr lang="en-GB" dirty="0"/>
              <a:t>HVDC converter station capacity</a:t>
            </a:r>
            <a:r>
              <a:rPr lang="en-GB" dirty="0" smtClean="0"/>
              <a:t>.</a:t>
            </a:r>
            <a:endParaRPr dirty="0"/>
          </a:p>
          <a:p>
            <a:pPr marL="457200" lvl="0" indent="-342900" algn="l" rtl="0">
              <a:spcBef>
                <a:spcPts val="0"/>
              </a:spcBef>
              <a:spcAft>
                <a:spcPts val="0"/>
              </a:spcAft>
              <a:buSzPts val="1800"/>
              <a:buAutoNum type="arabicPeriod"/>
            </a:pPr>
            <a:r>
              <a:rPr lang="en-GB" dirty="0"/>
              <a:t>Distribution and network of transmission </a:t>
            </a:r>
            <a:r>
              <a:rPr lang="en-GB" dirty="0" smtClean="0"/>
              <a:t>lines.</a:t>
            </a:r>
          </a:p>
          <a:p>
            <a:pPr marL="457200" lvl="0" indent="-342900" algn="l" rtl="0">
              <a:spcBef>
                <a:spcPts val="0"/>
              </a:spcBef>
              <a:spcAft>
                <a:spcPts val="0"/>
              </a:spcAft>
              <a:buSzPts val="1800"/>
              <a:buAutoNum type="arabicPeriod"/>
            </a:pPr>
            <a:r>
              <a:rPr lang="en-US" dirty="0" smtClean="0"/>
              <a:t>Solar </a:t>
            </a:r>
            <a:r>
              <a:rPr lang="en-US" dirty="0"/>
              <a:t>Generation. </a:t>
            </a:r>
          </a:p>
          <a:p>
            <a:pPr lvl="1">
              <a:spcBef>
                <a:spcPts val="0"/>
              </a:spcBef>
              <a:buAutoNum type="alphaLcPeriod"/>
            </a:pPr>
            <a:r>
              <a:rPr lang="en-US" dirty="0"/>
              <a:t>Individual level</a:t>
            </a:r>
          </a:p>
          <a:p>
            <a:pPr lvl="1">
              <a:spcBef>
                <a:spcPts val="0"/>
              </a:spcBef>
              <a:buAutoNum type="alphaLcPeriod"/>
            </a:pPr>
            <a:r>
              <a:rPr lang="en-US" dirty="0"/>
              <a:t>Large scale</a:t>
            </a:r>
          </a:p>
          <a:p>
            <a:pPr lvl="0">
              <a:buAutoNum type="arabicPeriod"/>
            </a:pPr>
            <a:r>
              <a:rPr lang="en-US" dirty="0"/>
              <a:t>Battery Storage Capacity</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dirty="0"/>
              <a:t>	When do we switch from AC to HVDC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HVDC?</a:t>
            </a:r>
            <a:endParaRPr/>
          </a:p>
        </p:txBody>
      </p:sp>
      <p:sp>
        <p:nvSpPr>
          <p:cNvPr id="95" name="Google Shape;95;p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Attenuation - AC current gets attenuated to a greater extent when transmitting over greater distance.</a:t>
            </a:r>
            <a:endParaRPr/>
          </a:p>
          <a:p>
            <a:pPr marL="457200" lvl="0" indent="-342900" algn="l" rtl="0">
              <a:spcBef>
                <a:spcPts val="0"/>
              </a:spcBef>
              <a:spcAft>
                <a:spcPts val="0"/>
              </a:spcAft>
              <a:buSzPts val="1800"/>
              <a:buAutoNum type="arabicPeriod"/>
            </a:pPr>
            <a:r>
              <a:rPr lang="en-GB"/>
              <a:t>Utilization of conductor material - AC current gets accumulated towards the boundary of the conductor</a:t>
            </a:r>
            <a:endParaRPr/>
          </a:p>
          <a:p>
            <a:pPr marL="457200" lvl="0" indent="-342900" algn="l" rtl="0">
              <a:spcBef>
                <a:spcPts val="0"/>
              </a:spcBef>
              <a:spcAft>
                <a:spcPts val="0"/>
              </a:spcAft>
              <a:buSzPts val="1800"/>
              <a:buAutoNum type="arabicPeriod"/>
            </a:pPr>
            <a:r>
              <a:rPr lang="en-GB"/>
              <a:t>Broader land strip requirement - AC transfer requires 3 channels, DC requires 1.</a:t>
            </a:r>
            <a:endParaRPr/>
          </a:p>
          <a:p>
            <a:pPr marL="457200" lvl="0" indent="-342900" algn="l" rtl="0">
              <a:spcBef>
                <a:spcPts val="0"/>
              </a:spcBef>
              <a:spcAft>
                <a:spcPts val="0"/>
              </a:spcAft>
              <a:buSzPts val="1800"/>
              <a:buAutoNum type="arabicPeriod"/>
            </a:pPr>
            <a:r>
              <a:rPr lang="en-GB"/>
              <a:t>Smaller footprint - Better for the environment</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HVDC and Transmission lines -- </a:t>
            </a:r>
            <a:endParaRPr/>
          </a:p>
        </p:txBody>
      </p:sp>
      <p:sp>
        <p:nvSpPr>
          <p:cNvPr id="101" name="Google Shape;101;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We need to identify the optimal capacities and locations for setting up HVDC converter stations, so as to minimize the costs and power losses, and to provide electricity to maximum regions and make it profitable for private landowners to set up solar plants.</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232000" y="442588"/>
            <a:ext cx="3728976" cy="4200525"/>
          </a:xfrm>
          <a:prstGeom prst="rect">
            <a:avLst/>
          </a:prstGeom>
          <a:noFill/>
          <a:ln>
            <a:noFill/>
          </a:ln>
        </p:spPr>
      </p:pic>
      <p:pic>
        <p:nvPicPr>
          <p:cNvPr id="118" name="Google Shape;118;p23"/>
          <p:cNvPicPr preferRelativeResize="0"/>
          <p:nvPr/>
        </p:nvPicPr>
        <p:blipFill>
          <a:blip r:embed="rId4">
            <a:alphaModFix/>
          </a:blip>
          <a:stretch>
            <a:fillRect/>
          </a:stretch>
        </p:blipFill>
        <p:spPr>
          <a:xfrm>
            <a:off x="3960974" y="362925"/>
            <a:ext cx="5030625" cy="43598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2802750" y="802500"/>
            <a:ext cx="3538500" cy="35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Identifying locations for HVDC converters</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a:t>We infere the regions where there is a deficit of electricity supply.</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81" y="136726"/>
            <a:ext cx="4316673" cy="50067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640</Words>
  <Application>Microsoft Office PowerPoint</Application>
  <PresentationFormat>On-screen Show (16:9)</PresentationFormat>
  <Paragraphs>57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Amatic SC</vt:lpstr>
      <vt:lpstr>Source Code Pro</vt:lpstr>
      <vt:lpstr>Beach Day</vt:lpstr>
      <vt:lpstr>POWERTURN</vt:lpstr>
      <vt:lpstr>INDEX </vt:lpstr>
      <vt:lpstr>Understanding the problem statement </vt:lpstr>
      <vt:lpstr> When do we switch from AC to HVDC ?</vt:lpstr>
      <vt:lpstr>Why HVDC?</vt:lpstr>
      <vt:lpstr>HVDC and Transmission lines -- </vt:lpstr>
      <vt:lpstr>PowerPoint Presentation</vt:lpstr>
      <vt:lpstr>Identifying locations for HVDC converters</vt:lpstr>
      <vt:lpstr>PowerPoint Presentation</vt:lpstr>
      <vt:lpstr>PowerPoint Presentation</vt:lpstr>
      <vt:lpstr>PowerPoint Presentation</vt:lpstr>
      <vt:lpstr>PowerPoint Presentation</vt:lpstr>
      <vt:lpstr>PowerPoint Presentation</vt:lpstr>
      <vt:lpstr>PowerPoint Presentation</vt:lpstr>
      <vt:lpstr>POTENTIAL PLACES FOR ON GRID INSTALLATION -- </vt:lpstr>
      <vt:lpstr>PowerPoint Presentation</vt:lpstr>
      <vt:lpstr>PowerPoint Presentation</vt:lpstr>
      <vt:lpstr>PowerPoint Presentation</vt:lpstr>
      <vt:lpstr>Battery storage capacity</vt:lpstr>
      <vt:lpstr>PowerPoint Presentation</vt:lpstr>
      <vt:lpstr>Economic assessment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POWERTURN</dc:title>
  <cp:lastModifiedBy>user</cp:lastModifiedBy>
  <cp:revision>11</cp:revision>
  <dcterms:modified xsi:type="dcterms:W3CDTF">2019-01-20T06:25:21Z</dcterms:modified>
</cp:coreProperties>
</file>