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0" r:id="rId6"/>
    <p:sldId id="259" r:id="rId7"/>
    <p:sldId id="261" r:id="rId8"/>
    <p:sldId id="266" r:id="rId9"/>
    <p:sldId id="267" r:id="rId10"/>
    <p:sldId id="268" r:id="rId11"/>
    <p:sldId id="269" r:id="rId12"/>
    <p:sldId id="270" r:id="rId13"/>
    <p:sldId id="262"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1FC-55F2-E042-C0A1-71A25089C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4B405E-76E6-8B2E-B62D-D871D3B48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2DBDC6-196D-9EE3-0893-DEDF72724360}"/>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5" name="Footer Placeholder 4">
            <a:extLst>
              <a:ext uri="{FF2B5EF4-FFF2-40B4-BE49-F238E27FC236}">
                <a16:creationId xmlns:a16="http://schemas.microsoft.com/office/drawing/2014/main" id="{C45FD19E-5141-1468-041B-72C193808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F4C7E-6DBD-4587-E697-A098F8F585FF}"/>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281079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6D7E-8781-887B-7FC2-0CBD77585B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3FF488-7BBE-37D8-1325-7CCC8E2EC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43D28-D1FD-DDF9-8C61-A11E9832183C}"/>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5" name="Footer Placeholder 4">
            <a:extLst>
              <a:ext uri="{FF2B5EF4-FFF2-40B4-BE49-F238E27FC236}">
                <a16:creationId xmlns:a16="http://schemas.microsoft.com/office/drawing/2014/main" id="{A850B48F-E0D8-AD18-9644-DAE7CCE39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66695-8FDE-C353-9DD6-7BFC2A7D9467}"/>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231205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7DA2A7-4104-E951-8005-C34254385E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6FE4F5-8125-156D-254F-F9636C714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097CA-4C2C-8F6C-F994-C7726184C2EF}"/>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5" name="Footer Placeholder 4">
            <a:extLst>
              <a:ext uri="{FF2B5EF4-FFF2-40B4-BE49-F238E27FC236}">
                <a16:creationId xmlns:a16="http://schemas.microsoft.com/office/drawing/2014/main" id="{4357C602-F2A8-BBB9-D886-8BB0DDFB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DDDA1-1799-3FA2-B26B-D167EC6F0A50}"/>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286031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B97A-9962-92D7-FF20-B03F4C595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E54F5-1A87-B858-D1E0-C9EF8DD8AB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06CAA-B111-6D54-F939-E015AB507AD6}"/>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5" name="Footer Placeholder 4">
            <a:extLst>
              <a:ext uri="{FF2B5EF4-FFF2-40B4-BE49-F238E27FC236}">
                <a16:creationId xmlns:a16="http://schemas.microsoft.com/office/drawing/2014/main" id="{3024FD87-7AB4-3857-3C68-660FA023D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AE61C-B9C3-C654-58D5-3BE1685BE8B7}"/>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270507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320B-7C45-4E45-1930-C0CCDBC0C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90FB9B-0BDA-E18B-6122-AEF4B2535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A9376-D4A9-F3AA-A4A9-400B88E60FD3}"/>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5" name="Footer Placeholder 4">
            <a:extLst>
              <a:ext uri="{FF2B5EF4-FFF2-40B4-BE49-F238E27FC236}">
                <a16:creationId xmlns:a16="http://schemas.microsoft.com/office/drawing/2014/main" id="{E2ED93B3-0B74-34FC-65BB-FE21B8B93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DE983-AAD7-C955-FF15-7702E52D893A}"/>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74877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5FD9-7693-1F8D-37D4-60144FF59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EF53D5-AED6-5EBE-9C1A-E168707871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D53B1B-7BE5-744E-2BF5-11D0668BD4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913F2A-E653-F144-9303-44B372E1E2E5}"/>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6" name="Footer Placeholder 5">
            <a:extLst>
              <a:ext uri="{FF2B5EF4-FFF2-40B4-BE49-F238E27FC236}">
                <a16:creationId xmlns:a16="http://schemas.microsoft.com/office/drawing/2014/main" id="{76ED9E86-940A-F08D-7D3F-71A5E4332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01169-A506-62D3-D4FE-A201E1EF91CD}"/>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401007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0840-3FD5-4D80-E7D3-426010CF49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E36E43-5D82-B5C6-1737-F9D938F1A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68DD2E-C47D-8967-F6B0-2A5BE5357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C47630-AF55-0A20-A6D8-3E931DBF8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5EE20A-365F-02D4-457B-8D8CE136C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A9F6C8-5457-98D9-F2BC-3E82A458E7CB}"/>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8" name="Footer Placeholder 7">
            <a:extLst>
              <a:ext uri="{FF2B5EF4-FFF2-40B4-BE49-F238E27FC236}">
                <a16:creationId xmlns:a16="http://schemas.microsoft.com/office/drawing/2014/main" id="{557A81AC-A63A-22D6-A3A0-CD2F40BD3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CE112E-50EA-B6D2-13B1-2254333CCE1E}"/>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150142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BAED-2299-7D38-02B3-818D94F7F4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7E68A8-9D7C-4096-360B-4205BEFB82E5}"/>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4" name="Footer Placeholder 3">
            <a:extLst>
              <a:ext uri="{FF2B5EF4-FFF2-40B4-BE49-F238E27FC236}">
                <a16:creationId xmlns:a16="http://schemas.microsoft.com/office/drawing/2014/main" id="{62A5C77D-ED7E-3263-F229-31CE54C81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0F40F6-7811-9D5E-8C9E-4F2ED6E63E31}"/>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29345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80CD1-7FB6-FE47-2DA1-D7044CF51F72}"/>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3" name="Footer Placeholder 2">
            <a:extLst>
              <a:ext uri="{FF2B5EF4-FFF2-40B4-BE49-F238E27FC236}">
                <a16:creationId xmlns:a16="http://schemas.microsoft.com/office/drawing/2014/main" id="{320970EF-59EB-2023-7250-D39BE8884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2AF771-8CF5-8445-D40C-0C616A9D276B}"/>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249631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CC3D-802F-0715-C8CE-C7A438F02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E2CC54-505C-EF84-70DC-FFCF55A53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B93D5C-4877-6972-C527-4BBB3D1D5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D924A-CF05-22CF-0FEB-F832A7DE4DCD}"/>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6" name="Footer Placeholder 5">
            <a:extLst>
              <a:ext uri="{FF2B5EF4-FFF2-40B4-BE49-F238E27FC236}">
                <a16:creationId xmlns:a16="http://schemas.microsoft.com/office/drawing/2014/main" id="{400D567C-8312-591C-A9E6-1C5A32D80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BC1BE-D908-A9A7-0FC3-FF61B145BC80}"/>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163755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E2B6-2E69-8706-BF49-FDA5C6B86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E4BB5-2ADB-B607-D8CA-239D5B96A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422B74-3C56-5FD0-5AAD-E3BB825EF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5495D-5783-8087-DEA0-81915DB9146F}"/>
              </a:ext>
            </a:extLst>
          </p:cNvPr>
          <p:cNvSpPr>
            <a:spLocks noGrp="1"/>
          </p:cNvSpPr>
          <p:nvPr>
            <p:ph type="dt" sz="half" idx="10"/>
          </p:nvPr>
        </p:nvSpPr>
        <p:spPr/>
        <p:txBody>
          <a:bodyPr/>
          <a:lstStyle/>
          <a:p>
            <a:fld id="{A1A78109-EF4C-4F44-9869-AAEC3955A783}" type="datetimeFigureOut">
              <a:rPr lang="en-US" smtClean="0"/>
              <a:t>6/15/2023</a:t>
            </a:fld>
            <a:endParaRPr lang="en-US"/>
          </a:p>
        </p:txBody>
      </p:sp>
      <p:sp>
        <p:nvSpPr>
          <p:cNvPr id="6" name="Footer Placeholder 5">
            <a:extLst>
              <a:ext uri="{FF2B5EF4-FFF2-40B4-BE49-F238E27FC236}">
                <a16:creationId xmlns:a16="http://schemas.microsoft.com/office/drawing/2014/main" id="{810D2DA7-AF1A-0D44-0D4B-147561B09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C73CA-43FF-DADE-71FC-AE97FA4645F3}"/>
              </a:ext>
            </a:extLst>
          </p:cNvPr>
          <p:cNvSpPr>
            <a:spLocks noGrp="1"/>
          </p:cNvSpPr>
          <p:nvPr>
            <p:ph type="sldNum" sz="quarter" idx="12"/>
          </p:nvPr>
        </p:nvSpPr>
        <p:spPr/>
        <p:txBody>
          <a:bodyPr/>
          <a:lstStyle/>
          <a:p>
            <a:fld id="{BD1B042B-5D63-4B86-94C7-59B32A56112A}" type="slidenum">
              <a:rPr lang="en-US" smtClean="0"/>
              <a:t>‹#›</a:t>
            </a:fld>
            <a:endParaRPr lang="en-US"/>
          </a:p>
        </p:txBody>
      </p:sp>
    </p:spTree>
    <p:extLst>
      <p:ext uri="{BB962C8B-B14F-4D97-AF65-F5344CB8AC3E}">
        <p14:creationId xmlns:p14="http://schemas.microsoft.com/office/powerpoint/2010/main" val="131684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26A4D-6B98-168F-BDC1-D47F1AD89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4112F-59E4-F163-CFA2-F12E39884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64CCC-3BC7-955D-B66F-D69A5B41E3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78109-EF4C-4F44-9869-AAEC3955A783}" type="datetimeFigureOut">
              <a:rPr lang="en-US" smtClean="0"/>
              <a:t>6/15/2023</a:t>
            </a:fld>
            <a:endParaRPr lang="en-US"/>
          </a:p>
        </p:txBody>
      </p:sp>
      <p:sp>
        <p:nvSpPr>
          <p:cNvPr id="5" name="Footer Placeholder 4">
            <a:extLst>
              <a:ext uri="{FF2B5EF4-FFF2-40B4-BE49-F238E27FC236}">
                <a16:creationId xmlns:a16="http://schemas.microsoft.com/office/drawing/2014/main" id="{DC7BFD35-E681-9582-D9A1-5DE42AB7D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A5AE1B-9D4D-A8AF-8384-1ACEDD35D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B042B-5D63-4B86-94C7-59B32A56112A}" type="slidenum">
              <a:rPr lang="en-US" smtClean="0"/>
              <a:t>‹#›</a:t>
            </a:fld>
            <a:endParaRPr lang="en-US"/>
          </a:p>
        </p:txBody>
      </p:sp>
    </p:spTree>
    <p:extLst>
      <p:ext uri="{BB962C8B-B14F-4D97-AF65-F5344CB8AC3E}">
        <p14:creationId xmlns:p14="http://schemas.microsoft.com/office/powerpoint/2010/main" val="1155280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yc.gov/site/tlc/about/tlc-trip-record-data.pag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2AE4-F25D-A38C-5C7F-9177DA550C6F}"/>
              </a:ext>
            </a:extLst>
          </p:cNvPr>
          <p:cNvSpPr>
            <a:spLocks noGrp="1"/>
          </p:cNvSpPr>
          <p:nvPr>
            <p:ph type="ctrTitle"/>
          </p:nvPr>
        </p:nvSpPr>
        <p:spPr/>
        <p:txBody>
          <a:bodyPr/>
          <a:lstStyle/>
          <a:p>
            <a:r>
              <a:rPr lang="en-IN" dirty="0"/>
              <a:t>Data Engineering 2 Project</a:t>
            </a:r>
            <a:endParaRPr lang="en-US" dirty="0"/>
          </a:p>
        </p:txBody>
      </p:sp>
      <p:sp>
        <p:nvSpPr>
          <p:cNvPr id="3" name="Subtitle 2">
            <a:extLst>
              <a:ext uri="{FF2B5EF4-FFF2-40B4-BE49-F238E27FC236}">
                <a16:creationId xmlns:a16="http://schemas.microsoft.com/office/drawing/2014/main" id="{A5EBCD26-AC53-1C12-BE1F-FD18B9A9E2F3}"/>
              </a:ext>
            </a:extLst>
          </p:cNvPr>
          <p:cNvSpPr>
            <a:spLocks noGrp="1"/>
          </p:cNvSpPr>
          <p:nvPr>
            <p:ph type="subTitle" idx="1"/>
          </p:nvPr>
        </p:nvSpPr>
        <p:spPr/>
        <p:txBody>
          <a:bodyPr>
            <a:normAutofit/>
          </a:bodyPr>
          <a:lstStyle/>
          <a:p>
            <a:r>
              <a:rPr lang="en-IN" sz="4800" dirty="0"/>
              <a:t>New York taxi Dataset</a:t>
            </a:r>
            <a:endParaRPr lang="en-US" sz="4800" dirty="0"/>
          </a:p>
        </p:txBody>
      </p:sp>
      <p:sp>
        <p:nvSpPr>
          <p:cNvPr id="4" name="TextBox 3">
            <a:extLst>
              <a:ext uri="{FF2B5EF4-FFF2-40B4-BE49-F238E27FC236}">
                <a16:creationId xmlns:a16="http://schemas.microsoft.com/office/drawing/2014/main" id="{06BD43B1-1F37-EDBD-A0E2-2E43444C96AF}"/>
              </a:ext>
            </a:extLst>
          </p:cNvPr>
          <p:cNvSpPr txBox="1"/>
          <p:nvPr/>
        </p:nvSpPr>
        <p:spPr>
          <a:xfrm>
            <a:off x="6587413" y="5327779"/>
            <a:ext cx="4357396" cy="923330"/>
          </a:xfrm>
          <a:prstGeom prst="rect">
            <a:avLst/>
          </a:prstGeom>
          <a:noFill/>
        </p:spPr>
        <p:txBody>
          <a:bodyPr wrap="square" rtlCol="0">
            <a:spAutoFit/>
          </a:bodyPr>
          <a:lstStyle/>
          <a:p>
            <a:r>
              <a:rPr lang="en-IN" dirty="0"/>
              <a:t>Karthikeya Sharma (11018760)</a:t>
            </a:r>
          </a:p>
          <a:p>
            <a:r>
              <a:rPr lang="en-IN" dirty="0"/>
              <a:t>Aditya Raj Singh (11018674)</a:t>
            </a:r>
          </a:p>
          <a:p>
            <a:r>
              <a:rPr lang="en-US" sz="1800" dirty="0">
                <a:effectLst/>
                <a:latin typeface="Calibri" panose="020F0502020204030204" pitchFamily="34" charset="0"/>
                <a:ea typeface="Calibri" panose="020F0502020204030204" pitchFamily="34" charset="0"/>
              </a:rPr>
              <a:t>Mohammadreza </a:t>
            </a:r>
            <a:r>
              <a:rPr lang="en-US" sz="1800" dirty="0" err="1">
                <a:effectLst/>
                <a:latin typeface="Calibri" panose="020F0502020204030204" pitchFamily="34" charset="0"/>
                <a:ea typeface="Calibri" panose="020F0502020204030204" pitchFamily="34" charset="0"/>
              </a:rPr>
              <a:t>Yazdankhah</a:t>
            </a:r>
            <a:r>
              <a:rPr lang="en-US" sz="1800" dirty="0">
                <a:effectLst/>
                <a:latin typeface="Calibri" panose="020F0502020204030204" pitchFamily="34" charset="0"/>
                <a:ea typeface="Calibri" panose="020F0502020204030204" pitchFamily="34" charset="0"/>
              </a:rPr>
              <a:t> (11026643) </a:t>
            </a:r>
            <a:r>
              <a:rPr lang="en-IN" dirty="0"/>
              <a:t> </a:t>
            </a:r>
            <a:endParaRPr lang="en-US" dirty="0"/>
          </a:p>
        </p:txBody>
      </p:sp>
    </p:spTree>
    <p:extLst>
      <p:ext uri="{BB962C8B-B14F-4D97-AF65-F5344CB8AC3E}">
        <p14:creationId xmlns:p14="http://schemas.microsoft.com/office/powerpoint/2010/main" val="2461428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D65FE8-6055-91BE-5D8C-962660D3FC0A}"/>
              </a:ext>
            </a:extLst>
          </p:cNvPr>
          <p:cNvSpPr txBox="1"/>
          <p:nvPr/>
        </p:nvSpPr>
        <p:spPr>
          <a:xfrm>
            <a:off x="1600200" y="561975"/>
            <a:ext cx="2931700" cy="369332"/>
          </a:xfrm>
          <a:prstGeom prst="rect">
            <a:avLst/>
          </a:prstGeom>
          <a:noFill/>
        </p:spPr>
        <p:txBody>
          <a:bodyPr wrap="none" rtlCol="0">
            <a:spAutoFit/>
          </a:bodyPr>
          <a:lstStyle/>
          <a:p>
            <a:r>
              <a:rPr lang="en-IN" dirty="0"/>
              <a:t>3. Loading Taxi Look up table </a:t>
            </a:r>
            <a:endParaRPr lang="en-US" dirty="0"/>
          </a:p>
        </p:txBody>
      </p:sp>
      <p:pic>
        <p:nvPicPr>
          <p:cNvPr id="3" name="Picture 2">
            <a:extLst>
              <a:ext uri="{FF2B5EF4-FFF2-40B4-BE49-F238E27FC236}">
                <a16:creationId xmlns:a16="http://schemas.microsoft.com/office/drawing/2014/main" id="{A1B89F87-672C-872D-1C4B-95F5F3D5211D}"/>
              </a:ext>
            </a:extLst>
          </p:cNvPr>
          <p:cNvPicPr>
            <a:picLocks noChangeAspect="1"/>
          </p:cNvPicPr>
          <p:nvPr/>
        </p:nvPicPr>
        <p:blipFill>
          <a:blip r:embed="rId2"/>
          <a:stretch>
            <a:fillRect/>
          </a:stretch>
        </p:blipFill>
        <p:spPr>
          <a:xfrm>
            <a:off x="1651540" y="1102677"/>
            <a:ext cx="5760720" cy="3928745"/>
          </a:xfrm>
          <a:prstGeom prst="rect">
            <a:avLst/>
          </a:prstGeom>
        </p:spPr>
      </p:pic>
      <p:pic>
        <p:nvPicPr>
          <p:cNvPr id="4" name="Picture 3">
            <a:extLst>
              <a:ext uri="{FF2B5EF4-FFF2-40B4-BE49-F238E27FC236}">
                <a16:creationId xmlns:a16="http://schemas.microsoft.com/office/drawing/2014/main" id="{67885F73-211C-D5F3-D41A-5A8B47CA28FF}"/>
              </a:ext>
            </a:extLst>
          </p:cNvPr>
          <p:cNvPicPr>
            <a:picLocks noChangeAspect="1"/>
          </p:cNvPicPr>
          <p:nvPr/>
        </p:nvPicPr>
        <p:blipFill>
          <a:blip r:embed="rId3"/>
          <a:stretch>
            <a:fillRect/>
          </a:stretch>
        </p:blipFill>
        <p:spPr>
          <a:xfrm>
            <a:off x="5977890" y="5106352"/>
            <a:ext cx="5760720" cy="1636395"/>
          </a:xfrm>
          <a:prstGeom prst="rect">
            <a:avLst/>
          </a:prstGeom>
        </p:spPr>
      </p:pic>
    </p:spTree>
    <p:extLst>
      <p:ext uri="{BB962C8B-B14F-4D97-AF65-F5344CB8AC3E}">
        <p14:creationId xmlns:p14="http://schemas.microsoft.com/office/powerpoint/2010/main" val="64337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ECAF1A-8841-D0D1-5F34-9A0F6EF6AF67}"/>
              </a:ext>
            </a:extLst>
          </p:cNvPr>
          <p:cNvSpPr txBox="1"/>
          <p:nvPr/>
        </p:nvSpPr>
        <p:spPr>
          <a:xfrm>
            <a:off x="1978090" y="643812"/>
            <a:ext cx="3217419" cy="369332"/>
          </a:xfrm>
          <a:prstGeom prst="rect">
            <a:avLst/>
          </a:prstGeom>
          <a:noFill/>
        </p:spPr>
        <p:txBody>
          <a:bodyPr wrap="none" rtlCol="0">
            <a:spAutoFit/>
          </a:bodyPr>
          <a:lstStyle/>
          <a:p>
            <a:r>
              <a:rPr lang="en-IN" dirty="0"/>
              <a:t>4. Tableau Streaming Dashboard</a:t>
            </a:r>
            <a:endParaRPr lang="en-US" dirty="0"/>
          </a:p>
        </p:txBody>
      </p:sp>
      <p:pic>
        <p:nvPicPr>
          <p:cNvPr id="3" name="Picture 2">
            <a:extLst>
              <a:ext uri="{FF2B5EF4-FFF2-40B4-BE49-F238E27FC236}">
                <a16:creationId xmlns:a16="http://schemas.microsoft.com/office/drawing/2014/main" id="{941D9473-19AD-EA9C-56F2-788E25595F11}"/>
              </a:ext>
            </a:extLst>
          </p:cNvPr>
          <p:cNvPicPr>
            <a:picLocks noChangeAspect="1"/>
          </p:cNvPicPr>
          <p:nvPr/>
        </p:nvPicPr>
        <p:blipFill>
          <a:blip r:embed="rId2"/>
          <a:stretch>
            <a:fillRect/>
          </a:stretch>
        </p:blipFill>
        <p:spPr>
          <a:xfrm>
            <a:off x="2315148" y="1753260"/>
            <a:ext cx="7743251" cy="3927959"/>
          </a:xfrm>
          <a:prstGeom prst="rect">
            <a:avLst/>
          </a:prstGeom>
        </p:spPr>
      </p:pic>
    </p:spTree>
    <p:extLst>
      <p:ext uri="{BB962C8B-B14F-4D97-AF65-F5344CB8AC3E}">
        <p14:creationId xmlns:p14="http://schemas.microsoft.com/office/powerpoint/2010/main" val="192185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CD74D-E4D9-9325-ADAB-449A39FD7147}"/>
              </a:ext>
            </a:extLst>
          </p:cNvPr>
          <p:cNvSpPr txBox="1"/>
          <p:nvPr/>
        </p:nvSpPr>
        <p:spPr>
          <a:xfrm>
            <a:off x="1978090" y="643812"/>
            <a:ext cx="3699924" cy="369332"/>
          </a:xfrm>
          <a:prstGeom prst="rect">
            <a:avLst/>
          </a:prstGeom>
          <a:noFill/>
        </p:spPr>
        <p:txBody>
          <a:bodyPr wrap="none" rtlCol="0">
            <a:spAutoFit/>
          </a:bodyPr>
          <a:lstStyle/>
          <a:p>
            <a:r>
              <a:rPr lang="en-IN" dirty="0"/>
              <a:t>5. Tableau Streaming Map Dashboard</a:t>
            </a:r>
            <a:endParaRPr lang="en-US" dirty="0"/>
          </a:p>
        </p:txBody>
      </p:sp>
      <p:pic>
        <p:nvPicPr>
          <p:cNvPr id="3" name="Picture 2">
            <a:extLst>
              <a:ext uri="{FF2B5EF4-FFF2-40B4-BE49-F238E27FC236}">
                <a16:creationId xmlns:a16="http://schemas.microsoft.com/office/drawing/2014/main" id="{7DD7550F-D3BF-62F4-9057-B61291190593}"/>
              </a:ext>
            </a:extLst>
          </p:cNvPr>
          <p:cNvPicPr>
            <a:picLocks noChangeAspect="1"/>
          </p:cNvPicPr>
          <p:nvPr/>
        </p:nvPicPr>
        <p:blipFill>
          <a:blip r:embed="rId2"/>
          <a:stretch>
            <a:fillRect/>
          </a:stretch>
        </p:blipFill>
        <p:spPr>
          <a:xfrm>
            <a:off x="2627812" y="1516949"/>
            <a:ext cx="7217608" cy="4417125"/>
          </a:xfrm>
          <a:prstGeom prst="rect">
            <a:avLst/>
          </a:prstGeom>
        </p:spPr>
      </p:pic>
    </p:spTree>
    <p:extLst>
      <p:ext uri="{BB962C8B-B14F-4D97-AF65-F5344CB8AC3E}">
        <p14:creationId xmlns:p14="http://schemas.microsoft.com/office/powerpoint/2010/main" val="339058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9FC2E-C444-6FF0-2C97-403364EAC3A4}"/>
              </a:ext>
            </a:extLst>
          </p:cNvPr>
          <p:cNvSpPr txBox="1"/>
          <p:nvPr/>
        </p:nvSpPr>
        <p:spPr>
          <a:xfrm>
            <a:off x="1446245" y="690465"/>
            <a:ext cx="9657184" cy="369332"/>
          </a:xfrm>
          <a:prstGeom prst="rect">
            <a:avLst/>
          </a:prstGeom>
          <a:noFill/>
        </p:spPr>
        <p:txBody>
          <a:bodyPr wrap="square" rtlCol="0">
            <a:spAutoFit/>
          </a:bodyPr>
          <a:lstStyle/>
          <a:p>
            <a:pPr algn="ctr"/>
            <a:r>
              <a:rPr lang="en-IN" dirty="0"/>
              <a:t>Batch Flow Code Snippets</a:t>
            </a:r>
            <a:endParaRPr lang="en-US" dirty="0"/>
          </a:p>
        </p:txBody>
      </p:sp>
      <p:sp>
        <p:nvSpPr>
          <p:cNvPr id="3" name="TextBox 2">
            <a:extLst>
              <a:ext uri="{FF2B5EF4-FFF2-40B4-BE49-F238E27FC236}">
                <a16:creationId xmlns:a16="http://schemas.microsoft.com/office/drawing/2014/main" id="{5BD22D85-A3CF-F84C-E9DE-DBD38A3AD447}"/>
              </a:ext>
            </a:extLst>
          </p:cNvPr>
          <p:cNvSpPr txBox="1"/>
          <p:nvPr/>
        </p:nvSpPr>
        <p:spPr>
          <a:xfrm>
            <a:off x="2024743" y="1511559"/>
            <a:ext cx="8864081" cy="923330"/>
          </a:xfrm>
          <a:prstGeom prst="rect">
            <a:avLst/>
          </a:prstGeom>
          <a:noFill/>
        </p:spPr>
        <p:txBody>
          <a:bodyPr wrap="square" rtlCol="0">
            <a:spAutoFit/>
          </a:bodyPr>
          <a:lstStyle/>
          <a:p>
            <a:pPr marL="342900" indent="-342900">
              <a:buAutoNum type="arabicPeriod"/>
            </a:pPr>
            <a:r>
              <a:rPr lang="en-IN" dirty="0"/>
              <a:t>Conversion of parquet file to CSV using Python</a:t>
            </a:r>
          </a:p>
          <a:p>
            <a:pPr marL="342900" indent="-342900">
              <a:buAutoNum type="arabicPeriod"/>
            </a:pPr>
            <a:endParaRPr lang="en-IN" dirty="0"/>
          </a:p>
          <a:p>
            <a:pPr marL="342900" indent="-342900">
              <a:buAutoNum type="arabicPeriod"/>
            </a:pPr>
            <a:endParaRPr lang="en-US" dirty="0"/>
          </a:p>
        </p:txBody>
      </p:sp>
      <p:pic>
        <p:nvPicPr>
          <p:cNvPr id="5" name="Picture 4">
            <a:extLst>
              <a:ext uri="{FF2B5EF4-FFF2-40B4-BE49-F238E27FC236}">
                <a16:creationId xmlns:a16="http://schemas.microsoft.com/office/drawing/2014/main" id="{5CD6984F-D80C-5B6C-51E7-F5F366130B5C}"/>
              </a:ext>
            </a:extLst>
          </p:cNvPr>
          <p:cNvPicPr>
            <a:picLocks noChangeAspect="1"/>
          </p:cNvPicPr>
          <p:nvPr/>
        </p:nvPicPr>
        <p:blipFill>
          <a:blip r:embed="rId2"/>
          <a:stretch>
            <a:fillRect/>
          </a:stretch>
        </p:blipFill>
        <p:spPr>
          <a:xfrm>
            <a:off x="1881203" y="2240370"/>
            <a:ext cx="9007621" cy="2714185"/>
          </a:xfrm>
          <a:prstGeom prst="rect">
            <a:avLst/>
          </a:prstGeom>
        </p:spPr>
      </p:pic>
      <p:sp>
        <p:nvSpPr>
          <p:cNvPr id="6" name="TextBox 5">
            <a:extLst>
              <a:ext uri="{FF2B5EF4-FFF2-40B4-BE49-F238E27FC236}">
                <a16:creationId xmlns:a16="http://schemas.microsoft.com/office/drawing/2014/main" id="{B3A537E4-F05F-26DA-1E1B-A6B57AF9540E}"/>
              </a:ext>
            </a:extLst>
          </p:cNvPr>
          <p:cNvSpPr txBox="1"/>
          <p:nvPr/>
        </p:nvSpPr>
        <p:spPr>
          <a:xfrm>
            <a:off x="1881203" y="5301734"/>
            <a:ext cx="9007621" cy="646331"/>
          </a:xfrm>
          <a:prstGeom prst="rect">
            <a:avLst/>
          </a:prstGeom>
          <a:noFill/>
        </p:spPr>
        <p:txBody>
          <a:bodyPr wrap="square" rtlCol="0">
            <a:spAutoFit/>
          </a:bodyPr>
          <a:lstStyle/>
          <a:p>
            <a:r>
              <a:rPr lang="en-IN" dirty="0"/>
              <a:t>We have used </a:t>
            </a:r>
            <a:r>
              <a:rPr lang="en-IN" dirty="0" err="1"/>
              <a:t>pyarrow.parquet</a:t>
            </a:r>
            <a:r>
              <a:rPr lang="en-IN" dirty="0"/>
              <a:t> to convert parquet file to csv file. We have considered 3-month data for both Yellow and Green Taxi.   </a:t>
            </a:r>
            <a:endParaRPr lang="en-US" dirty="0"/>
          </a:p>
        </p:txBody>
      </p:sp>
    </p:spTree>
    <p:extLst>
      <p:ext uri="{BB962C8B-B14F-4D97-AF65-F5344CB8AC3E}">
        <p14:creationId xmlns:p14="http://schemas.microsoft.com/office/powerpoint/2010/main" val="400182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B84E53-662C-CBC7-3E0F-76C933E606FD}"/>
              </a:ext>
            </a:extLst>
          </p:cNvPr>
          <p:cNvSpPr txBox="1"/>
          <p:nvPr/>
        </p:nvSpPr>
        <p:spPr>
          <a:xfrm>
            <a:off x="989045" y="718457"/>
            <a:ext cx="10748865" cy="2862322"/>
          </a:xfrm>
          <a:prstGeom prst="rect">
            <a:avLst/>
          </a:prstGeom>
          <a:noFill/>
        </p:spPr>
        <p:txBody>
          <a:bodyPr wrap="square" rtlCol="0">
            <a:spAutoFit/>
          </a:bodyPr>
          <a:lstStyle/>
          <a:p>
            <a:pPr marL="342900" indent="-342900">
              <a:buAutoNum type="arabicPeriod" startAt="2"/>
            </a:pPr>
            <a:r>
              <a:rPr lang="en-IN" dirty="0"/>
              <a:t>Merging and Loading the data to MySQL</a:t>
            </a:r>
          </a:p>
          <a:p>
            <a:pPr marL="342900" indent="-342900">
              <a:buAutoNum type="arabicPeriod" startAt="2"/>
            </a:pPr>
            <a:endParaRPr lang="en-IN" dirty="0"/>
          </a:p>
          <a:p>
            <a:r>
              <a:rPr lang="en-IN" dirty="0"/>
              <a:t>We initially used a python script to merge the 3-month data and load it into MySQL but it was time consuming, so we produced an Idea to use Tableau prep builder and load the data into MySQL.</a:t>
            </a:r>
          </a:p>
          <a:p>
            <a:endParaRPr lang="en-IN" dirty="0"/>
          </a:p>
          <a:p>
            <a:r>
              <a:rPr lang="en-IN" dirty="0"/>
              <a:t>Yellow Taxi data has more than 3 million rows and Green Taxi data has 250k+ rows.    </a:t>
            </a:r>
          </a:p>
          <a:p>
            <a:endParaRPr lang="en-IN" dirty="0"/>
          </a:p>
          <a:p>
            <a:endParaRPr lang="en-IN" dirty="0"/>
          </a:p>
          <a:p>
            <a:pPr marL="342900" indent="-342900">
              <a:buAutoNum type="arabicPeriod"/>
            </a:pPr>
            <a:endParaRPr lang="en-IN" b="1" dirty="0"/>
          </a:p>
          <a:p>
            <a:pPr marL="342900" indent="-342900">
              <a:buAutoNum type="arabicPeriod"/>
            </a:pPr>
            <a:endParaRPr lang="en-US" dirty="0"/>
          </a:p>
        </p:txBody>
      </p:sp>
      <p:pic>
        <p:nvPicPr>
          <p:cNvPr id="4" name="Picture 3">
            <a:extLst>
              <a:ext uri="{FF2B5EF4-FFF2-40B4-BE49-F238E27FC236}">
                <a16:creationId xmlns:a16="http://schemas.microsoft.com/office/drawing/2014/main" id="{07620A9B-0FA5-E753-0D4D-11B004AB52E8}"/>
              </a:ext>
            </a:extLst>
          </p:cNvPr>
          <p:cNvPicPr>
            <a:picLocks noChangeAspect="1"/>
          </p:cNvPicPr>
          <p:nvPr/>
        </p:nvPicPr>
        <p:blipFill>
          <a:blip r:embed="rId2"/>
          <a:stretch>
            <a:fillRect/>
          </a:stretch>
        </p:blipFill>
        <p:spPr>
          <a:xfrm>
            <a:off x="422920" y="2576987"/>
            <a:ext cx="5726081" cy="2909413"/>
          </a:xfrm>
          <a:prstGeom prst="rect">
            <a:avLst/>
          </a:prstGeom>
        </p:spPr>
      </p:pic>
      <p:pic>
        <p:nvPicPr>
          <p:cNvPr id="6" name="Picture 5">
            <a:extLst>
              <a:ext uri="{FF2B5EF4-FFF2-40B4-BE49-F238E27FC236}">
                <a16:creationId xmlns:a16="http://schemas.microsoft.com/office/drawing/2014/main" id="{A4995B7A-8B38-89B6-DFD1-ABC82481411D}"/>
              </a:ext>
            </a:extLst>
          </p:cNvPr>
          <p:cNvPicPr>
            <a:picLocks noChangeAspect="1"/>
          </p:cNvPicPr>
          <p:nvPr/>
        </p:nvPicPr>
        <p:blipFill>
          <a:blip r:embed="rId3"/>
          <a:stretch>
            <a:fillRect/>
          </a:stretch>
        </p:blipFill>
        <p:spPr>
          <a:xfrm>
            <a:off x="6291412" y="3935178"/>
            <a:ext cx="5779082" cy="2684697"/>
          </a:xfrm>
          <a:prstGeom prst="rect">
            <a:avLst/>
          </a:prstGeom>
        </p:spPr>
      </p:pic>
    </p:spTree>
    <p:extLst>
      <p:ext uri="{BB962C8B-B14F-4D97-AF65-F5344CB8AC3E}">
        <p14:creationId xmlns:p14="http://schemas.microsoft.com/office/powerpoint/2010/main" val="6506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7DD3E-49D3-1738-D442-E21CFEE054A1}"/>
              </a:ext>
            </a:extLst>
          </p:cNvPr>
          <p:cNvSpPr txBox="1"/>
          <p:nvPr/>
        </p:nvSpPr>
        <p:spPr>
          <a:xfrm>
            <a:off x="772160" y="467360"/>
            <a:ext cx="11403058" cy="369332"/>
          </a:xfrm>
          <a:prstGeom prst="rect">
            <a:avLst/>
          </a:prstGeom>
          <a:noFill/>
        </p:spPr>
        <p:txBody>
          <a:bodyPr wrap="none" rtlCol="0">
            <a:spAutoFit/>
          </a:bodyPr>
          <a:lstStyle/>
          <a:p>
            <a:r>
              <a:rPr lang="en-IN" dirty="0"/>
              <a:t>3. Following aggregated SQL Queries were executed in Tableau and created a dashboard for both Yellow and Green Taxi. </a:t>
            </a:r>
            <a:endParaRPr lang="en-US" dirty="0"/>
          </a:p>
        </p:txBody>
      </p:sp>
      <p:pic>
        <p:nvPicPr>
          <p:cNvPr id="4" name="Picture 3">
            <a:extLst>
              <a:ext uri="{FF2B5EF4-FFF2-40B4-BE49-F238E27FC236}">
                <a16:creationId xmlns:a16="http://schemas.microsoft.com/office/drawing/2014/main" id="{3D7D0399-60D1-81CB-8ED8-8E96806B5D6A}"/>
              </a:ext>
            </a:extLst>
          </p:cNvPr>
          <p:cNvPicPr>
            <a:picLocks noChangeAspect="1"/>
          </p:cNvPicPr>
          <p:nvPr/>
        </p:nvPicPr>
        <p:blipFill>
          <a:blip r:embed="rId2"/>
          <a:stretch>
            <a:fillRect/>
          </a:stretch>
        </p:blipFill>
        <p:spPr>
          <a:xfrm>
            <a:off x="548640" y="929204"/>
            <a:ext cx="5476240" cy="2805953"/>
          </a:xfrm>
          <a:prstGeom prst="rect">
            <a:avLst/>
          </a:prstGeom>
        </p:spPr>
      </p:pic>
      <p:pic>
        <p:nvPicPr>
          <p:cNvPr id="6" name="Picture 5">
            <a:extLst>
              <a:ext uri="{FF2B5EF4-FFF2-40B4-BE49-F238E27FC236}">
                <a16:creationId xmlns:a16="http://schemas.microsoft.com/office/drawing/2014/main" id="{5776B213-01B8-C347-54F0-52C2D0D9ADAA}"/>
              </a:ext>
            </a:extLst>
          </p:cNvPr>
          <p:cNvPicPr>
            <a:picLocks noChangeAspect="1"/>
          </p:cNvPicPr>
          <p:nvPr/>
        </p:nvPicPr>
        <p:blipFill>
          <a:blip r:embed="rId3"/>
          <a:stretch>
            <a:fillRect/>
          </a:stretch>
        </p:blipFill>
        <p:spPr>
          <a:xfrm>
            <a:off x="6096000" y="3827669"/>
            <a:ext cx="5974080" cy="3030331"/>
          </a:xfrm>
          <a:prstGeom prst="rect">
            <a:avLst/>
          </a:prstGeom>
        </p:spPr>
      </p:pic>
      <p:sp>
        <p:nvSpPr>
          <p:cNvPr id="7" name="TextBox 6">
            <a:extLst>
              <a:ext uri="{FF2B5EF4-FFF2-40B4-BE49-F238E27FC236}">
                <a16:creationId xmlns:a16="http://schemas.microsoft.com/office/drawing/2014/main" id="{D90760C1-961D-CD09-A8B8-3CA3D669031F}"/>
              </a:ext>
            </a:extLst>
          </p:cNvPr>
          <p:cNvSpPr txBox="1"/>
          <p:nvPr/>
        </p:nvSpPr>
        <p:spPr>
          <a:xfrm>
            <a:off x="1483360" y="4124960"/>
            <a:ext cx="2239074" cy="369332"/>
          </a:xfrm>
          <a:prstGeom prst="rect">
            <a:avLst/>
          </a:prstGeom>
          <a:noFill/>
        </p:spPr>
        <p:txBody>
          <a:bodyPr wrap="none" rtlCol="0">
            <a:spAutoFit/>
          </a:bodyPr>
          <a:lstStyle/>
          <a:p>
            <a:r>
              <a:rPr lang="en-IN" dirty="0"/>
              <a:t>Green Taxi Dashboard</a:t>
            </a:r>
            <a:endParaRPr lang="en-US" dirty="0"/>
          </a:p>
        </p:txBody>
      </p:sp>
      <p:sp>
        <p:nvSpPr>
          <p:cNvPr id="8" name="TextBox 7">
            <a:extLst>
              <a:ext uri="{FF2B5EF4-FFF2-40B4-BE49-F238E27FC236}">
                <a16:creationId xmlns:a16="http://schemas.microsoft.com/office/drawing/2014/main" id="{D48871A6-E9E2-8065-BEC3-4605598F4DDC}"/>
              </a:ext>
            </a:extLst>
          </p:cNvPr>
          <p:cNvSpPr txBox="1"/>
          <p:nvPr/>
        </p:nvSpPr>
        <p:spPr>
          <a:xfrm>
            <a:off x="8371840" y="3052437"/>
            <a:ext cx="2266326" cy="369332"/>
          </a:xfrm>
          <a:prstGeom prst="rect">
            <a:avLst/>
          </a:prstGeom>
          <a:noFill/>
        </p:spPr>
        <p:txBody>
          <a:bodyPr wrap="none" rtlCol="0">
            <a:spAutoFit/>
          </a:bodyPr>
          <a:lstStyle/>
          <a:p>
            <a:r>
              <a:rPr lang="en-IN" dirty="0"/>
              <a:t>Yellow Taxi Dashboard</a:t>
            </a:r>
            <a:endParaRPr lang="en-US" dirty="0"/>
          </a:p>
        </p:txBody>
      </p:sp>
    </p:spTree>
    <p:extLst>
      <p:ext uri="{BB962C8B-B14F-4D97-AF65-F5344CB8AC3E}">
        <p14:creationId xmlns:p14="http://schemas.microsoft.com/office/powerpoint/2010/main" val="12763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DAC1-11CE-1DC1-8CD9-9BFE52BEB3C1}"/>
              </a:ext>
            </a:extLst>
          </p:cNvPr>
          <p:cNvSpPr>
            <a:spLocks noGrp="1"/>
          </p:cNvSpPr>
          <p:nvPr>
            <p:ph type="ctrTitle"/>
          </p:nvPr>
        </p:nvSpPr>
        <p:spPr/>
        <p:txBody>
          <a:bodyPr/>
          <a:lstStyle/>
          <a:p>
            <a:r>
              <a:rPr lang="en-IN" dirty="0"/>
              <a:t>Introduction </a:t>
            </a:r>
            <a:endParaRPr lang="en-US" dirty="0"/>
          </a:p>
        </p:txBody>
      </p:sp>
      <p:sp>
        <p:nvSpPr>
          <p:cNvPr id="3" name="Subtitle 2">
            <a:extLst>
              <a:ext uri="{FF2B5EF4-FFF2-40B4-BE49-F238E27FC236}">
                <a16:creationId xmlns:a16="http://schemas.microsoft.com/office/drawing/2014/main" id="{5B4408C4-8104-CF03-0B9B-6687858B971A}"/>
              </a:ext>
            </a:extLst>
          </p:cNvPr>
          <p:cNvSpPr>
            <a:spLocks noGrp="1"/>
          </p:cNvSpPr>
          <p:nvPr>
            <p:ph type="subTitle" idx="1"/>
          </p:nvPr>
        </p:nvSpPr>
        <p:spPr/>
        <p:txBody>
          <a:bodyPr/>
          <a:lstStyle/>
          <a:p>
            <a:r>
              <a:rPr lang="en-US" sz="1800" dirty="0">
                <a:effectLst/>
                <a:latin typeface="Calibri" panose="020F0502020204030204" pitchFamily="34" charset="0"/>
                <a:ea typeface="Times New Roman" panose="02020603050405020304" pitchFamily="18" charset="0"/>
              </a:rPr>
              <a:t>The dataset contains records of taxi trips, capturing various attributes and measurements related to each trip. This dataset can be utilized for diverse analytical purposes within the transportation domain. It encompasses information such as pickup and drop-off timestamps, trip distances, fare amounts, payment types, and tipping amounts.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66093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D91C0A-05C7-831C-33E8-A501E4D9EE10}"/>
              </a:ext>
            </a:extLst>
          </p:cNvPr>
          <p:cNvSpPr txBox="1"/>
          <p:nvPr/>
        </p:nvSpPr>
        <p:spPr>
          <a:xfrm>
            <a:off x="821094" y="541176"/>
            <a:ext cx="10823510" cy="584775"/>
          </a:xfrm>
          <a:prstGeom prst="rect">
            <a:avLst/>
          </a:prstGeom>
          <a:noFill/>
        </p:spPr>
        <p:txBody>
          <a:bodyPr wrap="square" rtlCol="0">
            <a:spAutoFit/>
          </a:bodyPr>
          <a:lstStyle/>
          <a:p>
            <a:pPr algn="ctr"/>
            <a:r>
              <a:rPr lang="en-IN" sz="3200" dirty="0"/>
              <a:t>Dataset Used</a:t>
            </a:r>
            <a:endParaRPr lang="en-US" sz="3200" dirty="0"/>
          </a:p>
        </p:txBody>
      </p:sp>
      <p:sp>
        <p:nvSpPr>
          <p:cNvPr id="4" name="TextBox 3">
            <a:extLst>
              <a:ext uri="{FF2B5EF4-FFF2-40B4-BE49-F238E27FC236}">
                <a16:creationId xmlns:a16="http://schemas.microsoft.com/office/drawing/2014/main" id="{8338CB58-FDF9-F5A2-4D18-16F5A6D395FF}"/>
              </a:ext>
            </a:extLst>
          </p:cNvPr>
          <p:cNvSpPr txBox="1"/>
          <p:nvPr/>
        </p:nvSpPr>
        <p:spPr>
          <a:xfrm>
            <a:off x="1091682" y="1427584"/>
            <a:ext cx="10282334" cy="3416320"/>
          </a:xfrm>
          <a:prstGeom prst="rect">
            <a:avLst/>
          </a:prstGeom>
          <a:noFill/>
        </p:spPr>
        <p:txBody>
          <a:bodyPr wrap="square" rtlCol="0">
            <a:spAutoFit/>
          </a:bodyPr>
          <a:lstStyle/>
          <a:p>
            <a:endParaRPr lang="en-IN" dirty="0"/>
          </a:p>
          <a:p>
            <a:endParaRPr lang="en-IN" dirty="0"/>
          </a:p>
          <a:p>
            <a:r>
              <a:rPr lang="en-IN" dirty="0"/>
              <a:t>We have used New York Taxi Data </a:t>
            </a:r>
          </a:p>
          <a:p>
            <a:r>
              <a:rPr lang="en-IN" dirty="0">
                <a:hlinkClick r:id="rId2"/>
              </a:rPr>
              <a:t>https://www.nyc.gov/site/tlc/about/tlc-trip-record-data.page</a:t>
            </a:r>
            <a:r>
              <a:rPr lang="en-IN" dirty="0"/>
              <a:t> </a:t>
            </a:r>
          </a:p>
          <a:p>
            <a:endParaRPr lang="en-IN" dirty="0"/>
          </a:p>
          <a:p>
            <a:endParaRPr lang="en-IN" dirty="0"/>
          </a:p>
          <a:p>
            <a:r>
              <a:rPr lang="en-IN" dirty="0"/>
              <a:t>Streaming Data – We have consumed data directly from an API and loaded it into database using Kafka and Python. </a:t>
            </a:r>
          </a:p>
          <a:p>
            <a:endParaRPr lang="en-IN" dirty="0"/>
          </a:p>
          <a:p>
            <a:endParaRPr lang="en-IN" dirty="0"/>
          </a:p>
          <a:p>
            <a:r>
              <a:rPr lang="en-IN" dirty="0"/>
              <a:t>Batch Data – We have used the parquet format files available in their website and then converted them to CSV using Python script. </a:t>
            </a:r>
            <a:endParaRPr lang="en-US" dirty="0"/>
          </a:p>
        </p:txBody>
      </p:sp>
    </p:spTree>
    <p:extLst>
      <p:ext uri="{BB962C8B-B14F-4D97-AF65-F5344CB8AC3E}">
        <p14:creationId xmlns:p14="http://schemas.microsoft.com/office/powerpoint/2010/main" val="408889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92FD20-D9EF-6F04-212C-BAF63ECE3A5B}"/>
              </a:ext>
            </a:extLst>
          </p:cNvPr>
          <p:cNvSpPr txBox="1"/>
          <p:nvPr/>
        </p:nvSpPr>
        <p:spPr>
          <a:xfrm>
            <a:off x="1129004" y="382555"/>
            <a:ext cx="10086392" cy="584775"/>
          </a:xfrm>
          <a:prstGeom prst="rect">
            <a:avLst/>
          </a:prstGeom>
          <a:noFill/>
        </p:spPr>
        <p:txBody>
          <a:bodyPr wrap="square" rtlCol="0">
            <a:spAutoFit/>
          </a:bodyPr>
          <a:lstStyle/>
          <a:p>
            <a:pPr algn="ctr"/>
            <a:r>
              <a:rPr lang="en-IN" sz="3200" dirty="0"/>
              <a:t>Lambda Architecture</a:t>
            </a:r>
            <a:endParaRPr lang="en-US" sz="3200" dirty="0"/>
          </a:p>
        </p:txBody>
      </p:sp>
      <p:pic>
        <p:nvPicPr>
          <p:cNvPr id="4" name="Picture 3">
            <a:extLst>
              <a:ext uri="{FF2B5EF4-FFF2-40B4-BE49-F238E27FC236}">
                <a16:creationId xmlns:a16="http://schemas.microsoft.com/office/drawing/2014/main" id="{FA1A2F4F-60CD-9197-BE4E-F2984C5BE911}"/>
              </a:ext>
            </a:extLst>
          </p:cNvPr>
          <p:cNvPicPr>
            <a:picLocks noChangeAspect="1"/>
          </p:cNvPicPr>
          <p:nvPr/>
        </p:nvPicPr>
        <p:blipFill>
          <a:blip r:embed="rId2"/>
          <a:stretch>
            <a:fillRect/>
          </a:stretch>
        </p:blipFill>
        <p:spPr>
          <a:xfrm>
            <a:off x="1159617" y="1464139"/>
            <a:ext cx="874592" cy="871662"/>
          </a:xfrm>
          <a:prstGeom prst="rect">
            <a:avLst/>
          </a:prstGeom>
        </p:spPr>
      </p:pic>
      <p:pic>
        <p:nvPicPr>
          <p:cNvPr id="6" name="Picture 5">
            <a:extLst>
              <a:ext uri="{FF2B5EF4-FFF2-40B4-BE49-F238E27FC236}">
                <a16:creationId xmlns:a16="http://schemas.microsoft.com/office/drawing/2014/main" id="{A5EBE28E-27C1-8EF2-F707-5DB2F1AF3B72}"/>
              </a:ext>
            </a:extLst>
          </p:cNvPr>
          <p:cNvPicPr>
            <a:picLocks noChangeAspect="1"/>
          </p:cNvPicPr>
          <p:nvPr/>
        </p:nvPicPr>
        <p:blipFill>
          <a:blip r:embed="rId3"/>
          <a:stretch>
            <a:fillRect/>
          </a:stretch>
        </p:blipFill>
        <p:spPr>
          <a:xfrm>
            <a:off x="2703363" y="1585487"/>
            <a:ext cx="1306980" cy="628966"/>
          </a:xfrm>
          <a:prstGeom prst="rect">
            <a:avLst/>
          </a:prstGeom>
        </p:spPr>
      </p:pic>
      <p:pic>
        <p:nvPicPr>
          <p:cNvPr id="8" name="Picture 7">
            <a:extLst>
              <a:ext uri="{FF2B5EF4-FFF2-40B4-BE49-F238E27FC236}">
                <a16:creationId xmlns:a16="http://schemas.microsoft.com/office/drawing/2014/main" id="{F4B5E6E5-610C-2A3F-C507-20E1208860EC}"/>
              </a:ext>
            </a:extLst>
          </p:cNvPr>
          <p:cNvPicPr>
            <a:picLocks noChangeAspect="1"/>
          </p:cNvPicPr>
          <p:nvPr/>
        </p:nvPicPr>
        <p:blipFill>
          <a:blip r:embed="rId4"/>
          <a:stretch>
            <a:fillRect/>
          </a:stretch>
        </p:blipFill>
        <p:spPr>
          <a:xfrm>
            <a:off x="4644521" y="1444081"/>
            <a:ext cx="979289" cy="954942"/>
          </a:xfrm>
          <a:prstGeom prst="rect">
            <a:avLst/>
          </a:prstGeom>
        </p:spPr>
      </p:pic>
      <p:pic>
        <p:nvPicPr>
          <p:cNvPr id="10" name="Picture 9">
            <a:extLst>
              <a:ext uri="{FF2B5EF4-FFF2-40B4-BE49-F238E27FC236}">
                <a16:creationId xmlns:a16="http://schemas.microsoft.com/office/drawing/2014/main" id="{9F178D21-1B2E-D6D2-104A-08AE16A78C0E}"/>
              </a:ext>
            </a:extLst>
          </p:cNvPr>
          <p:cNvPicPr>
            <a:picLocks noChangeAspect="1"/>
          </p:cNvPicPr>
          <p:nvPr/>
        </p:nvPicPr>
        <p:blipFill>
          <a:blip r:embed="rId5"/>
          <a:stretch>
            <a:fillRect/>
          </a:stretch>
        </p:blipFill>
        <p:spPr>
          <a:xfrm>
            <a:off x="6460356" y="1595225"/>
            <a:ext cx="1306980" cy="674236"/>
          </a:xfrm>
          <a:prstGeom prst="rect">
            <a:avLst/>
          </a:prstGeom>
        </p:spPr>
      </p:pic>
      <p:pic>
        <p:nvPicPr>
          <p:cNvPr id="12" name="Picture 11">
            <a:extLst>
              <a:ext uri="{FF2B5EF4-FFF2-40B4-BE49-F238E27FC236}">
                <a16:creationId xmlns:a16="http://schemas.microsoft.com/office/drawing/2014/main" id="{BBF3A3FD-A05F-EF43-3C10-937AB3D730F9}"/>
              </a:ext>
            </a:extLst>
          </p:cNvPr>
          <p:cNvPicPr>
            <a:picLocks noChangeAspect="1"/>
          </p:cNvPicPr>
          <p:nvPr/>
        </p:nvPicPr>
        <p:blipFill>
          <a:blip r:embed="rId6"/>
          <a:stretch>
            <a:fillRect/>
          </a:stretch>
        </p:blipFill>
        <p:spPr>
          <a:xfrm>
            <a:off x="8700907" y="1674330"/>
            <a:ext cx="2183187" cy="516026"/>
          </a:xfrm>
          <a:prstGeom prst="rect">
            <a:avLst/>
          </a:prstGeom>
        </p:spPr>
      </p:pic>
      <p:sp>
        <p:nvSpPr>
          <p:cNvPr id="13" name="TextBox 12">
            <a:extLst>
              <a:ext uri="{FF2B5EF4-FFF2-40B4-BE49-F238E27FC236}">
                <a16:creationId xmlns:a16="http://schemas.microsoft.com/office/drawing/2014/main" id="{51F388A0-1E8B-EE65-ADB6-D874F9CE3A76}"/>
              </a:ext>
            </a:extLst>
          </p:cNvPr>
          <p:cNvSpPr txBox="1"/>
          <p:nvPr/>
        </p:nvSpPr>
        <p:spPr>
          <a:xfrm>
            <a:off x="4293386" y="2735584"/>
            <a:ext cx="3878765" cy="369332"/>
          </a:xfrm>
          <a:prstGeom prst="rect">
            <a:avLst/>
          </a:prstGeom>
          <a:noFill/>
        </p:spPr>
        <p:txBody>
          <a:bodyPr wrap="square" rtlCol="0">
            <a:spAutoFit/>
          </a:bodyPr>
          <a:lstStyle/>
          <a:p>
            <a:r>
              <a:rPr lang="en-IN" dirty="0"/>
              <a:t>                    Speed Layer</a:t>
            </a:r>
            <a:endParaRPr lang="en-US" dirty="0"/>
          </a:p>
        </p:txBody>
      </p:sp>
      <p:pic>
        <p:nvPicPr>
          <p:cNvPr id="15" name="Picture 14">
            <a:extLst>
              <a:ext uri="{FF2B5EF4-FFF2-40B4-BE49-F238E27FC236}">
                <a16:creationId xmlns:a16="http://schemas.microsoft.com/office/drawing/2014/main" id="{CA5D9397-E973-5D80-CB8E-2560500110B5}"/>
              </a:ext>
            </a:extLst>
          </p:cNvPr>
          <p:cNvPicPr>
            <a:picLocks noChangeAspect="1"/>
          </p:cNvPicPr>
          <p:nvPr/>
        </p:nvPicPr>
        <p:blipFill>
          <a:blip r:embed="rId7"/>
          <a:stretch>
            <a:fillRect/>
          </a:stretch>
        </p:blipFill>
        <p:spPr>
          <a:xfrm>
            <a:off x="454373" y="4177970"/>
            <a:ext cx="938714" cy="871663"/>
          </a:xfrm>
          <a:prstGeom prst="rect">
            <a:avLst/>
          </a:prstGeom>
        </p:spPr>
      </p:pic>
      <p:cxnSp>
        <p:nvCxnSpPr>
          <p:cNvPr id="17" name="Straight Arrow Connector 16">
            <a:extLst>
              <a:ext uri="{FF2B5EF4-FFF2-40B4-BE49-F238E27FC236}">
                <a16:creationId xmlns:a16="http://schemas.microsoft.com/office/drawing/2014/main" id="{B10D5B43-74CA-E52C-35DA-7AA15442A3BA}"/>
              </a:ext>
            </a:extLst>
          </p:cNvPr>
          <p:cNvCxnSpPr>
            <a:cxnSpLocks/>
          </p:cNvCxnSpPr>
          <p:nvPr/>
        </p:nvCxnSpPr>
        <p:spPr>
          <a:xfrm>
            <a:off x="2157635" y="1899970"/>
            <a:ext cx="466725" cy="10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7CDD5E-E344-D494-9D5B-0A798A5E8A64}"/>
              </a:ext>
            </a:extLst>
          </p:cNvPr>
          <p:cNvCxnSpPr>
            <a:cxnSpLocks/>
          </p:cNvCxnSpPr>
          <p:nvPr/>
        </p:nvCxnSpPr>
        <p:spPr>
          <a:xfrm>
            <a:off x="4075225" y="1910761"/>
            <a:ext cx="466725" cy="10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8991438-4DB6-4449-C400-21A582553373}"/>
              </a:ext>
            </a:extLst>
          </p:cNvPr>
          <p:cNvCxnSpPr>
            <a:cxnSpLocks/>
          </p:cNvCxnSpPr>
          <p:nvPr/>
        </p:nvCxnSpPr>
        <p:spPr>
          <a:xfrm>
            <a:off x="5730921" y="1921552"/>
            <a:ext cx="466725" cy="10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2EF8772-03C4-C370-AC57-5F4E094B8E57}"/>
              </a:ext>
            </a:extLst>
          </p:cNvPr>
          <p:cNvCxnSpPr>
            <a:cxnSpLocks/>
          </p:cNvCxnSpPr>
          <p:nvPr/>
        </p:nvCxnSpPr>
        <p:spPr>
          <a:xfrm>
            <a:off x="8000759" y="1932343"/>
            <a:ext cx="466725" cy="10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935C91B0-705F-CC3B-6ECF-D7AF6C086B9D}"/>
              </a:ext>
            </a:extLst>
          </p:cNvPr>
          <p:cNvPicPr>
            <a:picLocks noChangeAspect="1"/>
          </p:cNvPicPr>
          <p:nvPr/>
        </p:nvPicPr>
        <p:blipFill>
          <a:blip r:embed="rId4"/>
          <a:stretch>
            <a:fillRect/>
          </a:stretch>
        </p:blipFill>
        <p:spPr>
          <a:xfrm>
            <a:off x="1903070" y="4131153"/>
            <a:ext cx="979289" cy="954942"/>
          </a:xfrm>
          <a:prstGeom prst="rect">
            <a:avLst/>
          </a:prstGeom>
        </p:spPr>
      </p:pic>
      <p:pic>
        <p:nvPicPr>
          <p:cNvPr id="25" name="Picture 24">
            <a:extLst>
              <a:ext uri="{FF2B5EF4-FFF2-40B4-BE49-F238E27FC236}">
                <a16:creationId xmlns:a16="http://schemas.microsoft.com/office/drawing/2014/main" id="{E8FFC8B7-2FD6-4417-6687-BEDFF270B224}"/>
              </a:ext>
            </a:extLst>
          </p:cNvPr>
          <p:cNvPicPr>
            <a:picLocks noChangeAspect="1"/>
          </p:cNvPicPr>
          <p:nvPr/>
        </p:nvPicPr>
        <p:blipFill>
          <a:blip r:embed="rId8"/>
          <a:stretch>
            <a:fillRect/>
          </a:stretch>
        </p:blipFill>
        <p:spPr>
          <a:xfrm>
            <a:off x="3561745" y="4168745"/>
            <a:ext cx="731641" cy="860871"/>
          </a:xfrm>
          <a:prstGeom prst="rect">
            <a:avLst/>
          </a:prstGeom>
        </p:spPr>
      </p:pic>
      <p:pic>
        <p:nvPicPr>
          <p:cNvPr id="27" name="Picture 26">
            <a:extLst>
              <a:ext uri="{FF2B5EF4-FFF2-40B4-BE49-F238E27FC236}">
                <a16:creationId xmlns:a16="http://schemas.microsoft.com/office/drawing/2014/main" id="{309375B1-8D16-A09A-9952-A7725DDE47E7}"/>
              </a:ext>
            </a:extLst>
          </p:cNvPr>
          <p:cNvPicPr>
            <a:picLocks noChangeAspect="1"/>
          </p:cNvPicPr>
          <p:nvPr/>
        </p:nvPicPr>
        <p:blipFill>
          <a:blip r:embed="rId9"/>
          <a:stretch>
            <a:fillRect/>
          </a:stretch>
        </p:blipFill>
        <p:spPr>
          <a:xfrm>
            <a:off x="5102362" y="4285100"/>
            <a:ext cx="1830673" cy="647048"/>
          </a:xfrm>
          <a:prstGeom prst="rect">
            <a:avLst/>
          </a:prstGeom>
        </p:spPr>
      </p:pic>
      <p:pic>
        <p:nvPicPr>
          <p:cNvPr id="28" name="Picture 27">
            <a:extLst>
              <a:ext uri="{FF2B5EF4-FFF2-40B4-BE49-F238E27FC236}">
                <a16:creationId xmlns:a16="http://schemas.microsoft.com/office/drawing/2014/main" id="{370A24A6-112B-64ED-83C9-5FC443A4AA13}"/>
              </a:ext>
            </a:extLst>
          </p:cNvPr>
          <p:cNvPicPr>
            <a:picLocks noChangeAspect="1"/>
          </p:cNvPicPr>
          <p:nvPr/>
        </p:nvPicPr>
        <p:blipFill>
          <a:blip r:embed="rId5"/>
          <a:stretch>
            <a:fillRect/>
          </a:stretch>
        </p:blipFill>
        <p:spPr>
          <a:xfrm>
            <a:off x="7727968" y="4271506"/>
            <a:ext cx="1306980" cy="674236"/>
          </a:xfrm>
          <a:prstGeom prst="rect">
            <a:avLst/>
          </a:prstGeom>
        </p:spPr>
      </p:pic>
      <p:pic>
        <p:nvPicPr>
          <p:cNvPr id="29" name="Picture 28">
            <a:extLst>
              <a:ext uri="{FF2B5EF4-FFF2-40B4-BE49-F238E27FC236}">
                <a16:creationId xmlns:a16="http://schemas.microsoft.com/office/drawing/2014/main" id="{9083D0FD-CE93-AF08-1986-393F4932B02E}"/>
              </a:ext>
            </a:extLst>
          </p:cNvPr>
          <p:cNvPicPr>
            <a:picLocks noChangeAspect="1"/>
          </p:cNvPicPr>
          <p:nvPr/>
        </p:nvPicPr>
        <p:blipFill>
          <a:blip r:embed="rId6"/>
          <a:stretch>
            <a:fillRect/>
          </a:stretch>
        </p:blipFill>
        <p:spPr>
          <a:xfrm>
            <a:off x="9689863" y="4350611"/>
            <a:ext cx="2183187" cy="516026"/>
          </a:xfrm>
          <a:prstGeom prst="rect">
            <a:avLst/>
          </a:prstGeom>
        </p:spPr>
      </p:pic>
      <p:cxnSp>
        <p:nvCxnSpPr>
          <p:cNvPr id="31" name="Straight Arrow Connector 30">
            <a:extLst>
              <a:ext uri="{FF2B5EF4-FFF2-40B4-BE49-F238E27FC236}">
                <a16:creationId xmlns:a16="http://schemas.microsoft.com/office/drawing/2014/main" id="{CFDA4C74-F319-515A-87B5-14377EA97C62}"/>
              </a:ext>
            </a:extLst>
          </p:cNvPr>
          <p:cNvCxnSpPr>
            <a:cxnSpLocks/>
            <a:stCxn id="15" idx="3"/>
            <a:endCxn id="23" idx="1"/>
          </p:cNvCxnSpPr>
          <p:nvPr/>
        </p:nvCxnSpPr>
        <p:spPr>
          <a:xfrm flipV="1">
            <a:off x="1393087" y="4608624"/>
            <a:ext cx="509983" cy="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0B30D1-488F-0DEE-3A79-B99929830ABE}"/>
              </a:ext>
            </a:extLst>
          </p:cNvPr>
          <p:cNvCxnSpPr>
            <a:cxnSpLocks/>
          </p:cNvCxnSpPr>
          <p:nvPr/>
        </p:nvCxnSpPr>
        <p:spPr>
          <a:xfrm flipV="1">
            <a:off x="3019084" y="4594002"/>
            <a:ext cx="509983" cy="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F8482F-0AA4-D61A-CD6A-1AEDA2020C1E}"/>
              </a:ext>
            </a:extLst>
          </p:cNvPr>
          <p:cNvCxnSpPr>
            <a:cxnSpLocks/>
          </p:cNvCxnSpPr>
          <p:nvPr/>
        </p:nvCxnSpPr>
        <p:spPr>
          <a:xfrm flipV="1">
            <a:off x="4462789" y="4608624"/>
            <a:ext cx="509983" cy="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90F6AA7-E1D9-4A92-CA10-2990FC7370ED}"/>
              </a:ext>
            </a:extLst>
          </p:cNvPr>
          <p:cNvCxnSpPr>
            <a:cxnSpLocks/>
          </p:cNvCxnSpPr>
          <p:nvPr/>
        </p:nvCxnSpPr>
        <p:spPr>
          <a:xfrm flipV="1">
            <a:off x="7062625" y="4588824"/>
            <a:ext cx="509983" cy="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08519ED-0BE2-685F-D6A6-800A330FF727}"/>
              </a:ext>
            </a:extLst>
          </p:cNvPr>
          <p:cNvCxnSpPr>
            <a:cxnSpLocks/>
          </p:cNvCxnSpPr>
          <p:nvPr/>
        </p:nvCxnSpPr>
        <p:spPr>
          <a:xfrm flipV="1">
            <a:off x="9107414" y="4608624"/>
            <a:ext cx="509983" cy="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88DBED2-C31D-8468-1C34-22959760C0E7}"/>
              </a:ext>
            </a:extLst>
          </p:cNvPr>
          <p:cNvSpPr txBox="1"/>
          <p:nvPr/>
        </p:nvSpPr>
        <p:spPr>
          <a:xfrm>
            <a:off x="4156617" y="5433288"/>
            <a:ext cx="3878765" cy="369332"/>
          </a:xfrm>
          <a:prstGeom prst="rect">
            <a:avLst/>
          </a:prstGeom>
          <a:noFill/>
        </p:spPr>
        <p:txBody>
          <a:bodyPr wrap="square" rtlCol="0">
            <a:spAutoFit/>
          </a:bodyPr>
          <a:lstStyle/>
          <a:p>
            <a:r>
              <a:rPr lang="en-IN" dirty="0"/>
              <a:t>                      Batch Layer</a:t>
            </a:r>
            <a:endParaRPr lang="en-US" dirty="0"/>
          </a:p>
        </p:txBody>
      </p:sp>
      <p:cxnSp>
        <p:nvCxnSpPr>
          <p:cNvPr id="41" name="Straight Connector 40">
            <a:extLst>
              <a:ext uri="{FF2B5EF4-FFF2-40B4-BE49-F238E27FC236}">
                <a16:creationId xmlns:a16="http://schemas.microsoft.com/office/drawing/2014/main" id="{96D34D36-5705-E507-2D53-9E425A314604}"/>
              </a:ext>
            </a:extLst>
          </p:cNvPr>
          <p:cNvCxnSpPr/>
          <p:nvPr/>
        </p:nvCxnSpPr>
        <p:spPr>
          <a:xfrm>
            <a:off x="233265" y="967330"/>
            <a:ext cx="0" cy="516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98B130-4544-5814-E80E-5B3EF18E624B}"/>
              </a:ext>
            </a:extLst>
          </p:cNvPr>
          <p:cNvCxnSpPr>
            <a:cxnSpLocks/>
          </p:cNvCxnSpPr>
          <p:nvPr/>
        </p:nvCxnSpPr>
        <p:spPr>
          <a:xfrm flipH="1" flipV="1">
            <a:off x="233265" y="6130212"/>
            <a:ext cx="11793893" cy="55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4DBF04B-243B-F74B-6178-04F8A232706E}"/>
              </a:ext>
            </a:extLst>
          </p:cNvPr>
          <p:cNvCxnSpPr/>
          <p:nvPr/>
        </p:nvCxnSpPr>
        <p:spPr>
          <a:xfrm>
            <a:off x="12011607" y="1022338"/>
            <a:ext cx="0" cy="516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7FE202-3C34-A2F6-E118-F0296A7EAACE}"/>
              </a:ext>
            </a:extLst>
          </p:cNvPr>
          <p:cNvCxnSpPr>
            <a:cxnSpLocks/>
          </p:cNvCxnSpPr>
          <p:nvPr/>
        </p:nvCxnSpPr>
        <p:spPr>
          <a:xfrm flipH="1" flipV="1">
            <a:off x="233265" y="1002115"/>
            <a:ext cx="11793893" cy="55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6C1EA0E-77D6-2F6B-9F14-B1765EAD29B2}"/>
              </a:ext>
            </a:extLst>
          </p:cNvPr>
          <p:cNvCxnSpPr>
            <a:cxnSpLocks/>
          </p:cNvCxnSpPr>
          <p:nvPr/>
        </p:nvCxnSpPr>
        <p:spPr>
          <a:xfrm flipH="1" flipV="1">
            <a:off x="225490" y="3565660"/>
            <a:ext cx="11793893" cy="550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28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7452B2-184C-694F-AF84-0EFEED872AC2}"/>
              </a:ext>
            </a:extLst>
          </p:cNvPr>
          <p:cNvSpPr txBox="1"/>
          <p:nvPr/>
        </p:nvSpPr>
        <p:spPr>
          <a:xfrm>
            <a:off x="2565918" y="503853"/>
            <a:ext cx="6858096" cy="584775"/>
          </a:xfrm>
          <a:prstGeom prst="rect">
            <a:avLst/>
          </a:prstGeom>
          <a:noFill/>
        </p:spPr>
        <p:txBody>
          <a:bodyPr wrap="none" rtlCol="0">
            <a:spAutoFit/>
          </a:bodyPr>
          <a:lstStyle/>
          <a:p>
            <a:r>
              <a:rPr lang="en-IN" dirty="0"/>
              <a:t>            </a:t>
            </a:r>
            <a:r>
              <a:rPr lang="en-IN" sz="3200" dirty="0"/>
              <a:t>Reasons to use lambda Architecture</a:t>
            </a:r>
            <a:r>
              <a:rPr lang="en-IN" dirty="0"/>
              <a:t> </a:t>
            </a:r>
            <a:endParaRPr lang="en-US" dirty="0"/>
          </a:p>
        </p:txBody>
      </p:sp>
      <p:sp>
        <p:nvSpPr>
          <p:cNvPr id="3" name="Oval 2">
            <a:extLst>
              <a:ext uri="{FF2B5EF4-FFF2-40B4-BE49-F238E27FC236}">
                <a16:creationId xmlns:a16="http://schemas.microsoft.com/office/drawing/2014/main" id="{486C6A95-D7A2-0352-7147-1C35D8C0374A}"/>
              </a:ext>
            </a:extLst>
          </p:cNvPr>
          <p:cNvSpPr/>
          <p:nvPr/>
        </p:nvSpPr>
        <p:spPr>
          <a:xfrm>
            <a:off x="1443319" y="1399984"/>
            <a:ext cx="1897039" cy="15858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0" dirty="0">
                <a:effectLst/>
                <a:latin typeface="Söhne"/>
              </a:rPr>
              <a:t>Real-time and Batch Processing</a:t>
            </a:r>
            <a:endParaRPr lang="en-US" dirty="0"/>
          </a:p>
        </p:txBody>
      </p:sp>
      <p:sp>
        <p:nvSpPr>
          <p:cNvPr id="4" name="Oval 3">
            <a:extLst>
              <a:ext uri="{FF2B5EF4-FFF2-40B4-BE49-F238E27FC236}">
                <a16:creationId xmlns:a16="http://schemas.microsoft.com/office/drawing/2014/main" id="{32C9D163-7990-E4DF-1941-1188B8938F0F}"/>
              </a:ext>
            </a:extLst>
          </p:cNvPr>
          <p:cNvSpPr/>
          <p:nvPr/>
        </p:nvSpPr>
        <p:spPr>
          <a:xfrm>
            <a:off x="8082996" y="3872206"/>
            <a:ext cx="2575062" cy="2012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0" dirty="0">
                <a:effectLst/>
                <a:latin typeface="Söhne"/>
              </a:rPr>
              <a:t>Optimized Processing Paradigms</a:t>
            </a:r>
            <a:endParaRPr lang="en-US" dirty="0"/>
          </a:p>
        </p:txBody>
      </p:sp>
      <p:sp>
        <p:nvSpPr>
          <p:cNvPr id="5" name="Oval 4">
            <a:extLst>
              <a:ext uri="{FF2B5EF4-FFF2-40B4-BE49-F238E27FC236}">
                <a16:creationId xmlns:a16="http://schemas.microsoft.com/office/drawing/2014/main" id="{D07CB7A6-334E-519B-997B-477193B185EE}"/>
              </a:ext>
            </a:extLst>
          </p:cNvPr>
          <p:cNvSpPr/>
          <p:nvPr/>
        </p:nvSpPr>
        <p:spPr>
          <a:xfrm>
            <a:off x="3214421" y="4295179"/>
            <a:ext cx="2213675" cy="18863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0" dirty="0">
                <a:effectLst/>
                <a:latin typeface="Söhne"/>
              </a:rPr>
              <a:t>Robustness and Data Consistency</a:t>
            </a:r>
            <a:endParaRPr lang="en-US" dirty="0"/>
          </a:p>
        </p:txBody>
      </p:sp>
      <p:sp>
        <p:nvSpPr>
          <p:cNvPr id="6" name="Oval 5">
            <a:extLst>
              <a:ext uri="{FF2B5EF4-FFF2-40B4-BE49-F238E27FC236}">
                <a16:creationId xmlns:a16="http://schemas.microsoft.com/office/drawing/2014/main" id="{5247CAF2-F1CC-3315-37A1-CFD64B492AAF}"/>
              </a:ext>
            </a:extLst>
          </p:cNvPr>
          <p:cNvSpPr/>
          <p:nvPr/>
        </p:nvSpPr>
        <p:spPr>
          <a:xfrm>
            <a:off x="7259215" y="1958646"/>
            <a:ext cx="1897039" cy="17642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0" dirty="0">
                <a:effectLst/>
                <a:latin typeface="Söhne"/>
              </a:rPr>
              <a:t>Fault Tolerance and Resilience</a:t>
            </a:r>
            <a:endParaRPr lang="en-US" dirty="0"/>
          </a:p>
        </p:txBody>
      </p:sp>
      <p:sp>
        <p:nvSpPr>
          <p:cNvPr id="7" name="Oval 6">
            <a:extLst>
              <a:ext uri="{FF2B5EF4-FFF2-40B4-BE49-F238E27FC236}">
                <a16:creationId xmlns:a16="http://schemas.microsoft.com/office/drawing/2014/main" id="{51DF5162-9377-F5C1-ABC5-2ED4BB26D7E8}"/>
              </a:ext>
            </a:extLst>
          </p:cNvPr>
          <p:cNvSpPr/>
          <p:nvPr/>
        </p:nvSpPr>
        <p:spPr>
          <a:xfrm>
            <a:off x="3977223" y="1958646"/>
            <a:ext cx="1866123" cy="15387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0" dirty="0">
                <a:effectLst/>
                <a:latin typeface="Söhne"/>
              </a:rPr>
              <a:t>Flexibility and Scalability</a:t>
            </a:r>
            <a:endParaRPr lang="en-US" dirty="0"/>
          </a:p>
        </p:txBody>
      </p:sp>
      <p:sp>
        <p:nvSpPr>
          <p:cNvPr id="8" name="Oval 7">
            <a:extLst>
              <a:ext uri="{FF2B5EF4-FFF2-40B4-BE49-F238E27FC236}">
                <a16:creationId xmlns:a16="http://schemas.microsoft.com/office/drawing/2014/main" id="{E28AB67D-A665-26FB-9320-000850842B96}"/>
              </a:ext>
            </a:extLst>
          </p:cNvPr>
          <p:cNvSpPr/>
          <p:nvPr/>
        </p:nvSpPr>
        <p:spPr>
          <a:xfrm>
            <a:off x="805543" y="3571677"/>
            <a:ext cx="2040293" cy="1703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0" dirty="0">
                <a:effectLst/>
                <a:latin typeface="Söhne"/>
              </a:rPr>
              <a:t>Flexibility in Choosing Technologies</a:t>
            </a:r>
            <a:endParaRPr lang="en-US" dirty="0"/>
          </a:p>
        </p:txBody>
      </p:sp>
      <p:sp>
        <p:nvSpPr>
          <p:cNvPr id="9" name="Oval 8">
            <a:extLst>
              <a:ext uri="{FF2B5EF4-FFF2-40B4-BE49-F238E27FC236}">
                <a16:creationId xmlns:a16="http://schemas.microsoft.com/office/drawing/2014/main" id="{8FAC97C1-95E6-71B0-C02D-CAB4D292CC30}"/>
              </a:ext>
            </a:extLst>
          </p:cNvPr>
          <p:cNvSpPr/>
          <p:nvPr/>
        </p:nvSpPr>
        <p:spPr>
          <a:xfrm>
            <a:off x="5604835" y="3429000"/>
            <a:ext cx="2135550" cy="15271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0" dirty="0">
                <a:effectLst/>
                <a:latin typeface="Söhne"/>
              </a:rPr>
              <a:t>Future-Proofing</a:t>
            </a:r>
            <a:endParaRPr lang="en-US" dirty="0"/>
          </a:p>
        </p:txBody>
      </p:sp>
    </p:spTree>
    <p:extLst>
      <p:ext uri="{BB962C8B-B14F-4D97-AF65-F5344CB8AC3E}">
        <p14:creationId xmlns:p14="http://schemas.microsoft.com/office/powerpoint/2010/main" val="164261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5DC03C-92F9-2190-3B0F-528F8CD6BC56}"/>
              </a:ext>
            </a:extLst>
          </p:cNvPr>
          <p:cNvSpPr txBox="1"/>
          <p:nvPr/>
        </p:nvSpPr>
        <p:spPr>
          <a:xfrm>
            <a:off x="1063690" y="429208"/>
            <a:ext cx="10328988" cy="584775"/>
          </a:xfrm>
          <a:prstGeom prst="rect">
            <a:avLst/>
          </a:prstGeom>
          <a:noFill/>
        </p:spPr>
        <p:txBody>
          <a:bodyPr wrap="square" rtlCol="0">
            <a:spAutoFit/>
          </a:bodyPr>
          <a:lstStyle/>
          <a:p>
            <a:r>
              <a:rPr lang="en-IN" sz="3200" dirty="0"/>
              <a:t>                                    Streaming Data Flow </a:t>
            </a:r>
            <a:endParaRPr lang="en-US" sz="3200" dirty="0"/>
          </a:p>
        </p:txBody>
      </p:sp>
      <p:pic>
        <p:nvPicPr>
          <p:cNvPr id="3" name="Picture 2">
            <a:extLst>
              <a:ext uri="{FF2B5EF4-FFF2-40B4-BE49-F238E27FC236}">
                <a16:creationId xmlns:a16="http://schemas.microsoft.com/office/drawing/2014/main" id="{36BA6E16-BE15-270A-9E3B-38BF14853A1D}"/>
              </a:ext>
            </a:extLst>
          </p:cNvPr>
          <p:cNvPicPr>
            <a:picLocks noChangeAspect="1"/>
          </p:cNvPicPr>
          <p:nvPr/>
        </p:nvPicPr>
        <p:blipFill>
          <a:blip r:embed="rId2"/>
          <a:stretch>
            <a:fillRect/>
          </a:stretch>
        </p:blipFill>
        <p:spPr>
          <a:xfrm>
            <a:off x="758401" y="1249535"/>
            <a:ext cx="874592" cy="871662"/>
          </a:xfrm>
          <a:prstGeom prst="rect">
            <a:avLst/>
          </a:prstGeom>
        </p:spPr>
      </p:pic>
      <p:sp>
        <p:nvSpPr>
          <p:cNvPr id="4" name="Arrow: Right 3">
            <a:extLst>
              <a:ext uri="{FF2B5EF4-FFF2-40B4-BE49-F238E27FC236}">
                <a16:creationId xmlns:a16="http://schemas.microsoft.com/office/drawing/2014/main" id="{780C9804-C780-3C67-6F1A-5B5E10EBE9A8}"/>
              </a:ext>
            </a:extLst>
          </p:cNvPr>
          <p:cNvSpPr/>
          <p:nvPr/>
        </p:nvSpPr>
        <p:spPr>
          <a:xfrm>
            <a:off x="2503484" y="1536076"/>
            <a:ext cx="609187" cy="298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12CCC5B-BB1B-FB5D-CB91-6B77D9E565D2}"/>
              </a:ext>
            </a:extLst>
          </p:cNvPr>
          <p:cNvPicPr>
            <a:picLocks noChangeAspect="1"/>
          </p:cNvPicPr>
          <p:nvPr/>
        </p:nvPicPr>
        <p:blipFill>
          <a:blip r:embed="rId3"/>
          <a:stretch>
            <a:fillRect/>
          </a:stretch>
        </p:blipFill>
        <p:spPr>
          <a:xfrm>
            <a:off x="650629" y="2594001"/>
            <a:ext cx="1306980" cy="628966"/>
          </a:xfrm>
          <a:prstGeom prst="rect">
            <a:avLst/>
          </a:prstGeom>
        </p:spPr>
      </p:pic>
      <p:sp>
        <p:nvSpPr>
          <p:cNvPr id="8" name="Arrow: Right 7">
            <a:extLst>
              <a:ext uri="{FF2B5EF4-FFF2-40B4-BE49-F238E27FC236}">
                <a16:creationId xmlns:a16="http://schemas.microsoft.com/office/drawing/2014/main" id="{C78ADDCD-3200-6406-D00B-E68EB9EADF14}"/>
              </a:ext>
            </a:extLst>
          </p:cNvPr>
          <p:cNvSpPr/>
          <p:nvPr/>
        </p:nvSpPr>
        <p:spPr>
          <a:xfrm>
            <a:off x="2515695" y="2759194"/>
            <a:ext cx="609187" cy="298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F95ECBC-D324-2E24-94AC-5DF4AEA9D71E}"/>
              </a:ext>
            </a:extLst>
          </p:cNvPr>
          <p:cNvPicPr>
            <a:picLocks noChangeAspect="1"/>
          </p:cNvPicPr>
          <p:nvPr/>
        </p:nvPicPr>
        <p:blipFill>
          <a:blip r:embed="rId4"/>
          <a:stretch>
            <a:fillRect/>
          </a:stretch>
        </p:blipFill>
        <p:spPr>
          <a:xfrm>
            <a:off x="814474" y="3429000"/>
            <a:ext cx="979289" cy="954942"/>
          </a:xfrm>
          <a:prstGeom prst="rect">
            <a:avLst/>
          </a:prstGeom>
        </p:spPr>
      </p:pic>
      <p:pic>
        <p:nvPicPr>
          <p:cNvPr id="10" name="Picture 9">
            <a:extLst>
              <a:ext uri="{FF2B5EF4-FFF2-40B4-BE49-F238E27FC236}">
                <a16:creationId xmlns:a16="http://schemas.microsoft.com/office/drawing/2014/main" id="{8DA7DF0E-A1E0-67A5-AF42-56EBC28320C0}"/>
              </a:ext>
            </a:extLst>
          </p:cNvPr>
          <p:cNvPicPr>
            <a:picLocks noChangeAspect="1"/>
          </p:cNvPicPr>
          <p:nvPr/>
        </p:nvPicPr>
        <p:blipFill>
          <a:blip r:embed="rId5"/>
          <a:stretch>
            <a:fillRect/>
          </a:stretch>
        </p:blipFill>
        <p:spPr>
          <a:xfrm>
            <a:off x="758401" y="4681310"/>
            <a:ext cx="1306980" cy="674236"/>
          </a:xfrm>
          <a:prstGeom prst="rect">
            <a:avLst/>
          </a:prstGeom>
        </p:spPr>
      </p:pic>
      <p:pic>
        <p:nvPicPr>
          <p:cNvPr id="11" name="Picture 10">
            <a:extLst>
              <a:ext uri="{FF2B5EF4-FFF2-40B4-BE49-F238E27FC236}">
                <a16:creationId xmlns:a16="http://schemas.microsoft.com/office/drawing/2014/main" id="{6F57A82D-FA10-AA8B-B7CD-B3E82CB4F5A3}"/>
              </a:ext>
            </a:extLst>
          </p:cNvPr>
          <p:cNvPicPr>
            <a:picLocks noChangeAspect="1"/>
          </p:cNvPicPr>
          <p:nvPr/>
        </p:nvPicPr>
        <p:blipFill>
          <a:blip r:embed="rId6"/>
          <a:stretch>
            <a:fillRect/>
          </a:stretch>
        </p:blipFill>
        <p:spPr>
          <a:xfrm>
            <a:off x="212524" y="5842285"/>
            <a:ext cx="2183187" cy="516026"/>
          </a:xfrm>
          <a:prstGeom prst="rect">
            <a:avLst/>
          </a:prstGeom>
        </p:spPr>
      </p:pic>
      <p:sp>
        <p:nvSpPr>
          <p:cNvPr id="12" name="Arrow: Right 11">
            <a:extLst>
              <a:ext uri="{FF2B5EF4-FFF2-40B4-BE49-F238E27FC236}">
                <a16:creationId xmlns:a16="http://schemas.microsoft.com/office/drawing/2014/main" id="{E683A547-C4EB-09AB-774E-01355D8C374D}"/>
              </a:ext>
            </a:extLst>
          </p:cNvPr>
          <p:cNvSpPr/>
          <p:nvPr/>
        </p:nvSpPr>
        <p:spPr>
          <a:xfrm>
            <a:off x="2503483" y="3833022"/>
            <a:ext cx="609187" cy="298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0356D3C-6B6D-6E32-6779-A3E2BFFFD048}"/>
              </a:ext>
            </a:extLst>
          </p:cNvPr>
          <p:cNvSpPr/>
          <p:nvPr/>
        </p:nvSpPr>
        <p:spPr>
          <a:xfrm>
            <a:off x="2514822" y="4837653"/>
            <a:ext cx="609187" cy="298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8F0B80D1-8366-DD01-6D57-A485FB6E5CD6}"/>
              </a:ext>
            </a:extLst>
          </p:cNvPr>
          <p:cNvSpPr/>
          <p:nvPr/>
        </p:nvSpPr>
        <p:spPr>
          <a:xfrm>
            <a:off x="2514822" y="5980678"/>
            <a:ext cx="609187" cy="298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B239AB8-87AA-B480-BA20-758E6E84DE83}"/>
              </a:ext>
            </a:extLst>
          </p:cNvPr>
          <p:cNvSpPr txBox="1"/>
          <p:nvPr/>
        </p:nvSpPr>
        <p:spPr>
          <a:xfrm>
            <a:off x="3525962" y="1500699"/>
            <a:ext cx="7866716" cy="369332"/>
          </a:xfrm>
          <a:prstGeom prst="rect">
            <a:avLst/>
          </a:prstGeom>
          <a:noFill/>
        </p:spPr>
        <p:txBody>
          <a:bodyPr wrap="square" rtlCol="0">
            <a:spAutoFit/>
          </a:bodyPr>
          <a:lstStyle/>
          <a:p>
            <a:r>
              <a:rPr lang="en-IN" dirty="0"/>
              <a:t>New York Taxi API was generated and passed into Kafka   </a:t>
            </a:r>
            <a:endParaRPr lang="en-US" dirty="0"/>
          </a:p>
        </p:txBody>
      </p:sp>
      <p:sp>
        <p:nvSpPr>
          <p:cNvPr id="17" name="TextBox 16">
            <a:extLst>
              <a:ext uri="{FF2B5EF4-FFF2-40B4-BE49-F238E27FC236}">
                <a16:creationId xmlns:a16="http://schemas.microsoft.com/office/drawing/2014/main" id="{8C816D40-01C3-3496-6FDD-A018FADA4D0C}"/>
              </a:ext>
            </a:extLst>
          </p:cNvPr>
          <p:cNvSpPr txBox="1"/>
          <p:nvPr/>
        </p:nvSpPr>
        <p:spPr>
          <a:xfrm>
            <a:off x="3510810" y="2464153"/>
            <a:ext cx="7866716" cy="923330"/>
          </a:xfrm>
          <a:prstGeom prst="rect">
            <a:avLst/>
          </a:prstGeom>
          <a:noFill/>
        </p:spPr>
        <p:txBody>
          <a:bodyPr wrap="square" rtlCol="0">
            <a:spAutoFit/>
          </a:bodyPr>
          <a:lstStyle/>
          <a:p>
            <a:r>
              <a:rPr lang="en-IN" dirty="0"/>
              <a:t>Kafka was used as a buffer storage. Producer was used to collect and send data from the API to Kafka topic. Consumer will process the real time data received from topic and integrate with MySQL database</a:t>
            </a:r>
            <a:endParaRPr lang="en-US" dirty="0"/>
          </a:p>
        </p:txBody>
      </p:sp>
      <p:sp>
        <p:nvSpPr>
          <p:cNvPr id="18" name="TextBox 17">
            <a:extLst>
              <a:ext uri="{FF2B5EF4-FFF2-40B4-BE49-F238E27FC236}">
                <a16:creationId xmlns:a16="http://schemas.microsoft.com/office/drawing/2014/main" id="{48498D55-9DFA-87DB-2C30-0CF4E3BC6585}"/>
              </a:ext>
            </a:extLst>
          </p:cNvPr>
          <p:cNvSpPr txBox="1"/>
          <p:nvPr/>
        </p:nvSpPr>
        <p:spPr>
          <a:xfrm>
            <a:off x="3525962" y="3563964"/>
            <a:ext cx="7866716" cy="923330"/>
          </a:xfrm>
          <a:prstGeom prst="rect">
            <a:avLst/>
          </a:prstGeom>
          <a:noFill/>
        </p:spPr>
        <p:txBody>
          <a:bodyPr wrap="square" rtlCol="0">
            <a:spAutoFit/>
          </a:bodyPr>
          <a:lstStyle/>
          <a:p>
            <a:r>
              <a:rPr lang="en-IN" dirty="0"/>
              <a:t>Python was used as a medium to set up Kafka environment and was also used to convert the data from API to a format in which the Kafka producer could consume the data. </a:t>
            </a:r>
            <a:endParaRPr lang="en-US" dirty="0"/>
          </a:p>
        </p:txBody>
      </p:sp>
      <p:sp>
        <p:nvSpPr>
          <p:cNvPr id="19" name="TextBox 18">
            <a:extLst>
              <a:ext uri="{FF2B5EF4-FFF2-40B4-BE49-F238E27FC236}">
                <a16:creationId xmlns:a16="http://schemas.microsoft.com/office/drawing/2014/main" id="{2B07DDE4-1CF6-B69F-CD8F-B03F7D45A410}"/>
              </a:ext>
            </a:extLst>
          </p:cNvPr>
          <p:cNvSpPr txBox="1"/>
          <p:nvPr/>
        </p:nvSpPr>
        <p:spPr>
          <a:xfrm>
            <a:off x="3525962" y="4663776"/>
            <a:ext cx="7866716" cy="646331"/>
          </a:xfrm>
          <a:prstGeom prst="rect">
            <a:avLst/>
          </a:prstGeom>
          <a:noFill/>
        </p:spPr>
        <p:txBody>
          <a:bodyPr wrap="square" rtlCol="0">
            <a:spAutoFit/>
          </a:bodyPr>
          <a:lstStyle/>
          <a:p>
            <a:r>
              <a:rPr lang="en-IN" dirty="0"/>
              <a:t>We used MySQL as the database layer to store the real time data that we received from Kafka Consumer and was also connected to tableau using SQL Connector. </a:t>
            </a:r>
            <a:endParaRPr lang="en-US" dirty="0"/>
          </a:p>
        </p:txBody>
      </p:sp>
      <p:sp>
        <p:nvSpPr>
          <p:cNvPr id="20" name="TextBox 19">
            <a:extLst>
              <a:ext uri="{FF2B5EF4-FFF2-40B4-BE49-F238E27FC236}">
                <a16:creationId xmlns:a16="http://schemas.microsoft.com/office/drawing/2014/main" id="{607FBA46-2D0C-D42E-5628-272996E9C5EB}"/>
              </a:ext>
            </a:extLst>
          </p:cNvPr>
          <p:cNvSpPr txBox="1"/>
          <p:nvPr/>
        </p:nvSpPr>
        <p:spPr>
          <a:xfrm>
            <a:off x="3525962" y="5945301"/>
            <a:ext cx="7866716" cy="369332"/>
          </a:xfrm>
          <a:prstGeom prst="rect">
            <a:avLst/>
          </a:prstGeom>
          <a:noFill/>
        </p:spPr>
        <p:txBody>
          <a:bodyPr wrap="square" rtlCol="0">
            <a:spAutoFit/>
          </a:bodyPr>
          <a:lstStyle/>
          <a:p>
            <a:r>
              <a:rPr lang="en-IN" dirty="0"/>
              <a:t>Tableau is the presentation layer of our project, to Visually showcase the result. </a:t>
            </a:r>
            <a:endParaRPr lang="en-US" dirty="0"/>
          </a:p>
        </p:txBody>
      </p:sp>
    </p:spTree>
    <p:extLst>
      <p:ext uri="{BB962C8B-B14F-4D97-AF65-F5344CB8AC3E}">
        <p14:creationId xmlns:p14="http://schemas.microsoft.com/office/powerpoint/2010/main" val="311404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E4F79-6882-1A4D-2D85-36615D27BAF0}"/>
              </a:ext>
            </a:extLst>
          </p:cNvPr>
          <p:cNvSpPr txBox="1"/>
          <p:nvPr/>
        </p:nvSpPr>
        <p:spPr>
          <a:xfrm>
            <a:off x="2286000" y="326571"/>
            <a:ext cx="5202130" cy="584775"/>
          </a:xfrm>
          <a:prstGeom prst="rect">
            <a:avLst/>
          </a:prstGeom>
          <a:noFill/>
        </p:spPr>
        <p:txBody>
          <a:bodyPr wrap="none" rtlCol="0">
            <a:spAutoFit/>
          </a:bodyPr>
          <a:lstStyle/>
          <a:p>
            <a:r>
              <a:rPr lang="en-IN" sz="3200" dirty="0"/>
              <a:t>                       Batch Data Flow </a:t>
            </a:r>
            <a:endParaRPr lang="en-US" sz="3200" dirty="0"/>
          </a:p>
        </p:txBody>
      </p:sp>
      <p:pic>
        <p:nvPicPr>
          <p:cNvPr id="4" name="Picture 3">
            <a:extLst>
              <a:ext uri="{FF2B5EF4-FFF2-40B4-BE49-F238E27FC236}">
                <a16:creationId xmlns:a16="http://schemas.microsoft.com/office/drawing/2014/main" id="{E8018312-DBF0-EDEC-13DD-560F14704250}"/>
              </a:ext>
            </a:extLst>
          </p:cNvPr>
          <p:cNvPicPr>
            <a:picLocks noChangeAspect="1"/>
          </p:cNvPicPr>
          <p:nvPr/>
        </p:nvPicPr>
        <p:blipFill>
          <a:blip r:embed="rId2"/>
          <a:stretch>
            <a:fillRect/>
          </a:stretch>
        </p:blipFill>
        <p:spPr>
          <a:xfrm>
            <a:off x="746916" y="1010194"/>
            <a:ext cx="804921" cy="747427"/>
          </a:xfrm>
          <a:prstGeom prst="rect">
            <a:avLst/>
          </a:prstGeom>
        </p:spPr>
      </p:pic>
      <p:pic>
        <p:nvPicPr>
          <p:cNvPr id="5" name="Picture 4">
            <a:extLst>
              <a:ext uri="{FF2B5EF4-FFF2-40B4-BE49-F238E27FC236}">
                <a16:creationId xmlns:a16="http://schemas.microsoft.com/office/drawing/2014/main" id="{8B90318E-0636-89F8-7FE6-7E8253971258}"/>
              </a:ext>
            </a:extLst>
          </p:cNvPr>
          <p:cNvPicPr>
            <a:picLocks noChangeAspect="1"/>
          </p:cNvPicPr>
          <p:nvPr/>
        </p:nvPicPr>
        <p:blipFill>
          <a:blip r:embed="rId3"/>
          <a:stretch>
            <a:fillRect/>
          </a:stretch>
        </p:blipFill>
        <p:spPr>
          <a:xfrm>
            <a:off x="735087" y="2143536"/>
            <a:ext cx="766483" cy="747427"/>
          </a:xfrm>
          <a:prstGeom prst="rect">
            <a:avLst/>
          </a:prstGeom>
        </p:spPr>
      </p:pic>
      <p:pic>
        <p:nvPicPr>
          <p:cNvPr id="6" name="Picture 5">
            <a:extLst>
              <a:ext uri="{FF2B5EF4-FFF2-40B4-BE49-F238E27FC236}">
                <a16:creationId xmlns:a16="http://schemas.microsoft.com/office/drawing/2014/main" id="{D1D47BE2-3572-218A-8AE7-CE5556C3CC3F}"/>
              </a:ext>
            </a:extLst>
          </p:cNvPr>
          <p:cNvPicPr>
            <a:picLocks noChangeAspect="1"/>
          </p:cNvPicPr>
          <p:nvPr/>
        </p:nvPicPr>
        <p:blipFill>
          <a:blip r:embed="rId4"/>
          <a:stretch>
            <a:fillRect/>
          </a:stretch>
        </p:blipFill>
        <p:spPr>
          <a:xfrm>
            <a:off x="735087" y="3140461"/>
            <a:ext cx="723467" cy="851253"/>
          </a:xfrm>
          <a:prstGeom prst="rect">
            <a:avLst/>
          </a:prstGeom>
        </p:spPr>
      </p:pic>
      <p:pic>
        <p:nvPicPr>
          <p:cNvPr id="7" name="Picture 6">
            <a:extLst>
              <a:ext uri="{FF2B5EF4-FFF2-40B4-BE49-F238E27FC236}">
                <a16:creationId xmlns:a16="http://schemas.microsoft.com/office/drawing/2014/main" id="{2DE3DD45-D001-5E75-40F2-B9D945B64466}"/>
              </a:ext>
            </a:extLst>
          </p:cNvPr>
          <p:cNvPicPr>
            <a:picLocks noChangeAspect="1"/>
          </p:cNvPicPr>
          <p:nvPr/>
        </p:nvPicPr>
        <p:blipFill>
          <a:blip r:embed="rId5"/>
          <a:stretch>
            <a:fillRect/>
          </a:stretch>
        </p:blipFill>
        <p:spPr>
          <a:xfrm>
            <a:off x="371402" y="4340750"/>
            <a:ext cx="1450838" cy="512796"/>
          </a:xfrm>
          <a:prstGeom prst="rect">
            <a:avLst/>
          </a:prstGeom>
        </p:spPr>
      </p:pic>
      <p:pic>
        <p:nvPicPr>
          <p:cNvPr id="8" name="Picture 7">
            <a:extLst>
              <a:ext uri="{FF2B5EF4-FFF2-40B4-BE49-F238E27FC236}">
                <a16:creationId xmlns:a16="http://schemas.microsoft.com/office/drawing/2014/main" id="{409775C0-F496-9771-8395-5D4F623DF317}"/>
              </a:ext>
            </a:extLst>
          </p:cNvPr>
          <p:cNvPicPr>
            <a:picLocks noChangeAspect="1"/>
          </p:cNvPicPr>
          <p:nvPr/>
        </p:nvPicPr>
        <p:blipFill>
          <a:blip r:embed="rId6"/>
          <a:stretch>
            <a:fillRect/>
          </a:stretch>
        </p:blipFill>
        <p:spPr>
          <a:xfrm>
            <a:off x="549949" y="5191976"/>
            <a:ext cx="1093742" cy="564232"/>
          </a:xfrm>
          <a:prstGeom prst="rect">
            <a:avLst/>
          </a:prstGeom>
        </p:spPr>
      </p:pic>
      <p:pic>
        <p:nvPicPr>
          <p:cNvPr id="9" name="Picture 8">
            <a:extLst>
              <a:ext uri="{FF2B5EF4-FFF2-40B4-BE49-F238E27FC236}">
                <a16:creationId xmlns:a16="http://schemas.microsoft.com/office/drawing/2014/main" id="{3EE28DB2-0B4E-9EAE-D4FB-4D531CBC0D0B}"/>
              </a:ext>
            </a:extLst>
          </p:cNvPr>
          <p:cNvPicPr>
            <a:picLocks noChangeAspect="1"/>
          </p:cNvPicPr>
          <p:nvPr/>
        </p:nvPicPr>
        <p:blipFill>
          <a:blip r:embed="rId7"/>
          <a:stretch>
            <a:fillRect/>
          </a:stretch>
        </p:blipFill>
        <p:spPr>
          <a:xfrm>
            <a:off x="237096" y="5986888"/>
            <a:ext cx="2183187" cy="516026"/>
          </a:xfrm>
          <a:prstGeom prst="rect">
            <a:avLst/>
          </a:prstGeom>
        </p:spPr>
      </p:pic>
      <p:sp>
        <p:nvSpPr>
          <p:cNvPr id="14" name="Arrow: Right 13">
            <a:extLst>
              <a:ext uri="{FF2B5EF4-FFF2-40B4-BE49-F238E27FC236}">
                <a16:creationId xmlns:a16="http://schemas.microsoft.com/office/drawing/2014/main" id="{25A58B60-AC28-8008-1589-642389DDED66}"/>
              </a:ext>
            </a:extLst>
          </p:cNvPr>
          <p:cNvSpPr/>
          <p:nvPr/>
        </p:nvSpPr>
        <p:spPr>
          <a:xfrm>
            <a:off x="2855167" y="1203649"/>
            <a:ext cx="485192"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761A59-B6FA-525E-D398-5C38921B2BC5}"/>
              </a:ext>
            </a:extLst>
          </p:cNvPr>
          <p:cNvSpPr txBox="1"/>
          <p:nvPr/>
        </p:nvSpPr>
        <p:spPr>
          <a:xfrm flipH="1">
            <a:off x="3983237" y="1091682"/>
            <a:ext cx="7416128" cy="646331"/>
          </a:xfrm>
          <a:prstGeom prst="rect">
            <a:avLst/>
          </a:prstGeom>
          <a:noFill/>
        </p:spPr>
        <p:txBody>
          <a:bodyPr wrap="square" rtlCol="0">
            <a:spAutoFit/>
          </a:bodyPr>
          <a:lstStyle/>
          <a:p>
            <a:r>
              <a:rPr lang="en-IN" dirty="0"/>
              <a:t>Files were taken from New York Taxi official website, which were in Parquet format</a:t>
            </a:r>
            <a:endParaRPr lang="en-US" dirty="0"/>
          </a:p>
        </p:txBody>
      </p:sp>
      <p:sp>
        <p:nvSpPr>
          <p:cNvPr id="16" name="Arrow: Right 15">
            <a:extLst>
              <a:ext uri="{FF2B5EF4-FFF2-40B4-BE49-F238E27FC236}">
                <a16:creationId xmlns:a16="http://schemas.microsoft.com/office/drawing/2014/main" id="{7EBDEEFA-0C5A-CC6B-5FA1-BF7DFF0379BF}"/>
              </a:ext>
            </a:extLst>
          </p:cNvPr>
          <p:cNvSpPr/>
          <p:nvPr/>
        </p:nvSpPr>
        <p:spPr>
          <a:xfrm>
            <a:off x="2855167" y="2395951"/>
            <a:ext cx="485192"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8329CF4-48B7-2AA5-C21D-88BB37E6233E}"/>
              </a:ext>
            </a:extLst>
          </p:cNvPr>
          <p:cNvSpPr txBox="1"/>
          <p:nvPr/>
        </p:nvSpPr>
        <p:spPr>
          <a:xfrm flipH="1">
            <a:off x="3983237" y="2332583"/>
            <a:ext cx="7416128" cy="369332"/>
          </a:xfrm>
          <a:prstGeom prst="rect">
            <a:avLst/>
          </a:prstGeom>
          <a:noFill/>
        </p:spPr>
        <p:txBody>
          <a:bodyPr wrap="square" rtlCol="0">
            <a:spAutoFit/>
          </a:bodyPr>
          <a:lstStyle/>
          <a:p>
            <a:r>
              <a:rPr lang="en-IN" dirty="0"/>
              <a:t>Python was used to convert Parquet files to CSV files </a:t>
            </a:r>
            <a:endParaRPr lang="en-US" dirty="0"/>
          </a:p>
        </p:txBody>
      </p:sp>
      <p:sp>
        <p:nvSpPr>
          <p:cNvPr id="19" name="Arrow: Right 18">
            <a:extLst>
              <a:ext uri="{FF2B5EF4-FFF2-40B4-BE49-F238E27FC236}">
                <a16:creationId xmlns:a16="http://schemas.microsoft.com/office/drawing/2014/main" id="{74352981-0F4B-24CE-0673-F23BD7F80C38}"/>
              </a:ext>
            </a:extLst>
          </p:cNvPr>
          <p:cNvSpPr/>
          <p:nvPr/>
        </p:nvSpPr>
        <p:spPr>
          <a:xfrm>
            <a:off x="2855167" y="3466955"/>
            <a:ext cx="485192"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826A646-07E2-9493-F06C-28CA0124C79D}"/>
              </a:ext>
            </a:extLst>
          </p:cNvPr>
          <p:cNvSpPr txBox="1"/>
          <p:nvPr/>
        </p:nvSpPr>
        <p:spPr>
          <a:xfrm flipH="1">
            <a:off x="3983237" y="3316990"/>
            <a:ext cx="7416128" cy="646331"/>
          </a:xfrm>
          <a:prstGeom prst="rect">
            <a:avLst/>
          </a:prstGeom>
          <a:noFill/>
        </p:spPr>
        <p:txBody>
          <a:bodyPr wrap="square" rtlCol="0">
            <a:spAutoFit/>
          </a:bodyPr>
          <a:lstStyle/>
          <a:p>
            <a:r>
              <a:rPr lang="en-IN" dirty="0"/>
              <a:t>After conversion , we have the taxi data ready to export into MySQL in CSV format. </a:t>
            </a:r>
            <a:endParaRPr lang="en-US" dirty="0"/>
          </a:p>
        </p:txBody>
      </p:sp>
      <p:sp>
        <p:nvSpPr>
          <p:cNvPr id="21" name="Arrow: Right 20">
            <a:extLst>
              <a:ext uri="{FF2B5EF4-FFF2-40B4-BE49-F238E27FC236}">
                <a16:creationId xmlns:a16="http://schemas.microsoft.com/office/drawing/2014/main" id="{12E535E5-9BEA-D0B0-C838-C412E9685A27}"/>
              </a:ext>
            </a:extLst>
          </p:cNvPr>
          <p:cNvSpPr/>
          <p:nvPr/>
        </p:nvSpPr>
        <p:spPr>
          <a:xfrm>
            <a:off x="2855167" y="4416661"/>
            <a:ext cx="485192"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0D04DD3-3FE0-D4BC-7B95-94C31A6B51F4}"/>
              </a:ext>
            </a:extLst>
          </p:cNvPr>
          <p:cNvSpPr txBox="1"/>
          <p:nvPr/>
        </p:nvSpPr>
        <p:spPr>
          <a:xfrm flipH="1">
            <a:off x="3983237" y="4273982"/>
            <a:ext cx="7416128" cy="369332"/>
          </a:xfrm>
          <a:prstGeom prst="rect">
            <a:avLst/>
          </a:prstGeom>
          <a:noFill/>
        </p:spPr>
        <p:txBody>
          <a:bodyPr wrap="square" rtlCol="0">
            <a:spAutoFit/>
          </a:bodyPr>
          <a:lstStyle/>
          <a:p>
            <a:r>
              <a:rPr lang="en-IN" dirty="0"/>
              <a:t>Tableau Prep was used to clean and merge the data and import it into MySQL. </a:t>
            </a:r>
            <a:endParaRPr lang="en-US" dirty="0"/>
          </a:p>
        </p:txBody>
      </p:sp>
      <p:sp>
        <p:nvSpPr>
          <p:cNvPr id="23" name="Arrow: Right 22">
            <a:extLst>
              <a:ext uri="{FF2B5EF4-FFF2-40B4-BE49-F238E27FC236}">
                <a16:creationId xmlns:a16="http://schemas.microsoft.com/office/drawing/2014/main" id="{959E88F9-92E0-10D6-B8D5-879EF8B04932}"/>
              </a:ext>
            </a:extLst>
          </p:cNvPr>
          <p:cNvSpPr/>
          <p:nvPr/>
        </p:nvSpPr>
        <p:spPr>
          <a:xfrm>
            <a:off x="2855167" y="5327780"/>
            <a:ext cx="485192"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BD505DC-C06F-A196-4003-D1F2314D5F43}"/>
              </a:ext>
            </a:extLst>
          </p:cNvPr>
          <p:cNvSpPr txBox="1"/>
          <p:nvPr/>
        </p:nvSpPr>
        <p:spPr>
          <a:xfrm flipH="1">
            <a:off x="3893041" y="5119988"/>
            <a:ext cx="7416128" cy="369332"/>
          </a:xfrm>
          <a:prstGeom prst="rect">
            <a:avLst/>
          </a:prstGeom>
          <a:noFill/>
        </p:spPr>
        <p:txBody>
          <a:bodyPr wrap="square" rtlCol="0">
            <a:spAutoFit/>
          </a:bodyPr>
          <a:lstStyle/>
          <a:p>
            <a:r>
              <a:rPr lang="en-IN" dirty="0"/>
              <a:t>We have used MySQL as our Database layer.</a:t>
            </a:r>
            <a:endParaRPr lang="en-US" dirty="0"/>
          </a:p>
        </p:txBody>
      </p:sp>
      <p:sp>
        <p:nvSpPr>
          <p:cNvPr id="25" name="Arrow: Right 24">
            <a:extLst>
              <a:ext uri="{FF2B5EF4-FFF2-40B4-BE49-F238E27FC236}">
                <a16:creationId xmlns:a16="http://schemas.microsoft.com/office/drawing/2014/main" id="{E999848D-7493-4C13-72FB-EFDA6D78D043}"/>
              </a:ext>
            </a:extLst>
          </p:cNvPr>
          <p:cNvSpPr/>
          <p:nvPr/>
        </p:nvSpPr>
        <p:spPr>
          <a:xfrm>
            <a:off x="2855167" y="6117601"/>
            <a:ext cx="485192"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66A9964-7549-8E97-87BA-25715D3B07ED}"/>
              </a:ext>
            </a:extLst>
          </p:cNvPr>
          <p:cNvSpPr txBox="1"/>
          <p:nvPr/>
        </p:nvSpPr>
        <p:spPr>
          <a:xfrm flipH="1">
            <a:off x="3893041" y="5914630"/>
            <a:ext cx="7416128" cy="646331"/>
          </a:xfrm>
          <a:prstGeom prst="rect">
            <a:avLst/>
          </a:prstGeom>
          <a:noFill/>
        </p:spPr>
        <p:txBody>
          <a:bodyPr wrap="square" rtlCol="0">
            <a:spAutoFit/>
          </a:bodyPr>
          <a:lstStyle/>
          <a:p>
            <a:r>
              <a:rPr lang="en-IN" dirty="0"/>
              <a:t>Finally, Tableau was implemented to Run Aggregated SQL queries and Visualize the Data.  </a:t>
            </a:r>
            <a:endParaRPr lang="en-US" dirty="0"/>
          </a:p>
        </p:txBody>
      </p:sp>
    </p:spTree>
    <p:extLst>
      <p:ext uri="{BB962C8B-B14F-4D97-AF65-F5344CB8AC3E}">
        <p14:creationId xmlns:p14="http://schemas.microsoft.com/office/powerpoint/2010/main" val="99255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5DA5FA-E78B-BC0C-C246-C2D79AEBAB5C}"/>
              </a:ext>
            </a:extLst>
          </p:cNvPr>
          <p:cNvSpPr txBox="1"/>
          <p:nvPr/>
        </p:nvSpPr>
        <p:spPr>
          <a:xfrm>
            <a:off x="1446245" y="690465"/>
            <a:ext cx="9657184" cy="369332"/>
          </a:xfrm>
          <a:prstGeom prst="rect">
            <a:avLst/>
          </a:prstGeom>
          <a:noFill/>
        </p:spPr>
        <p:txBody>
          <a:bodyPr wrap="square" rtlCol="0">
            <a:spAutoFit/>
          </a:bodyPr>
          <a:lstStyle/>
          <a:p>
            <a:pPr algn="ctr"/>
            <a:r>
              <a:rPr lang="en-IN" dirty="0"/>
              <a:t>Streaming Flow Code Snippets</a:t>
            </a:r>
            <a:endParaRPr lang="en-US" dirty="0"/>
          </a:p>
        </p:txBody>
      </p:sp>
      <p:sp>
        <p:nvSpPr>
          <p:cNvPr id="3" name="TextBox 2">
            <a:extLst>
              <a:ext uri="{FF2B5EF4-FFF2-40B4-BE49-F238E27FC236}">
                <a16:creationId xmlns:a16="http://schemas.microsoft.com/office/drawing/2014/main" id="{FA08AC4A-C384-0331-0105-FCDED851D3AF}"/>
              </a:ext>
            </a:extLst>
          </p:cNvPr>
          <p:cNvSpPr txBox="1"/>
          <p:nvPr/>
        </p:nvSpPr>
        <p:spPr>
          <a:xfrm>
            <a:off x="1534160" y="1330960"/>
            <a:ext cx="9885680" cy="646331"/>
          </a:xfrm>
          <a:prstGeom prst="rect">
            <a:avLst/>
          </a:prstGeom>
          <a:noFill/>
        </p:spPr>
        <p:txBody>
          <a:bodyPr wrap="square" rtlCol="0">
            <a:spAutoFit/>
          </a:bodyPr>
          <a:lstStyle/>
          <a:p>
            <a:pPr marL="342900" indent="-342900">
              <a:buAutoNum type="arabicPeriod"/>
            </a:pPr>
            <a:r>
              <a:rPr lang="en-IN" dirty="0"/>
              <a:t>Kafka Producer  </a:t>
            </a:r>
          </a:p>
          <a:p>
            <a:pPr marL="342900" indent="-342900">
              <a:buAutoNum type="arabicPeriod"/>
            </a:pPr>
            <a:endParaRPr lang="en-US" dirty="0"/>
          </a:p>
        </p:txBody>
      </p:sp>
      <p:pic>
        <p:nvPicPr>
          <p:cNvPr id="4" name="Picture 3">
            <a:extLst>
              <a:ext uri="{FF2B5EF4-FFF2-40B4-BE49-F238E27FC236}">
                <a16:creationId xmlns:a16="http://schemas.microsoft.com/office/drawing/2014/main" id="{D7EB6D57-5115-94F3-0F66-7179C62AABDC}"/>
              </a:ext>
            </a:extLst>
          </p:cNvPr>
          <p:cNvPicPr>
            <a:picLocks noChangeAspect="1"/>
          </p:cNvPicPr>
          <p:nvPr/>
        </p:nvPicPr>
        <p:blipFill>
          <a:blip r:embed="rId2"/>
          <a:stretch>
            <a:fillRect/>
          </a:stretch>
        </p:blipFill>
        <p:spPr>
          <a:xfrm>
            <a:off x="3063240" y="1787305"/>
            <a:ext cx="6304280" cy="4660108"/>
          </a:xfrm>
          <a:prstGeom prst="rect">
            <a:avLst/>
          </a:prstGeom>
        </p:spPr>
      </p:pic>
    </p:spTree>
    <p:extLst>
      <p:ext uri="{BB962C8B-B14F-4D97-AF65-F5344CB8AC3E}">
        <p14:creationId xmlns:p14="http://schemas.microsoft.com/office/powerpoint/2010/main" val="262871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885DAD-617E-D493-44AA-C7A9604D39BD}"/>
              </a:ext>
            </a:extLst>
          </p:cNvPr>
          <p:cNvSpPr txBox="1"/>
          <p:nvPr/>
        </p:nvSpPr>
        <p:spPr>
          <a:xfrm>
            <a:off x="2479040" y="731520"/>
            <a:ext cx="1983685" cy="923330"/>
          </a:xfrm>
          <a:prstGeom prst="rect">
            <a:avLst/>
          </a:prstGeom>
          <a:noFill/>
        </p:spPr>
        <p:txBody>
          <a:bodyPr wrap="none" rtlCol="0">
            <a:spAutoFit/>
          </a:bodyPr>
          <a:lstStyle/>
          <a:p>
            <a:r>
              <a:rPr lang="en-IN" dirty="0"/>
              <a:t>2. Kafka Consumer </a:t>
            </a:r>
          </a:p>
          <a:p>
            <a:endParaRPr lang="en-IN" dirty="0"/>
          </a:p>
          <a:p>
            <a:endParaRPr lang="en-US" dirty="0"/>
          </a:p>
        </p:txBody>
      </p:sp>
      <p:pic>
        <p:nvPicPr>
          <p:cNvPr id="3" name="Picture 2">
            <a:extLst>
              <a:ext uri="{FF2B5EF4-FFF2-40B4-BE49-F238E27FC236}">
                <a16:creationId xmlns:a16="http://schemas.microsoft.com/office/drawing/2014/main" id="{34DF7A56-FEF1-1F09-6146-3614B7231B2D}"/>
              </a:ext>
            </a:extLst>
          </p:cNvPr>
          <p:cNvPicPr>
            <a:picLocks noChangeAspect="1"/>
          </p:cNvPicPr>
          <p:nvPr/>
        </p:nvPicPr>
        <p:blipFill>
          <a:blip r:embed="rId2"/>
          <a:stretch>
            <a:fillRect/>
          </a:stretch>
        </p:blipFill>
        <p:spPr>
          <a:xfrm>
            <a:off x="492760" y="1397000"/>
            <a:ext cx="5760720" cy="3048000"/>
          </a:xfrm>
          <a:prstGeom prst="rect">
            <a:avLst/>
          </a:prstGeom>
        </p:spPr>
      </p:pic>
      <p:pic>
        <p:nvPicPr>
          <p:cNvPr id="4" name="Picture 3">
            <a:extLst>
              <a:ext uri="{FF2B5EF4-FFF2-40B4-BE49-F238E27FC236}">
                <a16:creationId xmlns:a16="http://schemas.microsoft.com/office/drawing/2014/main" id="{1E3B0D64-7D72-9B6E-F812-75433BE0154F}"/>
              </a:ext>
            </a:extLst>
          </p:cNvPr>
          <p:cNvPicPr>
            <a:picLocks noChangeAspect="1"/>
          </p:cNvPicPr>
          <p:nvPr/>
        </p:nvPicPr>
        <p:blipFill>
          <a:blip r:embed="rId3"/>
          <a:stretch>
            <a:fillRect/>
          </a:stretch>
        </p:blipFill>
        <p:spPr>
          <a:xfrm>
            <a:off x="6060440" y="4571047"/>
            <a:ext cx="5760720" cy="2165985"/>
          </a:xfrm>
          <a:prstGeom prst="rect">
            <a:avLst/>
          </a:prstGeom>
        </p:spPr>
      </p:pic>
    </p:spTree>
    <p:extLst>
      <p:ext uri="{BB962C8B-B14F-4D97-AF65-F5344CB8AC3E}">
        <p14:creationId xmlns:p14="http://schemas.microsoft.com/office/powerpoint/2010/main" val="3025508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561</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Times New Roman</vt:lpstr>
      <vt:lpstr>Office Theme</vt:lpstr>
      <vt:lpstr>Data Engineering 2 Project</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2 Project</dc:title>
  <dc:creator>Singh, Aditya Raj (SRH Hochschule Heidelberg Student)</dc:creator>
  <cp:lastModifiedBy>Singh, Aditya Raj (SRH Hochschule Heidelberg Student)</cp:lastModifiedBy>
  <cp:revision>2</cp:revision>
  <dcterms:created xsi:type="dcterms:W3CDTF">2023-06-15T16:38:36Z</dcterms:created>
  <dcterms:modified xsi:type="dcterms:W3CDTF">2023-06-15T20:42:47Z</dcterms:modified>
</cp:coreProperties>
</file>