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b477908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477908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477908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477908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b477907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b477907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b477907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477907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b47790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47790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b4779088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477908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b4779088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b477908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b477908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b477908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b477908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477908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b477908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477908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2400"/>
              </a:spcBef>
              <a:spcAft>
                <a:spcPts val="0"/>
              </a:spcAft>
              <a:buNone/>
            </a:pPr>
            <a:r>
              <a:rPr b="1" lang="en" sz="2800">
                <a:solidFill>
                  <a:srgbClr val="FFFFFF"/>
                </a:solidFill>
                <a:latin typeface="Times New Roman"/>
                <a:ea typeface="Times New Roman"/>
                <a:cs typeface="Times New Roman"/>
                <a:sym typeface="Times New Roman"/>
              </a:rPr>
              <a:t>The Battle of Neighborhoods | Finding a Better Place in Scarborough, Toronto</a:t>
            </a:r>
            <a:endParaRPr b="1" sz="2800">
              <a:solidFill>
                <a:srgbClr val="FFFFFF"/>
              </a:solidFill>
              <a:latin typeface="Times New Roman"/>
              <a:ea typeface="Times New Roman"/>
              <a:cs typeface="Times New Roman"/>
              <a:sym typeface="Times New Roman"/>
            </a:endParaRPr>
          </a:p>
          <a:p>
            <a:pPr indent="0" lvl="0" marL="0" rtl="0" algn="ctr">
              <a:spcBef>
                <a:spcPts val="600"/>
              </a:spcBef>
              <a:spcAft>
                <a:spcPts val="0"/>
              </a:spcAft>
              <a:buNone/>
            </a:pPr>
            <a:r>
              <a:t/>
            </a:r>
            <a:endParaRPr sz="5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90250" y="450150"/>
            <a:ext cx="77652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rgbClr val="FFFFFF"/>
                </a:solidFill>
                <a:latin typeface="Times New Roman"/>
                <a:ea typeface="Times New Roman"/>
                <a:cs typeface="Times New Roman"/>
                <a:sym typeface="Times New Roman"/>
              </a:rPr>
              <a:t>The Location:</a:t>
            </a:r>
            <a:endParaRPr b="1" sz="16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600">
                <a:solidFill>
                  <a:srgbClr val="FFFFFF"/>
                </a:solidFill>
                <a:latin typeface="Times New Roman"/>
                <a:ea typeface="Times New Roman"/>
                <a:cs typeface="Times New Roman"/>
                <a:sym typeface="Times New Roman"/>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sz="16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solidFill>
                  <a:srgbClr val="FFFFFF"/>
                </a:solidFill>
                <a:latin typeface="Times New Roman"/>
                <a:ea typeface="Times New Roman"/>
                <a:cs typeface="Times New Roman"/>
                <a:sym typeface="Times New Roman"/>
              </a:rPr>
              <a:t>Foursquare API:</a:t>
            </a:r>
            <a:endParaRPr b="1" sz="16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600">
                <a:solidFill>
                  <a:srgbClr val="FFFFFF"/>
                </a:solidFill>
                <a:latin typeface="Times New Roman"/>
                <a:ea typeface="Times New Roman"/>
                <a:cs typeface="Times New Roman"/>
                <a:sym typeface="Times New Roman"/>
              </a:rPr>
              <a:t>This Capstone project have used Four-square API as its prime data gathering source as it has a database of millions of places, especially their places API which provides the ability to perform location search, location sharing and details about a business.</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CONCLUSION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FFFFFF"/>
                </a:solidFill>
                <a:latin typeface="Times New Roman"/>
                <a:ea typeface="Times New Roman"/>
                <a:cs typeface="Times New Roman"/>
                <a:sym typeface="Times New Roman"/>
              </a:rPr>
              <a:t>In this Capstone project, using k-means cluster algorithm I separated the neighborhood into 10(Ten) different clusters and for 103 different </a:t>
            </a:r>
            <a:r>
              <a:rPr lang="en" sz="1600">
                <a:solidFill>
                  <a:srgbClr val="FFFFFF"/>
                </a:solidFill>
                <a:latin typeface="Times New Roman"/>
                <a:ea typeface="Times New Roman"/>
                <a:cs typeface="Times New Roman"/>
                <a:sym typeface="Times New Roman"/>
              </a:rPr>
              <a:t>latitude</a:t>
            </a:r>
            <a:r>
              <a:rPr lang="en" sz="1600">
                <a:solidFill>
                  <a:srgbClr val="FFFFFF"/>
                </a:solidFill>
                <a:latin typeface="Times New Roman"/>
                <a:ea typeface="Times New Roman"/>
                <a:cs typeface="Times New Roman"/>
                <a:sym typeface="Times New Roman"/>
              </a:rPr>
              <a:t> and </a:t>
            </a:r>
            <a:r>
              <a:rPr lang="en" sz="1600">
                <a:solidFill>
                  <a:srgbClr val="FFFFFF"/>
                </a:solidFill>
                <a:latin typeface="Times New Roman"/>
                <a:ea typeface="Times New Roman"/>
                <a:cs typeface="Times New Roman"/>
                <a:sym typeface="Times New Roman"/>
              </a:rPr>
              <a:t>longitude</a:t>
            </a:r>
            <a:r>
              <a:rPr lang="en" sz="1600">
                <a:solidFill>
                  <a:srgbClr val="FFFFFF"/>
                </a:solidFill>
                <a:latin typeface="Times New Roman"/>
                <a:ea typeface="Times New Roman"/>
                <a:cs typeface="Times New Roman"/>
                <a:sym typeface="Times New Roman"/>
              </a:rPr>
              <a:t> from dataset, which have very-similar neighborhoods around them. Using the charts above results presented to a particular neighborhood based on average house prices and school rating have been made.</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FFFFFF"/>
                </a:solidFill>
                <a:latin typeface="Times New Roman"/>
                <a:ea typeface="Times New Roman"/>
                <a:cs typeface="Times New Roman"/>
                <a:sym typeface="Times New Roman"/>
              </a:rPr>
              <a:t>I feel rewarded with the efforts and believe this course with all the topics covered is well worthy of appreciation.</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FFFFFF"/>
                </a:solidFill>
                <a:latin typeface="Times New Roman"/>
                <a:ea typeface="Times New Roman"/>
                <a:cs typeface="Times New Roman"/>
                <a:sym typeface="Times New Roman"/>
              </a:rPr>
              <a:t>This project has shown me a practical application to resolve a real situation that has impacting personal and financial impact using Data Science tools.</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FFFFFF"/>
                </a:solidFill>
                <a:latin typeface="Times New Roman"/>
                <a:ea typeface="Times New Roman"/>
                <a:cs typeface="Times New Roman"/>
                <a:sym typeface="Times New Roman"/>
              </a:rPr>
              <a:t>The mapping with Folium is a very powerful technique to consolidate information and make the analysis and decision better with confidence.</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INTRODUCTION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Lots of people are migrating to various states of Canada and needed lots of research for good housing prices and </a:t>
            </a:r>
            <a:r>
              <a:rPr lang="en" sz="1600"/>
              <a:t>reputed</a:t>
            </a:r>
            <a:r>
              <a:rPr lang="en" sz="1600"/>
              <a:t> schools for their children.</a:t>
            </a:r>
            <a:endParaRPr sz="1600"/>
          </a:p>
          <a:p>
            <a:pPr indent="-330200" lvl="0" marL="457200" rtl="0" algn="l">
              <a:spcBef>
                <a:spcPts val="0"/>
              </a:spcBef>
              <a:spcAft>
                <a:spcPts val="0"/>
              </a:spcAft>
              <a:buSzPts val="1600"/>
              <a:buChar char="●"/>
            </a:pPr>
            <a:r>
              <a:rPr lang="en" sz="1600"/>
              <a:t>This project is for those people who are looking for better neighborhoods. For ease of accessing to Cafe, School, </a:t>
            </a:r>
            <a:r>
              <a:rPr lang="en" sz="1600"/>
              <a:t>Supermarket</a:t>
            </a:r>
            <a:r>
              <a:rPr lang="en" sz="1600"/>
              <a:t>, medical shops, grocery shops, mall, theatre, hospital, like minded people, etc.</a:t>
            </a:r>
            <a:endParaRPr sz="1600"/>
          </a:p>
          <a:p>
            <a:pPr indent="-330200" lvl="0" marL="457200" rtl="0" algn="l">
              <a:spcBef>
                <a:spcPts val="0"/>
              </a:spcBef>
              <a:spcAft>
                <a:spcPts val="0"/>
              </a:spcAft>
              <a:buSzPts val="1600"/>
              <a:buChar char="●"/>
            </a:pPr>
            <a:r>
              <a:rPr lang="en" sz="1600"/>
              <a:t>This Project aim to create an analysis of features for a people migrating to Scarborough to search a best neighborhood as a comparative analysis between neighborhoods.</a:t>
            </a:r>
            <a:endParaRPr sz="1600"/>
          </a:p>
          <a:p>
            <a:pPr indent="-330200" lvl="0" marL="457200" rtl="0" algn="l">
              <a:spcBef>
                <a:spcPts val="0"/>
              </a:spcBef>
              <a:spcAft>
                <a:spcPts val="0"/>
              </a:spcAft>
              <a:buSzPts val="1600"/>
              <a:buChar char="●"/>
            </a:pPr>
            <a:r>
              <a:rPr lang="en" sz="1600"/>
              <a:t>The features include median housing price and better school according to ratings, crime rates of that particular area, road connectivity, weather conditions, good management for emergency, water resources both </a:t>
            </a:r>
            <a:r>
              <a:rPr lang="en" sz="1600"/>
              <a:t>fresh</a:t>
            </a:r>
            <a:r>
              <a:rPr lang="en" sz="1600"/>
              <a:t> and waste water and excrement conveyed in sewers and recreational facilities.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DATA SELECTION AND CLEANING</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Data Link: </a:t>
            </a:r>
            <a:r>
              <a:rPr lang="en" sz="1600" u="sng">
                <a:solidFill>
                  <a:schemeClr val="hlink"/>
                </a:solidFill>
                <a:latin typeface="Times New Roman"/>
                <a:ea typeface="Times New Roman"/>
                <a:cs typeface="Times New Roman"/>
                <a:sym typeface="Times New Roman"/>
                <a:hlinkClick r:id="rId3"/>
              </a:rPr>
              <a:t>https://en.wikipedia.org/wiki/List_of_postal_codes_of_Canada:_M</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 have </a:t>
            </a:r>
            <a:r>
              <a:rPr lang="en" sz="1600">
                <a:latin typeface="Times New Roman"/>
                <a:ea typeface="Times New Roman"/>
                <a:cs typeface="Times New Roman"/>
                <a:sym typeface="Times New Roman"/>
              </a:rPr>
              <a:t>scrapped</a:t>
            </a:r>
            <a:r>
              <a:rPr lang="en" sz="1600">
                <a:latin typeface="Times New Roman"/>
                <a:ea typeface="Times New Roman"/>
                <a:cs typeface="Times New Roman"/>
                <a:sym typeface="Times New Roman"/>
              </a:rPr>
              <a:t> the data using the </a:t>
            </a:r>
            <a:r>
              <a:rPr lang="en" sz="1600">
                <a:latin typeface="Times New Roman"/>
                <a:ea typeface="Times New Roman"/>
                <a:cs typeface="Times New Roman"/>
                <a:sym typeface="Times New Roman"/>
              </a:rPr>
              <a:t>BeautifulSoup</a:t>
            </a:r>
            <a:r>
              <a:rPr lang="en" sz="1600">
                <a:latin typeface="Times New Roman"/>
                <a:ea typeface="Times New Roman"/>
                <a:cs typeface="Times New Roman"/>
                <a:sym typeface="Times New Roman"/>
              </a:rPr>
              <a:t> Library of python and </a:t>
            </a:r>
            <a:r>
              <a:rPr lang="en" sz="1600">
                <a:latin typeface="Times New Roman"/>
                <a:ea typeface="Times New Roman"/>
                <a:cs typeface="Times New Roman"/>
                <a:sym typeface="Times New Roman"/>
              </a:rPr>
              <a:t>extracted</a:t>
            </a:r>
            <a:r>
              <a:rPr lang="en" sz="1600">
                <a:latin typeface="Times New Roman"/>
                <a:ea typeface="Times New Roman"/>
                <a:cs typeface="Times New Roman"/>
                <a:sym typeface="Times New Roman"/>
              </a:rPr>
              <a:t> the table of </a:t>
            </a:r>
            <a:r>
              <a:rPr lang="en" sz="1600">
                <a:latin typeface="Times New Roman"/>
                <a:ea typeface="Times New Roman"/>
                <a:cs typeface="Times New Roman"/>
                <a:sym typeface="Times New Roman"/>
              </a:rPr>
              <a:t>postal</a:t>
            </a:r>
            <a:r>
              <a:rPr lang="en" sz="1600">
                <a:latin typeface="Times New Roman"/>
                <a:ea typeface="Times New Roman"/>
                <a:cs typeface="Times New Roman"/>
                <a:sym typeface="Times New Roman"/>
              </a:rPr>
              <a:t> code and saved in csv format.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will need data about different venues in different neighborhoods of that specific borough so we are getting this data using foursquare api.</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After finding the list of neighborhoods, we then connect to the Foursquare API to gather information about venues inside each and every neighborhood. For each neighborhood, we have chosen the radius to be 100 meter.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Data Extracted are:Neighborhood, Neighborhood Latitude, Neighborhood Longitude,Venue, Name of the venue e.g. the name of a store or restaurant, Venue Latitude, Venue Longitude,Venue Category</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METHODOLOGY</a:t>
            </a:r>
            <a:r>
              <a:rPr lang="en"/>
              <a:t> SECTION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FFFFFF"/>
                </a:solidFill>
                <a:latin typeface="Times New Roman"/>
                <a:ea typeface="Times New Roman"/>
                <a:cs typeface="Times New Roman"/>
                <a:sym typeface="Times New Roman"/>
              </a:rPr>
              <a:t>Clustering Approach: </a:t>
            </a:r>
            <a:r>
              <a:rPr lang="en" sz="1600">
                <a:solidFill>
                  <a:srgbClr val="FFFFFF"/>
                </a:solidFill>
                <a:latin typeface="Times New Roman"/>
                <a:ea typeface="Times New Roman"/>
                <a:cs typeface="Times New Roman"/>
                <a:sym typeface="Times New Roman"/>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FFFFFF"/>
                </a:solidFill>
                <a:latin typeface="Times New Roman"/>
                <a:ea typeface="Times New Roman"/>
                <a:cs typeface="Times New Roman"/>
                <a:sym typeface="Times New Roman"/>
              </a:rPr>
              <a:t>Workflow</a:t>
            </a:r>
            <a:r>
              <a:rPr b="1" lang="en" sz="1600">
                <a:solidFill>
                  <a:srgbClr val="FFFFFF"/>
                </a:solidFill>
                <a:latin typeface="Times New Roman"/>
                <a:ea typeface="Times New Roman"/>
                <a:cs typeface="Times New Roman"/>
                <a:sym typeface="Times New Roman"/>
              </a:rPr>
              <a:t>: </a:t>
            </a:r>
            <a:r>
              <a:rPr lang="en" sz="1600">
                <a:solidFill>
                  <a:srgbClr val="FFFFFF"/>
                </a:solidFill>
                <a:latin typeface="Times New Roman"/>
                <a:ea typeface="Times New Roman"/>
                <a:cs typeface="Times New Roman"/>
                <a:sym typeface="Times New Roman"/>
              </a:rPr>
              <a:t>Using credentials of Foursquare API features of </a:t>
            </a:r>
            <a:r>
              <a:rPr lang="en" sz="1600">
                <a:solidFill>
                  <a:srgbClr val="FFFFFF"/>
                </a:solidFill>
                <a:latin typeface="Times New Roman"/>
                <a:ea typeface="Times New Roman"/>
                <a:cs typeface="Times New Roman"/>
                <a:sym typeface="Times New Roman"/>
              </a:rPr>
              <a:t>nearby</a:t>
            </a:r>
            <a:r>
              <a:rPr lang="en" sz="1600">
                <a:solidFill>
                  <a:srgbClr val="FFFFFF"/>
                </a:solidFill>
                <a:latin typeface="Times New Roman"/>
                <a:ea typeface="Times New Roman"/>
                <a:cs typeface="Times New Roman"/>
                <a:sym typeface="Times New Roman"/>
              </a:rPr>
              <a:t> places of the neighborhoods would be mined. Due to http request limitations the number of places per neighborhood parameter would reasonably be set to 100 and the radius parameter would be set to 500.</a:t>
            </a:r>
            <a:endParaRPr sz="16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200"/>
              </a:spcBef>
              <a:spcAft>
                <a:spcPts val="160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Using K-Means Clustering Approach</a:t>
            </a:r>
            <a:r>
              <a:rPr lang="en" sz="1600">
                <a:solidFill>
                  <a:srgbClr val="FFFFFF"/>
                </a:solidFill>
                <a:latin typeface="Times New Roman"/>
                <a:ea typeface="Times New Roman"/>
                <a:cs typeface="Times New Roman"/>
                <a:sym typeface="Times New Roman"/>
              </a:rPr>
              <a:t> | Most Common Venue</a:t>
            </a:r>
            <a:endParaRPr sz="1600">
              <a:solidFill>
                <a:srgbClr val="FFFFFF"/>
              </a:solidFill>
              <a:latin typeface="Times New Roman"/>
              <a:ea typeface="Times New Roman"/>
              <a:cs typeface="Times New Roman"/>
              <a:sym typeface="Times New Roman"/>
            </a:endParaRPr>
          </a:p>
        </p:txBody>
      </p:sp>
      <p:pic>
        <p:nvPicPr>
          <p:cNvPr id="78" name="Google Shape;78;p17"/>
          <p:cNvPicPr preferRelativeResize="0"/>
          <p:nvPr/>
        </p:nvPicPr>
        <p:blipFill>
          <a:blip r:embed="rId3">
            <a:alphaModFix/>
          </a:blip>
          <a:stretch>
            <a:fillRect/>
          </a:stretch>
        </p:blipFill>
        <p:spPr>
          <a:xfrm>
            <a:off x="1297313" y="997350"/>
            <a:ext cx="6549375" cy="372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Most Common Venues near Neighborhood</a:t>
            </a:r>
            <a:r>
              <a:rPr lang="en" sz="1600">
                <a:solidFill>
                  <a:srgbClr val="FFFFFF"/>
                </a:solidFill>
                <a:latin typeface="Times New Roman"/>
                <a:ea typeface="Times New Roman"/>
                <a:cs typeface="Times New Roman"/>
                <a:sym typeface="Times New Roman"/>
              </a:rPr>
              <a:t> | Using Clustering</a:t>
            </a:r>
            <a:endParaRPr sz="1600">
              <a:solidFill>
                <a:srgbClr val="FFFFFF"/>
              </a:solidFill>
              <a:latin typeface="Times New Roman"/>
              <a:ea typeface="Times New Roman"/>
              <a:cs typeface="Times New Roman"/>
              <a:sym typeface="Times New Roman"/>
            </a:endParaRPr>
          </a:p>
        </p:txBody>
      </p:sp>
      <p:pic>
        <p:nvPicPr>
          <p:cNvPr id="84" name="Google Shape;84;p18"/>
          <p:cNvPicPr preferRelativeResize="0"/>
          <p:nvPr/>
        </p:nvPicPr>
        <p:blipFill>
          <a:blip r:embed="rId3">
            <a:alphaModFix/>
          </a:blip>
          <a:stretch>
            <a:fillRect/>
          </a:stretch>
        </p:blipFill>
        <p:spPr>
          <a:xfrm>
            <a:off x="1254975" y="986213"/>
            <a:ext cx="6634049" cy="374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RESULT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Map of Clusters in Scarborough</a:t>
            </a:r>
            <a:endParaRPr b="1" sz="16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600">
              <a:solidFill>
                <a:srgbClr val="FFFFFF"/>
              </a:solidFill>
              <a:latin typeface="Times New Roman"/>
              <a:ea typeface="Times New Roman"/>
              <a:cs typeface="Times New Roman"/>
              <a:sym typeface="Times New Roman"/>
            </a:endParaRPr>
          </a:p>
        </p:txBody>
      </p:sp>
      <p:pic>
        <p:nvPicPr>
          <p:cNvPr id="91" name="Google Shape;91;p19"/>
          <p:cNvPicPr preferRelativeResize="0"/>
          <p:nvPr/>
        </p:nvPicPr>
        <p:blipFill>
          <a:blip r:embed="rId3">
            <a:alphaModFix/>
          </a:blip>
          <a:stretch>
            <a:fillRect/>
          </a:stretch>
        </p:blipFill>
        <p:spPr>
          <a:xfrm>
            <a:off x="1999088" y="1660950"/>
            <a:ext cx="5145825" cy="290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Average Housing Price by Clusters in Scarborough</a:t>
            </a:r>
            <a:endParaRPr b="1" sz="1600">
              <a:solidFill>
                <a:srgbClr val="FFFFFF"/>
              </a:solidFill>
              <a:latin typeface="Times New Roman"/>
              <a:ea typeface="Times New Roman"/>
              <a:cs typeface="Times New Roman"/>
              <a:sym typeface="Times New Roman"/>
            </a:endParaRPr>
          </a:p>
        </p:txBody>
      </p:sp>
      <p:pic>
        <p:nvPicPr>
          <p:cNvPr id="97" name="Google Shape;97;p20"/>
          <p:cNvPicPr preferRelativeResize="0"/>
          <p:nvPr/>
        </p:nvPicPr>
        <p:blipFill>
          <a:blip r:embed="rId3">
            <a:alphaModFix/>
          </a:blip>
          <a:stretch>
            <a:fillRect/>
          </a:stretch>
        </p:blipFill>
        <p:spPr>
          <a:xfrm>
            <a:off x="2316275" y="948588"/>
            <a:ext cx="4511450" cy="3824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School Ratings by Clusters in Scarborough</a:t>
            </a:r>
            <a:endParaRPr sz="1600">
              <a:solidFill>
                <a:srgbClr val="FFFFFF"/>
              </a:solidFill>
              <a:latin typeface="Times New Roman"/>
              <a:ea typeface="Times New Roman"/>
              <a:cs typeface="Times New Roman"/>
              <a:sym typeface="Times New Roman"/>
            </a:endParaRPr>
          </a:p>
        </p:txBody>
      </p:sp>
      <p:pic>
        <p:nvPicPr>
          <p:cNvPr id="103" name="Google Shape;103;p21"/>
          <p:cNvPicPr preferRelativeResize="0"/>
          <p:nvPr/>
        </p:nvPicPr>
        <p:blipFill>
          <a:blip r:embed="rId3">
            <a:alphaModFix/>
          </a:blip>
          <a:stretch>
            <a:fillRect/>
          </a:stretch>
        </p:blipFill>
        <p:spPr>
          <a:xfrm>
            <a:off x="2515949" y="1152475"/>
            <a:ext cx="4112100" cy="3539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