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73" r:id="rId6"/>
    <p:sldId id="278" r:id="rId7"/>
    <p:sldId id="279" r:id="rId8"/>
    <p:sldId id="263" r:id="rId9"/>
    <p:sldId id="260" r:id="rId10"/>
    <p:sldId id="261" r:id="rId11"/>
    <p:sldId id="262" r:id="rId12"/>
    <p:sldId id="264" r:id="rId13"/>
    <p:sldId id="265" r:id="rId14"/>
    <p:sldId id="272" r:id="rId15"/>
    <p:sldId id="266" r:id="rId16"/>
    <p:sldId id="267" r:id="rId17"/>
    <p:sldId id="268" r:id="rId18"/>
    <p:sldId id="269" r:id="rId19"/>
    <p:sldId id="277" r:id="rId20"/>
    <p:sldId id="276" r:id="rId21"/>
    <p:sldId id="275" r:id="rId22"/>
    <p:sldId id="271" r:id="rId23"/>
    <p:sldId id="28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EF4"/>
    <a:srgbClr val="EBEEF5"/>
    <a:srgbClr val="E9EE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045"/>
    <p:restoredTop sz="94673"/>
  </p:normalViewPr>
  <p:slideViewPr>
    <p:cSldViewPr>
      <p:cViewPr varScale="1">
        <p:scale>
          <a:sx n="148" d="100"/>
          <a:sy n="148" d="100"/>
        </p:scale>
        <p:origin x="212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D2D354-E071-4482-8E56-0E59AE724EAC}" type="datetimeFigureOut">
              <a:rPr lang="en-US" smtClean="0"/>
              <a:t>10/24/18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0B0327-80A0-44B7-8778-2C5DC902A88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E0B0327-80A0-44B7-8778-2C5DC902A885}" type="slidenum">
              <a:rPr lang="en-US" smtClean="0"/>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0B0327-80A0-44B7-8778-2C5DC902A885}" type="slidenum">
              <a:rPr lang="en-US" smtClean="0"/>
              <a:t>21</a:t>
            </a:fld>
            <a:endParaRPr lang="en-US"/>
          </a:p>
        </p:txBody>
      </p:sp>
    </p:spTree>
    <p:extLst>
      <p:ext uri="{BB962C8B-B14F-4D97-AF65-F5344CB8AC3E}">
        <p14:creationId xmlns:p14="http://schemas.microsoft.com/office/powerpoint/2010/main" val="77035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0B0327-80A0-44B7-8778-2C5DC902A885}" type="slidenum">
              <a:rPr lang="en-US" smtClean="0"/>
              <a:t>22</a:t>
            </a:fld>
            <a:endParaRPr lang="en-US"/>
          </a:p>
        </p:txBody>
      </p:sp>
    </p:spTree>
    <p:extLst>
      <p:ext uri="{BB962C8B-B14F-4D97-AF65-F5344CB8AC3E}">
        <p14:creationId xmlns:p14="http://schemas.microsoft.com/office/powerpoint/2010/main" val="4032317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EFD9B39-5C9F-F34D-B977-35E18C39BF5F}" type="datetime1">
              <a:rPr lang="en-IN" smtClean="0"/>
              <a:t>24/10/18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660F4-AA31-4F4B-9494-991D8C04768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1F0E2A-EA08-0A40-BA92-CD0FA5D804A4}" type="datetime1">
              <a:rPr lang="en-IN" smtClean="0"/>
              <a:t>24/10/18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660F4-AA31-4F4B-9494-991D8C04768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3B110E-DA4F-704F-A205-ECA145A0A577}" type="datetime1">
              <a:rPr lang="en-IN" smtClean="0"/>
              <a:t>24/10/18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660F4-AA31-4F4B-9494-991D8C04768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4FCDD9-8454-494F-A454-6BAEBC521889}" type="datetime1">
              <a:rPr lang="en-IN" smtClean="0"/>
              <a:t>24/10/18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660F4-AA31-4F4B-9494-991D8C04768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E0AAA1-FFEB-1A40-8095-1FA7C2807B42}" type="datetime1">
              <a:rPr lang="en-IN" smtClean="0"/>
              <a:t>24/10/18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660F4-AA31-4F4B-9494-991D8C04768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5AC36E-9A52-CE47-84AE-2B5E9188A91B}" type="datetime1">
              <a:rPr lang="en-IN" smtClean="0"/>
              <a:t>24/10/18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B660F4-AA31-4F4B-9494-991D8C04768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A94767F-FA2A-9440-A809-85D808B23772}" type="datetime1">
              <a:rPr lang="en-IN" smtClean="0"/>
              <a:t>24/10/18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B660F4-AA31-4F4B-9494-991D8C04768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8A9246A-5377-E942-9048-022CACD57435}" type="datetime1">
              <a:rPr lang="en-IN" smtClean="0"/>
              <a:t>24/10/18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B660F4-AA31-4F4B-9494-991D8C04768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83B203-390C-3B4D-B8DB-8D85FB126CE2}" type="datetime1">
              <a:rPr lang="en-IN" smtClean="0"/>
              <a:t>24/10/18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B660F4-AA31-4F4B-9494-991D8C0476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47A67A-A55D-6E45-983D-691ABB858086}" type="datetime1">
              <a:rPr lang="en-IN" smtClean="0"/>
              <a:t>24/10/18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B660F4-AA31-4F4B-9494-991D8C04768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5CF33C-89C2-2240-BC06-5AE31073B46D}" type="datetime1">
              <a:rPr lang="en-IN" smtClean="0"/>
              <a:t>24/10/18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B660F4-AA31-4F4B-9494-991D8C04768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FC8CBC-D5FC-2343-BF48-6EBB07785A45}" type="datetime1">
              <a:rPr lang="en-IN" smtClean="0"/>
              <a:t>24/10/18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B660F4-AA31-4F4B-9494-991D8C04768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6" Type="http://schemas.openxmlformats.org/officeDocument/2006/relationships/tags" Target="../tags/tag26.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tags" Target="../tags/tag47.xml"/><Relationship Id="rId50" Type="http://schemas.openxmlformats.org/officeDocument/2006/relationships/tags" Target="../tags/tag50.xml"/><Relationship Id="rId55" Type="http://schemas.openxmlformats.org/officeDocument/2006/relationships/tags" Target="../tags/tag55.xml"/><Relationship Id="rId63" Type="http://schemas.openxmlformats.org/officeDocument/2006/relationships/tags" Target="../tags/tag63.xml"/><Relationship Id="rId7" Type="http://schemas.openxmlformats.org/officeDocument/2006/relationships/tags" Target="../tags/tag7.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tags" Target="../tags/tag58.xml"/><Relationship Id="rId66" Type="http://schemas.openxmlformats.org/officeDocument/2006/relationships/slideLayout" Target="../slideLayouts/slideLayout7.xml"/><Relationship Id="rId5" Type="http://schemas.openxmlformats.org/officeDocument/2006/relationships/tags" Target="../tags/tag5.xml"/><Relationship Id="rId61" Type="http://schemas.openxmlformats.org/officeDocument/2006/relationships/tags" Target="../tags/tag61.xml"/><Relationship Id="rId19" Type="http://schemas.openxmlformats.org/officeDocument/2006/relationships/tags" Target="../tags/tag1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tags" Target="../tags/tag64.xml"/><Relationship Id="rId8" Type="http://schemas.openxmlformats.org/officeDocument/2006/relationships/tags" Target="../tags/tag8.xml"/><Relationship Id="rId51" Type="http://schemas.openxmlformats.org/officeDocument/2006/relationships/tags" Target="../tags/tag51.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notesSlide" Target="../notesSlides/notesSlide2.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4" Type="http://schemas.openxmlformats.org/officeDocument/2006/relationships/tags" Target="../tags/tag4.xml"/><Relationship Id="rId9" Type="http://schemas.openxmlformats.org/officeDocument/2006/relationships/tags" Target="../tags/tag9.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56271"/>
            <a:ext cx="7162800" cy="868308"/>
          </a:xfrm>
        </p:spPr>
        <p:txBody>
          <a:bodyPr>
            <a:normAutofit fontScale="90000"/>
          </a:bodyPr>
          <a:lstStyle/>
          <a:p>
            <a:r>
              <a:rPr lang="en-US" sz="2800" dirty="0"/>
              <a:t>A. D. Patel Institute of Technology</a:t>
            </a:r>
            <a:br>
              <a:rPr lang="en-US" sz="2800" dirty="0"/>
            </a:br>
            <a:r>
              <a:rPr lang="en-US" sz="2800" dirty="0"/>
              <a:t>( Mechanical Department )</a:t>
            </a:r>
            <a:endParaRPr lang="en-US" sz="2700" dirty="0"/>
          </a:p>
        </p:txBody>
      </p:sp>
      <p:sp>
        <p:nvSpPr>
          <p:cNvPr id="3" name="Subtitle 2"/>
          <p:cNvSpPr>
            <a:spLocks noGrp="1"/>
          </p:cNvSpPr>
          <p:nvPr>
            <p:ph type="subTitle" idx="1"/>
          </p:nvPr>
        </p:nvSpPr>
        <p:spPr>
          <a:xfrm>
            <a:off x="1981200" y="2556102"/>
            <a:ext cx="6248400" cy="3276600"/>
          </a:xfrm>
        </p:spPr>
        <p:txBody>
          <a:bodyPr>
            <a:normAutofit fontScale="92500"/>
          </a:bodyPr>
          <a:lstStyle/>
          <a:p>
            <a:pPr algn="l"/>
            <a:r>
              <a:rPr lang="en-US" sz="2400" dirty="0">
                <a:solidFill>
                  <a:schemeClr val="tx1"/>
                </a:solidFill>
              </a:rPr>
              <a:t>1) </a:t>
            </a:r>
            <a:r>
              <a:rPr lang="en-US" sz="2400" dirty="0" err="1">
                <a:solidFill>
                  <a:schemeClr val="tx1"/>
                </a:solidFill>
              </a:rPr>
              <a:t>Kartikey</a:t>
            </a:r>
            <a:r>
              <a:rPr lang="en-US" sz="2400" dirty="0">
                <a:solidFill>
                  <a:schemeClr val="tx1"/>
                </a:solidFill>
              </a:rPr>
              <a:t>  </a:t>
            </a:r>
            <a:r>
              <a:rPr lang="en-US" sz="2400" dirty="0" err="1">
                <a:solidFill>
                  <a:schemeClr val="tx1"/>
                </a:solidFill>
              </a:rPr>
              <a:t>Garasiya</a:t>
            </a:r>
            <a:r>
              <a:rPr lang="en-US" sz="2400" dirty="0">
                <a:solidFill>
                  <a:schemeClr val="tx1"/>
                </a:solidFill>
              </a:rPr>
              <a:t>  (140010119022)</a:t>
            </a:r>
          </a:p>
          <a:p>
            <a:pPr algn="l"/>
            <a:r>
              <a:rPr lang="en-US" sz="2400" dirty="0">
                <a:solidFill>
                  <a:schemeClr val="tx1"/>
                </a:solidFill>
              </a:rPr>
              <a:t>2) </a:t>
            </a:r>
            <a:r>
              <a:rPr lang="en-US" sz="2400" dirty="0" err="1">
                <a:solidFill>
                  <a:schemeClr val="tx1"/>
                </a:solidFill>
              </a:rPr>
              <a:t>Kunjan</a:t>
            </a:r>
            <a:r>
              <a:rPr lang="en-US" sz="2400" dirty="0">
                <a:solidFill>
                  <a:schemeClr val="tx1"/>
                </a:solidFill>
              </a:rPr>
              <a:t>  </a:t>
            </a:r>
            <a:r>
              <a:rPr lang="en-US" sz="2400" dirty="0" err="1">
                <a:solidFill>
                  <a:schemeClr val="tx1"/>
                </a:solidFill>
              </a:rPr>
              <a:t>Bhoye</a:t>
            </a:r>
            <a:r>
              <a:rPr lang="en-US" sz="2400" dirty="0">
                <a:solidFill>
                  <a:schemeClr val="tx1"/>
                </a:solidFill>
              </a:rPr>
              <a:t>        (140010119006)</a:t>
            </a:r>
          </a:p>
          <a:p>
            <a:pPr algn="l"/>
            <a:r>
              <a:rPr lang="en-US" sz="2400" dirty="0">
                <a:solidFill>
                  <a:schemeClr val="tx1"/>
                </a:solidFill>
              </a:rPr>
              <a:t>3) Chirag  Patel           (140010119072)</a:t>
            </a:r>
          </a:p>
          <a:p>
            <a:pPr algn="l"/>
            <a:r>
              <a:rPr lang="en-US" sz="2400" dirty="0">
                <a:solidFill>
                  <a:schemeClr val="tx1"/>
                </a:solidFill>
              </a:rPr>
              <a:t>4) </a:t>
            </a:r>
            <a:r>
              <a:rPr lang="en-US" sz="2400" dirty="0" err="1">
                <a:solidFill>
                  <a:schemeClr val="tx1"/>
                </a:solidFill>
              </a:rPr>
              <a:t>Vaghela</a:t>
            </a:r>
            <a:r>
              <a:rPr lang="en-US" sz="2400" dirty="0">
                <a:solidFill>
                  <a:schemeClr val="tx1"/>
                </a:solidFill>
              </a:rPr>
              <a:t> Hardik       (150013119029)</a:t>
            </a:r>
          </a:p>
          <a:p>
            <a:pPr algn="l"/>
            <a:endParaRPr lang="en-US" sz="2400" dirty="0">
              <a:solidFill>
                <a:schemeClr val="tx1"/>
              </a:solidFill>
            </a:endParaRPr>
          </a:p>
          <a:p>
            <a:pPr marL="457200" indent="-457200"/>
            <a:r>
              <a:rPr lang="en-US" sz="2400" dirty="0">
                <a:solidFill>
                  <a:schemeClr val="tx1"/>
                </a:solidFill>
              </a:rPr>
              <a:t>              </a:t>
            </a:r>
          </a:p>
          <a:p>
            <a:pPr marL="457200" indent="-457200"/>
            <a:r>
              <a:rPr lang="en-US" sz="2400" dirty="0">
                <a:solidFill>
                  <a:schemeClr val="tx1"/>
                </a:solidFill>
              </a:rPr>
              <a:t>                                       Mentors : 1) Dr. Y. D. Patel</a:t>
            </a:r>
          </a:p>
          <a:p>
            <a:pPr marL="457200" indent="-457200"/>
            <a:r>
              <a:rPr lang="en-US" sz="2400" dirty="0">
                <a:solidFill>
                  <a:schemeClr val="tx1"/>
                </a:solidFill>
              </a:rPr>
              <a:t>                            		                  2) Prof. R. J. Desai</a:t>
            </a:r>
          </a:p>
          <a:p>
            <a:pPr marL="457200" indent="-457200">
              <a:buAutoNum type="arabicParenR"/>
            </a:pPr>
            <a:endParaRPr lang="en-US" sz="2400" dirty="0"/>
          </a:p>
          <a:p>
            <a:pPr marL="457200" indent="-457200"/>
            <a:endParaRPr lang="en-US" sz="2400" dirty="0"/>
          </a:p>
        </p:txBody>
      </p:sp>
      <p:pic>
        <p:nvPicPr>
          <p:cNvPr id="1026" name="Picture 2" descr="C:\Users\Compu care\Desktop\adit-logo.png"/>
          <p:cNvPicPr>
            <a:picLocks noChangeAspect="1" noChangeArrowheads="1"/>
          </p:cNvPicPr>
          <p:nvPr/>
        </p:nvPicPr>
        <p:blipFill>
          <a:blip r:embed="rId2" cstate="print"/>
          <a:srcRect/>
          <a:stretch>
            <a:fillRect/>
          </a:stretch>
        </p:blipFill>
        <p:spPr bwMode="auto">
          <a:xfrm>
            <a:off x="533400" y="141043"/>
            <a:ext cx="979915" cy="1116257"/>
          </a:xfrm>
          <a:prstGeom prst="rect">
            <a:avLst/>
          </a:prstGeom>
          <a:noFill/>
        </p:spPr>
      </p:pic>
      <p:sp>
        <p:nvSpPr>
          <p:cNvPr id="4" name="Slide Number Placeholder 3">
            <a:extLst>
              <a:ext uri="{FF2B5EF4-FFF2-40B4-BE49-F238E27FC236}">
                <a16:creationId xmlns:a16="http://schemas.microsoft.com/office/drawing/2014/main" id="{2AD62469-4272-5943-8FC4-635BE1AC311F}"/>
              </a:ext>
            </a:extLst>
          </p:cNvPr>
          <p:cNvSpPr>
            <a:spLocks noGrp="1"/>
          </p:cNvSpPr>
          <p:nvPr>
            <p:ph type="sldNum" sz="quarter" idx="12"/>
          </p:nvPr>
        </p:nvSpPr>
        <p:spPr/>
        <p:txBody>
          <a:bodyPr/>
          <a:lstStyle/>
          <a:p>
            <a:fld id="{DFB660F4-AA31-4F4B-9494-991D8C04768A}" type="slidenum">
              <a:rPr lang="en-US" smtClean="0"/>
              <a:pPr/>
              <a:t>1</a:t>
            </a:fld>
            <a:endParaRPr lang="en-US"/>
          </a:p>
        </p:txBody>
      </p:sp>
      <p:sp>
        <p:nvSpPr>
          <p:cNvPr id="5" name="TextBox 4">
            <a:extLst>
              <a:ext uri="{FF2B5EF4-FFF2-40B4-BE49-F238E27FC236}">
                <a16:creationId xmlns:a16="http://schemas.microsoft.com/office/drawing/2014/main" id="{D21B4119-0129-7A4A-8512-29160B6B8549}"/>
              </a:ext>
            </a:extLst>
          </p:cNvPr>
          <p:cNvSpPr txBox="1"/>
          <p:nvPr/>
        </p:nvSpPr>
        <p:spPr>
          <a:xfrm>
            <a:off x="1371600" y="1474842"/>
            <a:ext cx="6553200" cy="830997"/>
          </a:xfrm>
          <a:prstGeom prst="rect">
            <a:avLst/>
          </a:prstGeom>
          <a:noFill/>
        </p:spPr>
        <p:txBody>
          <a:bodyPr wrap="square" rtlCol="0">
            <a:spAutoFit/>
          </a:bodyPr>
          <a:lstStyle/>
          <a:p>
            <a:pPr algn="ctr"/>
            <a:r>
              <a:rPr lang="en-US" sz="2400" dirty="0"/>
              <a:t>Development of Graphical User Interface (GUI) for pump selection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137656127"/>
              </p:ext>
            </p:extLst>
          </p:nvPr>
        </p:nvGraphicFramePr>
        <p:xfrm>
          <a:off x="38100" y="1219200"/>
          <a:ext cx="9067800" cy="5638800"/>
        </p:xfrm>
        <a:graphic>
          <a:graphicData uri="http://schemas.openxmlformats.org/drawingml/2006/table">
            <a:tbl>
              <a:tblPr firstRow="1" bandRow="1">
                <a:tableStyleId>{5C22544A-7EE6-4342-B048-85BDC9FD1C3A}</a:tableStyleId>
              </a:tblPr>
              <a:tblGrid>
                <a:gridCol w="7239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3695700">
                  <a:extLst>
                    <a:ext uri="{9D8B030D-6E8A-4147-A177-3AD203B41FA5}">
                      <a16:colId xmlns:a16="http://schemas.microsoft.com/office/drawing/2014/main" val="20003"/>
                    </a:ext>
                  </a:extLst>
                </a:gridCol>
              </a:tblGrid>
              <a:tr h="1976210">
                <a:tc>
                  <a:txBody>
                    <a:bodyPr/>
                    <a:lstStyle/>
                    <a:p>
                      <a:r>
                        <a:rPr lang="en-US" sz="1600" b="0" dirty="0">
                          <a:solidFill>
                            <a:schemeClr val="tx1"/>
                          </a:solidFill>
                        </a:rPr>
                        <a:t>4</a:t>
                      </a:r>
                    </a:p>
                  </a:txBody>
                  <a:tcPr>
                    <a:solidFill>
                      <a:srgbClr val="EBEEF5"/>
                    </a:solidFill>
                  </a:tcPr>
                </a:tc>
                <a:tc>
                  <a:txBody>
                    <a:bodyPr/>
                    <a:lstStyle/>
                    <a:p>
                      <a:r>
                        <a:rPr lang="en-US" sz="1600" b="0" kern="1200" baseline="0" dirty="0">
                          <a:solidFill>
                            <a:schemeClr val="tx1"/>
                          </a:solidFill>
                          <a:latin typeface="+mn-lt"/>
                          <a:ea typeface="+mn-ea"/>
                          <a:cs typeface="+mn-cs"/>
                        </a:rPr>
                        <a:t>Research Paper on Object Oriented Software Engineering</a:t>
                      </a:r>
                      <a:endParaRPr lang="en-US" sz="1600" b="0" dirty="0">
                        <a:solidFill>
                          <a:schemeClr val="tx1"/>
                        </a:solidFill>
                      </a:endParaRPr>
                    </a:p>
                  </a:txBody>
                  <a:tcPr>
                    <a:solidFill>
                      <a:srgbClr val="EBEEF5"/>
                    </a:solidFill>
                  </a:tcPr>
                </a:tc>
                <a:tc>
                  <a:txBody>
                    <a:bodyPr/>
                    <a:lstStyle/>
                    <a:p>
                      <a:r>
                        <a:rPr lang="en-US" sz="1600" b="0" kern="1200" baseline="0" dirty="0">
                          <a:solidFill>
                            <a:schemeClr val="tx1"/>
                          </a:solidFill>
                          <a:latin typeface="+mn-lt"/>
                          <a:ea typeface="+mn-ea"/>
                          <a:cs typeface="+mn-cs"/>
                        </a:rPr>
                        <a:t>International Journal of Computer Science And Technology</a:t>
                      </a:r>
                    </a:p>
                    <a:p>
                      <a:r>
                        <a:rPr lang="en-US" sz="1600" b="0" kern="1200" baseline="0" dirty="0">
                          <a:solidFill>
                            <a:schemeClr val="tx1"/>
                          </a:solidFill>
                          <a:latin typeface="+mn-lt"/>
                          <a:ea typeface="+mn-ea"/>
                          <a:cs typeface="+mn-cs"/>
                        </a:rPr>
                        <a:t>Vol. 7, </a:t>
                      </a:r>
                      <a:r>
                        <a:rPr lang="en-US" sz="1600" b="0" kern="1200" baseline="0" dirty="0" err="1">
                          <a:solidFill>
                            <a:schemeClr val="tx1"/>
                          </a:solidFill>
                          <a:latin typeface="+mn-lt"/>
                          <a:ea typeface="+mn-ea"/>
                          <a:cs typeface="+mn-cs"/>
                        </a:rPr>
                        <a:t>Iss</a:t>
                      </a:r>
                      <a:r>
                        <a:rPr lang="en-US" sz="1600" b="0" kern="1200" baseline="0" dirty="0">
                          <a:solidFill>
                            <a:schemeClr val="tx1"/>
                          </a:solidFill>
                          <a:latin typeface="+mn-lt"/>
                          <a:ea typeface="+mn-ea"/>
                          <a:cs typeface="+mn-cs"/>
                        </a:rPr>
                        <a:t> </a:t>
                      </a:r>
                      <a:r>
                        <a:rPr lang="en-US" sz="1600" b="0" kern="1200" baseline="0" dirty="0" err="1">
                          <a:solidFill>
                            <a:schemeClr val="tx1"/>
                          </a:solidFill>
                          <a:latin typeface="+mn-lt"/>
                          <a:ea typeface="+mn-ea"/>
                          <a:cs typeface="+mn-cs"/>
                        </a:rPr>
                        <a:t>ue</a:t>
                      </a:r>
                      <a:r>
                        <a:rPr lang="en-US" sz="1600" b="0" kern="1200" baseline="0" dirty="0">
                          <a:solidFill>
                            <a:schemeClr val="tx1"/>
                          </a:solidFill>
                          <a:latin typeface="+mn-lt"/>
                          <a:ea typeface="+mn-ea"/>
                          <a:cs typeface="+mn-cs"/>
                        </a:rPr>
                        <a:t> 4, Oct - Dec 2016</a:t>
                      </a:r>
                      <a:endParaRPr lang="en-US" sz="1600" b="0" dirty="0">
                        <a:solidFill>
                          <a:schemeClr val="tx1"/>
                        </a:solidFill>
                      </a:endParaRPr>
                    </a:p>
                  </a:txBody>
                  <a:tcPr>
                    <a:solidFill>
                      <a:srgbClr val="EBEEF5"/>
                    </a:solidFill>
                  </a:tcPr>
                </a:tc>
                <a:tc>
                  <a:txBody>
                    <a:bodyPr/>
                    <a:lstStyle/>
                    <a:p>
                      <a:r>
                        <a:rPr lang="en-US" sz="1600" b="0" dirty="0">
                          <a:solidFill>
                            <a:schemeClr val="tx1"/>
                          </a:solidFill>
                        </a:rPr>
                        <a:t>About object oriented programming which also has been used in MATLAB app designer code.</a:t>
                      </a:r>
                    </a:p>
                  </a:txBody>
                  <a:tcPr>
                    <a:solidFill>
                      <a:srgbClr val="EBEEF5"/>
                    </a:solidFill>
                  </a:tcPr>
                </a:tc>
                <a:extLst>
                  <a:ext uri="{0D108BD9-81ED-4DB2-BD59-A6C34878D82A}">
                    <a16:rowId xmlns:a16="http://schemas.microsoft.com/office/drawing/2014/main" val="10000"/>
                  </a:ext>
                </a:extLst>
              </a:tr>
              <a:tr h="2245692">
                <a:tc>
                  <a:txBody>
                    <a:bodyPr/>
                    <a:lstStyle/>
                    <a:p>
                      <a:r>
                        <a:rPr lang="en-US" sz="1600" dirty="0"/>
                        <a:t>5</a:t>
                      </a:r>
                    </a:p>
                  </a:txBody>
                  <a:tcPr/>
                </a:tc>
                <a:tc>
                  <a:txBody>
                    <a:bodyPr/>
                    <a:lstStyle/>
                    <a:p>
                      <a:r>
                        <a:rPr lang="en-US" sz="1600" kern="1200" baseline="0" dirty="0">
                          <a:solidFill>
                            <a:schemeClr val="dk1"/>
                          </a:solidFill>
                          <a:latin typeface="+mn-lt"/>
                          <a:ea typeface="+mn-ea"/>
                          <a:cs typeface="+mn-cs"/>
                        </a:rPr>
                        <a:t>The control and drive of</a:t>
                      </a:r>
                    </a:p>
                    <a:p>
                      <a:r>
                        <a:rPr lang="en-US" sz="1600" kern="1200" baseline="0" dirty="0">
                          <a:solidFill>
                            <a:schemeClr val="dk1"/>
                          </a:solidFill>
                          <a:latin typeface="+mn-lt"/>
                          <a:ea typeface="+mn-ea"/>
                          <a:cs typeface="+mn-cs"/>
                        </a:rPr>
                        <a:t>a micro pump system</a:t>
                      </a:r>
                    </a:p>
                    <a:p>
                      <a:r>
                        <a:rPr lang="en-US" sz="1600" kern="1200" baseline="0" dirty="0">
                          <a:solidFill>
                            <a:schemeClr val="dk1"/>
                          </a:solidFill>
                          <a:latin typeface="+mn-lt"/>
                          <a:ea typeface="+mn-ea"/>
                          <a:cs typeface="+mn-cs"/>
                        </a:rPr>
                        <a:t>HENRIK</a:t>
                      </a:r>
                      <a:endParaRPr lang="en-US" sz="1600" dirty="0"/>
                    </a:p>
                  </a:txBody>
                  <a:tcPr/>
                </a:tc>
                <a:tc>
                  <a:txBody>
                    <a:bodyPr/>
                    <a:lstStyle/>
                    <a:p>
                      <a:r>
                        <a:rPr lang="en-US" sz="1600" kern="1200" baseline="0" dirty="0">
                          <a:solidFill>
                            <a:schemeClr val="dk1"/>
                          </a:solidFill>
                          <a:latin typeface="+mn-lt"/>
                          <a:ea typeface="+mn-ea"/>
                          <a:cs typeface="+mn-cs"/>
                        </a:rPr>
                        <a:t>HENRIK LINDE</a:t>
                      </a:r>
                    </a:p>
                    <a:p>
                      <a:r>
                        <a:rPr lang="en-IN" sz="1800" b="0" i="0" kern="1200" dirty="0">
                          <a:solidFill>
                            <a:schemeClr val="dk1"/>
                          </a:solidFill>
                          <a:effectLst/>
                          <a:latin typeface="+mn-lt"/>
                          <a:ea typeface="+mn-ea"/>
                          <a:cs typeface="+mn-cs"/>
                        </a:rPr>
                        <a:t>Albin Michel,</a:t>
                      </a:r>
                      <a:endParaRPr lang="en-US" sz="1600" kern="1200" baseline="0" dirty="0">
                        <a:solidFill>
                          <a:schemeClr val="dk1"/>
                        </a:solidFill>
                        <a:latin typeface="+mn-lt"/>
                        <a:ea typeface="+mn-ea"/>
                        <a:cs typeface="+mn-cs"/>
                      </a:endParaRPr>
                    </a:p>
                    <a:p>
                      <a:r>
                        <a:rPr lang="en-US" sz="1600" kern="1200" baseline="0" dirty="0">
                          <a:solidFill>
                            <a:schemeClr val="dk1"/>
                          </a:solidFill>
                          <a:latin typeface="+mn-lt"/>
                          <a:ea typeface="+mn-ea"/>
                          <a:cs typeface="+mn-cs"/>
                        </a:rPr>
                        <a:t>2010-03-17</a:t>
                      </a:r>
                    </a:p>
                    <a:p>
                      <a:r>
                        <a:rPr lang="en-US" sz="1600" kern="1200" baseline="0" dirty="0">
                          <a:solidFill>
                            <a:schemeClr val="dk1"/>
                          </a:solidFill>
                          <a:latin typeface="+mn-lt"/>
                          <a:ea typeface="+mn-ea"/>
                          <a:cs typeface="+mn-cs"/>
                        </a:rPr>
                        <a:t>Pages 127-153</a:t>
                      </a:r>
                    </a:p>
                  </a:txBody>
                  <a:tcPr/>
                </a:tc>
                <a:tc>
                  <a:txBody>
                    <a:bodyPr/>
                    <a:lstStyle/>
                    <a:p>
                      <a:r>
                        <a:rPr lang="en-US" sz="1600" kern="1200" baseline="0" dirty="0">
                          <a:solidFill>
                            <a:schemeClr val="dk1"/>
                          </a:solidFill>
                          <a:latin typeface="+mn-lt"/>
                          <a:ea typeface="+mn-ea"/>
                          <a:cs typeface="+mn-cs"/>
                        </a:rPr>
                        <a:t>The parameter identification and the controllers are implemented</a:t>
                      </a:r>
                    </a:p>
                    <a:p>
                      <a:r>
                        <a:rPr lang="en-US" sz="1600" kern="1200" baseline="0" dirty="0">
                          <a:solidFill>
                            <a:schemeClr val="dk1"/>
                          </a:solidFill>
                          <a:latin typeface="+mn-lt"/>
                          <a:ea typeface="+mn-ea"/>
                          <a:cs typeface="+mn-cs"/>
                        </a:rPr>
                        <a:t>using Simulink, MATLAB and </a:t>
                      </a:r>
                      <a:r>
                        <a:rPr lang="en-US" sz="1600" kern="1200" baseline="0" dirty="0" err="1">
                          <a:solidFill>
                            <a:schemeClr val="dk1"/>
                          </a:solidFill>
                          <a:latin typeface="+mn-lt"/>
                          <a:ea typeface="+mn-ea"/>
                          <a:cs typeface="+mn-cs"/>
                        </a:rPr>
                        <a:t>dSpace</a:t>
                      </a:r>
                      <a:r>
                        <a:rPr lang="en-US" sz="1600" kern="1200" baseline="0" dirty="0">
                          <a:solidFill>
                            <a:schemeClr val="dk1"/>
                          </a:solidFill>
                          <a:latin typeface="+mn-lt"/>
                          <a:ea typeface="+mn-ea"/>
                          <a:cs typeface="+mn-cs"/>
                        </a:rPr>
                        <a:t> Real Time Interface RTI</a:t>
                      </a:r>
                    </a:p>
                  </a:txBody>
                  <a:tcPr/>
                </a:tc>
                <a:extLst>
                  <a:ext uri="{0D108BD9-81ED-4DB2-BD59-A6C34878D82A}">
                    <a16:rowId xmlns:a16="http://schemas.microsoft.com/office/drawing/2014/main" val="10001"/>
                  </a:ext>
                </a:extLst>
              </a:tr>
              <a:tr h="1416898">
                <a:tc>
                  <a:txBody>
                    <a:bodyPr/>
                    <a:lstStyle/>
                    <a:p>
                      <a:r>
                        <a:rPr lang="en-US" sz="1600" dirty="0"/>
                        <a:t>6</a:t>
                      </a:r>
                    </a:p>
                  </a:txBody>
                  <a:tcPr/>
                </a:tc>
                <a:tc>
                  <a:txBody>
                    <a:bodyPr/>
                    <a:lstStyle/>
                    <a:p>
                      <a:r>
                        <a:rPr lang="en-US" sz="1600" kern="1200" baseline="0" dirty="0">
                          <a:solidFill>
                            <a:schemeClr val="dk1"/>
                          </a:solidFill>
                          <a:latin typeface="+mn-lt"/>
                          <a:ea typeface="+mn-ea"/>
                          <a:cs typeface="+mn-cs"/>
                        </a:rPr>
                        <a:t>CFD simulation of multiphase twin screw</a:t>
                      </a:r>
                    </a:p>
                    <a:p>
                      <a:r>
                        <a:rPr lang="en-US" sz="1600" kern="1200" baseline="0" dirty="0">
                          <a:solidFill>
                            <a:schemeClr val="dk1"/>
                          </a:solidFill>
                          <a:latin typeface="+mn-lt"/>
                          <a:ea typeface="+mn-ea"/>
                          <a:cs typeface="+mn-cs"/>
                        </a:rPr>
                        <a:t>pump</a:t>
                      </a:r>
                      <a:endParaRPr lang="en-US" sz="1600" dirty="0"/>
                    </a:p>
                  </a:txBody>
                  <a:tcPr/>
                </a:tc>
                <a:tc>
                  <a:txBody>
                    <a:bodyPr/>
                    <a:lstStyle/>
                    <a:p>
                      <a:r>
                        <a:rPr lang="en-US" sz="1600" kern="1200" baseline="0" dirty="0">
                          <a:solidFill>
                            <a:schemeClr val="dk1"/>
                          </a:solidFill>
                          <a:latin typeface="+mn-lt"/>
                          <a:ea typeface="+mn-ea"/>
                          <a:cs typeface="+mn-cs"/>
                        </a:rPr>
                        <a:t>M. van </a:t>
                      </a:r>
                      <a:r>
                        <a:rPr lang="en-US" sz="1600" kern="1200" baseline="0" dirty="0" err="1">
                          <a:solidFill>
                            <a:schemeClr val="dk1"/>
                          </a:solidFill>
                          <a:latin typeface="+mn-lt"/>
                          <a:ea typeface="+mn-ea"/>
                          <a:cs typeface="+mn-cs"/>
                        </a:rPr>
                        <a:t>Beijnum</a:t>
                      </a:r>
                      <a:endParaRPr lang="en-US" sz="1600" kern="1200" baseline="0" dirty="0">
                        <a:solidFill>
                          <a:schemeClr val="dk1"/>
                        </a:solidFill>
                        <a:latin typeface="+mn-lt"/>
                        <a:ea typeface="+mn-ea"/>
                        <a:cs typeface="+mn-cs"/>
                      </a:endParaRPr>
                    </a:p>
                    <a:p>
                      <a:r>
                        <a:rPr lang="en-US" sz="1600" kern="1200" baseline="0" dirty="0">
                          <a:solidFill>
                            <a:schemeClr val="dk1"/>
                          </a:solidFill>
                          <a:latin typeface="+mn-lt"/>
                          <a:ea typeface="+mn-ea"/>
                          <a:cs typeface="+mn-cs"/>
                        </a:rPr>
                        <a:t>Report number: WPC 2007.08</a:t>
                      </a:r>
                    </a:p>
                    <a:p>
                      <a:r>
                        <a:rPr lang="en-US" sz="1600" kern="1200" baseline="0" dirty="0">
                          <a:solidFill>
                            <a:schemeClr val="dk1"/>
                          </a:solidFill>
                          <a:latin typeface="+mn-lt"/>
                          <a:ea typeface="+mn-ea"/>
                          <a:cs typeface="+mn-cs"/>
                        </a:rPr>
                        <a:t>Pages 652-680</a:t>
                      </a:r>
                      <a:endParaRPr lang="en-US" sz="1600" dirty="0"/>
                    </a:p>
                  </a:txBody>
                  <a:tcPr/>
                </a:tc>
                <a:tc>
                  <a:txBody>
                    <a:bodyPr/>
                    <a:lstStyle/>
                    <a:p>
                      <a:r>
                        <a:rPr lang="en-US" sz="1600" dirty="0"/>
                        <a:t>L</a:t>
                      </a:r>
                      <a:r>
                        <a:rPr lang="en-US" sz="1600" baseline="0" dirty="0"/>
                        <a:t>earned different effects of flow rate and  other factors.</a:t>
                      </a:r>
                      <a:endParaRPr lang="en-US" sz="1600" dirty="0"/>
                    </a:p>
                  </a:txBody>
                  <a:tcPr/>
                </a:tc>
                <a:extLst>
                  <a:ext uri="{0D108BD9-81ED-4DB2-BD59-A6C34878D82A}">
                    <a16:rowId xmlns:a16="http://schemas.microsoft.com/office/drawing/2014/main" val="10002"/>
                  </a:ext>
                </a:extLst>
              </a:tr>
            </a:tbl>
          </a:graphicData>
        </a:graphic>
      </p:graphicFrame>
      <p:sp>
        <p:nvSpPr>
          <p:cNvPr id="7" name="Title 1">
            <a:extLst>
              <a:ext uri="{FF2B5EF4-FFF2-40B4-BE49-F238E27FC236}">
                <a16:creationId xmlns:a16="http://schemas.microsoft.com/office/drawing/2014/main" id="{60E4EB12-8AD9-6B4E-B9BA-20EFD36E1B74}"/>
              </a:ext>
            </a:extLst>
          </p:cNvPr>
          <p:cNvSpPr txBox="1">
            <a:spLocks/>
          </p:cNvSpPr>
          <p:nvPr/>
        </p:nvSpPr>
        <p:spPr>
          <a:xfrm>
            <a:off x="990600" y="152400"/>
            <a:ext cx="6934200" cy="618146"/>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a:t>Literature review</a:t>
            </a:r>
            <a:endParaRPr lang="en-US" sz="3600" dirty="0"/>
          </a:p>
        </p:txBody>
      </p:sp>
      <p:graphicFrame>
        <p:nvGraphicFramePr>
          <p:cNvPr id="8" name="Table 7">
            <a:extLst>
              <a:ext uri="{FF2B5EF4-FFF2-40B4-BE49-F238E27FC236}">
                <a16:creationId xmlns:a16="http://schemas.microsoft.com/office/drawing/2014/main" id="{57A8125C-CD4C-324C-9D61-376E71F912F9}"/>
              </a:ext>
            </a:extLst>
          </p:cNvPr>
          <p:cNvGraphicFramePr>
            <a:graphicFrameLocks noGrp="1"/>
          </p:cNvGraphicFramePr>
          <p:nvPr>
            <p:extLst>
              <p:ext uri="{D42A27DB-BD31-4B8C-83A1-F6EECF244321}">
                <p14:modId xmlns:p14="http://schemas.microsoft.com/office/powerpoint/2010/main" val="1078506620"/>
              </p:ext>
            </p:extLst>
          </p:nvPr>
        </p:nvGraphicFramePr>
        <p:xfrm>
          <a:off x="38100" y="770546"/>
          <a:ext cx="9067800" cy="450626"/>
        </p:xfrm>
        <a:graphic>
          <a:graphicData uri="http://schemas.openxmlformats.org/drawingml/2006/table">
            <a:tbl>
              <a:tblPr firstRow="1" bandRow="1">
                <a:tableStyleId>{5C22544A-7EE6-4342-B048-85BDC9FD1C3A}</a:tableStyleId>
              </a:tblPr>
              <a:tblGrid>
                <a:gridCol w="723900">
                  <a:extLst>
                    <a:ext uri="{9D8B030D-6E8A-4147-A177-3AD203B41FA5}">
                      <a16:colId xmlns:a16="http://schemas.microsoft.com/office/drawing/2014/main" val="83270883"/>
                    </a:ext>
                  </a:extLst>
                </a:gridCol>
                <a:gridCol w="2590800">
                  <a:extLst>
                    <a:ext uri="{9D8B030D-6E8A-4147-A177-3AD203B41FA5}">
                      <a16:colId xmlns:a16="http://schemas.microsoft.com/office/drawing/2014/main" val="1776469135"/>
                    </a:ext>
                  </a:extLst>
                </a:gridCol>
                <a:gridCol w="2057400">
                  <a:extLst>
                    <a:ext uri="{9D8B030D-6E8A-4147-A177-3AD203B41FA5}">
                      <a16:colId xmlns:a16="http://schemas.microsoft.com/office/drawing/2014/main" val="3742940305"/>
                    </a:ext>
                  </a:extLst>
                </a:gridCol>
                <a:gridCol w="3695700">
                  <a:extLst>
                    <a:ext uri="{9D8B030D-6E8A-4147-A177-3AD203B41FA5}">
                      <a16:colId xmlns:a16="http://schemas.microsoft.com/office/drawing/2014/main" val="2799640163"/>
                    </a:ext>
                  </a:extLst>
                </a:gridCol>
              </a:tblGrid>
              <a:tr h="450626">
                <a:tc>
                  <a:txBody>
                    <a:bodyPr/>
                    <a:lstStyle/>
                    <a:p>
                      <a:r>
                        <a:rPr lang="en-US" sz="1600" dirty="0" err="1"/>
                        <a:t>Sr</a:t>
                      </a:r>
                      <a:r>
                        <a:rPr lang="en-US" sz="1600" dirty="0"/>
                        <a:t> no.</a:t>
                      </a:r>
                    </a:p>
                  </a:txBody>
                  <a:tcPr/>
                </a:tc>
                <a:tc>
                  <a:txBody>
                    <a:bodyPr/>
                    <a:lstStyle/>
                    <a:p>
                      <a:r>
                        <a:rPr lang="en-US" sz="1600" dirty="0"/>
                        <a:t>Title</a:t>
                      </a:r>
                    </a:p>
                  </a:txBody>
                  <a:tcPr/>
                </a:tc>
                <a:tc>
                  <a:txBody>
                    <a:bodyPr/>
                    <a:lstStyle/>
                    <a:p>
                      <a:r>
                        <a:rPr lang="en-US" sz="1600" dirty="0"/>
                        <a:t>Publication detail</a:t>
                      </a:r>
                    </a:p>
                  </a:txBody>
                  <a:tcPr/>
                </a:tc>
                <a:tc>
                  <a:txBody>
                    <a:bodyPr/>
                    <a:lstStyle/>
                    <a:p>
                      <a:r>
                        <a:rPr lang="en-US" sz="1600" dirty="0"/>
                        <a:t> remarks</a:t>
                      </a:r>
                    </a:p>
                  </a:txBody>
                  <a:tcPr/>
                </a:tc>
                <a:extLst>
                  <a:ext uri="{0D108BD9-81ED-4DB2-BD59-A6C34878D82A}">
                    <a16:rowId xmlns:a16="http://schemas.microsoft.com/office/drawing/2014/main" val="964007828"/>
                  </a:ext>
                </a:extLst>
              </a:tr>
            </a:tbl>
          </a:graphicData>
        </a:graphic>
      </p:graphicFrame>
      <p:sp>
        <p:nvSpPr>
          <p:cNvPr id="9" name="Slide Number Placeholder 8">
            <a:extLst>
              <a:ext uri="{FF2B5EF4-FFF2-40B4-BE49-F238E27FC236}">
                <a16:creationId xmlns:a16="http://schemas.microsoft.com/office/drawing/2014/main" id="{64F98223-EE0E-434F-A407-D5D1E4248998}"/>
              </a:ext>
            </a:extLst>
          </p:cNvPr>
          <p:cNvSpPr>
            <a:spLocks noGrp="1"/>
          </p:cNvSpPr>
          <p:nvPr>
            <p:ph type="sldNum" sz="quarter" idx="12"/>
          </p:nvPr>
        </p:nvSpPr>
        <p:spPr/>
        <p:txBody>
          <a:bodyPr/>
          <a:lstStyle/>
          <a:p>
            <a:fld id="{DFB660F4-AA31-4F4B-9494-991D8C04768A}"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03204249"/>
              </p:ext>
            </p:extLst>
          </p:nvPr>
        </p:nvGraphicFramePr>
        <p:xfrm>
          <a:off x="38100" y="1295400"/>
          <a:ext cx="9067800" cy="5722281"/>
        </p:xfrm>
        <a:graphic>
          <a:graphicData uri="http://schemas.openxmlformats.org/drawingml/2006/table">
            <a:tbl>
              <a:tblPr firstRow="1" bandRow="1">
                <a:tableStyleId>{5C22544A-7EE6-4342-B048-85BDC9FD1C3A}</a:tableStyleId>
              </a:tblPr>
              <a:tblGrid>
                <a:gridCol w="7239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3695700">
                  <a:extLst>
                    <a:ext uri="{9D8B030D-6E8A-4147-A177-3AD203B41FA5}">
                      <a16:colId xmlns:a16="http://schemas.microsoft.com/office/drawing/2014/main" val="20003"/>
                    </a:ext>
                  </a:extLst>
                </a:gridCol>
              </a:tblGrid>
              <a:tr h="1895399">
                <a:tc>
                  <a:txBody>
                    <a:bodyPr/>
                    <a:lstStyle/>
                    <a:p>
                      <a:r>
                        <a:rPr lang="en-US" sz="1600" b="0" dirty="0">
                          <a:solidFill>
                            <a:schemeClr val="tx1"/>
                          </a:solidFill>
                        </a:rPr>
                        <a:t>7</a:t>
                      </a:r>
                    </a:p>
                  </a:txBody>
                  <a:tcPr>
                    <a:solidFill>
                      <a:srgbClr val="E9EEF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i="0" kern="1200" dirty="0">
                        <a:solidFill>
                          <a:schemeClr val="tx1"/>
                        </a:solidFill>
                        <a:latin typeface="+mn-lt"/>
                        <a:ea typeface="+mn-ea"/>
                        <a:cs typeface="+mn-cs"/>
                      </a:endParaRPr>
                    </a:p>
                    <a:p>
                      <a:r>
                        <a:rPr lang="en-US" sz="1600" b="0" dirty="0">
                          <a:solidFill>
                            <a:schemeClr val="tx1"/>
                          </a:solidFill>
                        </a:rPr>
                        <a:t>MATLAB</a:t>
                      </a:r>
                      <a:r>
                        <a:rPr lang="en-US" sz="1600" b="0" baseline="0" dirty="0">
                          <a:solidFill>
                            <a:schemeClr val="tx1"/>
                          </a:solidFill>
                        </a:rPr>
                        <a:t>  -based GUI for data mining  as a tool for environment </a:t>
                      </a:r>
                      <a:r>
                        <a:rPr lang="en-US" sz="1600" b="0" baseline="0" dirty="0" err="1">
                          <a:solidFill>
                            <a:schemeClr val="tx1"/>
                          </a:solidFill>
                        </a:rPr>
                        <a:t>managment</a:t>
                      </a:r>
                      <a:endParaRPr lang="en-US" sz="1600" b="0" dirty="0">
                        <a:solidFill>
                          <a:schemeClr val="tx1"/>
                        </a:solidFill>
                      </a:endParaRPr>
                    </a:p>
                  </a:txBody>
                  <a:tcPr>
                    <a:solidFill>
                      <a:srgbClr val="E9EEF5"/>
                    </a:solidFill>
                  </a:tcPr>
                </a:tc>
                <a:tc>
                  <a:txBody>
                    <a:bodyPr/>
                    <a:lstStyle/>
                    <a:p>
                      <a:endParaRPr lang="en-US" sz="1600" b="0" dirty="0">
                        <a:solidFill>
                          <a:schemeClr val="tx1"/>
                        </a:solidFill>
                      </a:endParaRPr>
                    </a:p>
                    <a:p>
                      <a:r>
                        <a:rPr lang="en-US" sz="1600" b="0" dirty="0">
                          <a:solidFill>
                            <a:schemeClr val="tx1"/>
                          </a:solidFill>
                        </a:rPr>
                        <a:t>International Journal of Computer, Information Science and Engineering Vol:8 No:1, 2014</a:t>
                      </a:r>
                      <a:br>
                        <a:rPr lang="en-US" sz="1600" b="0" dirty="0">
                          <a:solidFill>
                            <a:schemeClr val="tx1"/>
                          </a:solidFill>
                        </a:rPr>
                      </a:br>
                      <a:endParaRPr lang="en-US" sz="1600" b="0" dirty="0">
                        <a:solidFill>
                          <a:schemeClr val="tx1"/>
                        </a:solidFill>
                      </a:endParaRPr>
                    </a:p>
                  </a:txBody>
                  <a:tcPr>
                    <a:solidFill>
                      <a:srgbClr val="E9EEF5"/>
                    </a:solidFill>
                  </a:tcPr>
                </a:tc>
                <a:tc>
                  <a:txBody>
                    <a:bodyPr/>
                    <a:lstStyle/>
                    <a:p>
                      <a:r>
                        <a:rPr lang="en-US" sz="1600" b="0" dirty="0">
                          <a:solidFill>
                            <a:schemeClr val="tx1"/>
                          </a:solidFill>
                        </a:rPr>
                        <a:t>the</a:t>
                      </a:r>
                      <a:r>
                        <a:rPr lang="en-US" sz="1600" b="0" baseline="0" dirty="0">
                          <a:solidFill>
                            <a:schemeClr val="tx1"/>
                          </a:solidFill>
                        </a:rPr>
                        <a:t> aim of these tool is to provide an interface for applying data mining method in the environmental application . </a:t>
                      </a:r>
                      <a:r>
                        <a:rPr lang="en-US" sz="1600" b="0" baseline="0" dirty="0" err="1">
                          <a:solidFill>
                            <a:schemeClr val="tx1"/>
                          </a:solidFill>
                        </a:rPr>
                        <a:t>Useing</a:t>
                      </a:r>
                      <a:r>
                        <a:rPr lang="en-US" sz="1600" b="0" baseline="0" dirty="0">
                          <a:solidFill>
                            <a:schemeClr val="tx1"/>
                          </a:solidFill>
                        </a:rPr>
                        <a:t> this  interface to collect data from sensor  and applying the data mining method</a:t>
                      </a:r>
                      <a:endParaRPr lang="en-US" sz="1600" b="0" dirty="0">
                        <a:solidFill>
                          <a:schemeClr val="tx1"/>
                        </a:solidFill>
                      </a:endParaRPr>
                    </a:p>
                  </a:txBody>
                  <a:tcPr>
                    <a:solidFill>
                      <a:srgbClr val="E9EEF5"/>
                    </a:solidFill>
                  </a:tcPr>
                </a:tc>
                <a:extLst>
                  <a:ext uri="{0D108BD9-81ED-4DB2-BD59-A6C34878D82A}">
                    <a16:rowId xmlns:a16="http://schemas.microsoft.com/office/drawing/2014/main" val="10000"/>
                  </a:ext>
                </a:extLst>
              </a:tr>
              <a:tr h="1060532">
                <a:tc>
                  <a:txBody>
                    <a:bodyPr/>
                    <a:lstStyle/>
                    <a:p>
                      <a:r>
                        <a:rPr lang="en-US" sz="1600" dirty="0"/>
                        <a:t>8</a:t>
                      </a:r>
                    </a:p>
                  </a:txBody>
                  <a:tcPr/>
                </a:tc>
                <a:tc>
                  <a:txBody>
                    <a:bodyPr/>
                    <a:lstStyle/>
                    <a:p>
                      <a:r>
                        <a:rPr lang="en-US" sz="1600" dirty="0"/>
                        <a:t>Class </a:t>
                      </a:r>
                      <a:r>
                        <a:rPr lang="en-US" sz="1600" baseline="0" dirty="0"/>
                        <a:t> project with GUI</a:t>
                      </a:r>
                    </a:p>
                    <a:p>
                      <a:r>
                        <a:rPr lang="en-US" sz="1600" baseline="0" dirty="0"/>
                        <a:t>In  MATLAB</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Min-Sung Koh</a:t>
                      </a:r>
                    </a:p>
                    <a:p>
                      <a:r>
                        <a:rPr lang="en-US" sz="1600" dirty="0"/>
                        <a:t>American society</a:t>
                      </a:r>
                      <a:r>
                        <a:rPr lang="en-US" sz="1600" baseline="0" dirty="0"/>
                        <a:t> for engineering education</a:t>
                      </a:r>
                    </a:p>
                    <a:p>
                      <a:r>
                        <a:rPr lang="en-US" sz="1600" baseline="0" dirty="0"/>
                        <a:t>2007 </a:t>
                      </a:r>
                      <a:endParaRPr lang="en-US" sz="1600" dirty="0"/>
                    </a:p>
                  </a:txBody>
                  <a:tcPr/>
                </a:tc>
                <a:tc>
                  <a:txBody>
                    <a:bodyPr/>
                    <a:lstStyle/>
                    <a:p>
                      <a:r>
                        <a:rPr lang="en-US" sz="1600" baseline="0" dirty="0"/>
                        <a:t>Prepare GUI for different data for pump by studied different example like class project.</a:t>
                      </a:r>
                      <a:endParaRPr lang="en-US" sz="1600" dirty="0"/>
                    </a:p>
                  </a:txBody>
                  <a:tcPr/>
                </a:tc>
                <a:extLst>
                  <a:ext uri="{0D108BD9-81ED-4DB2-BD59-A6C34878D82A}">
                    <a16:rowId xmlns:a16="http://schemas.microsoft.com/office/drawing/2014/main" val="10001"/>
                  </a:ext>
                </a:extLst>
              </a:tr>
              <a:tr h="837186">
                <a:tc>
                  <a:txBody>
                    <a:bodyPr/>
                    <a:lstStyle/>
                    <a:p>
                      <a:r>
                        <a:rPr lang="en-US" sz="1600" dirty="0"/>
                        <a:t>9</a:t>
                      </a:r>
                    </a:p>
                  </a:txBody>
                  <a:tcPr/>
                </a:tc>
                <a:tc>
                  <a:txBody>
                    <a:bodyPr/>
                    <a:lstStyle/>
                    <a:p>
                      <a:r>
                        <a:rPr lang="en-US" sz="1600" dirty="0"/>
                        <a:t>Classification of pump </a:t>
                      </a:r>
                    </a:p>
                  </a:txBody>
                  <a:tcPr/>
                </a:tc>
                <a:tc>
                  <a:txBody>
                    <a:bodyPr/>
                    <a:lstStyle/>
                    <a:p>
                      <a:r>
                        <a:rPr lang="en-US" sz="1600" dirty="0"/>
                        <a:t>Machine parts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Hicks, Tyler G</a:t>
                      </a:r>
                    </a:p>
                    <a:p>
                      <a:r>
                        <a:rPr lang="en-US" sz="1600" baseline="0" dirty="0"/>
                        <a:t> November 21,2013</a:t>
                      </a:r>
                    </a:p>
                    <a:p>
                      <a:r>
                        <a:rPr lang="en-US" sz="1600" baseline="0" dirty="0"/>
                        <a:t>Pages 83-90</a:t>
                      </a:r>
                      <a:endParaRPr lang="en-US" sz="1600" dirty="0"/>
                    </a:p>
                  </a:txBody>
                  <a:tcPr/>
                </a:tc>
                <a:tc>
                  <a:txBody>
                    <a:bodyPr/>
                    <a:lstStyle/>
                    <a:p>
                      <a:r>
                        <a:rPr lang="en-US" sz="1600" dirty="0"/>
                        <a:t>Understand</a:t>
                      </a:r>
                      <a:r>
                        <a:rPr lang="en-US" sz="1600" baseline="0" dirty="0"/>
                        <a:t> different types of pump and terminology</a:t>
                      </a:r>
                      <a:endParaRPr lang="en-US" sz="1600" dirty="0"/>
                    </a:p>
                  </a:txBody>
                  <a:tcPr/>
                </a:tc>
                <a:extLst>
                  <a:ext uri="{0D108BD9-81ED-4DB2-BD59-A6C34878D82A}">
                    <a16:rowId xmlns:a16="http://schemas.microsoft.com/office/drawing/2014/main" val="10002"/>
                  </a:ext>
                </a:extLst>
              </a:tr>
              <a:tr h="1693282">
                <a:tc>
                  <a:txBody>
                    <a:bodyPr/>
                    <a:lstStyle/>
                    <a:p>
                      <a:r>
                        <a:rPr lang="en-US" sz="1600" dirty="0"/>
                        <a:t>10</a:t>
                      </a:r>
                    </a:p>
                  </a:txBody>
                  <a:tcPr/>
                </a:tc>
                <a:tc>
                  <a:txBody>
                    <a:bodyPr/>
                    <a:lstStyle/>
                    <a:p>
                      <a:r>
                        <a:rPr lang="en-IN" sz="1800" b="0" i="0" kern="1200" dirty="0" err="1">
                          <a:solidFill>
                            <a:schemeClr val="dk1"/>
                          </a:solidFill>
                          <a:effectLst/>
                          <a:latin typeface="+mn-lt"/>
                          <a:ea typeface="+mn-ea"/>
                          <a:cs typeface="+mn-cs"/>
                        </a:rPr>
                        <a:t>liteITD</a:t>
                      </a:r>
                      <a:r>
                        <a:rPr lang="en-IN" sz="1800" b="0" i="0" kern="1200" dirty="0">
                          <a:solidFill>
                            <a:schemeClr val="dk1"/>
                          </a:solidFill>
                          <a:effectLst/>
                          <a:latin typeface="+mn-lt"/>
                          <a:ea typeface="+mn-ea"/>
                          <a:cs typeface="+mn-cs"/>
                        </a:rPr>
                        <a:t> a MATLAB Graphical User Interface (GUI) program for topology design of continuum structures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Mariano Victoria</a:t>
                      </a:r>
                      <a:r>
                        <a:rPr lang="en-US" sz="1600" baseline="0"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a:t>2016-07-12 ,pages 126-147</a:t>
                      </a:r>
                    </a:p>
                    <a:p>
                      <a:pPr marL="0" marR="0" indent="0" algn="l" defTabSz="914400" rtl="0" eaLnBrk="1" fontAlgn="auto" latinLnBrk="0" hangingPunct="1">
                        <a:lnSpc>
                          <a:spcPct val="100000"/>
                        </a:lnSpc>
                        <a:spcBef>
                          <a:spcPts val="0"/>
                        </a:spcBef>
                        <a:spcAft>
                          <a:spcPts val="0"/>
                        </a:spcAft>
                        <a:buClrTx/>
                        <a:buSzTx/>
                        <a:buFontTx/>
                        <a:buNone/>
                        <a:tabLst/>
                        <a:defRPr/>
                      </a:pPr>
                      <a:br>
                        <a:rPr lang="en-US" sz="1600" baseline="0" dirty="0"/>
                      </a:b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MATLAB software environment of MathWorks under Windows operating system. GUIDE (Graphical User Interface Development Environment) was used to create a friendly Graphical User Interface (GUI). </a:t>
                      </a:r>
                    </a:p>
                  </a:txBody>
                  <a:tcPr/>
                </a:tc>
                <a:extLst>
                  <a:ext uri="{0D108BD9-81ED-4DB2-BD59-A6C34878D82A}">
                    <a16:rowId xmlns:a16="http://schemas.microsoft.com/office/drawing/2014/main" val="10003"/>
                  </a:ext>
                </a:extLst>
              </a:tr>
            </a:tbl>
          </a:graphicData>
        </a:graphic>
      </p:graphicFrame>
      <p:graphicFrame>
        <p:nvGraphicFramePr>
          <p:cNvPr id="5" name="Table 4">
            <a:extLst>
              <a:ext uri="{FF2B5EF4-FFF2-40B4-BE49-F238E27FC236}">
                <a16:creationId xmlns:a16="http://schemas.microsoft.com/office/drawing/2014/main" id="{7FE657D0-18C8-EA48-98CD-82684B7427B8}"/>
              </a:ext>
            </a:extLst>
          </p:cNvPr>
          <p:cNvGraphicFramePr>
            <a:graphicFrameLocks noGrp="1"/>
          </p:cNvGraphicFramePr>
          <p:nvPr>
            <p:extLst>
              <p:ext uri="{D42A27DB-BD31-4B8C-83A1-F6EECF244321}">
                <p14:modId xmlns:p14="http://schemas.microsoft.com/office/powerpoint/2010/main" val="2741438437"/>
              </p:ext>
            </p:extLst>
          </p:nvPr>
        </p:nvGraphicFramePr>
        <p:xfrm>
          <a:off x="38100" y="838200"/>
          <a:ext cx="9067800" cy="450626"/>
        </p:xfrm>
        <a:graphic>
          <a:graphicData uri="http://schemas.openxmlformats.org/drawingml/2006/table">
            <a:tbl>
              <a:tblPr firstRow="1" bandRow="1">
                <a:tableStyleId>{5C22544A-7EE6-4342-B048-85BDC9FD1C3A}</a:tableStyleId>
              </a:tblPr>
              <a:tblGrid>
                <a:gridCol w="723900">
                  <a:extLst>
                    <a:ext uri="{9D8B030D-6E8A-4147-A177-3AD203B41FA5}">
                      <a16:colId xmlns:a16="http://schemas.microsoft.com/office/drawing/2014/main" val="126744540"/>
                    </a:ext>
                  </a:extLst>
                </a:gridCol>
                <a:gridCol w="2590800">
                  <a:extLst>
                    <a:ext uri="{9D8B030D-6E8A-4147-A177-3AD203B41FA5}">
                      <a16:colId xmlns:a16="http://schemas.microsoft.com/office/drawing/2014/main" val="2858742369"/>
                    </a:ext>
                  </a:extLst>
                </a:gridCol>
                <a:gridCol w="2057400">
                  <a:extLst>
                    <a:ext uri="{9D8B030D-6E8A-4147-A177-3AD203B41FA5}">
                      <a16:colId xmlns:a16="http://schemas.microsoft.com/office/drawing/2014/main" val="3892635012"/>
                    </a:ext>
                  </a:extLst>
                </a:gridCol>
                <a:gridCol w="3695700">
                  <a:extLst>
                    <a:ext uri="{9D8B030D-6E8A-4147-A177-3AD203B41FA5}">
                      <a16:colId xmlns:a16="http://schemas.microsoft.com/office/drawing/2014/main" val="2085808757"/>
                    </a:ext>
                  </a:extLst>
                </a:gridCol>
              </a:tblGrid>
              <a:tr h="450626">
                <a:tc>
                  <a:txBody>
                    <a:bodyPr/>
                    <a:lstStyle/>
                    <a:p>
                      <a:r>
                        <a:rPr lang="en-US" sz="1600" dirty="0" err="1"/>
                        <a:t>Sr</a:t>
                      </a:r>
                      <a:r>
                        <a:rPr lang="en-US" sz="1600" dirty="0"/>
                        <a:t> no.</a:t>
                      </a:r>
                    </a:p>
                  </a:txBody>
                  <a:tcPr/>
                </a:tc>
                <a:tc>
                  <a:txBody>
                    <a:bodyPr/>
                    <a:lstStyle/>
                    <a:p>
                      <a:r>
                        <a:rPr lang="en-US" sz="1600" dirty="0"/>
                        <a:t>Title</a:t>
                      </a:r>
                    </a:p>
                  </a:txBody>
                  <a:tcPr/>
                </a:tc>
                <a:tc>
                  <a:txBody>
                    <a:bodyPr/>
                    <a:lstStyle/>
                    <a:p>
                      <a:r>
                        <a:rPr lang="en-US" sz="1600" dirty="0"/>
                        <a:t>Publication detail</a:t>
                      </a:r>
                    </a:p>
                  </a:txBody>
                  <a:tcPr/>
                </a:tc>
                <a:tc>
                  <a:txBody>
                    <a:bodyPr/>
                    <a:lstStyle/>
                    <a:p>
                      <a:r>
                        <a:rPr lang="en-US" sz="1600" dirty="0"/>
                        <a:t> remarks</a:t>
                      </a:r>
                    </a:p>
                  </a:txBody>
                  <a:tcPr/>
                </a:tc>
                <a:extLst>
                  <a:ext uri="{0D108BD9-81ED-4DB2-BD59-A6C34878D82A}">
                    <a16:rowId xmlns:a16="http://schemas.microsoft.com/office/drawing/2014/main" val="2321293951"/>
                  </a:ext>
                </a:extLst>
              </a:tr>
            </a:tbl>
          </a:graphicData>
        </a:graphic>
      </p:graphicFrame>
      <p:sp>
        <p:nvSpPr>
          <p:cNvPr id="6" name="Title 1">
            <a:extLst>
              <a:ext uri="{FF2B5EF4-FFF2-40B4-BE49-F238E27FC236}">
                <a16:creationId xmlns:a16="http://schemas.microsoft.com/office/drawing/2014/main" id="{454C61E4-8AEC-2042-B5F7-9E831117C20D}"/>
              </a:ext>
            </a:extLst>
          </p:cNvPr>
          <p:cNvSpPr txBox="1">
            <a:spLocks/>
          </p:cNvSpPr>
          <p:nvPr/>
        </p:nvSpPr>
        <p:spPr>
          <a:xfrm>
            <a:off x="990600" y="152400"/>
            <a:ext cx="6934200" cy="618146"/>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a:t>Literature review</a:t>
            </a:r>
            <a:endParaRPr lang="en-US" sz="3600" dirty="0"/>
          </a:p>
        </p:txBody>
      </p:sp>
      <p:sp>
        <p:nvSpPr>
          <p:cNvPr id="7" name="Slide Number Placeholder 6">
            <a:extLst>
              <a:ext uri="{FF2B5EF4-FFF2-40B4-BE49-F238E27FC236}">
                <a16:creationId xmlns:a16="http://schemas.microsoft.com/office/drawing/2014/main" id="{712F0A73-C32D-1545-A0B7-78F71F1A67D3}"/>
              </a:ext>
            </a:extLst>
          </p:cNvPr>
          <p:cNvSpPr>
            <a:spLocks noGrp="1"/>
          </p:cNvSpPr>
          <p:nvPr>
            <p:ph type="sldNum" sz="quarter" idx="12"/>
          </p:nvPr>
        </p:nvSpPr>
        <p:spPr/>
        <p:txBody>
          <a:bodyPr/>
          <a:lstStyle/>
          <a:p>
            <a:fld id="{DFB660F4-AA31-4F4B-9494-991D8C04768A}"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FFB19-F770-4C47-B587-0A80F4F7008B}"/>
              </a:ext>
            </a:extLst>
          </p:cNvPr>
          <p:cNvSpPr>
            <a:spLocks noGrp="1"/>
          </p:cNvSpPr>
          <p:nvPr>
            <p:ph type="title"/>
          </p:nvPr>
        </p:nvSpPr>
        <p:spPr>
          <a:xfrm>
            <a:off x="593090" y="762000"/>
            <a:ext cx="7886700" cy="754856"/>
          </a:xfrm>
        </p:spPr>
        <p:txBody>
          <a:bodyPr>
            <a:normAutofit/>
          </a:bodyPr>
          <a:lstStyle/>
          <a:p>
            <a:r>
              <a:rPr lang="en-US" sz="3600" dirty="0"/>
              <a:t>Outcome of Literature Review </a:t>
            </a:r>
          </a:p>
        </p:txBody>
      </p:sp>
      <p:sp>
        <p:nvSpPr>
          <p:cNvPr id="3" name="Content Placeholder 2">
            <a:extLst>
              <a:ext uri="{FF2B5EF4-FFF2-40B4-BE49-F238E27FC236}">
                <a16:creationId xmlns:a16="http://schemas.microsoft.com/office/drawing/2014/main" id="{21A9B979-CF1E-E942-A39C-CC96E81FB570}"/>
              </a:ext>
            </a:extLst>
          </p:cNvPr>
          <p:cNvSpPr>
            <a:spLocks noGrp="1"/>
          </p:cNvSpPr>
          <p:nvPr>
            <p:ph idx="1"/>
          </p:nvPr>
        </p:nvSpPr>
        <p:spPr>
          <a:xfrm>
            <a:off x="628650" y="1951612"/>
            <a:ext cx="7886700" cy="3538361"/>
          </a:xfrm>
        </p:spPr>
        <p:txBody>
          <a:bodyPr>
            <a:normAutofit fontScale="70000" lnSpcReduction="20000"/>
          </a:bodyPr>
          <a:lstStyle/>
          <a:p>
            <a:pPr>
              <a:lnSpc>
                <a:spcPct val="150000"/>
              </a:lnSpc>
            </a:pPr>
            <a:r>
              <a:rPr lang="en-US" dirty="0"/>
              <a:t>Pitch ,Flow rate ,Diameter ,Viscosity and Power are main parameter affect selection of pump.</a:t>
            </a:r>
          </a:p>
          <a:p>
            <a:pPr>
              <a:lnSpc>
                <a:spcPct val="150000"/>
              </a:lnSpc>
            </a:pPr>
            <a:r>
              <a:rPr lang="en-US" dirty="0"/>
              <a:t>Learned how to clean up unwanted data and arranging data.</a:t>
            </a:r>
          </a:p>
          <a:p>
            <a:pPr>
              <a:lnSpc>
                <a:spcPct val="150000"/>
              </a:lnSpc>
            </a:pPr>
            <a:r>
              <a:rPr lang="en-US" dirty="0"/>
              <a:t>Understand concept of object oriented programming.</a:t>
            </a:r>
          </a:p>
          <a:p>
            <a:pPr>
              <a:lnSpc>
                <a:spcPct val="150000"/>
              </a:lnSpc>
            </a:pPr>
            <a:r>
              <a:rPr lang="en-US" dirty="0"/>
              <a:t>Implementation of GUI with MATLAB code and plotting and finding data from a database.</a:t>
            </a:r>
          </a:p>
          <a:p>
            <a:pPr marL="0" indent="0">
              <a:buNone/>
            </a:pPr>
            <a:endParaRPr lang="en-US" dirty="0"/>
          </a:p>
          <a:p>
            <a:pPr marL="0" indent="0">
              <a:buNone/>
            </a:pP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B7080A25-9FD1-B141-A3B4-3051A2B2275D}"/>
              </a:ext>
            </a:extLst>
          </p:cNvPr>
          <p:cNvSpPr>
            <a:spLocks noGrp="1"/>
          </p:cNvSpPr>
          <p:nvPr>
            <p:ph type="sldNum" sz="quarter" idx="12"/>
          </p:nvPr>
        </p:nvSpPr>
        <p:spPr/>
        <p:txBody>
          <a:bodyPr/>
          <a:lstStyle/>
          <a:p>
            <a:fld id="{DFB660F4-AA31-4F4B-9494-991D8C04768A}" type="slidenum">
              <a:rPr lang="en-US" smtClean="0"/>
              <a:pPr/>
              <a:t>12</a:t>
            </a:fld>
            <a:endParaRPr lang="en-US"/>
          </a:p>
        </p:txBody>
      </p:sp>
    </p:spTree>
    <p:extLst>
      <p:ext uri="{BB962C8B-B14F-4D97-AF65-F5344CB8AC3E}">
        <p14:creationId xmlns:p14="http://schemas.microsoft.com/office/powerpoint/2010/main" val="1688086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2565A-7AFA-9443-90B8-FF244657C7AE}"/>
              </a:ext>
            </a:extLst>
          </p:cNvPr>
          <p:cNvSpPr>
            <a:spLocks noGrp="1"/>
          </p:cNvSpPr>
          <p:nvPr>
            <p:ph type="title"/>
          </p:nvPr>
        </p:nvSpPr>
        <p:spPr>
          <a:xfrm>
            <a:off x="581025" y="685800"/>
            <a:ext cx="7981950" cy="1120886"/>
          </a:xfrm>
        </p:spPr>
        <p:txBody>
          <a:bodyPr>
            <a:normAutofit/>
          </a:bodyPr>
          <a:lstStyle/>
          <a:p>
            <a:pPr algn="ctr"/>
            <a:r>
              <a:rPr lang="en-US" sz="3600" dirty="0"/>
              <a:t>Problem definition</a:t>
            </a:r>
          </a:p>
        </p:txBody>
      </p:sp>
      <p:sp>
        <p:nvSpPr>
          <p:cNvPr id="3" name="Content Placeholder 2">
            <a:extLst>
              <a:ext uri="{FF2B5EF4-FFF2-40B4-BE49-F238E27FC236}">
                <a16:creationId xmlns:a16="http://schemas.microsoft.com/office/drawing/2014/main" id="{CCFF9E01-0491-0748-8388-5DFBE85B2BF2}"/>
              </a:ext>
            </a:extLst>
          </p:cNvPr>
          <p:cNvSpPr>
            <a:spLocks noGrp="1"/>
          </p:cNvSpPr>
          <p:nvPr>
            <p:ph idx="1"/>
          </p:nvPr>
        </p:nvSpPr>
        <p:spPr>
          <a:xfrm>
            <a:off x="628650" y="2686100"/>
            <a:ext cx="7886700" cy="3333699"/>
          </a:xfrm>
        </p:spPr>
        <p:txBody>
          <a:bodyPr>
            <a:noAutofit/>
          </a:bodyPr>
          <a:lstStyle/>
          <a:p>
            <a:r>
              <a:rPr lang="en-US" sz="2400" dirty="0"/>
              <a:t>Development of Graphical User Interface (GUI) for screw pump selection.</a:t>
            </a:r>
          </a:p>
          <a:p>
            <a:pPr marL="0" indent="0">
              <a:buNone/>
            </a:pPr>
            <a:endParaRPr lang="en-US" sz="2400" dirty="0"/>
          </a:p>
        </p:txBody>
      </p:sp>
      <p:sp>
        <p:nvSpPr>
          <p:cNvPr id="4" name="Slide Number Placeholder 3">
            <a:extLst>
              <a:ext uri="{FF2B5EF4-FFF2-40B4-BE49-F238E27FC236}">
                <a16:creationId xmlns:a16="http://schemas.microsoft.com/office/drawing/2014/main" id="{5EA5D450-7F80-224E-80C1-15D9D0680D51}"/>
              </a:ext>
            </a:extLst>
          </p:cNvPr>
          <p:cNvSpPr>
            <a:spLocks noGrp="1"/>
          </p:cNvSpPr>
          <p:nvPr>
            <p:ph type="sldNum" sz="quarter" idx="12"/>
          </p:nvPr>
        </p:nvSpPr>
        <p:spPr/>
        <p:txBody>
          <a:bodyPr/>
          <a:lstStyle/>
          <a:p>
            <a:fld id="{DFB660F4-AA31-4F4B-9494-991D8C04768A}" type="slidenum">
              <a:rPr lang="en-US" smtClean="0"/>
              <a:pPr/>
              <a:t>13</a:t>
            </a:fld>
            <a:endParaRPr lang="en-US"/>
          </a:p>
        </p:txBody>
      </p:sp>
    </p:spTree>
    <p:extLst>
      <p:ext uri="{BB962C8B-B14F-4D97-AF65-F5344CB8AC3E}">
        <p14:creationId xmlns:p14="http://schemas.microsoft.com/office/powerpoint/2010/main" val="1339694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C8125-4780-B147-8EFD-FE91B3B1AF7C}"/>
              </a:ext>
            </a:extLst>
          </p:cNvPr>
          <p:cNvSpPr>
            <a:spLocks noGrp="1"/>
          </p:cNvSpPr>
          <p:nvPr>
            <p:ph type="title"/>
          </p:nvPr>
        </p:nvSpPr>
        <p:spPr/>
        <p:txBody>
          <a:bodyPr>
            <a:normAutofit/>
          </a:bodyPr>
          <a:lstStyle/>
          <a:p>
            <a:r>
              <a:rPr lang="en-US" sz="3600" dirty="0"/>
              <a:t>Objectives</a:t>
            </a:r>
          </a:p>
        </p:txBody>
      </p:sp>
      <p:sp>
        <p:nvSpPr>
          <p:cNvPr id="3" name="Content Placeholder 2">
            <a:extLst>
              <a:ext uri="{FF2B5EF4-FFF2-40B4-BE49-F238E27FC236}">
                <a16:creationId xmlns:a16="http://schemas.microsoft.com/office/drawing/2014/main" id="{9051F64A-12C1-7C49-86E1-AFC28477B564}"/>
              </a:ext>
            </a:extLst>
          </p:cNvPr>
          <p:cNvSpPr>
            <a:spLocks noGrp="1"/>
          </p:cNvSpPr>
          <p:nvPr>
            <p:ph idx="1"/>
          </p:nvPr>
        </p:nvSpPr>
        <p:spPr>
          <a:xfrm>
            <a:off x="609600" y="2286000"/>
            <a:ext cx="8229600" cy="2514600"/>
          </a:xfrm>
        </p:spPr>
        <p:txBody>
          <a:bodyPr>
            <a:normAutofit/>
          </a:bodyPr>
          <a:lstStyle/>
          <a:p>
            <a:pPr>
              <a:lnSpc>
                <a:spcPct val="170000"/>
              </a:lnSpc>
            </a:pPr>
            <a:r>
              <a:rPr lang="en-US" sz="2400" dirty="0"/>
              <a:t>To develop a Graphical User Interface (GUI) for the selection of different screw pumps.</a:t>
            </a:r>
          </a:p>
          <a:p>
            <a:endParaRPr lang="en-US" sz="2400" b="1" dirty="0"/>
          </a:p>
        </p:txBody>
      </p:sp>
      <p:sp>
        <p:nvSpPr>
          <p:cNvPr id="4" name="Slide Number Placeholder 3">
            <a:extLst>
              <a:ext uri="{FF2B5EF4-FFF2-40B4-BE49-F238E27FC236}">
                <a16:creationId xmlns:a16="http://schemas.microsoft.com/office/drawing/2014/main" id="{81C9383A-C26B-764B-B0EB-6CCE50D067CE}"/>
              </a:ext>
            </a:extLst>
          </p:cNvPr>
          <p:cNvSpPr>
            <a:spLocks noGrp="1"/>
          </p:cNvSpPr>
          <p:nvPr>
            <p:ph type="sldNum" sz="quarter" idx="12"/>
          </p:nvPr>
        </p:nvSpPr>
        <p:spPr/>
        <p:txBody>
          <a:bodyPr/>
          <a:lstStyle/>
          <a:p>
            <a:fld id="{DFB660F4-AA31-4F4B-9494-991D8C04768A}" type="slidenum">
              <a:rPr lang="en-US" smtClean="0"/>
              <a:pPr/>
              <a:t>14</a:t>
            </a:fld>
            <a:endParaRPr lang="en-US"/>
          </a:p>
        </p:txBody>
      </p:sp>
    </p:spTree>
    <p:extLst>
      <p:ext uri="{BB962C8B-B14F-4D97-AF65-F5344CB8AC3E}">
        <p14:creationId xmlns:p14="http://schemas.microsoft.com/office/powerpoint/2010/main" val="2975820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B558F-0178-FC48-9881-B540905AAD96}"/>
              </a:ext>
            </a:extLst>
          </p:cNvPr>
          <p:cNvSpPr>
            <a:spLocks noGrp="1"/>
          </p:cNvSpPr>
          <p:nvPr>
            <p:ph type="title"/>
          </p:nvPr>
        </p:nvSpPr>
        <p:spPr/>
        <p:txBody>
          <a:bodyPr/>
          <a:lstStyle/>
          <a:p>
            <a:pPr algn="ctr"/>
            <a:r>
              <a:rPr lang="en-US" sz="2700" dirty="0"/>
              <a:t>Methodology</a:t>
            </a:r>
            <a:r>
              <a:rPr lang="en-US" dirty="0"/>
              <a:t> </a:t>
            </a:r>
          </a:p>
        </p:txBody>
      </p:sp>
      <p:sp>
        <p:nvSpPr>
          <p:cNvPr id="6" name="TextBox 5">
            <a:extLst>
              <a:ext uri="{FF2B5EF4-FFF2-40B4-BE49-F238E27FC236}">
                <a16:creationId xmlns:a16="http://schemas.microsoft.com/office/drawing/2014/main" id="{ED663CE4-933C-D14C-8BE3-93CD9E16F7FC}"/>
              </a:ext>
            </a:extLst>
          </p:cNvPr>
          <p:cNvSpPr txBox="1"/>
          <p:nvPr/>
        </p:nvSpPr>
        <p:spPr>
          <a:xfrm>
            <a:off x="3733800" y="1723880"/>
            <a:ext cx="4781550" cy="4039567"/>
          </a:xfrm>
          <a:prstGeom prst="rect">
            <a:avLst/>
          </a:prstGeom>
          <a:noFill/>
        </p:spPr>
        <p:txBody>
          <a:bodyPr wrap="square" rtlCol="0">
            <a:spAutoFit/>
          </a:bodyPr>
          <a:lstStyle/>
          <a:p>
            <a:pPr marL="214313" indent="-214313">
              <a:lnSpc>
                <a:spcPct val="150000"/>
              </a:lnSpc>
              <a:buFont typeface="Arial" panose="020B0604020202020204" pitchFamily="34" charset="0"/>
              <a:buChar char="•"/>
            </a:pPr>
            <a:r>
              <a:rPr lang="en-US" dirty="0"/>
              <a:t>Taking inputs from the user.</a:t>
            </a:r>
          </a:p>
          <a:p>
            <a:pPr marL="214313" indent="-214313">
              <a:lnSpc>
                <a:spcPct val="150000"/>
              </a:lnSpc>
              <a:buFont typeface="Arial" panose="020B0604020202020204" pitchFamily="34" charset="0"/>
              <a:buChar char="•"/>
            </a:pPr>
            <a:r>
              <a:rPr lang="en-US" dirty="0"/>
              <a:t>After obtaining the data using “</a:t>
            </a:r>
            <a:r>
              <a:rPr lang="en-IN" dirty="0"/>
              <a:t>find(</a:t>
            </a:r>
            <a:r>
              <a:rPr lang="en-US" dirty="0"/>
              <a:t>)” function.</a:t>
            </a:r>
          </a:p>
          <a:p>
            <a:pPr marL="214313" indent="-214313">
              <a:lnSpc>
                <a:spcPct val="150000"/>
              </a:lnSpc>
              <a:buFont typeface="Arial" panose="020B0604020202020204" pitchFamily="34" charset="0"/>
              <a:buChar char="•"/>
            </a:pPr>
            <a:r>
              <a:rPr lang="en-US" dirty="0"/>
              <a:t>Then using conditionals “if else” to check weather data is existing or not.</a:t>
            </a:r>
          </a:p>
          <a:p>
            <a:pPr marL="214313" indent="-214313">
              <a:lnSpc>
                <a:spcPct val="150000"/>
              </a:lnSpc>
              <a:buFont typeface="Arial" panose="020B0604020202020204" pitchFamily="34" charset="0"/>
              <a:buChar char="•"/>
            </a:pPr>
            <a:r>
              <a:rPr lang="en-IN" dirty="0"/>
              <a:t>If not found matching data then we throw error as “data not found !”</a:t>
            </a:r>
          </a:p>
          <a:p>
            <a:pPr marL="214313" indent="-214313">
              <a:lnSpc>
                <a:spcPct val="150000"/>
              </a:lnSpc>
              <a:buFont typeface="Arial" panose="020B0604020202020204" pitchFamily="34" charset="0"/>
              <a:buChar char="•"/>
            </a:pPr>
            <a:r>
              <a:rPr lang="en-IN" dirty="0"/>
              <a:t>If found matching data then going to print it’s diameter.</a:t>
            </a:r>
          </a:p>
          <a:p>
            <a:pPr marL="214313" indent="-214313">
              <a:buFont typeface="Arial" panose="020B0604020202020204" pitchFamily="34" charset="0"/>
              <a:buChar char="•"/>
            </a:pPr>
            <a:endParaRPr lang="en-IN" sz="1350" dirty="0"/>
          </a:p>
        </p:txBody>
      </p:sp>
      <p:sp>
        <p:nvSpPr>
          <p:cNvPr id="4" name="Slide Number Placeholder 3">
            <a:extLst>
              <a:ext uri="{FF2B5EF4-FFF2-40B4-BE49-F238E27FC236}">
                <a16:creationId xmlns:a16="http://schemas.microsoft.com/office/drawing/2014/main" id="{DEA97CF6-1E4A-2D49-9708-DB7BD4A9E9EB}"/>
              </a:ext>
            </a:extLst>
          </p:cNvPr>
          <p:cNvSpPr>
            <a:spLocks noGrp="1"/>
          </p:cNvSpPr>
          <p:nvPr>
            <p:ph type="sldNum" sz="quarter" idx="12"/>
          </p:nvPr>
        </p:nvSpPr>
        <p:spPr/>
        <p:txBody>
          <a:bodyPr/>
          <a:lstStyle/>
          <a:p>
            <a:fld id="{DFB660F4-AA31-4F4B-9494-991D8C04768A}" type="slidenum">
              <a:rPr lang="en-US" smtClean="0"/>
              <a:pPr/>
              <a:t>15</a:t>
            </a:fld>
            <a:endParaRPr lang="en-US"/>
          </a:p>
        </p:txBody>
      </p:sp>
      <p:pic>
        <p:nvPicPr>
          <p:cNvPr id="9" name="Content Placeholder 8">
            <a:extLst>
              <a:ext uri="{FF2B5EF4-FFF2-40B4-BE49-F238E27FC236}">
                <a16:creationId xmlns:a16="http://schemas.microsoft.com/office/drawing/2014/main" id="{D706F732-5D7D-EB4E-B9CB-BE8BD512E6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748" y="1624012"/>
            <a:ext cx="3469052" cy="4525963"/>
          </a:xfrm>
        </p:spPr>
      </p:pic>
    </p:spTree>
    <p:extLst>
      <p:ext uri="{BB962C8B-B14F-4D97-AF65-F5344CB8AC3E}">
        <p14:creationId xmlns:p14="http://schemas.microsoft.com/office/powerpoint/2010/main" val="41872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B8DBB-3B98-BC4C-8A65-48129CBC1ED7}"/>
              </a:ext>
            </a:extLst>
          </p:cNvPr>
          <p:cNvSpPr>
            <a:spLocks noGrp="1"/>
          </p:cNvSpPr>
          <p:nvPr>
            <p:ph type="title"/>
          </p:nvPr>
        </p:nvSpPr>
        <p:spPr/>
        <p:txBody>
          <a:bodyPr>
            <a:normAutofit/>
          </a:bodyPr>
          <a:lstStyle/>
          <a:p>
            <a:r>
              <a:rPr lang="en-US" sz="2800" dirty="0"/>
              <a:t>Work done So Far</a:t>
            </a:r>
            <a:endParaRPr lang="en-US" sz="2700" dirty="0"/>
          </a:p>
        </p:txBody>
      </p:sp>
      <p:sp>
        <p:nvSpPr>
          <p:cNvPr id="3" name="Content Placeholder 2">
            <a:extLst>
              <a:ext uri="{FF2B5EF4-FFF2-40B4-BE49-F238E27FC236}">
                <a16:creationId xmlns:a16="http://schemas.microsoft.com/office/drawing/2014/main" id="{F3AD8090-B383-634E-8825-9607DACF1B07}"/>
              </a:ext>
            </a:extLst>
          </p:cNvPr>
          <p:cNvSpPr>
            <a:spLocks noGrp="1"/>
          </p:cNvSpPr>
          <p:nvPr>
            <p:ph idx="1"/>
          </p:nvPr>
        </p:nvSpPr>
        <p:spPr/>
        <p:txBody>
          <a:bodyPr>
            <a:normAutofit/>
          </a:bodyPr>
          <a:lstStyle/>
          <a:p>
            <a:pPr>
              <a:lnSpc>
                <a:spcPct val="150000"/>
              </a:lnSpc>
            </a:pPr>
            <a:r>
              <a:rPr lang="en-US" sz="1800" dirty="0"/>
              <a:t>Learned MATLAB programming language and commands.</a:t>
            </a:r>
          </a:p>
          <a:p>
            <a:pPr>
              <a:lnSpc>
                <a:spcPct val="150000"/>
              </a:lnSpc>
            </a:pPr>
            <a:r>
              <a:rPr lang="en-US" sz="1800" dirty="0"/>
              <a:t>Collected required data for screw pump in excel sheet.</a:t>
            </a:r>
          </a:p>
          <a:p>
            <a:pPr>
              <a:lnSpc>
                <a:spcPct val="150000"/>
              </a:lnSpc>
            </a:pPr>
            <a:r>
              <a:rPr lang="en-US" sz="1800" dirty="0"/>
              <a:t>Converted excel data into MATLAB in .mat format.</a:t>
            </a:r>
          </a:p>
          <a:p>
            <a:pPr>
              <a:lnSpc>
                <a:spcPct val="150000"/>
              </a:lnSpc>
            </a:pPr>
            <a:r>
              <a:rPr lang="en-US" sz="1800" dirty="0"/>
              <a:t>Learned how to use App Designer and it’s programming language.</a:t>
            </a:r>
          </a:p>
          <a:p>
            <a:pPr>
              <a:lnSpc>
                <a:spcPct val="150000"/>
              </a:lnSpc>
            </a:pPr>
            <a:r>
              <a:rPr lang="en-US" sz="1800" dirty="0"/>
              <a:t>Created a GUI that takes Flow rate , Pressure and Viscosity as an input gives Diameter as an output based on the data.</a:t>
            </a:r>
          </a:p>
          <a:p>
            <a:pPr>
              <a:lnSpc>
                <a:spcPct val="150000"/>
              </a:lnSpc>
            </a:pPr>
            <a:r>
              <a:rPr lang="en-US" sz="1800" dirty="0"/>
              <a:t>Created a table that show all pump data in the data table.</a:t>
            </a:r>
          </a:p>
          <a:p>
            <a:pPr>
              <a:lnSpc>
                <a:spcPct val="150000"/>
              </a:lnSpc>
            </a:pPr>
            <a:r>
              <a:rPr lang="en-US" sz="1800" dirty="0"/>
              <a:t>Created a standalone program that can run without a MATLAB on the system.</a:t>
            </a:r>
          </a:p>
          <a:p>
            <a:pPr>
              <a:lnSpc>
                <a:spcPct val="150000"/>
              </a:lnSpc>
            </a:pPr>
            <a:r>
              <a:rPr lang="en-US" sz="1800" dirty="0"/>
              <a:t>Bug fix</a:t>
            </a:r>
          </a:p>
        </p:txBody>
      </p:sp>
      <p:sp>
        <p:nvSpPr>
          <p:cNvPr id="4" name="Slide Number Placeholder 3">
            <a:extLst>
              <a:ext uri="{FF2B5EF4-FFF2-40B4-BE49-F238E27FC236}">
                <a16:creationId xmlns:a16="http://schemas.microsoft.com/office/drawing/2014/main" id="{70C2619D-B618-2040-97FD-502E2B9E78D3}"/>
              </a:ext>
            </a:extLst>
          </p:cNvPr>
          <p:cNvSpPr>
            <a:spLocks noGrp="1"/>
          </p:cNvSpPr>
          <p:nvPr>
            <p:ph type="sldNum" sz="quarter" idx="12"/>
          </p:nvPr>
        </p:nvSpPr>
        <p:spPr/>
        <p:txBody>
          <a:bodyPr/>
          <a:lstStyle/>
          <a:p>
            <a:fld id="{DFB660F4-AA31-4F4B-9494-991D8C04768A}" type="slidenum">
              <a:rPr lang="en-US" smtClean="0"/>
              <a:pPr/>
              <a:t>16</a:t>
            </a:fld>
            <a:endParaRPr lang="en-US"/>
          </a:p>
        </p:txBody>
      </p:sp>
    </p:spTree>
    <p:extLst>
      <p:ext uri="{BB962C8B-B14F-4D97-AF65-F5344CB8AC3E}">
        <p14:creationId xmlns:p14="http://schemas.microsoft.com/office/powerpoint/2010/main" val="523299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A751-9CD5-BD41-896B-A4F8DBC09EFC}"/>
              </a:ext>
            </a:extLst>
          </p:cNvPr>
          <p:cNvSpPr>
            <a:spLocks noGrp="1"/>
          </p:cNvSpPr>
          <p:nvPr>
            <p:ph type="title"/>
          </p:nvPr>
        </p:nvSpPr>
        <p:spPr>
          <a:xfrm>
            <a:off x="457200" y="274638"/>
            <a:ext cx="8229600" cy="715962"/>
          </a:xfrm>
        </p:spPr>
        <p:txBody>
          <a:bodyPr>
            <a:normAutofit/>
          </a:bodyPr>
          <a:lstStyle/>
          <a:p>
            <a:pPr algn="ctr"/>
            <a:r>
              <a:rPr lang="en-US" sz="2700" dirty="0"/>
              <a:t>Screw pump data</a:t>
            </a:r>
          </a:p>
        </p:txBody>
      </p:sp>
      <p:pic>
        <p:nvPicPr>
          <p:cNvPr id="5" name="Content Placeholder 4">
            <a:extLst>
              <a:ext uri="{FF2B5EF4-FFF2-40B4-BE49-F238E27FC236}">
                <a16:creationId xmlns:a16="http://schemas.microsoft.com/office/drawing/2014/main" id="{DD3EF33D-05D8-7F4A-B723-CB1BD04814F0}"/>
              </a:ext>
            </a:extLst>
          </p:cNvPr>
          <p:cNvPicPr>
            <a:picLocks noGrp="1" noChangeAspect="1"/>
          </p:cNvPicPr>
          <p:nvPr>
            <p:ph idx="1"/>
          </p:nvPr>
        </p:nvPicPr>
        <p:blipFill>
          <a:blip r:embed="rId2"/>
          <a:stretch>
            <a:fillRect/>
          </a:stretch>
        </p:blipFill>
        <p:spPr>
          <a:xfrm>
            <a:off x="571500" y="846138"/>
            <a:ext cx="8001000" cy="6430365"/>
          </a:xfrm>
        </p:spPr>
      </p:pic>
      <p:sp>
        <p:nvSpPr>
          <p:cNvPr id="4" name="Slide Number Placeholder 3">
            <a:extLst>
              <a:ext uri="{FF2B5EF4-FFF2-40B4-BE49-F238E27FC236}">
                <a16:creationId xmlns:a16="http://schemas.microsoft.com/office/drawing/2014/main" id="{F73E6FFF-CE0D-3F46-8D72-C769CA282201}"/>
              </a:ext>
            </a:extLst>
          </p:cNvPr>
          <p:cNvSpPr>
            <a:spLocks noGrp="1"/>
          </p:cNvSpPr>
          <p:nvPr>
            <p:ph type="sldNum" sz="quarter" idx="12"/>
          </p:nvPr>
        </p:nvSpPr>
        <p:spPr/>
        <p:txBody>
          <a:bodyPr/>
          <a:lstStyle/>
          <a:p>
            <a:fld id="{DFB660F4-AA31-4F4B-9494-991D8C04768A}" type="slidenum">
              <a:rPr lang="en-US" smtClean="0"/>
              <a:pPr/>
              <a:t>17</a:t>
            </a:fld>
            <a:endParaRPr lang="en-US"/>
          </a:p>
        </p:txBody>
      </p:sp>
    </p:spTree>
    <p:extLst>
      <p:ext uri="{BB962C8B-B14F-4D97-AF65-F5344CB8AC3E}">
        <p14:creationId xmlns:p14="http://schemas.microsoft.com/office/powerpoint/2010/main" val="1608383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A1C8E-942B-9F4E-AF17-BB5A84927036}"/>
              </a:ext>
            </a:extLst>
          </p:cNvPr>
          <p:cNvSpPr>
            <a:spLocks noGrp="1"/>
          </p:cNvSpPr>
          <p:nvPr>
            <p:ph type="title"/>
          </p:nvPr>
        </p:nvSpPr>
        <p:spPr/>
        <p:txBody>
          <a:bodyPr>
            <a:normAutofit/>
          </a:bodyPr>
          <a:lstStyle/>
          <a:p>
            <a:pPr algn="ctr"/>
            <a:r>
              <a:rPr lang="en-US" sz="2700" dirty="0"/>
              <a:t>GUI developed under MATLAB (app designer) software</a:t>
            </a:r>
          </a:p>
        </p:txBody>
      </p:sp>
      <p:sp>
        <p:nvSpPr>
          <p:cNvPr id="4" name="Slide Number Placeholder 3">
            <a:extLst>
              <a:ext uri="{FF2B5EF4-FFF2-40B4-BE49-F238E27FC236}">
                <a16:creationId xmlns:a16="http://schemas.microsoft.com/office/drawing/2014/main" id="{4028B0EA-36A1-2B45-96ED-853649A996DB}"/>
              </a:ext>
            </a:extLst>
          </p:cNvPr>
          <p:cNvSpPr>
            <a:spLocks noGrp="1"/>
          </p:cNvSpPr>
          <p:nvPr>
            <p:ph type="sldNum" sz="quarter" idx="12"/>
          </p:nvPr>
        </p:nvSpPr>
        <p:spPr/>
        <p:txBody>
          <a:bodyPr/>
          <a:lstStyle/>
          <a:p>
            <a:fld id="{DFB660F4-AA31-4F4B-9494-991D8C04768A}" type="slidenum">
              <a:rPr lang="en-US" smtClean="0"/>
              <a:pPr/>
              <a:t>18</a:t>
            </a:fld>
            <a:endParaRPr lang="en-US"/>
          </a:p>
        </p:txBody>
      </p:sp>
      <p:pic>
        <p:nvPicPr>
          <p:cNvPr id="12" name="Content Placeholder 11">
            <a:extLst>
              <a:ext uri="{FF2B5EF4-FFF2-40B4-BE49-F238E27FC236}">
                <a16:creationId xmlns:a16="http://schemas.microsoft.com/office/drawing/2014/main" id="{CC740A4C-C783-4843-893D-90885C422F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058850"/>
            <a:ext cx="6934199" cy="5662625"/>
          </a:xfrm>
        </p:spPr>
      </p:pic>
    </p:spTree>
    <p:extLst>
      <p:ext uri="{BB962C8B-B14F-4D97-AF65-F5344CB8AC3E}">
        <p14:creationId xmlns:p14="http://schemas.microsoft.com/office/powerpoint/2010/main" val="1489055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05370-875C-C247-BA54-78C4C806DF5D}"/>
              </a:ext>
            </a:extLst>
          </p:cNvPr>
          <p:cNvSpPr>
            <a:spLocks noGrp="1"/>
          </p:cNvSpPr>
          <p:nvPr>
            <p:ph type="title"/>
          </p:nvPr>
        </p:nvSpPr>
        <p:spPr/>
        <p:txBody>
          <a:bodyPr>
            <a:normAutofit/>
          </a:bodyPr>
          <a:lstStyle/>
          <a:p>
            <a:r>
              <a:rPr lang="en-IN" sz="3200" b="1" dirty="0"/>
              <a:t>C</a:t>
            </a:r>
            <a:r>
              <a:rPr lang="en-IN" sz="2800" b="1" dirty="0"/>
              <a:t>ase study</a:t>
            </a:r>
            <a:r>
              <a:rPr lang="en-IN" sz="2800" dirty="0"/>
              <a:t> </a:t>
            </a:r>
            <a:endParaRPr lang="en-US" sz="2000" dirty="0"/>
          </a:p>
        </p:txBody>
      </p:sp>
      <p:sp>
        <p:nvSpPr>
          <p:cNvPr id="3" name="Content Placeholder 2">
            <a:extLst>
              <a:ext uri="{FF2B5EF4-FFF2-40B4-BE49-F238E27FC236}">
                <a16:creationId xmlns:a16="http://schemas.microsoft.com/office/drawing/2014/main" id="{A759E59B-837D-0446-A944-CE3DD8660B8E}"/>
              </a:ext>
            </a:extLst>
          </p:cNvPr>
          <p:cNvSpPr>
            <a:spLocks noGrp="1"/>
          </p:cNvSpPr>
          <p:nvPr>
            <p:ph idx="1"/>
          </p:nvPr>
        </p:nvSpPr>
        <p:spPr/>
        <p:txBody>
          <a:bodyPr>
            <a:normAutofit/>
          </a:bodyPr>
          <a:lstStyle/>
          <a:p>
            <a:r>
              <a:rPr lang="en-IN" sz="2000" dirty="0"/>
              <a:t>As per screenshot it can be observed that there are three input fields Flowrate , Viscosity and Pressure. Parameters have variation fields where user can have results in particular range e.g. If user input is 3 then user will receive results in between -3 to +3 range. At the bottom of the software there is a data table where all data will be displayed. User can also see the number of results from the Total results at the bottom of the screen. User can also change the mode of input by toggle switch will toggle drop down mode and input mode so user don’t have to write input values every time.</a:t>
            </a:r>
          </a:p>
          <a:p>
            <a:r>
              <a:rPr lang="en-IN" sz="2000" dirty="0"/>
              <a:t>On each parameters input fields users have to give some values and also it’s variations , then data will be filtered according to input values and filtered data will display in data table. </a:t>
            </a:r>
            <a:endParaRPr lang="en-US" sz="2000" dirty="0"/>
          </a:p>
        </p:txBody>
      </p:sp>
      <p:sp>
        <p:nvSpPr>
          <p:cNvPr id="4" name="Slide Number Placeholder 3">
            <a:extLst>
              <a:ext uri="{FF2B5EF4-FFF2-40B4-BE49-F238E27FC236}">
                <a16:creationId xmlns:a16="http://schemas.microsoft.com/office/drawing/2014/main" id="{91D61A29-0750-744B-BDC7-8FA83546D26E}"/>
              </a:ext>
            </a:extLst>
          </p:cNvPr>
          <p:cNvSpPr>
            <a:spLocks noGrp="1"/>
          </p:cNvSpPr>
          <p:nvPr>
            <p:ph type="sldNum" sz="quarter" idx="12"/>
          </p:nvPr>
        </p:nvSpPr>
        <p:spPr/>
        <p:txBody>
          <a:bodyPr/>
          <a:lstStyle/>
          <a:p>
            <a:fld id="{DFB660F4-AA31-4F4B-9494-991D8C04768A}" type="slidenum">
              <a:rPr lang="en-US" smtClean="0"/>
              <a:pPr/>
              <a:t>19</a:t>
            </a:fld>
            <a:endParaRPr lang="en-US"/>
          </a:p>
        </p:txBody>
      </p:sp>
    </p:spTree>
    <p:extLst>
      <p:ext uri="{BB962C8B-B14F-4D97-AF65-F5344CB8AC3E}">
        <p14:creationId xmlns:p14="http://schemas.microsoft.com/office/powerpoint/2010/main" val="3388771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r>
              <a:rPr lang="en-US" dirty="0"/>
              <a:t>Introduction</a:t>
            </a:r>
          </a:p>
        </p:txBody>
      </p:sp>
      <p:sp>
        <p:nvSpPr>
          <p:cNvPr id="3" name="Subtitle 2"/>
          <p:cNvSpPr>
            <a:spLocks noGrp="1"/>
          </p:cNvSpPr>
          <p:nvPr>
            <p:ph type="subTitle" idx="1"/>
          </p:nvPr>
        </p:nvSpPr>
        <p:spPr>
          <a:xfrm>
            <a:off x="533400" y="2514600"/>
            <a:ext cx="8077200" cy="3962400"/>
          </a:xfrm>
        </p:spPr>
        <p:txBody>
          <a:bodyPr>
            <a:noAutofit/>
          </a:bodyPr>
          <a:lstStyle/>
          <a:p>
            <a:pPr algn="l"/>
            <a:r>
              <a:rPr lang="en-US" sz="1800" dirty="0">
                <a:solidFill>
                  <a:schemeClr val="tx1"/>
                </a:solidFill>
              </a:rPr>
              <a:t>The name MATLAB stands for </a:t>
            </a:r>
            <a:r>
              <a:rPr lang="en-US" sz="1800" dirty="0" err="1">
                <a:solidFill>
                  <a:schemeClr val="tx1"/>
                </a:solidFill>
              </a:rPr>
              <a:t>MATrix</a:t>
            </a:r>
            <a:r>
              <a:rPr lang="en-US" sz="1800" dirty="0">
                <a:solidFill>
                  <a:schemeClr val="tx1"/>
                </a:solidFill>
              </a:rPr>
              <a:t> </a:t>
            </a:r>
            <a:r>
              <a:rPr lang="en-US" sz="1800" dirty="0" err="1">
                <a:solidFill>
                  <a:schemeClr val="tx1"/>
                </a:solidFill>
              </a:rPr>
              <a:t>LABoratory</a:t>
            </a:r>
            <a:r>
              <a:rPr lang="en-US" sz="1800" dirty="0">
                <a:solidFill>
                  <a:schemeClr val="tx1"/>
                </a:solidFill>
              </a:rPr>
              <a:t>. MATLAB was written originally to provide easy access to matrix software developed by the LINPACK (linear system package) and EISPACK (Eigen system package) projects.</a:t>
            </a:r>
          </a:p>
          <a:p>
            <a:pPr algn="l"/>
            <a:endParaRPr lang="en-US" sz="1800" dirty="0">
              <a:solidFill>
                <a:schemeClr val="tx1"/>
              </a:solidFill>
            </a:endParaRPr>
          </a:p>
          <a:p>
            <a:pPr algn="l"/>
            <a:r>
              <a:rPr lang="en-US" sz="1800" dirty="0">
                <a:solidFill>
                  <a:schemeClr val="tx1"/>
                </a:solidFill>
              </a:rPr>
              <a:t>Applications of MATLAB</a:t>
            </a:r>
          </a:p>
          <a:p>
            <a:pPr marL="285750" indent="-285750" algn="l">
              <a:buFont typeface="Arial" panose="020B0604020202020204" pitchFamily="34" charset="0"/>
              <a:buChar char="•"/>
            </a:pPr>
            <a:r>
              <a:rPr lang="en-US" sz="1600" dirty="0">
                <a:solidFill>
                  <a:schemeClr val="tx1"/>
                </a:solidFill>
              </a:rPr>
              <a:t>Algorithm development</a:t>
            </a:r>
          </a:p>
          <a:p>
            <a:pPr marL="285750" indent="-285750" algn="l">
              <a:buFont typeface="Arial" panose="020B0604020202020204" pitchFamily="34" charset="0"/>
              <a:buChar char="•"/>
            </a:pPr>
            <a:r>
              <a:rPr lang="en-US" sz="1600" dirty="0">
                <a:solidFill>
                  <a:schemeClr val="tx1"/>
                </a:solidFill>
              </a:rPr>
              <a:t>Scientific and engineering graphics</a:t>
            </a:r>
          </a:p>
          <a:p>
            <a:pPr marL="285750" indent="-285750" algn="l">
              <a:buFont typeface="Arial" panose="020B0604020202020204" pitchFamily="34" charset="0"/>
              <a:buChar char="•"/>
            </a:pPr>
            <a:r>
              <a:rPr lang="en-US" sz="1600" dirty="0">
                <a:solidFill>
                  <a:schemeClr val="tx1"/>
                </a:solidFill>
              </a:rPr>
              <a:t>Modeling, simulation, and prototyping</a:t>
            </a:r>
          </a:p>
          <a:p>
            <a:pPr marL="285750" indent="-285750" algn="l">
              <a:buFont typeface="Arial" panose="020B0604020202020204" pitchFamily="34" charset="0"/>
              <a:buChar char="•"/>
            </a:pPr>
            <a:r>
              <a:rPr lang="en-US" sz="1600" dirty="0">
                <a:solidFill>
                  <a:schemeClr val="tx1"/>
                </a:solidFill>
              </a:rPr>
              <a:t>Application development, including Graphical User Interface building</a:t>
            </a:r>
          </a:p>
          <a:p>
            <a:pPr marL="285750" indent="-285750" algn="l">
              <a:buFont typeface="Arial" panose="020B0604020202020204" pitchFamily="34" charset="0"/>
              <a:buChar char="•"/>
            </a:pPr>
            <a:r>
              <a:rPr lang="en-US" sz="1600" dirty="0">
                <a:solidFill>
                  <a:schemeClr val="tx1"/>
                </a:solidFill>
              </a:rPr>
              <a:t>Math and computation</a:t>
            </a:r>
          </a:p>
          <a:p>
            <a:pPr marL="285750" indent="-285750" algn="l">
              <a:buFont typeface="Arial" panose="020B0604020202020204" pitchFamily="34" charset="0"/>
              <a:buChar char="•"/>
            </a:pPr>
            <a:r>
              <a:rPr lang="en-US" sz="1600" dirty="0">
                <a:solidFill>
                  <a:schemeClr val="tx1"/>
                </a:solidFill>
              </a:rPr>
              <a:t>Data analysis, exploration, and visualization</a:t>
            </a:r>
          </a:p>
          <a:p>
            <a:pPr algn="l"/>
            <a:br>
              <a:rPr lang="en-US" sz="1800" dirty="0">
                <a:solidFill>
                  <a:schemeClr val="tx1"/>
                </a:solidFill>
              </a:rPr>
            </a:br>
            <a:endParaRPr lang="en-US" sz="1800" dirty="0"/>
          </a:p>
        </p:txBody>
      </p:sp>
      <p:sp>
        <p:nvSpPr>
          <p:cNvPr id="6" name="Slide Number Placeholder 5">
            <a:extLst>
              <a:ext uri="{FF2B5EF4-FFF2-40B4-BE49-F238E27FC236}">
                <a16:creationId xmlns:a16="http://schemas.microsoft.com/office/drawing/2014/main" id="{0E70537C-C73D-7F4A-BFB8-6328B0B19A93}"/>
              </a:ext>
            </a:extLst>
          </p:cNvPr>
          <p:cNvSpPr>
            <a:spLocks noGrp="1"/>
          </p:cNvSpPr>
          <p:nvPr>
            <p:ph type="sldNum" sz="quarter" idx="12"/>
          </p:nvPr>
        </p:nvSpPr>
        <p:spPr/>
        <p:txBody>
          <a:bodyPr/>
          <a:lstStyle/>
          <a:p>
            <a:fld id="{DFB660F4-AA31-4F4B-9494-991D8C04768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82D47-B0F1-5841-A0BD-444B4BFE284E}"/>
              </a:ext>
            </a:extLst>
          </p:cNvPr>
          <p:cNvSpPr>
            <a:spLocks noGrp="1"/>
          </p:cNvSpPr>
          <p:nvPr>
            <p:ph type="title"/>
          </p:nvPr>
        </p:nvSpPr>
        <p:spPr/>
        <p:txBody>
          <a:bodyPr>
            <a:normAutofit/>
          </a:bodyPr>
          <a:lstStyle/>
          <a:p>
            <a:r>
              <a:rPr lang="en-IN" sz="2800" b="1" dirty="0"/>
              <a:t>Creating Standalone program</a:t>
            </a:r>
            <a:endParaRPr lang="en-IN" sz="2800" dirty="0"/>
          </a:p>
        </p:txBody>
      </p:sp>
      <p:sp>
        <p:nvSpPr>
          <p:cNvPr id="3" name="Content Placeholder 2">
            <a:extLst>
              <a:ext uri="{FF2B5EF4-FFF2-40B4-BE49-F238E27FC236}">
                <a16:creationId xmlns:a16="http://schemas.microsoft.com/office/drawing/2014/main" id="{8863D5BC-005F-8F4A-B9CA-7028FC3F6670}"/>
              </a:ext>
            </a:extLst>
          </p:cNvPr>
          <p:cNvSpPr>
            <a:spLocks noGrp="1"/>
          </p:cNvSpPr>
          <p:nvPr>
            <p:ph idx="1"/>
          </p:nvPr>
        </p:nvSpPr>
        <p:spPr/>
        <p:txBody>
          <a:bodyPr>
            <a:normAutofit/>
          </a:bodyPr>
          <a:lstStyle/>
          <a:p>
            <a:r>
              <a:rPr lang="en-IN" sz="2400" dirty="0"/>
              <a:t>After crating this whole software it is require to create a standalone program because most of the user’s computers will not going to have a MATLAB installed on their systems. So it is require to create a “.exe” for windows or “.dmg” for mac or “web application” </a:t>
            </a:r>
          </a:p>
          <a:p>
            <a:endParaRPr lang="en-US" sz="2400" dirty="0"/>
          </a:p>
        </p:txBody>
      </p:sp>
      <p:sp>
        <p:nvSpPr>
          <p:cNvPr id="4" name="Slide Number Placeholder 3">
            <a:extLst>
              <a:ext uri="{FF2B5EF4-FFF2-40B4-BE49-F238E27FC236}">
                <a16:creationId xmlns:a16="http://schemas.microsoft.com/office/drawing/2014/main" id="{6FB58F2D-6DF5-1545-868C-DE2C1D7AD2BF}"/>
              </a:ext>
            </a:extLst>
          </p:cNvPr>
          <p:cNvSpPr>
            <a:spLocks noGrp="1"/>
          </p:cNvSpPr>
          <p:nvPr>
            <p:ph type="sldNum" sz="quarter" idx="12"/>
          </p:nvPr>
        </p:nvSpPr>
        <p:spPr/>
        <p:txBody>
          <a:bodyPr/>
          <a:lstStyle/>
          <a:p>
            <a:fld id="{DFB660F4-AA31-4F4B-9494-991D8C04768A}" type="slidenum">
              <a:rPr lang="en-US" smtClean="0"/>
              <a:pPr/>
              <a:t>20</a:t>
            </a:fld>
            <a:endParaRPr lang="en-US"/>
          </a:p>
        </p:txBody>
      </p:sp>
      <p:pic>
        <p:nvPicPr>
          <p:cNvPr id="5" name="Picture 4">
            <a:extLst>
              <a:ext uri="{FF2B5EF4-FFF2-40B4-BE49-F238E27FC236}">
                <a16:creationId xmlns:a16="http://schemas.microsoft.com/office/drawing/2014/main" id="{72D9587A-713C-434E-A783-A9E8C915174F}"/>
              </a:ext>
            </a:extLst>
          </p:cNvPr>
          <p:cNvPicPr/>
          <p:nvPr/>
        </p:nvPicPr>
        <p:blipFill>
          <a:blip r:embed="rId2">
            <a:extLst>
              <a:ext uri="{28A0092B-C50C-407E-A947-70E740481C1C}">
                <a14:useLocalDpi xmlns:a14="http://schemas.microsoft.com/office/drawing/2010/main" val="0"/>
              </a:ext>
            </a:extLst>
          </a:blip>
          <a:stretch>
            <a:fillRect/>
          </a:stretch>
        </p:blipFill>
        <p:spPr>
          <a:xfrm>
            <a:off x="1587500" y="3632835"/>
            <a:ext cx="5727700" cy="2691765"/>
          </a:xfrm>
          <a:prstGeom prst="rect">
            <a:avLst/>
          </a:prstGeom>
        </p:spPr>
      </p:pic>
    </p:spTree>
    <p:extLst>
      <p:ext uri="{BB962C8B-B14F-4D97-AF65-F5344CB8AC3E}">
        <p14:creationId xmlns:p14="http://schemas.microsoft.com/office/powerpoint/2010/main" val="1401776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752" name="Straight Connector 12751" hidden="1"/>
          <p:cNvCxnSpPr/>
          <p:nvPr>
            <p:custDataLst>
              <p:tags r:id="rId2"/>
            </p:custDataLst>
          </p:nvPr>
        </p:nvCxnSpPr>
        <p:spPr>
          <a:xfrm flipV="1">
            <a:off x="4247854" y="1547038"/>
            <a:ext cx="0" cy="3939362"/>
          </a:xfrm>
          <a:prstGeom prst="line">
            <a:avLst/>
          </a:prstGeom>
          <a:ln w="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749" name="Straight Connector 12748" hidden="1"/>
          <p:cNvCxnSpPr/>
          <p:nvPr>
            <p:custDataLst>
              <p:tags r:id="rId3"/>
            </p:custDataLst>
          </p:nvPr>
        </p:nvCxnSpPr>
        <p:spPr>
          <a:xfrm flipV="1">
            <a:off x="1269757" y="1797228"/>
            <a:ext cx="0" cy="3689172"/>
          </a:xfrm>
          <a:prstGeom prst="line">
            <a:avLst/>
          </a:prstGeom>
          <a:ln w="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745" name="Straight Connector 12744" hidden="1"/>
          <p:cNvCxnSpPr/>
          <p:nvPr>
            <p:custDataLst>
              <p:tags r:id="rId4"/>
            </p:custDataLst>
          </p:nvPr>
        </p:nvCxnSpPr>
        <p:spPr>
          <a:xfrm>
            <a:off x="3407649" y="1657528"/>
            <a:ext cx="0" cy="0"/>
          </a:xfrm>
          <a:prstGeom prst="line">
            <a:avLst/>
          </a:prstGeom>
          <a:ln w="0">
            <a:solidFill>
              <a:srgbClr val="CCCCCC"/>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728" name="Chevron 12727"/>
          <p:cNvSpPr/>
          <p:nvPr>
            <p:custDataLst>
              <p:tags r:id="rId5"/>
            </p:custDataLst>
          </p:nvPr>
        </p:nvSpPr>
        <p:spPr>
          <a:xfrm>
            <a:off x="1269757" y="1296848"/>
            <a:ext cx="2978097" cy="500380"/>
          </a:xfrm>
          <a:prstGeom prst="chevron">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alibri" panose="020F0502020204030204" pitchFamily="34" charset="0"/>
            </a:endParaRPr>
          </a:p>
        </p:txBody>
      </p:sp>
      <p:cxnSp>
        <p:nvCxnSpPr>
          <p:cNvPr id="12723" name="Straight Connector 12722" hidden="1"/>
          <p:cNvCxnSpPr/>
          <p:nvPr>
            <p:custDataLst>
              <p:tags r:id="rId6"/>
            </p:custDataLst>
          </p:nvPr>
        </p:nvCxnSpPr>
        <p:spPr>
          <a:xfrm flipV="1">
            <a:off x="5118998" y="2174418"/>
            <a:ext cx="0" cy="3311982"/>
          </a:xfrm>
          <a:prstGeom prst="line">
            <a:avLst/>
          </a:prstGeom>
          <a:ln w="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720" name="Straight Connector 12719" hidden="1"/>
          <p:cNvCxnSpPr/>
          <p:nvPr>
            <p:custDataLst>
              <p:tags r:id="rId7"/>
            </p:custDataLst>
          </p:nvPr>
        </p:nvCxnSpPr>
        <p:spPr>
          <a:xfrm flipV="1">
            <a:off x="2404270" y="2424608"/>
            <a:ext cx="0" cy="3061792"/>
          </a:xfrm>
          <a:prstGeom prst="line">
            <a:avLst/>
          </a:prstGeom>
          <a:ln w="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717" name="Straight Connector 12716" hidden="1"/>
          <p:cNvCxnSpPr/>
          <p:nvPr>
            <p:custDataLst>
              <p:tags r:id="rId8"/>
            </p:custDataLst>
          </p:nvPr>
        </p:nvCxnSpPr>
        <p:spPr>
          <a:xfrm>
            <a:off x="4417621" y="2284908"/>
            <a:ext cx="0" cy="0"/>
          </a:xfrm>
          <a:prstGeom prst="line">
            <a:avLst/>
          </a:prstGeom>
          <a:ln w="0">
            <a:solidFill>
              <a:srgbClr val="CCCCCC"/>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698" name="Chevron 12697"/>
          <p:cNvSpPr/>
          <p:nvPr>
            <p:custDataLst>
              <p:tags r:id="rId9"/>
            </p:custDataLst>
          </p:nvPr>
        </p:nvSpPr>
        <p:spPr>
          <a:xfrm>
            <a:off x="2404270" y="1924228"/>
            <a:ext cx="2714728" cy="500380"/>
          </a:xfrm>
          <a:prstGeom prst="chevron">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alibri" panose="020F0502020204030204" pitchFamily="34" charset="0"/>
            </a:endParaRPr>
          </a:p>
        </p:txBody>
      </p:sp>
      <p:cxnSp>
        <p:nvCxnSpPr>
          <p:cNvPr id="12692" name="Straight Connector 12691" hidden="1"/>
          <p:cNvCxnSpPr/>
          <p:nvPr>
            <p:custDataLst>
              <p:tags r:id="rId10"/>
            </p:custDataLst>
          </p:nvPr>
        </p:nvCxnSpPr>
        <p:spPr>
          <a:xfrm flipV="1">
            <a:off x="6739730" y="2801798"/>
            <a:ext cx="0" cy="2684602"/>
          </a:xfrm>
          <a:prstGeom prst="line">
            <a:avLst/>
          </a:prstGeom>
          <a:ln w="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688" name="Straight Connector 12687" hidden="1"/>
          <p:cNvCxnSpPr/>
          <p:nvPr>
            <p:custDataLst>
              <p:tags r:id="rId11"/>
            </p:custDataLst>
          </p:nvPr>
        </p:nvCxnSpPr>
        <p:spPr>
          <a:xfrm flipV="1">
            <a:off x="2647380" y="3051988"/>
            <a:ext cx="0" cy="2434412"/>
          </a:xfrm>
          <a:prstGeom prst="line">
            <a:avLst/>
          </a:prstGeom>
          <a:ln w="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684" name="Straight Connector 12683" hidden="1"/>
          <p:cNvCxnSpPr/>
          <p:nvPr>
            <p:custDataLst>
              <p:tags r:id="rId12"/>
            </p:custDataLst>
          </p:nvPr>
        </p:nvCxnSpPr>
        <p:spPr>
          <a:xfrm>
            <a:off x="5342398" y="2912288"/>
            <a:ext cx="0" cy="0"/>
          </a:xfrm>
          <a:prstGeom prst="line">
            <a:avLst/>
          </a:prstGeom>
          <a:ln w="0">
            <a:solidFill>
              <a:srgbClr val="CCCCCC"/>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659" name="Chevron 12658"/>
          <p:cNvSpPr/>
          <p:nvPr>
            <p:custDataLst>
              <p:tags r:id="rId13"/>
            </p:custDataLst>
          </p:nvPr>
        </p:nvSpPr>
        <p:spPr>
          <a:xfrm>
            <a:off x="2647380" y="2551608"/>
            <a:ext cx="4092350" cy="500380"/>
          </a:xfrm>
          <a:prstGeom prst="chevron">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alibri" panose="020F0502020204030204" pitchFamily="34" charset="0"/>
            </a:endParaRPr>
          </a:p>
        </p:txBody>
      </p:sp>
      <p:cxnSp>
        <p:nvCxnSpPr>
          <p:cNvPr id="12650" name="Straight Connector 12649" hidden="1"/>
          <p:cNvCxnSpPr/>
          <p:nvPr>
            <p:custDataLst>
              <p:tags r:id="rId14"/>
            </p:custDataLst>
          </p:nvPr>
        </p:nvCxnSpPr>
        <p:spPr>
          <a:xfrm flipV="1">
            <a:off x="7104395" y="3429178"/>
            <a:ext cx="0" cy="2057222"/>
          </a:xfrm>
          <a:prstGeom prst="line">
            <a:avLst/>
          </a:prstGeom>
          <a:ln w="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644" name="Straight Connector 12643" hidden="1"/>
          <p:cNvCxnSpPr/>
          <p:nvPr>
            <p:custDataLst>
              <p:tags r:id="rId15"/>
            </p:custDataLst>
          </p:nvPr>
        </p:nvCxnSpPr>
        <p:spPr>
          <a:xfrm flipV="1">
            <a:off x="3498264" y="3679368"/>
            <a:ext cx="0" cy="1807032"/>
          </a:xfrm>
          <a:prstGeom prst="line">
            <a:avLst/>
          </a:prstGeom>
          <a:ln w="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831" name="Straight Connector 12830" hidden="1"/>
          <p:cNvCxnSpPr/>
          <p:nvPr>
            <p:custDataLst>
              <p:tags r:id="rId16"/>
            </p:custDataLst>
          </p:nvPr>
        </p:nvCxnSpPr>
        <p:spPr>
          <a:xfrm>
            <a:off x="5957316" y="3539668"/>
            <a:ext cx="0" cy="0"/>
          </a:xfrm>
          <a:prstGeom prst="line">
            <a:avLst/>
          </a:prstGeom>
          <a:ln w="0">
            <a:solidFill>
              <a:srgbClr val="CCCCCC"/>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821" name="Chevron 12820"/>
          <p:cNvSpPr/>
          <p:nvPr>
            <p:custDataLst>
              <p:tags r:id="rId17"/>
            </p:custDataLst>
          </p:nvPr>
        </p:nvSpPr>
        <p:spPr>
          <a:xfrm>
            <a:off x="3498264" y="3178988"/>
            <a:ext cx="3606131" cy="500380"/>
          </a:xfrm>
          <a:prstGeom prst="chevron">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alibri" panose="020F0502020204030204" pitchFamily="34" charset="0"/>
            </a:endParaRPr>
          </a:p>
        </p:txBody>
      </p:sp>
      <p:cxnSp>
        <p:nvCxnSpPr>
          <p:cNvPr id="12818" name="Straight Connector 12817" hidden="1"/>
          <p:cNvCxnSpPr/>
          <p:nvPr>
            <p:custDataLst>
              <p:tags r:id="rId18"/>
            </p:custDataLst>
          </p:nvPr>
        </p:nvCxnSpPr>
        <p:spPr>
          <a:xfrm flipV="1">
            <a:off x="7935021" y="4056558"/>
            <a:ext cx="0" cy="1429842"/>
          </a:xfrm>
          <a:prstGeom prst="line">
            <a:avLst/>
          </a:prstGeom>
          <a:ln w="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816" name="Straight Connector 12815" hidden="1"/>
          <p:cNvCxnSpPr/>
          <p:nvPr>
            <p:custDataLst>
              <p:tags r:id="rId19"/>
            </p:custDataLst>
          </p:nvPr>
        </p:nvCxnSpPr>
        <p:spPr>
          <a:xfrm flipV="1">
            <a:off x="6050919" y="4306748"/>
            <a:ext cx="0" cy="1179652"/>
          </a:xfrm>
          <a:prstGeom prst="line">
            <a:avLst/>
          </a:prstGeom>
          <a:ln w="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814" name="Straight Connector 12813" hidden="1"/>
          <p:cNvCxnSpPr/>
          <p:nvPr>
            <p:custDataLst>
              <p:tags r:id="rId20"/>
            </p:custDataLst>
          </p:nvPr>
        </p:nvCxnSpPr>
        <p:spPr>
          <a:xfrm>
            <a:off x="7644988" y="4167048"/>
            <a:ext cx="0" cy="0"/>
          </a:xfrm>
          <a:prstGeom prst="line">
            <a:avLst/>
          </a:prstGeom>
          <a:ln w="0">
            <a:solidFill>
              <a:srgbClr val="CCCCCC"/>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804" name="Chevron 12803"/>
          <p:cNvSpPr/>
          <p:nvPr>
            <p:custDataLst>
              <p:tags r:id="rId21"/>
            </p:custDataLst>
          </p:nvPr>
        </p:nvSpPr>
        <p:spPr>
          <a:xfrm>
            <a:off x="6050919" y="3806368"/>
            <a:ext cx="1884102" cy="500380"/>
          </a:xfrm>
          <a:prstGeom prst="chevron">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alibri" panose="020F0502020204030204" pitchFamily="34" charset="0"/>
            </a:endParaRPr>
          </a:p>
        </p:txBody>
      </p:sp>
      <p:cxnSp>
        <p:nvCxnSpPr>
          <p:cNvPr id="12798" name="Straight Connector 12797" hidden="1"/>
          <p:cNvCxnSpPr/>
          <p:nvPr>
            <p:custDataLst>
              <p:tags r:id="rId22"/>
            </p:custDataLst>
          </p:nvPr>
        </p:nvCxnSpPr>
        <p:spPr>
          <a:xfrm>
            <a:off x="1371053" y="5300377"/>
            <a:ext cx="0" cy="74327"/>
          </a:xfrm>
          <a:prstGeom prst="line">
            <a:avLst/>
          </a:prstGeom>
          <a:ln w="15875" cap="flat" cmpd="sng" algn="ctr">
            <a:solidFill>
              <a:srgbClr val="00B0F0">
                <a:alpha val="50000"/>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85" name="Straight Connector 12784" hidden="1"/>
          <p:cNvCxnSpPr/>
          <p:nvPr>
            <p:custDataLst>
              <p:tags r:id="rId23"/>
            </p:custDataLst>
          </p:nvPr>
        </p:nvCxnSpPr>
        <p:spPr>
          <a:xfrm>
            <a:off x="3275414" y="5300377"/>
            <a:ext cx="0" cy="74327"/>
          </a:xfrm>
          <a:prstGeom prst="line">
            <a:avLst/>
          </a:prstGeom>
          <a:ln w="15875" cap="flat" cmpd="sng" algn="ctr">
            <a:solidFill>
              <a:srgbClr val="EA161E">
                <a:alpha val="50000"/>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71" name="Straight Connector 12770" hidden="1"/>
          <p:cNvCxnSpPr/>
          <p:nvPr>
            <p:custDataLst>
              <p:tags r:id="rId24"/>
            </p:custDataLst>
          </p:nvPr>
        </p:nvCxnSpPr>
        <p:spPr>
          <a:xfrm>
            <a:off x="4815110" y="5300377"/>
            <a:ext cx="0" cy="74327"/>
          </a:xfrm>
          <a:prstGeom prst="line">
            <a:avLst/>
          </a:prstGeom>
          <a:ln w="15875" cap="flat" cmpd="sng" algn="ctr">
            <a:solidFill>
              <a:schemeClr val="accent6">
                <a:alpha val="5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34" name="Straight Connector 3833" hidden="1"/>
          <p:cNvCxnSpPr/>
          <p:nvPr>
            <p:custDataLst>
              <p:tags r:id="rId25"/>
            </p:custDataLst>
          </p:nvPr>
        </p:nvCxnSpPr>
        <p:spPr>
          <a:xfrm>
            <a:off x="6172474" y="5300377"/>
            <a:ext cx="0" cy="74327"/>
          </a:xfrm>
          <a:prstGeom prst="line">
            <a:avLst/>
          </a:prstGeom>
          <a:ln w="15875" cap="flat" cmpd="sng" algn="ctr">
            <a:solidFill>
              <a:schemeClr val="accent5">
                <a:alpha val="5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26" name="Straight Connector 3825" hidden="1"/>
          <p:cNvCxnSpPr/>
          <p:nvPr>
            <p:custDataLst>
              <p:tags r:id="rId26"/>
            </p:custDataLst>
          </p:nvPr>
        </p:nvCxnSpPr>
        <p:spPr>
          <a:xfrm>
            <a:off x="7935021" y="5300377"/>
            <a:ext cx="0" cy="74327"/>
          </a:xfrm>
          <a:prstGeom prst="line">
            <a:avLst/>
          </a:prstGeom>
          <a:ln w="15875" cap="flat" cmpd="sng" algn="ctr">
            <a:solidFill>
              <a:schemeClr val="accent3">
                <a:alpha val="5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12" name="TextBox 3811"/>
          <p:cNvSpPr txBox="1"/>
          <p:nvPr/>
        </p:nvSpPr>
        <p:spPr>
          <a:xfrm>
            <a:off x="987989" y="507095"/>
            <a:ext cx="7168021" cy="403828"/>
          </a:xfrm>
          <a:prstGeom prst="rect">
            <a:avLst/>
          </a:prstGeom>
          <a:noFill/>
        </p:spPr>
        <p:txBody>
          <a:bodyPr vert="horz" wrap="square" lIns="66675" tIns="0" rIns="66675" bIns="0" rtlCol="0" anchor="b" anchorCtr="1">
            <a:spAutoFit/>
          </a:bodyPr>
          <a:lstStyle/>
          <a:p>
            <a:pPr algn="ctr">
              <a:lnSpc>
                <a:spcPct val="80000"/>
              </a:lnSpc>
            </a:pPr>
            <a:r>
              <a:rPr lang="en-US" sz="3200" b="1" dirty="0">
                <a:latin typeface="Calibri" panose="020F0502020204030204" pitchFamily="34" charset="0"/>
              </a:rPr>
              <a:t>Gantt Chart Project Timeline</a:t>
            </a:r>
          </a:p>
        </p:txBody>
      </p:sp>
      <p:sp>
        <p:nvSpPr>
          <p:cNvPr id="2" name="Rectangle 1"/>
          <p:cNvSpPr/>
          <p:nvPr>
            <p:custDataLst>
              <p:tags r:id="rId27"/>
            </p:custDataLst>
          </p:nvPr>
        </p:nvSpPr>
        <p:spPr>
          <a:xfrm>
            <a:off x="1188720" y="5486400"/>
            <a:ext cx="6766560" cy="50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4" name="TextBox 3"/>
          <p:cNvSpPr txBox="1"/>
          <p:nvPr>
            <p:custDataLst>
              <p:tags r:id="rId28"/>
            </p:custDataLst>
          </p:nvPr>
        </p:nvSpPr>
        <p:spPr>
          <a:xfrm>
            <a:off x="244936" y="5532651"/>
            <a:ext cx="955390" cy="415498"/>
          </a:xfrm>
          <a:prstGeom prst="rect">
            <a:avLst/>
          </a:prstGeom>
          <a:noFill/>
        </p:spPr>
        <p:txBody>
          <a:bodyPr vert="horz" wrap="none" lIns="127000" tIns="0" rIns="127000" bIns="0" rtlCol="0" anchor="ctr">
            <a:spAutoFit/>
          </a:bodyPr>
          <a:lstStyle/>
          <a:p>
            <a:pPr algn="ctr"/>
            <a:r>
              <a:rPr lang="en-US" sz="2700" b="1" dirty="0">
                <a:solidFill>
                  <a:schemeClr val="accent2"/>
                </a:solidFill>
                <a:latin typeface="Calibri" panose="020F0502020204030204" pitchFamily="34" charset="0"/>
              </a:rPr>
              <a:t>2018</a:t>
            </a:r>
          </a:p>
        </p:txBody>
      </p:sp>
      <p:sp>
        <p:nvSpPr>
          <p:cNvPr id="6" name="TextBox 5"/>
          <p:cNvSpPr txBox="1"/>
          <p:nvPr>
            <p:custDataLst>
              <p:tags r:id="rId29"/>
            </p:custDataLst>
          </p:nvPr>
        </p:nvSpPr>
        <p:spPr>
          <a:xfrm>
            <a:off x="1188720" y="5486400"/>
            <a:ext cx="615142" cy="508000"/>
          </a:xfrm>
          <a:prstGeom prst="rect">
            <a:avLst/>
          </a:prstGeom>
          <a:noFill/>
        </p:spPr>
        <p:txBody>
          <a:bodyPr vert="horz" wrap="square" lIns="91440" tIns="45720" rIns="91440" bIns="45720" rtlCol="0" anchor="ctr" anchorCtr="0">
            <a:noAutofit/>
          </a:bodyPr>
          <a:lstStyle/>
          <a:p>
            <a:r>
              <a:rPr lang="en-US" sz="1600" b="1" dirty="0">
                <a:solidFill>
                  <a:schemeClr val="accent6">
                    <a:lumMod val="20000"/>
                    <a:lumOff val="80000"/>
                  </a:schemeClr>
                </a:solidFill>
                <a:latin typeface="Calibri" panose="020F0502020204030204" pitchFamily="34" charset="0"/>
              </a:rPr>
              <a:t>June</a:t>
            </a:r>
            <a:endParaRPr lang="en-US" sz="1600" dirty="0">
              <a:solidFill>
                <a:schemeClr val="bg2"/>
              </a:solidFill>
              <a:latin typeface="Calibri" panose="020F0502020204030204" pitchFamily="34" charset="0"/>
            </a:endParaRPr>
          </a:p>
        </p:txBody>
      </p:sp>
      <p:cxnSp>
        <p:nvCxnSpPr>
          <p:cNvPr id="14" name="Straight Connector 13"/>
          <p:cNvCxnSpPr/>
          <p:nvPr>
            <p:custDataLst>
              <p:tags r:id="rId30"/>
            </p:custDataLst>
          </p:nvPr>
        </p:nvCxnSpPr>
        <p:spPr>
          <a:xfrm>
            <a:off x="2404269" y="5621413"/>
            <a:ext cx="0" cy="203200"/>
          </a:xfrm>
          <a:prstGeom prst="line">
            <a:avLst/>
          </a:prstGeom>
          <a:ln w="12700">
            <a:solidFill>
              <a:schemeClr val="l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custDataLst>
              <p:tags r:id="rId31"/>
            </p:custDataLst>
          </p:nvPr>
        </p:nvSpPr>
        <p:spPr>
          <a:xfrm>
            <a:off x="3008049" y="5480500"/>
            <a:ext cx="615142" cy="508000"/>
          </a:xfrm>
          <a:prstGeom prst="rect">
            <a:avLst/>
          </a:prstGeom>
          <a:noFill/>
        </p:spPr>
        <p:txBody>
          <a:bodyPr vert="horz" wrap="square" lIns="91440" tIns="45720" rIns="91440" bIns="45720" rtlCol="0" anchor="ctr" anchorCtr="0">
            <a:noAutofit/>
          </a:bodyPr>
          <a:lstStyle/>
          <a:p>
            <a:r>
              <a:rPr lang="en-US" sz="1600" b="1" dirty="0">
                <a:solidFill>
                  <a:schemeClr val="accent6">
                    <a:lumMod val="20000"/>
                    <a:lumOff val="80000"/>
                  </a:schemeClr>
                </a:solidFill>
                <a:latin typeface="Calibri" panose="020F0502020204030204" pitchFamily="34" charset="0"/>
              </a:rPr>
              <a:t>July</a:t>
            </a:r>
            <a:endParaRPr lang="en-US" sz="1600" dirty="0">
              <a:solidFill>
                <a:schemeClr val="bg2"/>
              </a:solidFill>
              <a:latin typeface="Calibri" panose="020F0502020204030204" pitchFamily="34" charset="0"/>
            </a:endParaRPr>
          </a:p>
        </p:txBody>
      </p:sp>
      <p:cxnSp>
        <p:nvCxnSpPr>
          <p:cNvPr id="20" name="Straight Connector 19"/>
          <p:cNvCxnSpPr/>
          <p:nvPr>
            <p:custDataLst>
              <p:tags r:id="rId32"/>
            </p:custDataLst>
          </p:nvPr>
        </p:nvCxnSpPr>
        <p:spPr>
          <a:xfrm>
            <a:off x="3962400" y="5638800"/>
            <a:ext cx="0" cy="203200"/>
          </a:xfrm>
          <a:prstGeom prst="line">
            <a:avLst/>
          </a:prstGeom>
          <a:ln w="12700">
            <a:solidFill>
              <a:schemeClr val="l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1" name="TextBox 20"/>
          <p:cNvSpPr txBox="1"/>
          <p:nvPr>
            <p:custDataLst>
              <p:tags r:id="rId33"/>
            </p:custDataLst>
          </p:nvPr>
        </p:nvSpPr>
        <p:spPr>
          <a:xfrm>
            <a:off x="4484959" y="5486400"/>
            <a:ext cx="615142" cy="508000"/>
          </a:xfrm>
          <a:prstGeom prst="rect">
            <a:avLst/>
          </a:prstGeom>
          <a:noFill/>
        </p:spPr>
        <p:txBody>
          <a:bodyPr vert="horz" wrap="square" lIns="91440" tIns="45720" rIns="91440" bIns="45720" rtlCol="0" anchor="ctr" anchorCtr="0">
            <a:noAutofit/>
          </a:bodyPr>
          <a:lstStyle/>
          <a:p>
            <a:r>
              <a:rPr lang="en-US" sz="1600" b="1" dirty="0">
                <a:solidFill>
                  <a:schemeClr val="accent6">
                    <a:lumMod val="20000"/>
                    <a:lumOff val="80000"/>
                  </a:schemeClr>
                </a:solidFill>
                <a:latin typeface="Calibri" panose="020F0502020204030204" pitchFamily="34" charset="0"/>
              </a:rPr>
              <a:t>Aug</a:t>
            </a:r>
            <a:endParaRPr lang="en-US" sz="1600" dirty="0">
              <a:solidFill>
                <a:schemeClr val="bg2"/>
              </a:solidFill>
              <a:latin typeface="Calibri" panose="020F0502020204030204" pitchFamily="34" charset="0"/>
            </a:endParaRPr>
          </a:p>
        </p:txBody>
      </p:sp>
      <p:cxnSp>
        <p:nvCxnSpPr>
          <p:cNvPr id="26" name="Straight Connector 25"/>
          <p:cNvCxnSpPr/>
          <p:nvPr>
            <p:custDataLst>
              <p:tags r:id="rId34"/>
            </p:custDataLst>
          </p:nvPr>
        </p:nvCxnSpPr>
        <p:spPr>
          <a:xfrm>
            <a:off x="5486400" y="5638800"/>
            <a:ext cx="0" cy="203200"/>
          </a:xfrm>
          <a:prstGeom prst="line">
            <a:avLst/>
          </a:prstGeom>
          <a:ln w="12700">
            <a:solidFill>
              <a:schemeClr val="l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7" name="TextBox 26"/>
          <p:cNvSpPr txBox="1"/>
          <p:nvPr>
            <p:custDataLst>
              <p:tags r:id="rId35"/>
            </p:custDataLst>
          </p:nvPr>
        </p:nvSpPr>
        <p:spPr>
          <a:xfrm>
            <a:off x="5870992" y="5469013"/>
            <a:ext cx="615142" cy="508000"/>
          </a:xfrm>
          <a:prstGeom prst="rect">
            <a:avLst/>
          </a:prstGeom>
          <a:noFill/>
        </p:spPr>
        <p:txBody>
          <a:bodyPr vert="horz" wrap="square" lIns="91440" tIns="45720" rIns="91440" bIns="45720" rtlCol="0" anchor="ctr" anchorCtr="0">
            <a:noAutofit/>
          </a:bodyPr>
          <a:lstStyle/>
          <a:p>
            <a:r>
              <a:rPr lang="en-US" sz="1600" b="1" dirty="0">
                <a:solidFill>
                  <a:schemeClr val="accent6">
                    <a:lumMod val="20000"/>
                    <a:lumOff val="80000"/>
                  </a:schemeClr>
                </a:solidFill>
                <a:latin typeface="Calibri" panose="020F0502020204030204" pitchFamily="34" charset="0"/>
              </a:rPr>
              <a:t>Sept</a:t>
            </a:r>
            <a:endParaRPr lang="en-US" sz="1600" dirty="0">
              <a:solidFill>
                <a:schemeClr val="bg2"/>
              </a:solidFill>
              <a:latin typeface="Calibri" panose="020F0502020204030204" pitchFamily="34" charset="0"/>
            </a:endParaRPr>
          </a:p>
        </p:txBody>
      </p:sp>
      <p:cxnSp>
        <p:nvCxnSpPr>
          <p:cNvPr id="3811" name="Straight Connector 3810"/>
          <p:cNvCxnSpPr/>
          <p:nvPr>
            <p:custDataLst>
              <p:tags r:id="rId36"/>
            </p:custDataLst>
          </p:nvPr>
        </p:nvCxnSpPr>
        <p:spPr>
          <a:xfrm>
            <a:off x="6934474" y="5638800"/>
            <a:ext cx="0" cy="203200"/>
          </a:xfrm>
          <a:prstGeom prst="line">
            <a:avLst/>
          </a:prstGeom>
          <a:ln w="12700">
            <a:solidFill>
              <a:schemeClr val="l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813" name="TextBox 3812"/>
          <p:cNvSpPr txBox="1"/>
          <p:nvPr>
            <p:custDataLst>
              <p:tags r:id="rId37"/>
            </p:custDataLst>
          </p:nvPr>
        </p:nvSpPr>
        <p:spPr>
          <a:xfrm>
            <a:off x="7162800" y="5469013"/>
            <a:ext cx="615142" cy="508000"/>
          </a:xfrm>
          <a:prstGeom prst="rect">
            <a:avLst/>
          </a:prstGeom>
          <a:noFill/>
        </p:spPr>
        <p:txBody>
          <a:bodyPr vert="horz" wrap="square" lIns="91440" tIns="45720" rIns="91440" bIns="45720" rtlCol="0" anchor="ctr" anchorCtr="0">
            <a:noAutofit/>
          </a:bodyPr>
          <a:lstStyle/>
          <a:p>
            <a:r>
              <a:rPr lang="en-US" sz="1600" b="1" dirty="0">
                <a:solidFill>
                  <a:schemeClr val="accent6">
                    <a:lumMod val="20000"/>
                    <a:lumOff val="80000"/>
                  </a:schemeClr>
                </a:solidFill>
                <a:latin typeface="Calibri" panose="020F0502020204030204" pitchFamily="34" charset="0"/>
              </a:rPr>
              <a:t>Oct</a:t>
            </a:r>
            <a:endParaRPr lang="en-US" sz="1600" dirty="0">
              <a:solidFill>
                <a:schemeClr val="bg2"/>
              </a:solidFill>
              <a:latin typeface="Calibri" panose="020F0502020204030204" pitchFamily="34" charset="0"/>
            </a:endParaRPr>
          </a:p>
        </p:txBody>
      </p:sp>
      <p:sp>
        <p:nvSpPr>
          <p:cNvPr id="3815" name="Rectangle 3814"/>
          <p:cNvSpPr/>
          <p:nvPr>
            <p:custDataLst>
              <p:tags r:id="rId38"/>
            </p:custDataLst>
          </p:nvPr>
        </p:nvSpPr>
        <p:spPr>
          <a:xfrm>
            <a:off x="1188720" y="5947432"/>
            <a:ext cx="3059134" cy="46967"/>
          </a:xfrm>
          <a:prstGeom prst="rect">
            <a:avLst/>
          </a:prstGeom>
          <a:solidFill>
            <a:schemeClr val="tx1">
              <a:alpha val="75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3817" name="Isosceles Triangle 3816"/>
          <p:cNvSpPr/>
          <p:nvPr>
            <p:custDataLst>
              <p:tags r:id="rId39"/>
            </p:custDataLst>
          </p:nvPr>
        </p:nvSpPr>
        <p:spPr>
          <a:xfrm>
            <a:off x="4184354" y="6004212"/>
            <a:ext cx="127000" cy="139700"/>
          </a:xfrm>
          <a:prstGeom prst="triangle">
            <a:avLst/>
          </a:prstGeom>
          <a:solidFill>
            <a:srgbClr val="94D7E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3818" name="TextBox 3817"/>
          <p:cNvSpPr txBox="1"/>
          <p:nvPr>
            <p:custDataLst>
              <p:tags r:id="rId40"/>
            </p:custDataLst>
          </p:nvPr>
        </p:nvSpPr>
        <p:spPr>
          <a:xfrm>
            <a:off x="3923374" y="6175662"/>
            <a:ext cx="605679" cy="307777"/>
          </a:xfrm>
          <a:prstGeom prst="rect">
            <a:avLst/>
          </a:prstGeom>
          <a:noFill/>
        </p:spPr>
        <p:txBody>
          <a:bodyPr vert="horz" wrap="none" lIns="0" tIns="0" rIns="0" bIns="0" rtlCol="0">
            <a:spAutoFit/>
          </a:bodyPr>
          <a:lstStyle/>
          <a:p>
            <a:r>
              <a:rPr lang="en-US" sz="2000" dirty="0">
                <a:latin typeface="Calibri" panose="020F0502020204030204" pitchFamily="34" charset="0"/>
              </a:rPr>
              <a:t>Today</a:t>
            </a:r>
          </a:p>
        </p:txBody>
      </p:sp>
      <p:sp>
        <p:nvSpPr>
          <p:cNvPr id="3820" name="5-Point Star 3819"/>
          <p:cNvSpPr/>
          <p:nvPr>
            <p:custDataLst>
              <p:tags r:id="rId41"/>
            </p:custDataLst>
          </p:nvPr>
        </p:nvSpPr>
        <p:spPr>
          <a:xfrm>
            <a:off x="7782621" y="5238750"/>
            <a:ext cx="304800" cy="330200"/>
          </a:xfrm>
          <a:prstGeom prst="star5">
            <a:avLst>
              <a:gd name="adj" fmla="val 25000"/>
              <a:gd name="hf" fmla="val 105146"/>
              <a:gd name="vf" fmla="val 110557"/>
            </a:avLst>
          </a:prstGeom>
          <a:solidFill>
            <a:schemeClr val="accent3"/>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3822" name="TextBox 3821"/>
          <p:cNvSpPr txBox="1"/>
          <p:nvPr>
            <p:custDataLst>
              <p:tags r:id="rId42"/>
            </p:custDataLst>
          </p:nvPr>
        </p:nvSpPr>
        <p:spPr>
          <a:xfrm>
            <a:off x="7357431" y="4507395"/>
            <a:ext cx="1143000" cy="693651"/>
          </a:xfrm>
          <a:prstGeom prst="rect">
            <a:avLst/>
          </a:prstGeom>
          <a:noFill/>
        </p:spPr>
        <p:txBody>
          <a:bodyPr vert="horz" wrap="square" lIns="88900" tIns="0" rIns="88900" bIns="0" rtlCol="0" anchor="b" anchorCtr="1">
            <a:spAutoFit/>
          </a:bodyPr>
          <a:lstStyle/>
          <a:p>
            <a:pPr algn="ctr">
              <a:lnSpc>
                <a:spcPct val="80000"/>
              </a:lnSpc>
            </a:pPr>
            <a:r>
              <a:rPr lang="en-US" sz="1400" dirty="0">
                <a:latin typeface="Calibri" panose="020F0502020204030204" pitchFamily="34" charset="0"/>
              </a:rPr>
              <a:t>Bug fixing and complete the software</a:t>
            </a:r>
          </a:p>
        </p:txBody>
      </p:sp>
      <p:sp>
        <p:nvSpPr>
          <p:cNvPr id="3828" name="Isosceles Triangle 3827"/>
          <p:cNvSpPr/>
          <p:nvPr>
            <p:custDataLst>
              <p:tags r:id="rId43"/>
            </p:custDataLst>
          </p:nvPr>
        </p:nvSpPr>
        <p:spPr>
          <a:xfrm rot="10800000">
            <a:off x="6020074" y="5238750"/>
            <a:ext cx="304800" cy="330200"/>
          </a:xfrm>
          <a:prstGeom prst="triangle">
            <a:avLst/>
          </a:prstGeom>
          <a:solidFill>
            <a:schemeClr val="accent5"/>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3830" name="TextBox 3829"/>
          <p:cNvSpPr txBox="1"/>
          <p:nvPr>
            <p:custDataLst>
              <p:tags r:id="rId44"/>
            </p:custDataLst>
          </p:nvPr>
        </p:nvSpPr>
        <p:spPr>
          <a:xfrm>
            <a:off x="5410474" y="4977989"/>
            <a:ext cx="1524000" cy="176587"/>
          </a:xfrm>
          <a:prstGeom prst="rect">
            <a:avLst/>
          </a:prstGeom>
          <a:noFill/>
        </p:spPr>
        <p:txBody>
          <a:bodyPr vert="horz" wrap="square" lIns="88900" tIns="0" rIns="88900" bIns="0" rtlCol="0" anchor="b" anchorCtr="1">
            <a:spAutoFit/>
          </a:bodyPr>
          <a:lstStyle/>
          <a:p>
            <a:pPr algn="ctr">
              <a:lnSpc>
                <a:spcPct val="80000"/>
              </a:lnSpc>
            </a:pPr>
            <a:r>
              <a:rPr lang="en-US" sz="1400" dirty="0">
                <a:latin typeface="Calibri" panose="020F0502020204030204" pitchFamily="34" charset="0"/>
              </a:rPr>
              <a:t>Bug fixing</a:t>
            </a:r>
          </a:p>
        </p:txBody>
      </p:sp>
      <p:sp>
        <p:nvSpPr>
          <p:cNvPr id="3836" name="Isosceles Triangle 3835"/>
          <p:cNvSpPr/>
          <p:nvPr>
            <p:custDataLst>
              <p:tags r:id="rId45"/>
            </p:custDataLst>
          </p:nvPr>
        </p:nvSpPr>
        <p:spPr>
          <a:xfrm rot="10800000">
            <a:off x="4598711" y="5238750"/>
            <a:ext cx="304800" cy="330200"/>
          </a:xfrm>
          <a:prstGeom prst="triangle">
            <a:avLst/>
          </a:prstGeom>
          <a:solidFill>
            <a:schemeClr val="accent6"/>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3838" name="TextBox 3837"/>
          <p:cNvSpPr txBox="1"/>
          <p:nvPr>
            <p:custDataLst>
              <p:tags r:id="rId46"/>
            </p:custDataLst>
          </p:nvPr>
        </p:nvSpPr>
        <p:spPr>
          <a:xfrm>
            <a:off x="3989110" y="4483130"/>
            <a:ext cx="1524000" cy="693651"/>
          </a:xfrm>
          <a:prstGeom prst="rect">
            <a:avLst/>
          </a:prstGeom>
          <a:noFill/>
        </p:spPr>
        <p:txBody>
          <a:bodyPr vert="horz" wrap="square" lIns="88900" tIns="0" rIns="88900" bIns="0" rtlCol="0" anchor="b" anchorCtr="1">
            <a:spAutoFit/>
          </a:bodyPr>
          <a:lstStyle/>
          <a:p>
            <a:pPr algn="ctr">
              <a:lnSpc>
                <a:spcPct val="80000"/>
              </a:lnSpc>
            </a:pPr>
            <a:r>
              <a:rPr lang="en-US" sz="1400" dirty="0">
                <a:latin typeface="Calibri" panose="020F0502020204030204" pitchFamily="34" charset="0"/>
              </a:rPr>
              <a:t>Converted excel data in to MATLAB and developed basic app </a:t>
            </a:r>
          </a:p>
        </p:txBody>
      </p:sp>
      <p:sp>
        <p:nvSpPr>
          <p:cNvPr id="12774" name="Isosceles Triangle 12773"/>
          <p:cNvSpPr/>
          <p:nvPr>
            <p:custDataLst>
              <p:tags r:id="rId47"/>
            </p:custDataLst>
          </p:nvPr>
        </p:nvSpPr>
        <p:spPr>
          <a:xfrm rot="10800000">
            <a:off x="3123014" y="5238750"/>
            <a:ext cx="304800" cy="330200"/>
          </a:xfrm>
          <a:prstGeom prst="triangle">
            <a:avLst/>
          </a:prstGeom>
          <a:solidFill>
            <a:srgbClr val="EA161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12778" name="TextBox 12777"/>
          <p:cNvSpPr txBox="1"/>
          <p:nvPr>
            <p:custDataLst>
              <p:tags r:id="rId48"/>
            </p:custDataLst>
          </p:nvPr>
        </p:nvSpPr>
        <p:spPr>
          <a:xfrm>
            <a:off x="2404269" y="4552944"/>
            <a:ext cx="1751414" cy="521297"/>
          </a:xfrm>
          <a:prstGeom prst="rect">
            <a:avLst/>
          </a:prstGeom>
          <a:noFill/>
        </p:spPr>
        <p:txBody>
          <a:bodyPr vert="horz" wrap="square" lIns="88900" tIns="0" rIns="88900" bIns="0" rtlCol="0" anchor="b" anchorCtr="1">
            <a:spAutoFit/>
          </a:bodyPr>
          <a:lstStyle/>
          <a:p>
            <a:pPr algn="ctr">
              <a:lnSpc>
                <a:spcPct val="80000"/>
              </a:lnSpc>
            </a:pPr>
            <a:r>
              <a:rPr lang="en-US" sz="1400" dirty="0">
                <a:latin typeface="Calibri" panose="020F0502020204030204" pitchFamily="34" charset="0"/>
              </a:rPr>
              <a:t>GUI interface with MATLAB</a:t>
            </a:r>
          </a:p>
          <a:p>
            <a:pPr algn="ctr">
              <a:lnSpc>
                <a:spcPct val="80000"/>
              </a:lnSpc>
            </a:pPr>
            <a:r>
              <a:rPr lang="en-US" sz="1400" dirty="0">
                <a:latin typeface="Calibri" panose="020F0502020204030204" pitchFamily="34" charset="0"/>
              </a:rPr>
              <a:t> (app designer)</a:t>
            </a:r>
          </a:p>
        </p:txBody>
      </p:sp>
      <p:sp>
        <p:nvSpPr>
          <p:cNvPr id="12788" name="Isosceles Triangle 12787"/>
          <p:cNvSpPr/>
          <p:nvPr>
            <p:custDataLst>
              <p:tags r:id="rId49"/>
            </p:custDataLst>
          </p:nvPr>
        </p:nvSpPr>
        <p:spPr>
          <a:xfrm rot="10800000">
            <a:off x="1218653" y="5238750"/>
            <a:ext cx="304800" cy="330200"/>
          </a:xfrm>
          <a:prstGeom prst="triangle">
            <a:avLst/>
          </a:prstGeom>
          <a:solidFill>
            <a:srgbClr val="00B0F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12791" name="TextBox 12790"/>
          <p:cNvSpPr txBox="1"/>
          <p:nvPr>
            <p:custDataLst>
              <p:tags r:id="rId50"/>
            </p:custDataLst>
          </p:nvPr>
        </p:nvSpPr>
        <p:spPr>
          <a:xfrm>
            <a:off x="735691" y="4552945"/>
            <a:ext cx="1270724" cy="521297"/>
          </a:xfrm>
          <a:prstGeom prst="rect">
            <a:avLst/>
          </a:prstGeom>
          <a:noFill/>
        </p:spPr>
        <p:txBody>
          <a:bodyPr vert="horz" wrap="square" lIns="88900" tIns="0" rIns="88900" bIns="0" rtlCol="0" anchor="b" anchorCtr="1">
            <a:spAutoFit/>
          </a:bodyPr>
          <a:lstStyle/>
          <a:p>
            <a:pPr algn="ctr">
              <a:lnSpc>
                <a:spcPct val="80000"/>
              </a:lnSpc>
            </a:pPr>
            <a:r>
              <a:rPr lang="en-US" sz="1400" dirty="0">
                <a:latin typeface="Calibri" panose="020F0502020204030204" pitchFamily="34" charset="0"/>
              </a:rPr>
              <a:t>MATLAB command line interface</a:t>
            </a:r>
          </a:p>
        </p:txBody>
      </p:sp>
      <p:sp>
        <p:nvSpPr>
          <p:cNvPr id="12806" name="TextBox 12805"/>
          <p:cNvSpPr txBox="1"/>
          <p:nvPr>
            <p:custDataLst>
              <p:tags r:id="rId51"/>
            </p:custDataLst>
          </p:nvPr>
        </p:nvSpPr>
        <p:spPr>
          <a:xfrm>
            <a:off x="6473886" y="3805029"/>
            <a:ext cx="1038169" cy="276999"/>
          </a:xfrm>
          <a:prstGeom prst="rect">
            <a:avLst/>
          </a:prstGeom>
          <a:noFill/>
        </p:spPr>
        <p:txBody>
          <a:bodyPr vert="horz" wrap="none" lIns="0" tIns="0" rIns="0" bIns="0" rtlCol="0" anchor="ctr">
            <a:spAutoFit/>
          </a:bodyPr>
          <a:lstStyle/>
          <a:p>
            <a:pPr algn="ctr"/>
            <a:r>
              <a:rPr lang="en-US" dirty="0">
                <a:solidFill>
                  <a:schemeClr val="bg2"/>
                </a:solidFill>
                <a:latin typeface="Calibri" panose="020F0502020204030204" pitchFamily="34" charset="0"/>
              </a:rPr>
              <a:t>standalone</a:t>
            </a:r>
          </a:p>
        </p:txBody>
      </p:sp>
      <p:sp>
        <p:nvSpPr>
          <p:cNvPr id="12811" name="TextBox 12810" hidden="1"/>
          <p:cNvSpPr txBox="1"/>
          <p:nvPr>
            <p:custDataLst>
              <p:tags r:id="rId52"/>
            </p:custDataLst>
          </p:nvPr>
        </p:nvSpPr>
        <p:spPr>
          <a:xfrm>
            <a:off x="12700" y="12700"/>
            <a:ext cx="65" cy="215444"/>
          </a:xfrm>
          <a:prstGeom prst="rect">
            <a:avLst/>
          </a:prstGeom>
          <a:noFill/>
        </p:spPr>
        <p:txBody>
          <a:bodyPr vert="horz" wrap="none" lIns="0" tIns="0" rIns="0" bIns="0" rtlCol="0" anchor="ctr">
            <a:noAutofit/>
          </a:bodyPr>
          <a:lstStyle/>
          <a:p>
            <a:pPr algn="ctr"/>
            <a:endParaRPr lang="en-US" sz="1400" dirty="0">
              <a:solidFill>
                <a:schemeClr val="accent1"/>
              </a:solidFill>
              <a:latin typeface="Corbel" panose="020B0503020204020204" pitchFamily="34" charset="0"/>
            </a:endParaRPr>
          </a:p>
        </p:txBody>
      </p:sp>
      <p:sp>
        <p:nvSpPr>
          <p:cNvPr id="12809" name="TextBox 12808"/>
          <p:cNvSpPr txBox="1"/>
          <p:nvPr>
            <p:custDataLst>
              <p:tags r:id="rId53"/>
            </p:custDataLst>
          </p:nvPr>
        </p:nvSpPr>
        <p:spPr>
          <a:xfrm>
            <a:off x="6050918" y="4080688"/>
            <a:ext cx="1884102" cy="213360"/>
          </a:xfrm>
          <a:prstGeom prst="rect">
            <a:avLst/>
          </a:prstGeom>
          <a:noFill/>
        </p:spPr>
        <p:txBody>
          <a:bodyPr vert="horz" wrap="none" lIns="0" tIns="0" rIns="0" bIns="0" rtlCol="0" anchor="ctr">
            <a:noAutofit/>
          </a:bodyPr>
          <a:lstStyle/>
          <a:p>
            <a:pPr algn="ctr"/>
            <a:r>
              <a:rPr lang="en-US" sz="1400" b="1" dirty="0">
                <a:solidFill>
                  <a:schemeClr val="accent6">
                    <a:lumMod val="20000"/>
                    <a:lumOff val="80000"/>
                  </a:schemeClr>
                </a:solidFill>
                <a:latin typeface="Calibri" panose="020F0502020204030204" pitchFamily="34" charset="0"/>
              </a:rPr>
              <a:t>Oct</a:t>
            </a:r>
          </a:p>
        </p:txBody>
      </p:sp>
      <p:sp>
        <p:nvSpPr>
          <p:cNvPr id="12823" name="TextBox 12822"/>
          <p:cNvSpPr txBox="1"/>
          <p:nvPr>
            <p:custDataLst>
              <p:tags r:id="rId54"/>
            </p:custDataLst>
          </p:nvPr>
        </p:nvSpPr>
        <p:spPr>
          <a:xfrm>
            <a:off x="4817223" y="3187086"/>
            <a:ext cx="968215" cy="276999"/>
          </a:xfrm>
          <a:prstGeom prst="rect">
            <a:avLst/>
          </a:prstGeom>
          <a:noFill/>
        </p:spPr>
        <p:txBody>
          <a:bodyPr vert="horz" wrap="none" lIns="0" tIns="0" rIns="0" bIns="0" rtlCol="0" anchor="ctr">
            <a:spAutoFit/>
          </a:bodyPr>
          <a:lstStyle/>
          <a:p>
            <a:pPr algn="ctr"/>
            <a:r>
              <a:rPr lang="en-US" dirty="0">
                <a:solidFill>
                  <a:schemeClr val="bg2"/>
                </a:solidFill>
                <a:latin typeface="Calibri" panose="020F0502020204030204" pitchFamily="34" charset="0"/>
              </a:rPr>
              <a:t> Bug fixing</a:t>
            </a:r>
          </a:p>
        </p:txBody>
      </p:sp>
      <p:sp>
        <p:nvSpPr>
          <p:cNvPr id="12828" name="TextBox 12827" hidden="1"/>
          <p:cNvSpPr txBox="1"/>
          <p:nvPr>
            <p:custDataLst>
              <p:tags r:id="rId55"/>
            </p:custDataLst>
          </p:nvPr>
        </p:nvSpPr>
        <p:spPr>
          <a:xfrm>
            <a:off x="12700" y="12700"/>
            <a:ext cx="65" cy="215444"/>
          </a:xfrm>
          <a:prstGeom prst="rect">
            <a:avLst/>
          </a:prstGeom>
          <a:noFill/>
        </p:spPr>
        <p:txBody>
          <a:bodyPr vert="horz" wrap="none" lIns="0" tIns="0" rIns="0" bIns="0" rtlCol="0" anchor="ctr">
            <a:noAutofit/>
          </a:bodyPr>
          <a:lstStyle/>
          <a:p>
            <a:pPr algn="ctr"/>
            <a:endParaRPr lang="en-US" sz="1400" dirty="0">
              <a:solidFill>
                <a:schemeClr val="accent1"/>
              </a:solidFill>
              <a:latin typeface="Corbel" panose="020B0503020204020204" pitchFamily="34" charset="0"/>
            </a:endParaRPr>
          </a:p>
        </p:txBody>
      </p:sp>
      <p:sp>
        <p:nvSpPr>
          <p:cNvPr id="12826" name="TextBox 12825"/>
          <p:cNvSpPr txBox="1"/>
          <p:nvPr>
            <p:custDataLst>
              <p:tags r:id="rId56"/>
            </p:custDataLst>
          </p:nvPr>
        </p:nvSpPr>
        <p:spPr>
          <a:xfrm>
            <a:off x="3498264" y="3453308"/>
            <a:ext cx="3606131" cy="213360"/>
          </a:xfrm>
          <a:prstGeom prst="rect">
            <a:avLst/>
          </a:prstGeom>
          <a:noFill/>
        </p:spPr>
        <p:txBody>
          <a:bodyPr vert="horz" wrap="none" lIns="0" tIns="0" rIns="0" bIns="0" rtlCol="0" anchor="ctr">
            <a:noAutofit/>
          </a:bodyPr>
          <a:lstStyle/>
          <a:p>
            <a:pPr algn="ctr"/>
            <a:r>
              <a:rPr lang="en-US" sz="1400" b="1" dirty="0">
                <a:solidFill>
                  <a:schemeClr val="accent6">
                    <a:lumMod val="20000"/>
                    <a:lumOff val="80000"/>
                  </a:schemeClr>
                </a:solidFill>
                <a:latin typeface="Calibri" panose="020F0502020204030204" pitchFamily="34" charset="0"/>
              </a:rPr>
              <a:t>Sept</a:t>
            </a:r>
          </a:p>
        </p:txBody>
      </p:sp>
      <p:sp>
        <p:nvSpPr>
          <p:cNvPr id="12665" name="TextBox 12664"/>
          <p:cNvSpPr txBox="1"/>
          <p:nvPr>
            <p:custDataLst>
              <p:tags r:id="rId57"/>
            </p:custDataLst>
          </p:nvPr>
        </p:nvSpPr>
        <p:spPr>
          <a:xfrm>
            <a:off x="2972931" y="2550269"/>
            <a:ext cx="3441263" cy="276999"/>
          </a:xfrm>
          <a:prstGeom prst="rect">
            <a:avLst/>
          </a:prstGeom>
          <a:noFill/>
        </p:spPr>
        <p:txBody>
          <a:bodyPr vert="horz" wrap="none" lIns="0" tIns="0" rIns="0" bIns="0" rtlCol="0" anchor="ctr">
            <a:spAutoFit/>
          </a:bodyPr>
          <a:lstStyle/>
          <a:p>
            <a:pPr algn="ctr"/>
            <a:r>
              <a:rPr lang="en-US" dirty="0">
                <a:solidFill>
                  <a:schemeClr val="bg2"/>
                </a:solidFill>
                <a:latin typeface="Calibri" panose="020F0502020204030204" pitchFamily="34" charset="0"/>
              </a:rPr>
              <a:t>Obtained data and created basic app</a:t>
            </a:r>
          </a:p>
        </p:txBody>
      </p:sp>
      <p:sp>
        <p:nvSpPr>
          <p:cNvPr id="12678" name="TextBox 12677" hidden="1"/>
          <p:cNvSpPr txBox="1"/>
          <p:nvPr>
            <p:custDataLst>
              <p:tags r:id="rId58"/>
            </p:custDataLst>
          </p:nvPr>
        </p:nvSpPr>
        <p:spPr>
          <a:xfrm>
            <a:off x="12700" y="12700"/>
            <a:ext cx="65" cy="215444"/>
          </a:xfrm>
          <a:prstGeom prst="rect">
            <a:avLst/>
          </a:prstGeom>
          <a:noFill/>
        </p:spPr>
        <p:txBody>
          <a:bodyPr vert="horz" wrap="none" lIns="0" tIns="0" rIns="0" bIns="0" rtlCol="0" anchor="ctr">
            <a:noAutofit/>
          </a:bodyPr>
          <a:lstStyle/>
          <a:p>
            <a:pPr algn="ctr"/>
            <a:endParaRPr lang="en-US" sz="1400" dirty="0">
              <a:solidFill>
                <a:schemeClr val="accent1"/>
              </a:solidFill>
              <a:latin typeface="Corbel" panose="020B0503020204020204" pitchFamily="34" charset="0"/>
            </a:endParaRPr>
          </a:p>
        </p:txBody>
      </p:sp>
      <p:sp>
        <p:nvSpPr>
          <p:cNvPr id="12673" name="TextBox 12672"/>
          <p:cNvSpPr txBox="1"/>
          <p:nvPr>
            <p:custDataLst>
              <p:tags r:id="rId59"/>
            </p:custDataLst>
          </p:nvPr>
        </p:nvSpPr>
        <p:spPr>
          <a:xfrm>
            <a:off x="2647380" y="2825928"/>
            <a:ext cx="4092351" cy="213360"/>
          </a:xfrm>
          <a:prstGeom prst="rect">
            <a:avLst/>
          </a:prstGeom>
          <a:noFill/>
        </p:spPr>
        <p:txBody>
          <a:bodyPr vert="horz" wrap="none" lIns="0" tIns="0" rIns="0" bIns="0" rtlCol="0" anchor="ctr">
            <a:noAutofit/>
          </a:bodyPr>
          <a:lstStyle/>
          <a:p>
            <a:pPr algn="ctr"/>
            <a:r>
              <a:rPr lang="en-US" sz="1400" b="1" dirty="0">
                <a:solidFill>
                  <a:schemeClr val="accent6">
                    <a:lumMod val="20000"/>
                    <a:lumOff val="80000"/>
                  </a:schemeClr>
                </a:solidFill>
                <a:latin typeface="Calibri" panose="020F0502020204030204" pitchFamily="34" charset="0"/>
              </a:rPr>
              <a:t>Aug</a:t>
            </a:r>
          </a:p>
        </p:txBody>
      </p:sp>
      <p:sp>
        <p:nvSpPr>
          <p:cNvPr id="12702" name="TextBox 12701"/>
          <p:cNvSpPr txBox="1"/>
          <p:nvPr>
            <p:custDataLst>
              <p:tags r:id="rId60"/>
            </p:custDataLst>
          </p:nvPr>
        </p:nvSpPr>
        <p:spPr>
          <a:xfrm>
            <a:off x="3110907" y="1905778"/>
            <a:ext cx="1288814" cy="276999"/>
          </a:xfrm>
          <a:prstGeom prst="rect">
            <a:avLst/>
          </a:prstGeom>
          <a:noFill/>
        </p:spPr>
        <p:txBody>
          <a:bodyPr vert="horz" wrap="none" lIns="0" tIns="0" rIns="0" bIns="0" rtlCol="0" anchor="ctr">
            <a:spAutoFit/>
          </a:bodyPr>
          <a:lstStyle/>
          <a:p>
            <a:pPr algn="ctr"/>
            <a:r>
              <a:rPr lang="en-US" dirty="0">
                <a:solidFill>
                  <a:schemeClr val="bg2"/>
                </a:solidFill>
                <a:latin typeface="Calibri" panose="020F0502020204030204" pitchFamily="34" charset="0"/>
              </a:rPr>
              <a:t>App designer </a:t>
            </a:r>
          </a:p>
        </p:txBody>
      </p:sp>
      <p:sp>
        <p:nvSpPr>
          <p:cNvPr id="12712" name="TextBox 12711" hidden="1"/>
          <p:cNvSpPr txBox="1"/>
          <p:nvPr>
            <p:custDataLst>
              <p:tags r:id="rId61"/>
            </p:custDataLst>
          </p:nvPr>
        </p:nvSpPr>
        <p:spPr>
          <a:xfrm>
            <a:off x="12700" y="12700"/>
            <a:ext cx="65" cy="215444"/>
          </a:xfrm>
          <a:prstGeom prst="rect">
            <a:avLst/>
          </a:prstGeom>
          <a:noFill/>
        </p:spPr>
        <p:txBody>
          <a:bodyPr vert="horz" wrap="none" lIns="0" tIns="0" rIns="0" bIns="0" rtlCol="0" anchor="ctr">
            <a:noAutofit/>
          </a:bodyPr>
          <a:lstStyle/>
          <a:p>
            <a:pPr algn="ctr"/>
            <a:endParaRPr lang="en-US" sz="1400" dirty="0">
              <a:solidFill>
                <a:schemeClr val="accent1"/>
              </a:solidFill>
              <a:latin typeface="Corbel" panose="020B0503020204020204" pitchFamily="34" charset="0"/>
            </a:endParaRPr>
          </a:p>
        </p:txBody>
      </p:sp>
      <p:sp>
        <p:nvSpPr>
          <p:cNvPr id="12708" name="TextBox 12707"/>
          <p:cNvSpPr txBox="1"/>
          <p:nvPr>
            <p:custDataLst>
              <p:tags r:id="rId62"/>
            </p:custDataLst>
          </p:nvPr>
        </p:nvSpPr>
        <p:spPr>
          <a:xfrm>
            <a:off x="2404269" y="2198548"/>
            <a:ext cx="2714728" cy="213360"/>
          </a:xfrm>
          <a:prstGeom prst="rect">
            <a:avLst/>
          </a:prstGeom>
          <a:noFill/>
        </p:spPr>
        <p:txBody>
          <a:bodyPr vert="horz" wrap="none" lIns="0" tIns="0" rIns="0" bIns="0" rtlCol="0" anchor="ctr">
            <a:noAutofit/>
          </a:bodyPr>
          <a:lstStyle/>
          <a:p>
            <a:pPr algn="ctr"/>
            <a:r>
              <a:rPr lang="en-US" sz="1400" b="1" dirty="0">
                <a:solidFill>
                  <a:schemeClr val="accent6">
                    <a:lumMod val="20000"/>
                    <a:lumOff val="80000"/>
                  </a:schemeClr>
                </a:solidFill>
                <a:latin typeface="Calibri" panose="020F0502020204030204" pitchFamily="34" charset="0"/>
              </a:rPr>
              <a:t>July</a:t>
            </a:r>
          </a:p>
        </p:txBody>
      </p:sp>
      <p:sp>
        <p:nvSpPr>
          <p:cNvPr id="12732" name="TextBox 12731"/>
          <p:cNvSpPr txBox="1"/>
          <p:nvPr>
            <p:custDataLst>
              <p:tags r:id="rId63"/>
            </p:custDataLst>
          </p:nvPr>
        </p:nvSpPr>
        <p:spPr>
          <a:xfrm>
            <a:off x="1682009" y="1295509"/>
            <a:ext cx="2153603" cy="276999"/>
          </a:xfrm>
          <a:prstGeom prst="rect">
            <a:avLst/>
          </a:prstGeom>
          <a:noFill/>
        </p:spPr>
        <p:txBody>
          <a:bodyPr vert="horz" wrap="none" lIns="0" tIns="0" rIns="0" bIns="0" rtlCol="0" anchor="ctr">
            <a:spAutoFit/>
          </a:bodyPr>
          <a:lstStyle/>
          <a:p>
            <a:pPr algn="ctr"/>
            <a:r>
              <a:rPr lang="en-US" dirty="0">
                <a:solidFill>
                  <a:schemeClr val="bg2"/>
                </a:solidFill>
                <a:latin typeface="Calibri" panose="020F0502020204030204" pitchFamily="34" charset="0"/>
              </a:rPr>
              <a:t>MATLAB programming</a:t>
            </a:r>
          </a:p>
        </p:txBody>
      </p:sp>
      <p:sp>
        <p:nvSpPr>
          <p:cNvPr id="12740" name="TextBox 12739" hidden="1"/>
          <p:cNvSpPr txBox="1"/>
          <p:nvPr>
            <p:custDataLst>
              <p:tags r:id="rId64"/>
            </p:custDataLst>
          </p:nvPr>
        </p:nvSpPr>
        <p:spPr>
          <a:xfrm>
            <a:off x="12700" y="12700"/>
            <a:ext cx="65" cy="215444"/>
          </a:xfrm>
          <a:prstGeom prst="rect">
            <a:avLst/>
          </a:prstGeom>
          <a:noFill/>
        </p:spPr>
        <p:txBody>
          <a:bodyPr vert="horz" wrap="none" lIns="0" tIns="0" rIns="0" bIns="0" rtlCol="0" anchor="ctr">
            <a:noAutofit/>
          </a:bodyPr>
          <a:lstStyle/>
          <a:p>
            <a:pPr algn="ctr"/>
            <a:endParaRPr lang="en-US" sz="1400" dirty="0">
              <a:solidFill>
                <a:schemeClr val="accent1"/>
              </a:solidFill>
              <a:latin typeface="Corbel" panose="020B0503020204020204" pitchFamily="34" charset="0"/>
            </a:endParaRPr>
          </a:p>
        </p:txBody>
      </p:sp>
      <p:sp>
        <p:nvSpPr>
          <p:cNvPr id="12737" name="TextBox 12736"/>
          <p:cNvSpPr txBox="1"/>
          <p:nvPr>
            <p:custDataLst>
              <p:tags r:id="rId65"/>
            </p:custDataLst>
          </p:nvPr>
        </p:nvSpPr>
        <p:spPr>
          <a:xfrm>
            <a:off x="1269757" y="1571168"/>
            <a:ext cx="2978097" cy="213360"/>
          </a:xfrm>
          <a:prstGeom prst="rect">
            <a:avLst/>
          </a:prstGeom>
          <a:noFill/>
        </p:spPr>
        <p:txBody>
          <a:bodyPr vert="horz" wrap="none" lIns="0" tIns="0" rIns="0" bIns="0" rtlCol="0" anchor="ctr">
            <a:noAutofit/>
          </a:bodyPr>
          <a:lstStyle/>
          <a:p>
            <a:pPr algn="ctr"/>
            <a:r>
              <a:rPr lang="en-US" sz="1400" b="1" dirty="0">
                <a:solidFill>
                  <a:schemeClr val="accent6">
                    <a:lumMod val="20000"/>
                    <a:lumOff val="80000"/>
                  </a:schemeClr>
                </a:solidFill>
                <a:latin typeface="Calibri" panose="020F0502020204030204" pitchFamily="34" charset="0"/>
              </a:rPr>
              <a:t>June</a:t>
            </a:r>
          </a:p>
        </p:txBody>
      </p:sp>
    </p:spTree>
    <p:custDataLst>
      <p:tags r:id="rId1"/>
    </p:custDataLst>
    <p:extLst>
      <p:ext uri="{BB962C8B-B14F-4D97-AF65-F5344CB8AC3E}">
        <p14:creationId xmlns:p14="http://schemas.microsoft.com/office/powerpoint/2010/main" val="588579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B65F-3F8A-A74F-BC6E-7EEA7561AE6A}"/>
              </a:ext>
            </a:extLst>
          </p:cNvPr>
          <p:cNvSpPr>
            <a:spLocks noGrp="1"/>
          </p:cNvSpPr>
          <p:nvPr>
            <p:ph type="title"/>
          </p:nvPr>
        </p:nvSpPr>
        <p:spPr>
          <a:xfrm>
            <a:off x="628650" y="532005"/>
            <a:ext cx="7886700" cy="1106295"/>
          </a:xfrm>
        </p:spPr>
        <p:txBody>
          <a:bodyPr>
            <a:normAutofit/>
          </a:bodyPr>
          <a:lstStyle/>
          <a:p>
            <a:pPr algn="ctr"/>
            <a:r>
              <a:rPr lang="en-US" sz="3600" dirty="0"/>
              <a:t>References </a:t>
            </a:r>
          </a:p>
        </p:txBody>
      </p:sp>
      <p:sp>
        <p:nvSpPr>
          <p:cNvPr id="3" name="Content Placeholder 2">
            <a:extLst>
              <a:ext uri="{FF2B5EF4-FFF2-40B4-BE49-F238E27FC236}">
                <a16:creationId xmlns:a16="http://schemas.microsoft.com/office/drawing/2014/main" id="{56DAC80B-226A-6347-8483-78A4641EF9E6}"/>
              </a:ext>
            </a:extLst>
          </p:cNvPr>
          <p:cNvSpPr>
            <a:spLocks noGrp="1"/>
          </p:cNvSpPr>
          <p:nvPr>
            <p:ph idx="1"/>
          </p:nvPr>
        </p:nvSpPr>
        <p:spPr>
          <a:xfrm>
            <a:off x="619357" y="1638301"/>
            <a:ext cx="7886700" cy="4718049"/>
          </a:xfrm>
          <a:noFill/>
        </p:spPr>
        <p:txBody>
          <a:bodyPr>
            <a:normAutofit fontScale="70000" lnSpcReduction="20000"/>
          </a:bodyPr>
          <a:lstStyle/>
          <a:p>
            <a:pPr marL="514350" indent="-514350">
              <a:buFont typeface="+mj-lt"/>
              <a:buAutoNum type="arabicPeriod"/>
            </a:pPr>
            <a:r>
              <a:rPr lang="en-US" dirty="0"/>
              <a:t>Han Zhao , 2012 , Tech Publications, Switzerland.</a:t>
            </a:r>
          </a:p>
          <a:p>
            <a:pPr marL="514350" indent="-514350">
              <a:buFont typeface="+mj-lt"/>
              <a:buAutoNum type="arabicPeriod"/>
            </a:pPr>
            <a:r>
              <a:rPr lang="en-US" dirty="0">
                <a:solidFill>
                  <a:schemeClr val="dk1"/>
                </a:solidFill>
              </a:rPr>
              <a:t>Meghan  S. Miller , 2018,</a:t>
            </a:r>
            <a:r>
              <a:rPr lang="en-US" dirty="0"/>
              <a:t> Computers &amp; Geosciences.</a:t>
            </a:r>
          </a:p>
          <a:p>
            <a:pPr marL="514350" indent="-514350">
              <a:buFont typeface="+mj-lt"/>
              <a:buAutoNum type="arabicPeriod"/>
            </a:pPr>
            <a:r>
              <a:rPr lang="fr-FR" dirty="0" err="1">
                <a:solidFill>
                  <a:schemeClr val="dk1"/>
                </a:solidFill>
              </a:rPr>
              <a:t>K.E.Borisova</a:t>
            </a:r>
            <a:r>
              <a:rPr lang="fr-FR" dirty="0">
                <a:solidFill>
                  <a:schemeClr val="dk1"/>
                </a:solidFill>
              </a:rPr>
              <a:t> , 2017 ,</a:t>
            </a:r>
            <a:r>
              <a:rPr lang="en-IN" dirty="0">
                <a:solidFill>
                  <a:schemeClr val="dk1"/>
                </a:solidFill>
              </a:rPr>
              <a:t>Published by Elsevier Ltd.</a:t>
            </a:r>
            <a:endParaRPr lang="en-US" sz="2800" dirty="0">
              <a:solidFill>
                <a:schemeClr val="dk1"/>
              </a:solidFill>
            </a:endParaRPr>
          </a:p>
          <a:p>
            <a:pPr marL="514350" indent="-514350">
              <a:buFont typeface="+mj-lt"/>
              <a:buAutoNum type="arabicPeriod"/>
            </a:pPr>
            <a:r>
              <a:rPr lang="en-US" dirty="0" err="1"/>
              <a:t>Iqbaldeep</a:t>
            </a:r>
            <a:r>
              <a:rPr lang="en-US" dirty="0"/>
              <a:t> Kaur,2016, International Journal of Computer Science And Technology</a:t>
            </a:r>
          </a:p>
          <a:p>
            <a:pPr marL="514350" indent="-514350">
              <a:buFont typeface="+mj-lt"/>
              <a:buAutoNum type="arabicPeriod"/>
            </a:pPr>
            <a:r>
              <a:rPr lang="en-IN" dirty="0">
                <a:solidFill>
                  <a:schemeClr val="dk1"/>
                </a:solidFill>
              </a:rPr>
              <a:t>Albin Michel,2017,</a:t>
            </a:r>
            <a:r>
              <a:rPr lang="en-IN" dirty="0"/>
              <a:t> Master of Science Thesis Stockholm, Sweden 2010</a:t>
            </a:r>
          </a:p>
          <a:p>
            <a:pPr marL="514350" indent="-514350">
              <a:buFont typeface="+mj-lt"/>
              <a:buAutoNum type="arabicPeriod"/>
            </a:pPr>
            <a:r>
              <a:rPr lang="en-US" dirty="0">
                <a:solidFill>
                  <a:schemeClr val="dk1"/>
                </a:solidFill>
              </a:rPr>
              <a:t>M. van Beijnum,2007,</a:t>
            </a:r>
            <a:r>
              <a:rPr lang="en-IN" dirty="0"/>
              <a:t> </a:t>
            </a:r>
            <a:r>
              <a:rPr lang="en-IN" dirty="0" err="1"/>
              <a:t>Technische</a:t>
            </a:r>
            <a:r>
              <a:rPr lang="en-IN" dirty="0"/>
              <a:t> </a:t>
            </a:r>
            <a:r>
              <a:rPr lang="en-IN" dirty="0" err="1"/>
              <a:t>Universiteit</a:t>
            </a:r>
            <a:r>
              <a:rPr lang="en-IN" dirty="0"/>
              <a:t> Eindhoven</a:t>
            </a:r>
          </a:p>
          <a:p>
            <a:pPr marL="514350" indent="-514350">
              <a:buFont typeface="+mj-lt"/>
              <a:buAutoNum type="arabicPeriod"/>
            </a:pPr>
            <a:endParaRPr lang="en-US" dirty="0">
              <a:solidFill>
                <a:schemeClr val="dk1"/>
              </a:solidFill>
            </a:endParaRPr>
          </a:p>
          <a:p>
            <a:pPr marL="514350" indent="-514350">
              <a:buFont typeface="+mj-lt"/>
              <a:buAutoNum type="arabicPeriod"/>
            </a:pPr>
            <a:r>
              <a:rPr lang="en-US" dirty="0"/>
              <a:t>MATLAB,2014, International Journal of Computer</a:t>
            </a:r>
          </a:p>
          <a:p>
            <a:pPr marL="514350" indent="-514350">
              <a:buFont typeface="+mj-lt"/>
              <a:buAutoNum type="arabicPeriod"/>
            </a:pPr>
            <a:r>
              <a:rPr lang="en-US" dirty="0"/>
              <a:t>Min-Sung Koh, 2007, American society for engineering education</a:t>
            </a:r>
          </a:p>
          <a:p>
            <a:pPr marL="514350" indent="-514350">
              <a:buFont typeface="+mj-lt"/>
              <a:buAutoNum type="arabicPeriod"/>
            </a:pPr>
            <a:r>
              <a:rPr lang="en-US" dirty="0"/>
              <a:t>Hicks,2013, Classification of pump </a:t>
            </a:r>
          </a:p>
          <a:p>
            <a:pPr marL="514350" indent="-514350">
              <a:buFont typeface="+mj-lt"/>
              <a:buAutoNum type="arabicPeriod"/>
            </a:pPr>
            <a:r>
              <a:rPr lang="en-US" dirty="0"/>
              <a:t>Mariano Victoria,2016,not found</a:t>
            </a:r>
          </a:p>
        </p:txBody>
      </p:sp>
      <p:sp>
        <p:nvSpPr>
          <p:cNvPr id="4" name="Slide Number Placeholder 3">
            <a:extLst>
              <a:ext uri="{FF2B5EF4-FFF2-40B4-BE49-F238E27FC236}">
                <a16:creationId xmlns:a16="http://schemas.microsoft.com/office/drawing/2014/main" id="{27D4017D-EDE0-D04A-B757-840AFADA3D3B}"/>
              </a:ext>
            </a:extLst>
          </p:cNvPr>
          <p:cNvSpPr>
            <a:spLocks noGrp="1"/>
          </p:cNvSpPr>
          <p:nvPr>
            <p:ph type="sldNum" sz="quarter" idx="12"/>
          </p:nvPr>
        </p:nvSpPr>
        <p:spPr>
          <a:xfrm>
            <a:off x="6553200" y="6356350"/>
            <a:ext cx="2133600" cy="365125"/>
          </a:xfrm>
        </p:spPr>
        <p:txBody>
          <a:bodyPr/>
          <a:lstStyle/>
          <a:p>
            <a:fld id="{DFB660F4-AA31-4F4B-9494-991D8C04768A}" type="slidenum">
              <a:rPr lang="en-US" smtClean="0"/>
              <a:pPr/>
              <a:t>22</a:t>
            </a:fld>
            <a:endParaRPr lang="en-US"/>
          </a:p>
        </p:txBody>
      </p:sp>
    </p:spTree>
    <p:extLst>
      <p:ext uri="{BB962C8B-B14F-4D97-AF65-F5344CB8AC3E}">
        <p14:creationId xmlns:p14="http://schemas.microsoft.com/office/powerpoint/2010/main" val="2645973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9FD24-F552-B84F-B91A-FF86EF361189}"/>
              </a:ext>
            </a:extLst>
          </p:cNvPr>
          <p:cNvSpPr>
            <a:spLocks noGrp="1"/>
          </p:cNvSpPr>
          <p:nvPr>
            <p:ph type="title"/>
          </p:nvPr>
        </p:nvSpPr>
        <p:spPr>
          <a:xfrm>
            <a:off x="381000" y="2667000"/>
            <a:ext cx="8229600" cy="1143000"/>
          </a:xfrm>
        </p:spPr>
        <p:txBody>
          <a:bodyPr/>
          <a:lstStyle/>
          <a:p>
            <a:r>
              <a:rPr lang="en-US" dirty="0"/>
              <a:t>Thank you</a:t>
            </a:r>
          </a:p>
        </p:txBody>
      </p:sp>
      <p:sp>
        <p:nvSpPr>
          <p:cNvPr id="4" name="Slide Number Placeholder 3">
            <a:extLst>
              <a:ext uri="{FF2B5EF4-FFF2-40B4-BE49-F238E27FC236}">
                <a16:creationId xmlns:a16="http://schemas.microsoft.com/office/drawing/2014/main" id="{50614754-B360-D444-B5F5-7D58C4027F67}"/>
              </a:ext>
            </a:extLst>
          </p:cNvPr>
          <p:cNvSpPr>
            <a:spLocks noGrp="1"/>
          </p:cNvSpPr>
          <p:nvPr>
            <p:ph type="sldNum" sz="quarter" idx="12"/>
          </p:nvPr>
        </p:nvSpPr>
        <p:spPr/>
        <p:txBody>
          <a:bodyPr/>
          <a:lstStyle/>
          <a:p>
            <a:fld id="{DFB660F4-AA31-4F4B-9494-991D8C04768A}" type="slidenum">
              <a:rPr lang="en-US" smtClean="0"/>
              <a:pPr/>
              <a:t>23</a:t>
            </a:fld>
            <a:endParaRPr lang="en-US"/>
          </a:p>
        </p:txBody>
      </p:sp>
    </p:spTree>
    <p:extLst>
      <p:ext uri="{BB962C8B-B14F-4D97-AF65-F5344CB8AC3E}">
        <p14:creationId xmlns:p14="http://schemas.microsoft.com/office/powerpoint/2010/main" val="636211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1470025"/>
          </a:xfrm>
        </p:spPr>
        <p:txBody>
          <a:bodyPr/>
          <a:lstStyle/>
          <a:p>
            <a:r>
              <a:rPr lang="en-US" dirty="0"/>
              <a:t>Conti…</a:t>
            </a:r>
          </a:p>
        </p:txBody>
      </p:sp>
      <p:sp>
        <p:nvSpPr>
          <p:cNvPr id="3" name="Subtitle 2"/>
          <p:cNvSpPr>
            <a:spLocks noGrp="1"/>
          </p:cNvSpPr>
          <p:nvPr>
            <p:ph type="subTitle" idx="1"/>
          </p:nvPr>
        </p:nvSpPr>
        <p:spPr>
          <a:xfrm>
            <a:off x="381000" y="1752600"/>
            <a:ext cx="8153400" cy="4800600"/>
          </a:xfrm>
        </p:spPr>
        <p:txBody>
          <a:bodyPr>
            <a:normAutofit/>
          </a:bodyPr>
          <a:lstStyle/>
          <a:p>
            <a:pPr marL="342900" indent="-342900" algn="l">
              <a:buFont typeface="Arial" panose="020B0604020202020204" pitchFamily="34" charset="0"/>
              <a:buChar char="•"/>
            </a:pPr>
            <a:endParaRPr lang="en-US" sz="2000" dirty="0">
              <a:solidFill>
                <a:schemeClr val="tx1"/>
              </a:solidFill>
            </a:endParaRPr>
          </a:p>
          <a:p>
            <a:pPr marL="342900" indent="-342900" algn="l">
              <a:buFont typeface="Arial" panose="020B0604020202020204" pitchFamily="34" charset="0"/>
              <a:buChar char="•"/>
            </a:pPr>
            <a:endParaRPr lang="en-US" sz="2000" dirty="0">
              <a:solidFill>
                <a:schemeClr val="tx1"/>
              </a:solidFill>
            </a:endParaRPr>
          </a:p>
          <a:p>
            <a:pPr marL="342900" indent="-342900" algn="l">
              <a:buFont typeface="Arial" panose="020B0604020202020204" pitchFamily="34" charset="0"/>
              <a:buChar char="•"/>
            </a:pPr>
            <a:r>
              <a:rPr lang="en-US" sz="2000" dirty="0">
                <a:solidFill>
                  <a:schemeClr val="tx1"/>
                </a:solidFill>
              </a:rPr>
              <a:t>A graphical user interface (GUI) is an interface through which a user interacts with electronic devices such as computers, hand-held devices and other appliances.</a:t>
            </a:r>
          </a:p>
          <a:p>
            <a:pPr marL="342900" indent="-342900" algn="l">
              <a:buFont typeface="Arial" panose="020B0604020202020204" pitchFamily="34" charset="0"/>
              <a:buChar char="•"/>
            </a:pPr>
            <a:endParaRPr lang="en-US" sz="2000" dirty="0">
              <a:solidFill>
                <a:schemeClr val="tx1"/>
              </a:solidFill>
            </a:endParaRPr>
          </a:p>
          <a:p>
            <a:pPr marL="342900" indent="-342900" algn="l">
              <a:buFont typeface="Arial" panose="020B0604020202020204" pitchFamily="34" charset="0"/>
              <a:buChar char="•"/>
            </a:pPr>
            <a:r>
              <a:rPr lang="en-US" sz="2000" dirty="0">
                <a:solidFill>
                  <a:schemeClr val="tx1"/>
                </a:solidFill>
              </a:rPr>
              <a:t> This interface uses icons, menus and other visual indicator (graphics) representations to display information and related user controls, unlike text-based interfaces, where data and commands are in text.</a:t>
            </a:r>
          </a:p>
        </p:txBody>
      </p:sp>
      <p:sp>
        <p:nvSpPr>
          <p:cNvPr id="5" name="Slide Number Placeholder 4">
            <a:extLst>
              <a:ext uri="{FF2B5EF4-FFF2-40B4-BE49-F238E27FC236}">
                <a16:creationId xmlns:a16="http://schemas.microsoft.com/office/drawing/2014/main" id="{91D07B11-5C62-9F4D-B3C1-82B1D79986B1}"/>
              </a:ext>
            </a:extLst>
          </p:cNvPr>
          <p:cNvSpPr>
            <a:spLocks noGrp="1"/>
          </p:cNvSpPr>
          <p:nvPr>
            <p:ph type="sldNum" sz="quarter" idx="12"/>
          </p:nvPr>
        </p:nvSpPr>
        <p:spPr/>
        <p:txBody>
          <a:bodyPr/>
          <a:lstStyle/>
          <a:p>
            <a:fld id="{DFB660F4-AA31-4F4B-9494-991D8C04768A}"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1470025"/>
          </a:xfrm>
        </p:spPr>
        <p:txBody>
          <a:bodyPr/>
          <a:lstStyle/>
          <a:p>
            <a:r>
              <a:rPr lang="en-US" dirty="0"/>
              <a:t>Conti…</a:t>
            </a:r>
          </a:p>
        </p:txBody>
      </p:sp>
      <p:sp>
        <p:nvSpPr>
          <p:cNvPr id="3" name="Subtitle 2"/>
          <p:cNvSpPr>
            <a:spLocks noGrp="1"/>
          </p:cNvSpPr>
          <p:nvPr>
            <p:ph type="subTitle" idx="1"/>
          </p:nvPr>
        </p:nvSpPr>
        <p:spPr>
          <a:xfrm>
            <a:off x="685800" y="2133600"/>
            <a:ext cx="7696200" cy="1600200"/>
          </a:xfrm>
        </p:spPr>
        <p:txBody>
          <a:bodyPr>
            <a:noAutofit/>
          </a:bodyPr>
          <a:lstStyle/>
          <a:p>
            <a:pPr algn="l"/>
            <a:r>
              <a:rPr lang="en-US" sz="1800" dirty="0">
                <a:solidFill>
                  <a:schemeClr val="tx1"/>
                </a:solidFill>
              </a:rPr>
              <a:t>A screw pump is a type of rotary pump which is equipped with screws that mesh together and rotate within a cylindrical cavity or liner. The fluid enters from the suction side of the pump and moves linearly along these intermeshing screws to the discharge side of the pump. The clearances between the screws and the liner are very small hence the fluid gains pressure while moving through pump.</a:t>
            </a:r>
          </a:p>
          <a:p>
            <a:pPr algn="l"/>
            <a:endParaRPr lang="en-US" sz="1800" dirty="0">
              <a:solidFill>
                <a:schemeClr val="tx1"/>
              </a:solidFill>
            </a:endParaRPr>
          </a:p>
          <a:p>
            <a:pPr algn="l"/>
            <a:r>
              <a:rPr lang="en-US" sz="1800" dirty="0">
                <a:solidFill>
                  <a:schemeClr val="tx1"/>
                </a:solidFill>
              </a:rPr>
              <a:t> </a:t>
            </a:r>
          </a:p>
          <a:p>
            <a:pPr algn="l"/>
            <a:br>
              <a:rPr lang="en-US" sz="1800" dirty="0">
                <a:solidFill>
                  <a:schemeClr val="tx1"/>
                </a:solidFill>
              </a:rPr>
            </a:br>
            <a:br>
              <a:rPr lang="en-US" sz="1800" dirty="0">
                <a:solidFill>
                  <a:schemeClr val="tx1"/>
                </a:solidFill>
              </a:rPr>
            </a:br>
            <a:r>
              <a:rPr lang="en-US" sz="1800" dirty="0">
                <a:solidFill>
                  <a:schemeClr val="tx1"/>
                </a:solidFill>
              </a:rPr>
              <a:t>           </a:t>
            </a:r>
          </a:p>
        </p:txBody>
      </p:sp>
      <p:sp>
        <p:nvSpPr>
          <p:cNvPr id="4" name="Slide Number Placeholder 3">
            <a:extLst>
              <a:ext uri="{FF2B5EF4-FFF2-40B4-BE49-F238E27FC236}">
                <a16:creationId xmlns:a16="http://schemas.microsoft.com/office/drawing/2014/main" id="{59AC49BD-BE6C-DF48-B95D-DF06A6F26201}"/>
              </a:ext>
            </a:extLst>
          </p:cNvPr>
          <p:cNvSpPr>
            <a:spLocks noGrp="1"/>
          </p:cNvSpPr>
          <p:nvPr>
            <p:ph type="sldNum" sz="quarter" idx="12"/>
          </p:nvPr>
        </p:nvSpPr>
        <p:spPr/>
        <p:txBody>
          <a:bodyPr/>
          <a:lstStyle/>
          <a:p>
            <a:fld id="{DFB660F4-AA31-4F4B-9494-991D8C04768A}" type="slidenum">
              <a:rPr lang="en-US" smtClean="0"/>
              <a:pPr/>
              <a:t>4</a:t>
            </a:fld>
            <a:endParaRPr lang="en-US"/>
          </a:p>
        </p:txBody>
      </p:sp>
      <p:sp>
        <p:nvSpPr>
          <p:cNvPr id="5" name="TextBox 4">
            <a:extLst>
              <a:ext uri="{FF2B5EF4-FFF2-40B4-BE49-F238E27FC236}">
                <a16:creationId xmlns:a16="http://schemas.microsoft.com/office/drawing/2014/main" id="{F28FAEC6-1DDE-9A48-89DB-A1D1E3345C71}"/>
              </a:ext>
            </a:extLst>
          </p:cNvPr>
          <p:cNvSpPr txBox="1"/>
          <p:nvPr/>
        </p:nvSpPr>
        <p:spPr>
          <a:xfrm>
            <a:off x="762000" y="3733800"/>
            <a:ext cx="4419600" cy="2369880"/>
          </a:xfrm>
          <a:prstGeom prst="rect">
            <a:avLst/>
          </a:prstGeom>
          <a:noFill/>
        </p:spPr>
        <p:txBody>
          <a:bodyPr wrap="square" rtlCol="0">
            <a:spAutoFit/>
          </a:bodyPr>
          <a:lstStyle/>
          <a:p>
            <a:r>
              <a:rPr lang="en-US" sz="2000" dirty="0"/>
              <a:t>Applications :-</a:t>
            </a:r>
          </a:p>
          <a:p>
            <a:endParaRPr lang="en-US" sz="2000" dirty="0"/>
          </a:p>
          <a:p>
            <a:pPr marL="285750" indent="-285750">
              <a:buFont typeface="Arial" panose="020B0604020202020204" pitchFamily="34" charset="0"/>
              <a:buChar char="•"/>
            </a:pPr>
            <a:r>
              <a:rPr lang="en-US" dirty="0"/>
              <a:t>fuel-injection</a:t>
            </a:r>
          </a:p>
          <a:p>
            <a:pPr marL="285750" indent="-285750">
              <a:buFont typeface="Arial" panose="020B0604020202020204" pitchFamily="34" charset="0"/>
              <a:buChar char="•"/>
            </a:pPr>
            <a:r>
              <a:rPr lang="en-US" dirty="0"/>
              <a:t>oil burners</a:t>
            </a:r>
          </a:p>
          <a:p>
            <a:pPr marL="285750" indent="-285750">
              <a:buFont typeface="Arial" panose="020B0604020202020204" pitchFamily="34" charset="0"/>
              <a:buChar char="•"/>
            </a:pPr>
            <a:r>
              <a:rPr lang="en-US" dirty="0"/>
              <a:t>hydraulics </a:t>
            </a:r>
          </a:p>
          <a:p>
            <a:pPr marL="285750" indent="-285750">
              <a:buFont typeface="Arial" panose="020B0604020202020204" pitchFamily="34" charset="0"/>
              <a:buChar char="•"/>
            </a:pPr>
            <a:r>
              <a:rPr lang="en-US" dirty="0"/>
              <a:t>fuel</a:t>
            </a:r>
          </a:p>
          <a:p>
            <a:pPr marL="285750" indent="-285750">
              <a:buFont typeface="Arial" panose="020B0604020202020204" pitchFamily="34" charset="0"/>
              <a:buChar char="•"/>
            </a:pPr>
            <a:r>
              <a:rPr lang="en-US" dirty="0"/>
              <a:t>lubrication</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27F95-B8E8-AF45-B742-97179D5B384D}"/>
              </a:ext>
            </a:extLst>
          </p:cNvPr>
          <p:cNvSpPr>
            <a:spLocks noGrp="1"/>
          </p:cNvSpPr>
          <p:nvPr>
            <p:ph type="title"/>
          </p:nvPr>
        </p:nvSpPr>
        <p:spPr/>
        <p:txBody>
          <a:bodyPr/>
          <a:lstStyle/>
          <a:p>
            <a:r>
              <a:rPr lang="en-US" dirty="0"/>
              <a:t>Conti…</a:t>
            </a:r>
          </a:p>
        </p:txBody>
      </p:sp>
      <p:pic>
        <p:nvPicPr>
          <p:cNvPr id="6" name="Content Placeholder 5">
            <a:extLst>
              <a:ext uri="{FF2B5EF4-FFF2-40B4-BE49-F238E27FC236}">
                <a16:creationId xmlns:a16="http://schemas.microsoft.com/office/drawing/2014/main" id="{CF5174C6-E3FF-B14E-A6DB-B1B1F53A19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2262981"/>
            <a:ext cx="7924800" cy="3200400"/>
          </a:xfrm>
        </p:spPr>
      </p:pic>
      <p:sp>
        <p:nvSpPr>
          <p:cNvPr id="4" name="Slide Number Placeholder 3">
            <a:extLst>
              <a:ext uri="{FF2B5EF4-FFF2-40B4-BE49-F238E27FC236}">
                <a16:creationId xmlns:a16="http://schemas.microsoft.com/office/drawing/2014/main" id="{0BBC6780-9131-F544-BCEC-EE10CBDBB399}"/>
              </a:ext>
            </a:extLst>
          </p:cNvPr>
          <p:cNvSpPr>
            <a:spLocks noGrp="1"/>
          </p:cNvSpPr>
          <p:nvPr>
            <p:ph type="sldNum" sz="quarter" idx="12"/>
          </p:nvPr>
        </p:nvSpPr>
        <p:spPr/>
        <p:txBody>
          <a:bodyPr/>
          <a:lstStyle/>
          <a:p>
            <a:fld id="{DFB660F4-AA31-4F4B-9494-991D8C04768A}" type="slidenum">
              <a:rPr lang="en-US" smtClean="0"/>
              <a:pPr/>
              <a:t>5</a:t>
            </a:fld>
            <a:endParaRPr lang="en-US"/>
          </a:p>
        </p:txBody>
      </p:sp>
      <p:sp>
        <p:nvSpPr>
          <p:cNvPr id="7" name="TextBox 6">
            <a:extLst>
              <a:ext uri="{FF2B5EF4-FFF2-40B4-BE49-F238E27FC236}">
                <a16:creationId xmlns:a16="http://schemas.microsoft.com/office/drawing/2014/main" id="{E88921A8-0D8E-FF47-80C3-3DB339BDB261}"/>
              </a:ext>
            </a:extLst>
          </p:cNvPr>
          <p:cNvSpPr txBox="1"/>
          <p:nvPr/>
        </p:nvSpPr>
        <p:spPr>
          <a:xfrm>
            <a:off x="3581400" y="5755977"/>
            <a:ext cx="5105400" cy="307777"/>
          </a:xfrm>
          <a:prstGeom prst="rect">
            <a:avLst/>
          </a:prstGeom>
          <a:noFill/>
        </p:spPr>
        <p:txBody>
          <a:bodyPr wrap="square" rtlCol="0">
            <a:spAutoFit/>
          </a:bodyPr>
          <a:lstStyle/>
          <a:p>
            <a:pPr algn="r"/>
            <a:r>
              <a:rPr lang="en-US" sz="1400" dirty="0"/>
              <a:t>Source: https://</a:t>
            </a:r>
            <a:r>
              <a:rPr lang="en-US" sz="1400" dirty="0" err="1"/>
              <a:t>google.com</a:t>
            </a:r>
            <a:r>
              <a:rPr lang="en-US" sz="1400" dirty="0"/>
              <a:t>/images</a:t>
            </a:r>
          </a:p>
        </p:txBody>
      </p:sp>
    </p:spTree>
    <p:extLst>
      <p:ext uri="{BB962C8B-B14F-4D97-AF65-F5344CB8AC3E}">
        <p14:creationId xmlns:p14="http://schemas.microsoft.com/office/powerpoint/2010/main" val="3642653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35471-9CC2-5140-8BF4-FC8C5FAE1B77}"/>
              </a:ext>
            </a:extLst>
          </p:cNvPr>
          <p:cNvSpPr>
            <a:spLocks noGrp="1"/>
          </p:cNvSpPr>
          <p:nvPr>
            <p:ph type="title"/>
          </p:nvPr>
        </p:nvSpPr>
        <p:spPr/>
        <p:txBody>
          <a:bodyPr>
            <a:normAutofit/>
          </a:bodyPr>
          <a:lstStyle/>
          <a:p>
            <a:r>
              <a:rPr lang="en-IN" sz="2800" b="1" dirty="0"/>
              <a:t>Screw pump</a:t>
            </a:r>
            <a:endParaRPr lang="en-US" sz="2800" dirty="0"/>
          </a:p>
        </p:txBody>
      </p:sp>
      <p:sp>
        <p:nvSpPr>
          <p:cNvPr id="3" name="Content Placeholder 2">
            <a:extLst>
              <a:ext uri="{FF2B5EF4-FFF2-40B4-BE49-F238E27FC236}">
                <a16:creationId xmlns:a16="http://schemas.microsoft.com/office/drawing/2014/main" id="{33693B2E-9A45-8449-A845-0A3482C362A2}"/>
              </a:ext>
            </a:extLst>
          </p:cNvPr>
          <p:cNvSpPr>
            <a:spLocks noGrp="1"/>
          </p:cNvSpPr>
          <p:nvPr>
            <p:ph idx="1"/>
          </p:nvPr>
        </p:nvSpPr>
        <p:spPr/>
        <p:txBody>
          <a:bodyPr>
            <a:normAutofit/>
          </a:bodyPr>
          <a:lstStyle/>
          <a:p>
            <a:r>
              <a:rPr lang="en-US" sz="2400" dirty="0"/>
              <a:t>A screw pump is type of rotary pump which is Equipped with screws that mesh together and rotate within a Cylindrical cavity or liner. The fluid enters from the suction side of the pump and moves linearly along these intermeshing Screw to the discharge side of the pump. </a:t>
            </a:r>
          </a:p>
          <a:p>
            <a:r>
              <a:rPr lang="en-US" sz="2400" dirty="0"/>
              <a:t>Types of the screw pump:</a:t>
            </a:r>
          </a:p>
          <a:p>
            <a:pPr lvl="1"/>
            <a:r>
              <a:rPr lang="en-IN" dirty="0"/>
              <a:t>One screw pump</a:t>
            </a:r>
          </a:p>
          <a:p>
            <a:pPr lvl="1"/>
            <a:r>
              <a:rPr lang="en-IN" dirty="0"/>
              <a:t>Two screw pump</a:t>
            </a:r>
          </a:p>
          <a:p>
            <a:pPr lvl="1"/>
            <a:r>
              <a:rPr lang="en-IN" dirty="0"/>
              <a:t>Three screw pump</a:t>
            </a:r>
          </a:p>
          <a:p>
            <a:pPr lvl="1"/>
            <a:endParaRPr lang="en-IN" dirty="0"/>
          </a:p>
          <a:p>
            <a:pPr lvl="1"/>
            <a:endParaRPr lang="en-IN" sz="2000" dirty="0"/>
          </a:p>
        </p:txBody>
      </p:sp>
      <p:sp>
        <p:nvSpPr>
          <p:cNvPr id="4" name="Slide Number Placeholder 3">
            <a:extLst>
              <a:ext uri="{FF2B5EF4-FFF2-40B4-BE49-F238E27FC236}">
                <a16:creationId xmlns:a16="http://schemas.microsoft.com/office/drawing/2014/main" id="{FCCECAD5-00A6-634F-94B4-F547FE667E3B}"/>
              </a:ext>
            </a:extLst>
          </p:cNvPr>
          <p:cNvSpPr>
            <a:spLocks noGrp="1"/>
          </p:cNvSpPr>
          <p:nvPr>
            <p:ph type="sldNum" sz="quarter" idx="12"/>
          </p:nvPr>
        </p:nvSpPr>
        <p:spPr/>
        <p:txBody>
          <a:bodyPr/>
          <a:lstStyle/>
          <a:p>
            <a:fld id="{DFB660F4-AA31-4F4B-9494-991D8C04768A}" type="slidenum">
              <a:rPr lang="en-US" smtClean="0"/>
              <a:pPr/>
              <a:t>6</a:t>
            </a:fld>
            <a:endParaRPr lang="en-US"/>
          </a:p>
        </p:txBody>
      </p:sp>
    </p:spTree>
    <p:extLst>
      <p:ext uri="{BB962C8B-B14F-4D97-AF65-F5344CB8AC3E}">
        <p14:creationId xmlns:p14="http://schemas.microsoft.com/office/powerpoint/2010/main" val="3032190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7060-1EDC-EE41-BB3D-E8A66043AC86}"/>
              </a:ext>
            </a:extLst>
          </p:cNvPr>
          <p:cNvSpPr>
            <a:spLocks noGrp="1"/>
          </p:cNvSpPr>
          <p:nvPr>
            <p:ph type="title"/>
          </p:nvPr>
        </p:nvSpPr>
        <p:spPr/>
        <p:txBody>
          <a:bodyPr>
            <a:normAutofit/>
          </a:bodyPr>
          <a:lstStyle/>
          <a:p>
            <a:r>
              <a:rPr lang="en-IN" sz="2800" b="1" dirty="0"/>
              <a:t>Screw pump Applications</a:t>
            </a:r>
            <a:endParaRPr lang="en-US" sz="2800" dirty="0"/>
          </a:p>
        </p:txBody>
      </p:sp>
      <p:sp>
        <p:nvSpPr>
          <p:cNvPr id="3" name="Content Placeholder 2">
            <a:extLst>
              <a:ext uri="{FF2B5EF4-FFF2-40B4-BE49-F238E27FC236}">
                <a16:creationId xmlns:a16="http://schemas.microsoft.com/office/drawing/2014/main" id="{EC68DE3A-2B3D-3244-888A-03A17AE968D1}"/>
              </a:ext>
            </a:extLst>
          </p:cNvPr>
          <p:cNvSpPr>
            <a:spLocks noGrp="1"/>
          </p:cNvSpPr>
          <p:nvPr>
            <p:ph idx="1"/>
          </p:nvPr>
        </p:nvSpPr>
        <p:spPr/>
        <p:txBody>
          <a:bodyPr>
            <a:normAutofit/>
          </a:bodyPr>
          <a:lstStyle/>
          <a:p>
            <a:r>
              <a:rPr lang="en-IN" sz="2400" dirty="0"/>
              <a:t>Due to their ability to provide high flow rates even in viscous liquids, screw pumps are ideal for fuel transfer, elevators, and other similar industrial applications. </a:t>
            </a:r>
          </a:p>
          <a:p>
            <a:r>
              <a:rPr lang="en-IN" sz="2400" dirty="0"/>
              <a:t>Single screw pumps, or Archimedean screw pumps, are used for simple water movement such as for sewage inlet pumps, storm water pumping, drainage pumping, and to move industrial waste water.</a:t>
            </a:r>
          </a:p>
          <a:p>
            <a:endParaRPr lang="en-US" sz="2400" dirty="0"/>
          </a:p>
        </p:txBody>
      </p:sp>
      <p:sp>
        <p:nvSpPr>
          <p:cNvPr id="4" name="Slide Number Placeholder 3">
            <a:extLst>
              <a:ext uri="{FF2B5EF4-FFF2-40B4-BE49-F238E27FC236}">
                <a16:creationId xmlns:a16="http://schemas.microsoft.com/office/drawing/2014/main" id="{9B16102B-32D1-C54C-BC98-8F405379F33A}"/>
              </a:ext>
            </a:extLst>
          </p:cNvPr>
          <p:cNvSpPr>
            <a:spLocks noGrp="1"/>
          </p:cNvSpPr>
          <p:nvPr>
            <p:ph type="sldNum" sz="quarter" idx="12"/>
          </p:nvPr>
        </p:nvSpPr>
        <p:spPr/>
        <p:txBody>
          <a:bodyPr/>
          <a:lstStyle/>
          <a:p>
            <a:fld id="{DFB660F4-AA31-4F4B-9494-991D8C04768A}" type="slidenum">
              <a:rPr lang="en-US" smtClean="0"/>
              <a:pPr/>
              <a:t>7</a:t>
            </a:fld>
            <a:endParaRPr lang="en-US"/>
          </a:p>
        </p:txBody>
      </p:sp>
    </p:spTree>
    <p:extLst>
      <p:ext uri="{BB962C8B-B14F-4D97-AF65-F5344CB8AC3E}">
        <p14:creationId xmlns:p14="http://schemas.microsoft.com/office/powerpoint/2010/main" val="2067431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Project</a:t>
            </a:r>
          </a:p>
        </p:txBody>
      </p:sp>
      <p:sp>
        <p:nvSpPr>
          <p:cNvPr id="3" name="Content Placeholder 2"/>
          <p:cNvSpPr>
            <a:spLocks noGrp="1"/>
          </p:cNvSpPr>
          <p:nvPr>
            <p:ph idx="1"/>
          </p:nvPr>
        </p:nvSpPr>
        <p:spPr>
          <a:xfrm>
            <a:off x="457200" y="1600200"/>
            <a:ext cx="8229600" cy="4724400"/>
          </a:xfrm>
        </p:spPr>
        <p:txBody>
          <a:bodyPr>
            <a:normAutofit/>
          </a:bodyPr>
          <a:lstStyle/>
          <a:p>
            <a:r>
              <a:rPr lang="en-US" sz="2400" dirty="0"/>
              <a:t>Used .</a:t>
            </a:r>
            <a:r>
              <a:rPr lang="en-US" sz="2400" dirty="0" err="1"/>
              <a:t>xls</a:t>
            </a:r>
            <a:r>
              <a:rPr lang="en-US" sz="2400" dirty="0"/>
              <a:t> format data ,</a:t>
            </a:r>
          </a:p>
          <a:p>
            <a:pPr lvl="1"/>
            <a:r>
              <a:rPr lang="en-US" sz="1500" dirty="0"/>
              <a:t>Flow rate</a:t>
            </a:r>
          </a:p>
          <a:p>
            <a:pPr lvl="1"/>
            <a:r>
              <a:rPr lang="en-US" sz="1500" dirty="0"/>
              <a:t>Power</a:t>
            </a:r>
          </a:p>
          <a:p>
            <a:pPr lvl="1"/>
            <a:r>
              <a:rPr lang="en-US" sz="1500" dirty="0"/>
              <a:t>Viscosity</a:t>
            </a:r>
          </a:p>
          <a:p>
            <a:pPr lvl="1"/>
            <a:r>
              <a:rPr lang="en-US" sz="1500" dirty="0"/>
              <a:t>Pressure</a:t>
            </a:r>
          </a:p>
          <a:p>
            <a:pPr lvl="1"/>
            <a:r>
              <a:rPr lang="en-US" sz="1500" dirty="0"/>
              <a:t>Pitch</a:t>
            </a:r>
          </a:p>
          <a:p>
            <a:pPr lvl="1"/>
            <a:r>
              <a:rPr lang="en-US" sz="1500" dirty="0"/>
              <a:t>Diameter</a:t>
            </a:r>
          </a:p>
          <a:p>
            <a:pPr lvl="1"/>
            <a:endParaRPr lang="en-US" sz="1500" dirty="0"/>
          </a:p>
          <a:p>
            <a:r>
              <a:rPr lang="en-US" sz="2400" dirty="0"/>
              <a:t>Used MATLAB app designer software and developed this app for the user to find data easily by just input of flow rate , viscosity and pressure. According to that input data user  get’s information about specific pump.</a:t>
            </a:r>
          </a:p>
          <a:p>
            <a:endParaRPr lang="en-US" sz="2400" dirty="0"/>
          </a:p>
        </p:txBody>
      </p:sp>
      <p:sp>
        <p:nvSpPr>
          <p:cNvPr id="4" name="Slide Number Placeholder 3">
            <a:extLst>
              <a:ext uri="{FF2B5EF4-FFF2-40B4-BE49-F238E27FC236}">
                <a16:creationId xmlns:a16="http://schemas.microsoft.com/office/drawing/2014/main" id="{CCC080D6-6DAC-5742-AD82-8D6A10770338}"/>
              </a:ext>
            </a:extLst>
          </p:cNvPr>
          <p:cNvSpPr>
            <a:spLocks noGrp="1"/>
          </p:cNvSpPr>
          <p:nvPr>
            <p:ph type="sldNum" sz="quarter" idx="12"/>
          </p:nvPr>
        </p:nvSpPr>
        <p:spPr/>
        <p:txBody>
          <a:bodyPr/>
          <a:lstStyle/>
          <a:p>
            <a:fld id="{DFB660F4-AA31-4F4B-9494-991D8C04768A}"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152400"/>
            <a:ext cx="6934200" cy="457200"/>
          </a:xfrm>
        </p:spPr>
        <p:txBody>
          <a:bodyPr>
            <a:normAutofit fontScale="90000"/>
          </a:bodyPr>
          <a:lstStyle/>
          <a:p>
            <a:r>
              <a:rPr lang="en-US" sz="3600" dirty="0"/>
              <a:t>Literature review</a:t>
            </a:r>
          </a:p>
        </p:txBody>
      </p:sp>
      <p:sp>
        <p:nvSpPr>
          <p:cNvPr id="3" name="Subtitle 2"/>
          <p:cNvSpPr>
            <a:spLocks noGrp="1"/>
          </p:cNvSpPr>
          <p:nvPr>
            <p:ph type="subTitle" idx="1"/>
          </p:nvPr>
        </p:nvSpPr>
        <p:spPr>
          <a:xfrm>
            <a:off x="1371600" y="1905000"/>
            <a:ext cx="6400800" cy="3733800"/>
          </a:xfrm>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1722397"/>
              </p:ext>
            </p:extLst>
          </p:nvPr>
        </p:nvGraphicFramePr>
        <p:xfrm>
          <a:off x="38100" y="723900"/>
          <a:ext cx="9067800" cy="6160728"/>
        </p:xfrm>
        <a:graphic>
          <a:graphicData uri="http://schemas.openxmlformats.org/drawingml/2006/table">
            <a:tbl>
              <a:tblPr firstRow="1" bandRow="1">
                <a:tableStyleId>{5C22544A-7EE6-4342-B048-85BDC9FD1C3A}</a:tableStyleId>
              </a:tblPr>
              <a:tblGrid>
                <a:gridCol w="7239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3695700">
                  <a:extLst>
                    <a:ext uri="{9D8B030D-6E8A-4147-A177-3AD203B41FA5}">
                      <a16:colId xmlns:a16="http://schemas.microsoft.com/office/drawing/2014/main" val="20003"/>
                    </a:ext>
                  </a:extLst>
                </a:gridCol>
              </a:tblGrid>
              <a:tr h="450626">
                <a:tc>
                  <a:txBody>
                    <a:bodyPr/>
                    <a:lstStyle/>
                    <a:p>
                      <a:r>
                        <a:rPr lang="en-US" sz="1600" dirty="0" err="1"/>
                        <a:t>Sr</a:t>
                      </a:r>
                      <a:r>
                        <a:rPr lang="en-US" sz="1600" dirty="0"/>
                        <a:t> no.</a:t>
                      </a:r>
                    </a:p>
                  </a:txBody>
                  <a:tcPr/>
                </a:tc>
                <a:tc>
                  <a:txBody>
                    <a:bodyPr/>
                    <a:lstStyle/>
                    <a:p>
                      <a:r>
                        <a:rPr lang="en-US" sz="1600" dirty="0"/>
                        <a:t>Title</a:t>
                      </a:r>
                    </a:p>
                  </a:txBody>
                  <a:tcPr/>
                </a:tc>
                <a:tc>
                  <a:txBody>
                    <a:bodyPr/>
                    <a:lstStyle/>
                    <a:p>
                      <a:r>
                        <a:rPr lang="en-US" sz="1600" dirty="0"/>
                        <a:t>Publication detail</a:t>
                      </a:r>
                    </a:p>
                  </a:txBody>
                  <a:tcPr/>
                </a:tc>
                <a:tc>
                  <a:txBody>
                    <a:bodyPr/>
                    <a:lstStyle/>
                    <a:p>
                      <a:r>
                        <a:rPr lang="en-US" sz="1600" dirty="0"/>
                        <a:t> remarks</a:t>
                      </a:r>
                    </a:p>
                  </a:txBody>
                  <a:tcPr/>
                </a:tc>
                <a:extLst>
                  <a:ext uri="{0D108BD9-81ED-4DB2-BD59-A6C34878D82A}">
                    <a16:rowId xmlns:a16="http://schemas.microsoft.com/office/drawing/2014/main" val="10000"/>
                  </a:ext>
                </a:extLst>
              </a:tr>
              <a:tr h="1489751">
                <a:tc>
                  <a:txBody>
                    <a:bodyPr/>
                    <a:lstStyle/>
                    <a:p>
                      <a:r>
                        <a:rPr lang="en-US" sz="1600" dirty="0"/>
                        <a:t>1</a:t>
                      </a:r>
                    </a:p>
                  </a:txBody>
                  <a:tcPr/>
                </a:tc>
                <a:tc>
                  <a:txBody>
                    <a:bodyPr/>
                    <a:lstStyle/>
                    <a:p>
                      <a:r>
                        <a:rPr lang="en-US" sz="1600" dirty="0"/>
                        <a:t>Numerical Analysis for Twin Screw Pump Internal Flow</a:t>
                      </a:r>
                    </a:p>
                  </a:txBody>
                  <a:tcPr/>
                </a:tc>
                <a:tc>
                  <a:txBody>
                    <a:bodyPr/>
                    <a:lstStyle/>
                    <a:p>
                      <a:r>
                        <a:rPr lang="en-US" sz="1600" dirty="0"/>
                        <a:t>Applied Mechanics and Materials Vols. 130-134   (2012)  2011- 2012  Trans Tech Publications, Switzerland </a:t>
                      </a:r>
                    </a:p>
                  </a:txBody>
                  <a:tcPr/>
                </a:tc>
                <a:tc>
                  <a:txBody>
                    <a:bodyPr/>
                    <a:lstStyle/>
                    <a:p>
                      <a:r>
                        <a:rPr lang="en-US" sz="1600" dirty="0"/>
                        <a:t>Parameters of screw pump like flow rate, viscosity, pressure to design GUI</a:t>
                      </a:r>
                    </a:p>
                  </a:txBody>
                  <a:tcPr/>
                </a:tc>
                <a:extLst>
                  <a:ext uri="{0D108BD9-81ED-4DB2-BD59-A6C34878D82A}">
                    <a16:rowId xmlns:a16="http://schemas.microsoft.com/office/drawing/2014/main" val="10001"/>
                  </a:ext>
                </a:extLst>
              </a:tr>
              <a:tr h="2430647">
                <a:tc>
                  <a:txBody>
                    <a:bodyPr/>
                    <a:lstStyle/>
                    <a:p>
                      <a:r>
                        <a:rPr lang="en-US" sz="1600" dirty="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latin typeface="+mn-lt"/>
                          <a:ea typeface="+mn-ea"/>
                          <a:cs typeface="+mn-cs"/>
                        </a:rPr>
                        <a:t>Updates to Function</a:t>
                      </a:r>
                      <a:r>
                        <a:rPr lang="en-US" sz="1600" b="0" i="0" kern="1200" baseline="0" dirty="0">
                          <a:solidFill>
                            <a:schemeClr val="dk1"/>
                          </a:solidFill>
                          <a:latin typeface="+mn-lt"/>
                          <a:ea typeface="+mn-ea"/>
                          <a:cs typeface="+mn-cs"/>
                        </a:rPr>
                        <a:t> </a:t>
                      </a:r>
                      <a:r>
                        <a:rPr lang="en-US" sz="1600" b="0" i="0" kern="1200" dirty="0">
                          <a:solidFill>
                            <a:schemeClr val="dk1"/>
                          </a:solidFill>
                          <a:latin typeface="+mn-lt"/>
                          <a:ea typeface="+mn-ea"/>
                          <a:cs typeface="+mn-cs"/>
                        </a:rPr>
                        <a:t>Lab, a </a:t>
                      </a:r>
                      <a:r>
                        <a:rPr lang="en-US" sz="1600" b="0" i="0" kern="1200" dirty="0" err="1">
                          <a:solidFill>
                            <a:schemeClr val="dk1"/>
                          </a:solidFill>
                          <a:latin typeface="+mn-lt"/>
                          <a:ea typeface="+mn-ea"/>
                          <a:cs typeface="+mn-cs"/>
                        </a:rPr>
                        <a:t>Matlab</a:t>
                      </a:r>
                      <a:r>
                        <a:rPr lang="en-US" sz="1600" b="0" i="0" kern="1200" dirty="0">
                          <a:solidFill>
                            <a:schemeClr val="dk1"/>
                          </a:solidFill>
                          <a:latin typeface="+mn-lt"/>
                          <a:ea typeface="+mn-ea"/>
                          <a:cs typeface="+mn-cs"/>
                        </a:rPr>
                        <a:t> based GUI for handling receiver functions</a:t>
                      </a:r>
                    </a:p>
                    <a:p>
                      <a:endParaRPr lang="en-US" sz="1600" dirty="0"/>
                    </a:p>
                  </a:txBody>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600" b="0" i="0" kern="1200" dirty="0">
                          <a:solidFill>
                            <a:schemeClr val="tx1"/>
                          </a:solidFill>
                          <a:latin typeface="+mn-lt"/>
                          <a:ea typeface="+mn-ea"/>
                          <a:cs typeface="+mn-cs"/>
                        </a:rPr>
                        <a:t>Computers &amp; Geosciences</a:t>
                      </a:r>
                    </a:p>
                    <a:p>
                      <a:pPr marL="0" marR="0" indent="0" algn="l" defTabSz="914400" rtl="0" eaLnBrk="1" fontAlgn="ctr" latinLnBrk="0" hangingPunct="1">
                        <a:lnSpc>
                          <a:spcPct val="100000"/>
                        </a:lnSpc>
                        <a:spcBef>
                          <a:spcPts val="0"/>
                        </a:spcBef>
                        <a:spcAft>
                          <a:spcPts val="0"/>
                        </a:spcAft>
                        <a:buClrTx/>
                        <a:buSzTx/>
                        <a:buFontTx/>
                        <a:buNone/>
                        <a:tabLst/>
                        <a:defRPr/>
                      </a:pPr>
                      <a:r>
                        <a:rPr lang="en-US" sz="1600" b="0" i="0" kern="1200" dirty="0">
                          <a:solidFill>
                            <a:schemeClr val="tx1"/>
                          </a:solidFill>
                          <a:latin typeface="+mn-lt"/>
                          <a:ea typeface="+mn-ea"/>
                          <a:cs typeface="+mn-cs"/>
                        </a:rPr>
                        <a:t>Volume 111, February </a:t>
                      </a:r>
                      <a:r>
                        <a:rPr lang="en-US" sz="1600" b="0" i="0" kern="1200" dirty="0">
                          <a:solidFill>
                            <a:schemeClr val="dk1"/>
                          </a:solidFill>
                          <a:latin typeface="+mn-lt"/>
                          <a:ea typeface="+mn-ea"/>
                          <a:cs typeface="+mn-cs"/>
                        </a:rPr>
                        <a:t>2018, Pages 260-271</a:t>
                      </a:r>
                    </a:p>
                    <a:p>
                      <a:r>
                        <a:rPr lang="en-US" sz="1600" b="0" i="0" u="none" strike="noStrike" kern="1200" dirty="0">
                          <a:solidFill>
                            <a:schemeClr val="dk1"/>
                          </a:solidFill>
                          <a:latin typeface="+mn-lt"/>
                          <a:ea typeface="+mn-ea"/>
                          <a:cs typeface="+mn-cs"/>
                        </a:rPr>
                        <a:t>Robert  W.  Porritt</a:t>
                      </a:r>
                      <a:r>
                        <a:rPr lang="en-US" sz="1600" b="0" i="0" u="none" strike="noStrike" kern="1200" baseline="30000" dirty="0">
                          <a:solidFill>
                            <a:schemeClr val="dk1"/>
                          </a:solidFill>
                          <a:latin typeface="+mn-lt"/>
                          <a:ea typeface="+mn-ea"/>
                          <a:cs typeface="+mn-cs"/>
                        </a:rPr>
                        <a:t> </a:t>
                      </a:r>
                      <a:r>
                        <a:rPr lang="en-US" sz="1600" b="0" i="0" u="none" strike="noStrike" kern="1200" dirty="0">
                          <a:solidFill>
                            <a:schemeClr val="dk1"/>
                          </a:solidFill>
                          <a:latin typeface="+mn-lt"/>
                          <a:ea typeface="+mn-ea"/>
                          <a:cs typeface="+mn-cs"/>
                        </a:rPr>
                        <a:t>Meghan  S. Miller</a:t>
                      </a:r>
                      <a:endParaRPr lang="en-US" sz="1600" b="0" i="0" kern="1200" dirty="0">
                        <a:solidFill>
                          <a:schemeClr val="dk1"/>
                        </a:solidFill>
                        <a:latin typeface="+mn-lt"/>
                        <a:ea typeface="+mn-ea"/>
                        <a:cs typeface="+mn-cs"/>
                      </a:endParaRPr>
                    </a:p>
                  </a:txBody>
                  <a:tcPr>
                    <a:solidFill>
                      <a:srgbClr val="E9EEF4"/>
                    </a:solidFill>
                  </a:tcPr>
                </a:tc>
                <a:tc>
                  <a:txBody>
                    <a:bodyPr/>
                    <a:lstStyle/>
                    <a:p>
                      <a:r>
                        <a:rPr lang="en-US" sz="1600" dirty="0"/>
                        <a:t> Studied how to implement  interactive MATLAB GUI to assist in handling these large datasets.</a:t>
                      </a:r>
                    </a:p>
                  </a:txBody>
                  <a:tcPr/>
                </a:tc>
                <a:extLst>
                  <a:ext uri="{0D108BD9-81ED-4DB2-BD59-A6C34878D82A}">
                    <a16:rowId xmlns:a16="http://schemas.microsoft.com/office/drawing/2014/main" val="10002"/>
                  </a:ext>
                </a:extLst>
              </a:tr>
              <a:tr h="1724975">
                <a:tc>
                  <a:txBody>
                    <a:bodyPr/>
                    <a:lstStyle/>
                    <a:p>
                      <a:r>
                        <a:rPr lang="en-US" sz="1600" dirty="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latin typeface="+mn-lt"/>
                          <a:ea typeface="+mn-ea"/>
                          <a:cs typeface="+mn-cs"/>
                        </a:rPr>
                        <a:t>Study of Screw Pump Stator and Rotor Working Capacity to Increase the Output</a:t>
                      </a:r>
                    </a:p>
                    <a:p>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600" b="0" i="0" kern="1200" dirty="0" err="1">
                          <a:solidFill>
                            <a:schemeClr val="dk1"/>
                          </a:solidFill>
                          <a:latin typeface="+mn-lt"/>
                          <a:ea typeface="+mn-ea"/>
                          <a:cs typeface="+mn-cs"/>
                        </a:rPr>
                        <a:t>K.E.Borisova</a:t>
                      </a:r>
                      <a:endParaRPr lang="fr-FR" sz="1600" b="0" i="0" kern="1200" dirty="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600" b="0" i="0" kern="1200" dirty="0">
                          <a:solidFill>
                            <a:schemeClr val="dk1"/>
                          </a:solidFill>
                          <a:latin typeface="+mn-lt"/>
                          <a:ea typeface="+mn-ea"/>
                          <a:cs typeface="+mn-cs"/>
                        </a:rPr>
                        <a:t>Volume 206, 2017, Pages 688-691</a:t>
                      </a:r>
                      <a:endParaRPr lang="en-US" sz="1600" b="0" i="0" kern="1200" dirty="0">
                        <a:solidFill>
                          <a:schemeClr val="dk1"/>
                        </a:solidFill>
                        <a:latin typeface="+mn-lt"/>
                        <a:ea typeface="+mn-ea"/>
                        <a:cs typeface="+mn-cs"/>
                      </a:endParaRPr>
                    </a:p>
                  </a:txBody>
                  <a:tcPr/>
                </a:tc>
                <a:tc>
                  <a:txBody>
                    <a:bodyPr/>
                    <a:lstStyle/>
                    <a:p>
                      <a:r>
                        <a:rPr lang="en-US" sz="1600" dirty="0"/>
                        <a:t>Learned Study of Screw Pump and its Working.</a:t>
                      </a:r>
                    </a:p>
                  </a:txBody>
                  <a:tcPr/>
                </a:tc>
                <a:extLst>
                  <a:ext uri="{0D108BD9-81ED-4DB2-BD59-A6C34878D82A}">
                    <a16:rowId xmlns:a16="http://schemas.microsoft.com/office/drawing/2014/main" val="10003"/>
                  </a:ext>
                </a:extLst>
              </a:tr>
            </a:tbl>
          </a:graphicData>
        </a:graphic>
      </p:graphicFrame>
      <p:sp>
        <p:nvSpPr>
          <p:cNvPr id="6" name="Slide Number Placeholder 5">
            <a:extLst>
              <a:ext uri="{FF2B5EF4-FFF2-40B4-BE49-F238E27FC236}">
                <a16:creationId xmlns:a16="http://schemas.microsoft.com/office/drawing/2014/main" id="{05A2FA68-8EAE-D347-B465-178578904197}"/>
              </a:ext>
            </a:extLst>
          </p:cNvPr>
          <p:cNvSpPr>
            <a:spLocks noGrp="1"/>
          </p:cNvSpPr>
          <p:nvPr>
            <p:ph type="sldNum" sz="quarter" idx="12"/>
          </p:nvPr>
        </p:nvSpPr>
        <p:spPr/>
        <p:txBody>
          <a:bodyPr/>
          <a:lstStyle/>
          <a:p>
            <a:fld id="{DFB660F4-AA31-4F4B-9494-991D8C04768A}" type="slidenum">
              <a:rPr lang="en-US" smtClean="0"/>
              <a:pPr/>
              <a:t>9</a:t>
            </a:fld>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ART_0" val="eyJSZW5kZXJpbmdPcHRpb25zIjp7Ik1pbGVzdG9uZXNPdmVybGFwcGluZ0hhbmRsaW5nT3B0aW9ucyI6MiwiVGFza3NXaXRoVGl0bGVzTG9uZ2VyVGhhblRoZVRhc2tTaGFwZURldGVjdGVkIjpmYWxzZX0sIlJlbmRlcmluZ01hcCI6eyJNaWxlc3RvbmVzIjpbeyJNaWxlc3RvbmVJZCI6IjNhNmI1NTBhLWE1ODgtNDY2Yi05NDRjLWIzOTNmYmJmNjQxZCIsIlRpdGxlU2hhcGVOYW1lIjoiVGV4dEJveCAzODIxIiwiRGF0ZVNoYXBlTmFtZSI6IlRleHRCb3ggMzgyMyIsIk1hcmtlclNoYXBlTmFtZSI6IjUtUG9pbnQgU3RhciAzODE5IiwiQ29ubmVjdG9yU2hhcGVOYW1lIjoiU3RyYWlnaHQgQ29ubmVjdG9yIDM4MjUifSx7Ik1pbGVzdG9uZUlkIjoiODQ5NjM5YjgtZWUwNi00MWY0LThmZTEtZjgyMTFiODNiNzNiIiwiVGl0bGVTaGFwZU5hbWUiOiJUZXh0Qm94IDM4MjkiLCJEYXRlU2hhcGVOYW1lIjoiVGV4dEJveCAzODMxIiwiTWFya2VyU2hhcGVOYW1lIjoiSXNvc2NlbGVzIFRyaWFuZ2xlIDM4MjciLCJDb25uZWN0b3JTaGFwZU5hbWUiOiJTdHJhaWdodCBDb25uZWN0b3IgMzgzMyJ9LHsiTWlsZXN0b25lSWQiOiI1OTQzZDYxZS04Yzc2LTQ3NmItYTg3OC1kNjgwMTRkNGZjMTciLCJUaXRsZVNoYXBlTmFtZSI6IlRleHRCb3ggMzgzNyIsIkRhdGVTaGFwZU5hbWUiOiJUZXh0Qm94IDEyNzY3IiwiTWFya2VyU2hhcGVOYW1lIjoiSXNvc2NlbGVzIFRyaWFuZ2xlIDM4MzUiLCJDb25uZWN0b3JTaGFwZU5hbWUiOiJTdHJhaWdodCBDb25uZWN0b3IgMTI3NzAifSx7Ik1pbGVzdG9uZUlkIjoiZDJmYzg0NTctNTkwNi00ZGMwLWEyNWItZTM3NjRlZmQxNWI5IiwiVGl0bGVTaGFwZU5hbWUiOiJUZXh0Qm94IDEyNzc3IiwiRGF0ZVNoYXBlTmFtZSI6IlRleHRCb3ggMTI3ODAiLCJNYXJrZXJTaGFwZU5hbWUiOiJJc29zY2VsZXMgVHJpYW5nbGUgMTI3NzMiLCJDb25uZWN0b3JTaGFwZU5hbWUiOiJTdHJhaWdodCBDb25uZWN0b3IgMTI3ODQifSx7Ik1pbGVzdG9uZUlkIjoiODFkZDdhMGEtZjBlOS00NWRiLWFlNzctMTM4NWEyMWVmYWMyIiwiVGl0bGVTaGFwZU5hbWUiOiJUZXh0Qm94IDEyNzkwIiwiRGF0ZVNoYXBlTmFtZSI6IlRleHRCb3ggMTI3OTQiLCJNYXJrZXJTaGFwZU5hbWUiOiJJc29zY2VsZXMgVHJpYW5nbGUgMTI3ODciLCJDb25uZWN0b3JTaGFwZU5hbWUiOiJTdHJhaWdodCBDb25uZWN0b3IgMTI3OTcifV0sIlRhc2tzIjpbeyJUYXNrSWQiOiIyZDExYTQ0Yi01MWIwLTQyOTctOTVjMi05NmQwODcxOWRlMmYiLCJUaXRsZVNoYXBlTmFtZSI6IlRleHRCb3ggMTI4MDUiLCJEdXJhdGlvblRleHRTaGFwZU5hbWUiOm51bGwsIlNlZ21lbnRTaGFwZU5hbWUiOiJDaGV2cm9uIDEyODAzIiwiVmVydGljYWxMZWZ0Q29ubmVjdG9yU2hhcGVOYW1lIjoiU3RyYWlnaHQgQ29ubmVjdG9yIDEyODE1IiwiVmVydGljYWxSaWdodENvbm5lY3RvclNoYXBlTmFtZSI6IlN0cmFpZ2h0IENvbm5lY3RvciAxMjgxNyIsIkhvcml6b250YWxDb25uZWN0b3JTaGFwZU5hbWUiOiJTdHJhaWdodCBDb25uZWN0b3IgMTI4MTMiLCJMZWZ0RGF0ZVNoYXBlTmFtZSI6IlRleHRCb3ggMTI4MDgiLCJSaWdodERhdGVTaGFwZU5hbWUiOiJUZXh0Qm94IDEyODEwIn0seyJUYXNrSWQiOiI2NGJiODZlMC1kMDUzLTQzNjQtYTU2Mi1jOTE1YWRkZDEyNGUiLCJUaXRsZVNoYXBlTmFtZSI6IlRleHRCb3ggMTI4MjIiLCJEdXJhdGlvblRleHRTaGFwZU5hbWUiOm51bGwsIlNlZ21lbnRTaGFwZU5hbWUiOiJDaGV2cm9uIDEyODIwIiwiVmVydGljYWxMZWZ0Q29ubmVjdG9yU2hhcGVOYW1lIjoiU3RyYWlnaHQgQ29ubmVjdG9yIDEyNjQzIiwiVmVydGljYWxSaWdodENvbm5lY3RvclNoYXBlTmFtZSI6IlN0cmFpZ2h0IENvbm5lY3RvciAxMjY0OSIsIkhvcml6b250YWxDb25uZWN0b3JTaGFwZU5hbWUiOiJTdHJhaWdodCBDb25uZWN0b3IgMTI4MzAiLCJMZWZ0RGF0ZVNoYXBlTmFtZSI6IlRleHRCb3ggMTI4MjUiLCJSaWdodERhdGVTaGFwZU5hbWUiOiJUZXh0Qm94IDEyODI3In0seyJUYXNrSWQiOiI0NmJlNGJlMC0zNzU4LTQyN2ItYjBlZC1mMTUxMDQ5Mzg5ODgiLCJUaXRsZVNoYXBlTmFtZSI6IlRleHRCb3ggMTI2NjQiLCJEdXJhdGlvblRleHRTaGFwZU5hbWUiOm51bGwsIlNlZ21lbnRTaGFwZU5hbWUiOiJDaGV2cm9uIDEyNjU4IiwiVmVydGljYWxMZWZ0Q29ubmVjdG9yU2hhcGVOYW1lIjoiU3RyYWlnaHQgQ29ubmVjdG9yIDEyNjg3IiwiVmVydGljYWxSaWdodENvbm5lY3RvclNoYXBlTmFtZSI6IlN0cmFpZ2h0IENvbm5lY3RvciAxMjY5MSIsIkhvcml6b250YWxDb25uZWN0b3JTaGFwZU5hbWUiOiJTdHJhaWdodCBDb25uZWN0b3IgMTI2ODMiLCJMZWZ0RGF0ZVNoYXBlTmFtZSI6IlRleHRCb3ggMTI2NzIiLCJSaWdodERhdGVTaGFwZU5hbWUiOiJUZXh0Qm94IDEyNjc3In0seyJUYXNrSWQiOiJkMDYyOTE1Ni05NGUxLTRiMWMtOTRlYy1kOGU5MmViOTQxYzIiLCJUaXRsZVNoYXBlTmFtZSI6IlRleHRCb3ggMTI3MDEiLCJEdXJhdGlvblRleHRTaGFwZU5hbWUiOm51bGwsIlNlZ21lbnRTaGFwZU5hbWUiOiJDaGV2cm9uIDEyNjk3IiwiVmVydGljYWxMZWZ0Q29ubmVjdG9yU2hhcGVOYW1lIjoiU3RyYWlnaHQgQ29ubmVjdG9yIDEyNzE5IiwiVmVydGljYWxSaWdodENvbm5lY3RvclNoYXBlTmFtZSI6IlN0cmFpZ2h0IENvbm5lY3RvciAxMjcyMiIsIkhvcml6b250YWxDb25uZWN0b3JTaGFwZU5hbWUiOiJTdHJhaWdodCBDb25uZWN0b3IgMTI3MTYiLCJMZWZ0RGF0ZVNoYXBlTmFtZSI6IlRleHRCb3ggMTI3MDciLCJSaWdodERhdGVTaGFwZU5hbWUiOiJUZXh0Qm94IDEyNzExIn0seyJUYXNrSWQiOiJjZTI0OTJhNS1iYjYyLTQxNzAtYjk5MS03MmQxZTU1Y2IzYzciLCJUaXRsZVNoYXBlTmFtZSI6IlRleHRCb3ggMTI3MzEiLCJEdXJhdGlvblRleHRTaGFwZU5hbWUiOm51bGwsIlNlZ21lbnRTaGFwZU5hbWUiOiJDaGV2cm9uIDEyNzI3IiwiVmVydGljYWxMZWZ0Q29ubmVjdG9yU2hhcGVOYW1lIjoiU3RyYWlnaHQgQ29ubmVjdG9yIDEyNzQ4IiwiVmVydGljYWxSaWdodENvbm5lY3RvclNoYXBlTmFtZSI6IlN0cmFpZ2h0IENvbm5lY3RvciAxMjc1MSIsIkhvcml6b250YWxDb25uZWN0b3JTaGFwZU5hbWUiOiJTdHJhaWdodCBDb25uZWN0b3IgMTI3NDQiLCJMZWZ0RGF0ZVNoYXBlTmFtZSI6IlRleHRCb3ggMTI3MzYiLCJSaWdodERhdGVTaGFwZU5hbWUiOiJUZXh0Qm94IDEyNzM5In1dLCJUaW1lYmFuZCI6eyJFbGFwc2VkVGltZVNoYXBlTmFtZSI6IlJlY3RhbmdsZSAzODE0IiwiVG9kYXlNYXJrZXJTaGFwZU5hbWUiOiJJc29zY2VsZXMgVHJpYW5nbGUgMzgxNiIsIlRvZGF5TWFya2VyVGV4dFNoYXBlTmFtZSI6IlRleHRCb3ggMzgxNyIsIlJpZ2h0RW5kQ2Fwc1NoYXBlTmFtZSI6bnVsbCwiTGVmdEVuZENhcHNTaGFwZU5hbWUiOiJUZXh0Qm94IDMiLCJFbGFwc2VkUmVjdGFuZ2xlU2hhcGVOYW1lIjpudWxsLCJTZWdtZW50U2hhcGVzTmFtZXMiOlsiUmVjdGFuZ2xlIDEiLCJUZXh0Qm94IDUiLCJTdHJhaWdodCBDb25uZWN0b3IgNyIsIlRleHRCb3ggOCIsIlN0cmFpZ2h0IENvbm5lY3RvciAxMCIsIlRleHRCb3ggMTEiLCJTdHJhaWdodCBDb25uZWN0b3IgMTMiLCJUZXh0Qm94IDE0IiwiU3RyYWlnaHQgQ29ubmVjdG9yIDE2IiwiVGV4dEJveCAxNyIsIlN0cmFpZ2h0IENvbm5lY3RvciAxOSIsIlRleHRCb3ggMjAiLCJTdHJhaWdodCBDb25uZWN0b3IgMjIiLCJUZXh0Qm94IDIzIiwiU3RyYWlnaHQgQ29ubmVjdG9yIDI1IiwiVGV4dEJveCAyNiIsIlN0cmFpZ2h0IENvbm5lY3RvciAyOCIsIlRleHRCb3ggMjkiLCJTdHJhaWdodCBDb25uZWN0b3IgMzgwNyIsIlRleHRCb3ggMzgwOCIsIlN0cmFpZ2h0IENvbm5lY3RvciAzODEwIiwiVGV4dEJveCAzODEyIl19fSwiRWRpdGlvbiI6MSwiSXNQbHVzRWRpdGlvbiI6dHJ1ZSwiQ3VsdHVyZUluZm9OYW1lIjoiZW4tVVMiLCJWZXJzaW9uIjoiMi4yLjAuMCIsIk1pbGVzdG9uZXMiOlt7IkRhdGVGb3JtYXQiOnsiRm9ybWF0U3RyaW5nIjoiTU1NIGQiLCJTZXBhcmF0b3IiOiIvIiwiVXNlSW50ZXJuYXRpb25hbERhdGVGb3JtYXQiOmZhbHNlfSwiSW50ZXJuYWxJZCI6IjgxZGQ3YTBhLWYwZTktNDVkYi1hZTc3LTEzODVhMjFlZmFjMiIsIlRpdGxlTGVmdCI6NjIuOTU2OTMsIlRpdGxlVG9wIjozNTUuMTE0LCJUaXRsZUhlaWdodCI6MzQuODk3NDgsIlRpdGxlVG9wSXNDdXN0b20iOnRydWUsIlRpdGxlV2lkdGgiOjkwLjAsIkNvbG9yIjoiMCwgMTc2LCAyNDAiLCJVdGNEYXRlIjoiMjAxMy0wMS0xMFQwMDowMDowMFoiLCJUaXRsZSI6IlByb2plY3QgS2lja29mZiIsIlN0eWxlIjowLCJCZWxvd1RpbWViYW5kIjpmYWxzZSwiQ3VzdG9tU2V0dGluZ3MiOnsiSXNEYXRlVmlzaWJsZSI6dHJ1ZSwiVGl0bGVGb250U2V0dGluZ3MiOnsiRm9udFNpemUiOjE4LCJGb250TmFtZSI6IkNvcmJlbCIsIklzQm9sZCI6ZmFsc2UsIklzSXRhbGljIjpmYWxzZSwiSXNVbmRlcmxpbmVkIjpmYWxzZSwiRm9yZWdyb3VuZENvbG9yIjoiMjU1LCAyNTUsIDI1NSJ9LCJEYXRlRm9udFNldHRpbmdzIjp7IkZvbnRTaXplIjoxNiwiRm9udE5hbWUiOiJDb3JiZWwiLCJJc0JvbGQiOmZhbHNlLCJJc0l0YWxpYyI6ZmFsc2UsIklzVW5kZXJsaW5lZCI6ZmFsc2UsIkZvcmVncm91bmRDb2xvciI6IjE0OCwgMjE1LCAyMjgifSwiQ29ubmVjdG9yU2V0dGluZ3MiOnsiQ29sb3IiOiIwLCAxNzYsIDI0MCIsIklzVmlzaWJsZSI6ZmFsc2UsIkxpbmVXZWlnaHQiOjAuMX19LCJIaWRlRGF0ZSI6ZmFsc2UsIlNoYXBlVG9wIjozODEuMCwiUXVpY2tTaGFwZVNpemUiOjJ9LHsiRGF0ZUZvcm1hdCI6eyJGb3JtYXRTdHJpbmciOiJNTU0gZCIsIlNlcGFyYXRvciI6Ii8iLCJVc2VJbnRlcm5hdGlvbmFsRGF0ZUZvcm1hdCI6ZmFsc2V9LCJJbnRlcm5hbElkIjoiZDJmYzg0NTctNTkwNi00ZGMwLWEyNWItZTM3NjRlZmQxNWI5IiwiVGl0bGVMZWZ0IjoxOTcuOTA2NjE2LCJUaXRsZVRvcCI6MzU1LjExNCwiVGl0bGVIZWlnaHQiOjM0Ljg5NzQ4LCJUaXRsZVRvcElzQ3VzdG9tIjp0cnVlLCJUaXRsZVdpZHRoIjoxMjAuMCwiQ29sb3IiOiIyMzQsIDIyLCAzMCIsIlV0Y0RhdGUiOiIyMDEzLTA0LTE0VDAwOjAwOjAwWiIsIlRpdGxlIjoiTWlsZXN0b25lIDEgSGVyZSIsIlN0eWxlIjowLCJCZWxvd1RpbWViYW5kIjpmYWxzZSwiQ3VzdG9tU2V0dGluZ3MiOnsiSXNEYXRlVmlzaWJsZSI6dHJ1ZSwiVGl0bGVGb250U2V0dGluZ3MiOnsiRm9udFNpemUiOjE4LCJGb250TmFtZSI6IkNvcmJlbCIsIklzQm9sZCI6ZmFsc2UsIklzSXRhbGljIjpmYWxzZSwiSXNVbmRlcmxpbmVkIjpmYWxzZSwiRm9yZWdyb3VuZENvbG9yIjoiV2hpdGUifSwiRGF0ZUZvbnRTZXR0aW5ncyI6eyJGb250U2l6ZSI6MTYsIkZvbnROYW1lIjoiQ29yYmVsIiwiSXNCb2xkIjpmYWxzZSwiSXNJdGFsaWMiOmZhbHNlLCJJc1VuZGVybGluZWQiOmZhbHNlLCJGb3JlZ3JvdW5kQ29sb3IiOiIxNDgsIDIxNSwgMjI4In0sIkNvbm5lY3RvclNldHRpbmdzIjp7IkNvbG9yIjoiMjM0LCAyMiwgMzAiLCJJc1Zpc2libGUiOmZhbHNlLCJMaW5lV2VpZ2h0IjowLjF9fSwiSGlkZURhdGUiOmZhbHNlLCJTaGFwZVRvcCI6MzgxLjAsIlF1aWNrU2hhcGVTaXplIjoyfSx7IkRhdGVGb3JtYXQiOnsiRm9ybWF0U3RyaW5nIjoiTU1NIGQiLCJTZXBhcmF0b3IiOiIvIiwiVXNlSW50ZXJuYXRpb25hbERhdGVGb3JtYXQiOmZhbHNlfSwiSW50ZXJuYWxJZCI6IjU5NDNkNjFlLThjNzYtNDc2Yi1hODc4LWQ2ODAxNGQ0ZmMxNyIsIlRpdGxlTGVmdCI6MzE5LjE0MjUxNywiVGl0bGVUb3AiOjM1NS4xMTQsIlRpdGxlSGVpZ2h0IjozNC44OTc0OCwiVGl0bGVUb3BJc0N1c3RvbSI6dHJ1ZSwiVGl0bGVXaWR0aCI6MTIwLjAsIkNvbG9yIjoiMjUyLCAxNzcsIDI4IiwiVXRjRGF0ZSI6IjIwMTMtMDYtMjlUMDA6MDA6MDBaIiwiVGl0bGUiOiJNaWxlc3RvbmUgMiBIZXJlIiwiU3R5bGUiOjAsIkJlbG93VGltZWJhbmQiOmZhbHNlLCJDdXN0b21TZXR0aW5ncyI6eyJJc0RhdGVWaXNpYmxlIjp0cnVlLCJUaXRsZUZvbnRTZXR0aW5ncyI6eyJGb250U2l6ZSI6MTgsIkZvbnROYW1lIjoiQ29yYmVsIiwiSXNCb2xkIjpmYWxzZSwiSXNJdGFsaWMiOmZhbHNlLCJJc1VuZGVybGluZWQiOmZhbHNlLCJGb3JlZ3JvdW5kQ29sb3IiOiJXaGl0ZSJ9LCJEYXRlRm9udFNldHRpbmdzIjp7IkZvbnRTaXplIjoxNiwiRm9udE5hbWUiOiJDb3JiZWwiLCJJc0JvbGQiOmZhbHNlLCJJc0l0YWxpYyI6ZmFsc2UsIklzVW5kZXJsaW5lZCI6ZmFsc2UsIkZvcmVncm91bmRDb2xvciI6IjE0OCwgMjE1LCAyMjgifSwiQ29ubmVjdG9yU2V0dGluZ3MiOnsiQ29sb3IiOiIyNTIsIDE3NywgMjgiLCJJc1Zpc2libGUiOmZhbHNlLCJMaW5lV2VpZ2h0IjowLjF9fSwiSGlkZURhdGUiOmZhbHNlLCJTaGFwZVRvcCI6MzgxLjAsIlF1aWNrU2hhcGVTaXplIjoyfSx7IkRhdGVGb3JtYXQiOnsiRm9ybWF0U3RyaW5nIjoiTU1NIGQiLCJTZXBhcmF0b3IiOiIvIiwiVXNlSW50ZXJuYXRpb25hbERhdGVGb3JtYXQiOmZhbHNlfSwiSW50ZXJuYWxJZCI6Ijg0OTYzOWI4LWVlMDYtNDFmNC04ZmUxLWY4MjExYjgzYjczYiIsIlRpdGxlTGVmdCI6NDI2LjAyMTU3NiwiVGl0bGVUb3AiOjM1NS4xMTQsIlRpdGxlSGVpZ2h0IjozNC44OTc0OCwiVGl0bGVUb3BJc0N1c3RvbSI6dHJ1ZSwiVGl0bGVXaWR0aCI6MTIwLjAsIkNvbG9yIjoiMjQ0LCAyMjIsIDU4IiwiVXRjRGF0ZSI6IjIwMTMtMDktMDRUMDA6MDA6MDBaIiwiVGl0bGUiOiJNaWxlc3RvbmUgMyBIZXJlIiwiU3R5bGUiOjAsIkJlbG93VGltZWJhbmQiOmZhbHNlLCJDdXN0b21TZXR0aW5ncyI6eyJJc0RhdGVWaXNpYmxlIjp0cnVlLCJUaXRsZUZvbnRTZXR0aW5ncyI6eyJGb250U2l6ZSI6MTgsIkZvbnROYW1lIjoiQ29yYmVsIiwiSXNCb2xkIjpmYWxzZSwiSXNJdGFsaWMiOmZhbHNlLCJJc1VuZGVybGluZWQiOmZhbHNlLCJGb3JlZ3JvdW5kQ29sb3IiOiJXaGl0ZSJ9LCJEYXRlRm9udFNldHRpbmdzIjp7IkZvbnRTaXplIjoxNiwiRm9udE5hbWUiOiJDb3JiZWwiLCJJc0JvbGQiOmZhbHNlLCJJc0l0YWxpYyI6ZmFsc2UsIklzVW5kZXJsaW5lZCI6ZmFsc2UsIkZvcmVncm91bmRDb2xvciI6IjE0OCwgMjE1LCAyMjgifSwiQ29ubmVjdG9yU2V0dGluZ3MiOnsiQ29sb3IiOiIyNDQsIDIyMiwgNTgiLCJJc1Zpc2libGUiOmZhbHNlLCJMaW5lV2VpZ2h0IjowLjF9fSwiSGlkZURhdGUiOmZhbHNlLCJTaGFwZVRvcCI6MzgxLjAsIlF1aWNrU2hhcGVTaXplIjoyfSx7IkRhdGVGb3JtYXQiOnsiRm9ybWF0U3RyaW5nIjoiTU1NIGQiLCJTZXBhcmF0b3IiOiIvIiwiVXNlSW50ZXJuYXRpb25hbERhdGVGb3JtYXQiOmZhbHNlfSwiSW50ZXJuYWxJZCI6IjNhNmI1NTBhLWE1ODgtNDY2Yi05NDRjLWIzOTNmYmJmNjQxZCIsIlRpdGxlTGVmdCI6NTc5LjgwNDgsIlRpdGxlVG9wIjozNTUuMTE0LCJUaXRsZUhlaWdodCI6MzQuODk3NDgsIlRpdGxlVG9wSXNDdXN0b20iOnRydWUsIlRpdGxlV2lkdGgiOjkwLjAsIkNvbG9yIjoiMTYyLCAyMDcsIDczIiwiVXRjRGF0ZSI6IjIwMTMtMTEtMzBUMDA6MDA6MDBaIiwiVGl0bGUiOiJQcm9qZWN0IENsb3NlIiwiU3R5bGUiOjEzLCJCZWxvd1RpbWViYW5kIjpmYWxzZSwiQ3VzdG9tU2V0dGluZ3MiOnsiSXNEYXRlVmlzaWJsZSI6dHJ1ZSwiVGl0bGVGb250U2V0dGluZ3MiOnsiRm9udFNpemUiOjE4LCJGb250TmFtZSI6IkNvcmJlbCIsIklzQm9sZCI6ZmFsc2UsIklzSXRhbGljIjpmYWxzZSwiSXNVbmRlcmxpbmVkIjpmYWxzZSwiRm9yZWdyb3VuZENvbG9yIjoiV2hpdGUifSwiRGF0ZUZvbnRTZXR0aW5ncyI6eyJGb250U2l6ZSI6MTYsIkZvbnROYW1lIjoiQ29yYmVsIiwiSXNCb2xkIjpmYWxzZSwiSXNJdGFsaWMiOmZhbHNlLCJJc1VuZGVybGluZWQiOmZhbHNlLCJGb3JlZ3JvdW5kQ29sb3IiOiIxNDgsIDIxNSwgMjI4In0sIkNvbm5lY3RvclNldHRpbmdzIjp7IkNvbG9yIjoiMTYyLCAyMDcsIDczIiwiSXNWaXNpYmxlIjpmYWxzZSwiTGluZVdlaWdodCI6MC4xfX0sIkhpZGVEYXRlIjpmYWxzZSwiU2hhcGVUb3AiOjM4MS4wLCJRdWlja1NoYXBlU2l6ZSI6Mn1dLCJUaW1lTGluZVR5cGUiOjEsIlRhc2tzIjpbeyJEdXJhdGlvblZhbHVlIjoxMDUuMCwiRHVyYXRpb25Gb3JtYXQiOjAsIkludGVybmFsSWQiOiJjZTI0OTJhNS1iYjYyLTQxNzAtYjk5MS03MmQxZTU1Y2IzYzciLCJJbmRleCI6MSwiQ29sb3IiOiIxNTEsIDIzMywgMjEzIiwiVXRjU3RhcnREYXRlIjoiMjAxMy0wMS0wNVQwMDowMDowMFoiLCJVdGNFbmREYXRlIjoiMjAxMy0wNi0wMVQwMDowMDowMFoiLCJUaXRsZSI6IlRhc2sgMSBIZXJlIiwiU2hhcGUiOjQsIkN1c3RvbVNldHRpbmdzIjp7IlRpdGxlV2lkdGgiOm51bGwsIlRpdGxlRm9udFNldHRpbmdzIjp7IkZvbnRTaXplIjoxOCwiRm9udE5hbWUiOiJDYWxpYnJpIiwiSXNCb2xkIjpmYWxzZSwiSXNJdGFsaWMiOmZhbHNlLCJJc1VuZGVybGluZWQiOmZhbHNlLCJGb3JlZ3JvdW5kQ29sb3IiOiI2OSwgOTUsIDgxIn0sIlN0YXJ0RGF0ZUZvbnRTZXR0aW5ncyI6eyJGb250U2l6ZSI6MTQsIkZvbnROYW1lIjoiQ2FsaWJyaSIsIklzQm9sZCI6dHJ1ZSwiSXNJdGFsaWMiOmZhbHNlLCJJc1VuZGVybGluZWQiOmZhbHNlLCJGb3JlZ3JvdW5kQ29sb3IiOiI2NSwgMTc0LCAxODkifSwiRW5kRGF0ZUZvbnRTZXR0aW5ncyI6eyJGb250U2l6ZSI6MTQsIkZvbnROYW1lIjoiQ2FsaWJyaSIsIklzQm9sZCI6dHJ1ZSwiSXNJdGFsaWMiOmZhbHNlLCJJc1VuZGVybGluZWQiOmZhbHNlLCJGb3JlZ3JvdW5kQ29sb3IiOiI2NSwgMTc0LCAxODkifSwiRHVyYXRpb25Gb250U2V0dGluZ3MiOnsiRm9udFNpemUiOjEwLCJGb250TmFtZSI6IkNvcmJlbCIsIklzQm9sZCI6ZmFsc2UsIklzSXRhbGljIjpmYWxzZSwiSXNVbmRlcmxpbmVkIjpmYWxzZSwiRm9yZWdyb3VuZENvbG9yIjoiMTUxLCAyMzMsIDIxMyJ9LCJUYXNrc1NwYWNpbmciOjEwLCJTaGFwZUhlaWdodCI6MjIuMCwiVmVydGljYWxDb25uZWN0b3JTZXR0aW5ncyI6eyJDb2xvciI6IjY5LCA5NSwgODEiLCJJc1Zpc2libGUiOmZhbHNlLCJMaW5lV2VpZ2h0IjowLjB9LCJIb3Jpem9udGFsQ29ubmVjdG9yU2V0dGluZ3MiOnsiQ29sb3IiOiIyMDQsIDIwNCwgMjA0IiwiSXNWaXNpYmxlIjpmYWxzZSwiTGluZVdlaWdodCI6MC4wfSwiU21hcnRUaXRsZUZvcmVncm91bmQiOiJXaGl0ZSIsIlNtYXJ0VGl0bGVGb3JlZ3JvdW5kSXNBY3RpdmUiOmZhbHNlLCJTbWFydER1cmF0aW9uRm9yZWdyb3VuZCI6IldoaXRlIiwiU21hcnREdXJhdGlvbkZvcmVncm91bmRJc0FjdGl2ZSI6ZmFsc2UsIlNtYXJ0RGF0ZUZvcmVncm91bmQiOiJCbGFjayIsIlNtYXJ0RGF0ZUZvcmVncm91bmRJc0FjdGl2ZSI6ZmFsc2UsIkluY2x1ZGVOb25Xb3JraW5nRGF5c0luRHVyYXRpb24iOmZhbHNlLCJXb3JraW5nRGF5cyI6Njk5MTl9LCJUYXNrRGF0ZVBvc2l0aW9uIjo0LCJUYXNrVGl0bGVQb3NpdGlvbiI6MSwiVGFza0R1cmF0aW9uUG9zaXRpb24iOjIsIlRhc2tUaXRsZUlzV2lkZXIiOmZhbHNlLCJEYXRlRm9ybWF0Ijp7IkZvcm1hdFN0cmluZyI6Ik1NTSBkIiwiU2VwYXJhdG9yIjoiLyIsIlVzZUludGVybmF0aW9uYWxEYXRlRm9ybWF0IjpmYWxzZX19LHsiRHVyYXRpb25WYWx1ZSI6OTUuMCwiRHVyYXRpb25Gb3JtYXQiOjAsIkludGVybmFsSWQiOiJkMDYyOTE1Ni05NGUxLTRiMWMtOTRlYy1kOGU5MmViOTQxYzIiLCJJbmRleCI6MiwiQ29sb3IiOiIxNTEsIDIzMywgMjEzIiwiVXRjU3RhcnREYXRlIjoiMjAxMy0wMy0wMlQwMDowMDowMFoiLCJVdGNFbmREYXRlIjoiMjAxMy0wNy0xNFQwMDowMDowMFoiLCJUaXRsZSI6IlRhc2sgMiBIZXJlIiwiU2hhcGUiOjQsIkN1c3RvbVNldHRpbmdzIjp7IlRpdGxlV2lkdGgiOm51bGwsIlRpdGxlRm9udFNldHRpbmdzIjp7IkZvbnRTaXplIjoxOCwiRm9udE5hbWUiOiJDYWxpYnJpIiwiSXNCb2xkIjpmYWxzZSwiSXNJdGFsaWMiOmZhbHNlLCJJc1VuZGVybGluZWQiOmZhbHNlLCJGb3JlZ3JvdW5kQ29sb3IiOiI2OSwgOTUsIDgxIn0sIlN0YXJ0RGF0ZUZvbnRTZXR0aW5ncyI6eyJGb250U2l6ZSI6MTQsIkZvbnROYW1lIjoiQ2FsaWJyaSIsIklzQm9sZCI6dHJ1ZSwiSXNJdGFsaWMiOmZhbHNlLCJJc1VuZGVybGluZWQiOmZhbHNlLCJGb3JlZ3JvdW5kQ29sb3IiOiI2NSwgMTc0LCAxODkifSwiRW5kRGF0ZUZvbnRTZXR0aW5ncyI6eyJGb250U2l6ZSI6MTQsIkZvbnROYW1lIjoiQ2FsaWJyaSIsIklzQm9sZCI6dHJ1ZSwiSXNJdGFsaWMiOmZhbHNlLCJJc1VuZGVybGluZWQiOmZhbHNlLCJGb3JlZ3JvdW5kQ29sb3IiOiI2NSwgMTc0LCAxODkifSwiRHVyYXRpb25Gb250U2V0dGluZ3MiOnsiRm9udFNpemUiOjEwLCJGb250TmFtZSI6IkNvcmJlbCIsIklzQm9sZCI6ZmFsc2UsIklzSXRhbGljIjpmYWxzZSwiSXNVbmRlcmxpbmVkIjpmYWxzZSwiRm9yZWdyb3VuZENvbG9yIjoiMTUxLCAyMzMsIDIxMyJ9LCJUYXNrc1NwYWNpbmciOjEwLCJTaGFwZUhlaWdodCI6MjIuMCwiVmVydGljYWxDb25uZWN0b3JTZXR0aW5ncyI6eyJDb2xvciI6IjY5LCA5NSwgODEiLCJJc1Zpc2libGUiOmZhbHNlLCJMaW5lV2VpZ2h0IjowLjB9LCJIb3Jpem9udGFsQ29ubmVjdG9yU2V0dGluZ3MiOnsiQ29sb3IiOiIyMDQsIDIwNCwgMjA0IiwiSXNWaXNpYmxlIjpmYWxzZSwiTGluZVdlaWdodCI6MC4wfSwiU21hcnRUaXRsZUZvcmVncm91bmQiOiJXaGl0ZSIsIlNtYXJ0VGl0bGVGb3JlZ3JvdW5kSXNBY3RpdmUiOmZhbHNlLCJTbWFydER1cmF0aW9uRm9yZWdyb3VuZCI6IldoaXRlIiwiU21hcnREdXJhdGlvbkZvcmVncm91bmRJc0FjdGl2ZSI6ZmFsc2UsIlNtYXJ0RGF0ZUZvcmVncm91bmQiOiJCbGFjayIsIlNtYXJ0RGF0ZUZvcmVncm91bmRJc0FjdGl2ZSI6ZmFsc2UsIkluY2x1ZGVOb25Xb3JraW5nRGF5c0luRHVyYXRpb24iOmZhbHNlLCJXb3JraW5nRGF5cyI6Njk5MTl9LCJUYXNrRGF0ZVBvc2l0aW9uIjo0LCJUYXNrVGl0bGVQb3NpdGlvbiI6MSwiVGFza0R1cmF0aW9uUG9zaXRpb24iOjIsIlRhc2tUaXRsZUlzV2lkZXIiOmZhbHNlLCJEYXRlRm9ybWF0Ijp7IkZvcm1hdFN0cmluZyI6Ik1NTSBkIiwiU2VwYXJhdG9yIjoiLyIsIlVzZUludGVybmF0aW9uYWxEYXRlRm9ybWF0IjpmYWxzZX19LHsiRHVyYXRpb25WYWx1ZSI6MTQ1LjAsIkR1cmF0aW9uRm9ybWF0IjowLCJJbnRlcm5hbElkIjoiNDZiZTRiZTAtMzc1OC00MjdiLWIwZWQtZjE1MTA0OTM4OTg4IiwiSW5kZXgiOjMsIkNvbG9yIjoiMTUxLCAyMzMsIDIxMyIsIlV0Y1N0YXJ0RGF0ZSI6IjIwMTMtMDMtMTRUMDA6MDA6MDBaIiwiVXRjRW5kRGF0ZSI6IjIwMTMtMTAtMDJUMDA6MDA6MDBaIiwiVGl0bGUiOiJUYXNrIDMgSGVyZSIsIlNoYXBlIjo0LCJDdXN0b21TZXR0aW5ncyI6eyJUaXRsZVdpZHRoIjpudWxsLCJUaXRsZUZvbnRTZXR0aW5ncyI6eyJGb250U2l6ZSI6MTgsIkZvbnROYW1lIjoiQ2FsaWJyaSIsIklzQm9sZCI6ZmFsc2UsIklzSXRhbGljIjpmYWxzZSwiSXNVbmRlcmxpbmVkIjpmYWxzZSwiRm9yZWdyb3VuZENvbG9yIjoiNjksIDk1LCA4MSJ9LCJTdGFydERhdGVGb250U2V0dGluZ3MiOnsiRm9udFNpemUiOjE0LCJGb250TmFtZSI6IkNhbGlicmkiLCJJc0JvbGQiOmZhbHNlLCJJc0l0YWxpYyI6ZmFsc2UsIklzVW5kZXJsaW5lZCI6ZmFsc2UsIkZvcmVncm91bmRDb2xvciI6IjY1LCAxNzQsIDE4OSJ9LCJFbmREYXRlRm9udFNldHRpbmdzIjp7IkZvbnRTaXplIjoxNCwiRm9udE5hbWUiOiJDYWxpYnJpIiwiSXNCb2xkIjpmYWxzZSwiSXNJdGFsaWMiOmZhbHNlLCJJc1VuZGVybGluZWQiOmZhbHNlLCJGb3JlZ3JvdW5kQ29sb3IiOiI2NSwgMTc0LCAxODkifSwiRHVyYXRpb25Gb250U2V0dGluZ3MiOnsiRm9udFNpemUiOjEwLCJGb250TmFtZSI6IkNvcmJlbCIsIklzQm9sZCI6ZmFsc2UsIklzSXRhbGljIjpmYWxzZSwiSXNVbmRlcmxpbmVkIjpmYWxzZSwiRm9yZWdyb3VuZENvbG9yIjoiMTUxLCAyMzMsIDIxMyJ9LCJUYXNrc1NwYWNpbmciOjEwLCJTaGFwZUhlaWdodCI6MjIuMCwiVmVydGljYWxDb25uZWN0b3JTZXR0aW5ncyI6eyJDb2xvciI6IjY5LCA5NSwgODEiLCJJc1Zpc2libGUiOmZhbHNlLCJMaW5lV2VpZ2h0IjowLjB9LCJIb3Jpem9udGFsQ29ubmVjdG9yU2V0dGluZ3MiOnsiQ29sb3IiOiIyMDQsIDIwNCwgMjA0IiwiSXNWaXNpYmxlIjpmYWxzZSwiTGluZVdlaWdodCI6MC4wfSwiU21hcnRUaXRsZUZvcmVncm91bmQiOiJXaGl0ZSIsIlNtYXJ0VGl0bGVGb3JlZ3JvdW5kSXNBY3RpdmUiOmZhbHNlLCJTbWFydER1cmF0aW9uRm9yZWdyb3VuZCI6IldoaXRlIiwiU21hcnREdXJhdGlvbkZvcmVncm91bmRJc0FjdGl2ZSI6ZmFsc2UsIlNtYXJ0RGF0ZUZvcmVncm91bmQiOiJCbGFjayIsIlNtYXJ0RGF0ZUZvcmVncm91bmRJc0FjdGl2ZSI6ZmFsc2UsIkluY2x1ZGVOb25Xb3JraW5nRGF5c0luRHVyYXRpb24iOmZhbHNlLCJXb3JraW5nRGF5cyI6Njk5MTl9LCJUYXNrRGF0ZVBvc2l0aW9uIjo0LCJUYXNrVGl0bGVQb3NpdGlvbiI6MSwiVGFza0R1cmF0aW9uUG9zaXRpb24iOjIsIlRhc2tUaXRsZUlzV2lkZXIiOmZhbHNlLCJEYXRlRm9ybWF0Ijp7IkZvcm1hdFN0cmluZyI6Ik1NTSBkIiwiU2VwYXJhdG9yIjoiLyIsIlVzZUludGVybmF0aW9uYWxEYXRlRm9ybWF0IjpmYWxzZX19LHsiRHVyYXRpb25WYWx1ZSI6MTI3LjAsIkR1cmF0aW9uRm9ybWF0IjowLCJJbnRlcm5hbElkIjoiNjRiYjg2ZTAtZDA1My00MzY0LWE1NjItYzkxNWFkZGQxMjRlIiwiSW5kZXgiOjQsIkNvbG9yIjoiMTUxLCAyMzMsIDIxMyIsIlV0Y1N0YXJ0RGF0ZSI6IjIwMTMtMDQtMjVUMDA6MDA6MDBaIiwiVXRjRW5kRGF0ZSI6IjIwMTMtMTAtMjBUMDA6MDA6MDBaIiwiVGl0bGUiOiJUYXNrIDQgSGVyZSIsIlNoYXBlIjo0LCJDdXN0b21TZXR0aW5ncyI6eyJUaXRsZVdpZHRoIjpudWxsLCJUaXRsZUZvbnRTZXR0aW5ncyI6eyJGb250U2l6ZSI6MTgsIkZvbnROYW1lIjoiQ29yYmVsIiwiSXNCb2xkIjpmYWxzZSwiSXNJdGFsaWMiOmZhbHNlLCJJc1VuZGVybGluZWQiOmZhbHNlLCJGb3JlZ3JvdW5kQ29sb3IiOiI2OSwgOTUsIDgxIn0sIlN0YXJ0RGF0ZUZvbnRTZXR0aW5ncyI6eyJGb250U2l6ZSI6MTQsIkZvbnROYW1lIjoiQ29yYmVsIiwiSXNCb2xkIjpmYWxzZSwiSXNJdGFsaWMiOmZhbHNlLCJJc1VuZGVybGluZWQiOmZhbHNlLCJGb3JlZ3JvdW5kQ29sb3IiOiI2NSwgMTc0LCAxODkifSwiRW5kRGF0ZUZvbnRTZXR0aW5ncyI6eyJGb250U2l6ZSI6MTQsIkZvbnROYW1lIjoiQ29yYmVsIiwiSXNCb2xkIjpmYWxzZSwiSXNJdGFsaWMiOmZhbHNlLCJJc1VuZGVybGluZWQiOmZhbHNlLCJGb3JlZ3JvdW5kQ29sb3IiOiI2NSwgMTc0LCAxODkifSwiRHVyYXRpb25Gb250U2V0dGluZ3MiOnsiRm9udFNpemUiOjEwLCJGb250TmFtZSI6IkNvcmJlbCIsIklzQm9sZCI6ZmFsc2UsIklzSXRhbGljIjpmYWxzZSwiSXNVbmRlcmxpbmVkIjpmYWxzZSwiRm9yZWdyb3VuZENvbG9yIjoiMTUxLCAyMzMsIDIxMyJ9LCJUYXNrc1NwYWNpbmciOjEwLCJTaGFwZUhlaWdodCI6MjIuMCwiVmVydGljYWxDb25uZWN0b3JTZXR0aW5ncyI6eyJDb2xvciI6IjY5LCA5NSwgODEiLCJJc1Zpc2libGUiOmZhbHNlLCJMaW5lV2VpZ2h0IjowLjB9LCJIb3Jpem9udGFsQ29ubmVjdG9yU2V0dGluZ3MiOnsiQ29sb3IiOiIyMDQsIDIwNCwgMjA0IiwiSXNWaXNpYmxlIjpmYWxzZSwiTGluZVdlaWdodCI6MC4wfSwiU21hcnRUaXRsZUZvcmVncm91bmQiOiJXaGl0ZSIsIlNtYXJ0VGl0bGVGb3JlZ3JvdW5kSXNBY3RpdmUiOmZhbHNlLCJTbWFydER1cmF0aW9uRm9yZWdyb3VuZCI6IldoaXRlIiwiU21hcnREdXJhdGlvbkZvcmVncm91bmRJc0FjdGl2ZSI6ZmFsc2UsIlNtYXJ0RGF0ZUZvcmVncm91bmQiOiJCbGFjayIsIlNtYXJ0RGF0ZUZvcmVncm91bmRJc0FjdGl2ZSI6ZmFsc2UsIkluY2x1ZGVOb25Xb3JraW5nRGF5c0luRHVyYXRpb24iOmZhbHNlLCJXb3JraW5nRGF5cyI6Njk5MTl9LCJUYXNrRGF0ZVBvc2l0aW9uIjo0LCJUYXNrVGl0bGVQb3NpdGlvbiI6MSwiVGFza0R1cmF0aW9uUG9zaXRpb24iOjIsIlRhc2tUaXRsZUlzV2lkZXIiOmZhbHNlLCJEYXRlRm9ybWF0Ijp7IkZvcm1hdFN0cmluZyI6Ik1NTSBkIiwiU2VwYXJhdG9yIjoiLyIsIlVzZUludGVybmF0aW9uYWxEYXRlRm9ybWF0IjpmYWxzZX19LHsiRHVyYXRpb25WYWx1ZSI6NjcuMCwiRHVyYXRpb25Gb3JtYXQiOjAsIkludGVybmFsSWQiOiIyZDExYTQ0Yi01MWIwLTQyOTctOTVjMi05NmQwODcxOWRlMmYiLCJJbmRleCI6NSwiQ29sb3IiOiIxNTEsIDIzMywgMjEzIiwiVXRjU3RhcnREYXRlIjoiMjAxMy0wOC0yOVQwMDowMDowMFoiLCJVdGNFbmREYXRlIjoiMjAxMy0xMS0zMFQwMDowMDowMFoiLCJUaXRsZSI6IlRhc2sgNSBIZXJlIiwiU2hhcGUiOjQsIkN1c3RvbVNldHRpbmdzIjp7IlRpdGxlV2lkdGgiOm51bGwsIlRpdGxlRm9udFNldHRpbmdzIjp7IkZvbnRTaXplIjoxOCwiRm9udE5hbWUiOiJDb3JiZWwiLCJJc0JvbGQiOmZhbHNlLCJJc0l0YWxpYyI6ZmFsc2UsIklzVW5kZXJsaW5lZCI6ZmFsc2UsIkZvcmVncm91bmRDb2xvciI6IjY5LCA5NSwgODEifSwiU3RhcnREYXRlRm9udFNldHRpbmdzIjp7IkZvbnRTaXplIjoxNCwiRm9udE5hbWUiOiJDb3JiZWwiLCJJc0JvbGQiOmZhbHNlLCJJc0l0YWxpYyI6ZmFsc2UsIklzVW5kZXJsaW5lZCI6ZmFsc2UsIkZvcmVncm91bmRDb2xvciI6IjY1LCAxNzQsIDE4OSJ9LCJFbmREYXRlRm9udFNldHRpbmdzIjp7IkZvbnRTaXplIjoxNCwiRm9udE5hbWUiOiJDb3JiZWwiLCJJc0JvbGQiOmZhbHNlLCJJc0l0YWxpYyI6ZmFsc2UsIklzVW5kZXJsaW5lZCI6ZmFsc2UsIkZvcmVncm91bmRDb2xvciI6IjY1LCAxNzQsIDE4OSJ9LCJEdXJhdGlvbkZvbnRTZXR0aW5ncyI6eyJGb250U2l6ZSI6MTAsIkZvbnROYW1lIjoiQ29yYmVsIiwiSXNCb2xkIjpmYWxzZSwiSXNJdGFsaWMiOmZhbHNlLCJJc1VuZGVybGluZWQiOmZhbHNlLCJGb3JlZ3JvdW5kQ29sb3IiOiIxNTEsIDIzMywgMjEzIn0sIlRhc2tzU3BhY2luZyI6MTAsIlNoYXBlSGVpZ2h0IjoyMi4wLCJWZXJ0aWNhbENvbm5lY3RvclNldHRpbmdzIjp7IkNvbG9yIjoiNjksIDk1LCA4MSIsIklzVmlzaWJsZSI6ZmFsc2UsIkxpbmVXZWlnaHQiOjAuMH0sIkhvcml6b250YWxDb25uZWN0b3JTZXR0aW5ncyI6eyJDb2xvciI6IjIwNCwgMjA0LCAyMDQiLCJJc1Zpc2libGUiOmZhbHNlLCJMaW5lV2VpZ2h0IjowLjB9LCJTbWFydFRpdGxlRm9yZWdyb3VuZCI6IldoaXRlIiwiU21hcnRUaXRsZUZvcmVncm91bmRJc0FjdGl2ZSI6ZmFsc2UsIlNtYXJ0RHVyYXRpb25Gb3JlZ3JvdW5kIjoiV2hpdGUiLCJTbWFydER1cmF0aW9uRm9yZWdyb3VuZElzQWN0aXZlIjpmYWxzZSwiU21hcnREYXRlRm9yZWdyb3VuZCI6IkJsYWNrIiwiU21hcnREYXRlRm9yZWdyb3VuZElzQWN0aXZlIjpmYWxzZSwiSW5jbHVkZU5vbldvcmtpbmdEYXlzSW5EdXJhdGlvbiI6ZmFsc2UsIldvcmtpbmdEYXlzIjo2OTkxOX0sIlRhc2tEYXRlUG9zaXRpb24iOjQsIlRhc2tUaXRsZVBvc2l0aW9uIjoxLCJUYXNrRHVyYXRpb25Qb3NpdGlvbiI6MiwiVGFza1RpdGxlSXNXaWRlciI6ZmFsc2UsIkRhdGVGb3JtYXQiOnsiRm9ybWF0U3RyaW5nIjoiTU1NIGQiLCJTZXBhcmF0b3IiOiIvIiwiVXNlSW50ZXJuYXRpb25hbERhdGVGb3JtYXQiOmZhbHNlfX1dLCJTdHlsZSI6eyJUaW1lbGluZVNldHRpbmdzIjp7IlRvZGF5TWFya2VyQ29sb3IiOiIxNDgsIDIxNSwgMjI4IiwiVG9kYXlNYXJrZXJGb250U2V0dGluZ3MiOnsiRm9udFNpemUiOjIwLCJGb250TmFtZSI6IkNvcmJlbCIsIklzQm9sZCI6ZmFsc2UsIklzSXRhbGljIjpmYWxzZSwiSXNVbmRlcmxpbmVkIjpmYWxzZSwiRm9yZWdyb3VuZENvbG9yIjoiV2hpdGUifSwiU3RhcnRZZWFyRm9udCI6eyJGb250U2l6ZSI6MjcsIkZvbnROYW1lIjoiQ29yYmVsIiwiSXNCb2xkIjp0cnVlLCJJc0l0YWxpYyI6ZmFsc2UsIklzVW5kZXJsaW5lZCI6ZmFsc2UsIkZvcmVncm91bmRDb2xvciI6IjE1MSwgMjMzLCAyMTMifSwiRW5kWWVhckZvbnQiOnsiRm9udFNpemUiOjMyLCJGb250TmFtZSI6IkNvcmJlbCIsIklzQm9sZCI6dHJ1ZSwiSXNJdGFsaWMiOmZhbHNlLCJJc1VuZGVybGluZWQiOmZhbHNlLCJGb3JlZ3JvdW5kQ29sb3IiOiIxNTEsIDIzMywgMjEzIn0sIklzVGhpbiI6ZmFsc2UsIkhhczNERWZmZWN0IjpmYWxzZSwiVGltZWJhbmRJc1JvdW5kZWQiOmZhbHNlLCJUaW1lYmFuZENvbG9yIjoiMTQ4LCAyMTUsIDIyOCIsIlRpbWViYW5kRm9udFNldHRpbmdzIjp7IkZvbnRTaXplIjoxNiwiRm9udE5hbWUiOiJDYWxpYnJpIiwiSXNCb2xkIjpmYWxzZSwiSXNJdGFsaWMiOmZhbHNlLCJJc1VuZGVybGluZWQiOmZhbHNlLCJGb3JlZ3JvdW5kQ29sb3IiOiI2OSwgOTUsIDgxIn0sIkVsYXBzZWRUaW1lQ29sb3IiOiJXaGl0ZSIsIkVsYXBzZWRUaW1lU3R5bGUiOjIsIlRvZGF5TWFya2VyUG9zaXRpb24iOjIsIkNhcHNQb3NpdGlvbiI6MX0sIkRlZmF1bHRNaWxlc3RvbmVTZXR0aW5ncyI6eyJGbGFnQ29ubmVjdG9yU2V0dGluZ3MiOnsiQ29sb3IiOiI3OSwgMTI5LCAxODkiLCJJc1Zpc2libGUiOmZhbHNlLCJMaW5lV2VpZ2h0IjowLjF9LCJEYXRlRm9ybWF0Ijp7IkZvcm1hdFN0cmluZyI6Ik1NTSBkIiwiU2VwYXJhdG9yIjoiLyIsIlVzZUludGVybmF0aW9uYWxEYXRlRm9ybWF0IjpmYWxzZX0sIldvcmRXcmFwIjp0cnVlLCJJc0RhdGVWaXNpYmxlIjp0cnVlLCJUaXRsZUZvbnRTZXR0aW5ncyI6eyJGb250U2l6ZSI6MTgsIkZvbnROYW1lIjoiQ29yYmVsIiwiSXNCb2xkIjpmYWxzZSwiSXNJdGFsaWMiOmZhbHNlLCJJc1VuZGVybGluZWQiOmZhbHNlLCJGb3JlZ3JvdW5kQ29sb3IiOiJXaGl0ZSJ9LCJEYXRlRm9udFNldHRpbmdzIjp7IkZvbnRTaXplIjoxNiwiRm9udE5hbWUiOiJDb3JiZWwiLCJJc0JvbGQiOmZhbHNlLCJJc0l0YWxpYyI6ZmFsc2UsIklzVW5kZXJsaW5lZCI6ZmFsc2UsIkZvcmVncm91bmRDb2xvciI6IjE0OCwgMjE1LCAyMjgifSwiQ29ubmVjdG9yU2V0dGluZ3MiOnsiQ29sb3IiOiIiLCJJc1Zpc2libGUiOmZhbHNlLCJMaW5lV2VpZ2h0IjowLjF9fSwiRGVmYXVsdFRhc2tTZXR0aW5ncyI6eyJXb3JkV3JhcCI6ZmFsc2UsIkRhdGVGb250U2V0dGluZ3MiOnsiRm9udFNpemUiOjE0LCJGb250TmFtZSI6IkNvcmJlbCIsIklzQm9sZCI6ZmFsc2UsIklzSXRhbGljIjpmYWxzZSwiSXNVbmRlcmxpbmVkIjpmYWxzZSwiRm9yZWdyb3VuZENvbG9yIjoiNjksIDk1LCA4MSJ9LCJEdXJhdGlvbkZvbnRTZXR0aW5ncyI6eyJGb250U2l6ZSI6MTAsIkZvbnROYW1lIjoiQ29yYmVsIiwiSXNCb2xkIjpmYWxzZSwiSXNJdGFsaWMiOmZhbHNlLCJJc1VuZGVybGluZWQiOmZhbHNlLCJGb3JlZ3JvdW5kQ29sb3IiOiIxNTEsIDIzMywgMjEzIn0sIklzVGhpY2siOmZhbHNlLCJUYXNrc0Fib3ZlVGltZWJhbmQiOnRydWUsIkRhdGVGb3JtYXQiOnsiRm9ybWF0U3RyaW5nIjoiTU1NIGQiLCJTZXBhcmF0b3IiOiIvIiwiVXNlSW50ZXJuYXRpb25hbERhdGVGb3JtYXQiOmZhbHNlfSwiRHVyYXRpb25Qb3NpdGlvbiI6MiwiRHVyYXRpb25Gb3JtYXQiOjAsIlJlbmRlckxvbmdUYXNrVGl0bGVBYm92ZVRhc2tTaGFwZSI6ZmFsc2UsIklzSG9yaXpvbnRhbENvbm5lY3RvclZpc2libGUiOmZhbHNlLCJJc1ZlcnRpY2FsQ29ubmVjdG9yVmlzaWJsZSI6ZmFsc2UsIkludGVydmFsVGV4dFBvc2l0aW9uIjoxLCJJbnRlcnZhbERhdGVQb3NpdGlvbiI6NCwiVGl0bGVXaWR0aCI6bnVsbCwiVGl0bGVGb250U2V0dGluZ3MiOnsiRm9udFNpemUiOjE4LCJGb250TmFtZSI6IkNvcmJlbCIsIklzQm9sZCI6ZmFsc2UsIklzSXRhbGljIjpmYWxzZSwiSXNVbmRlcmxpbmVkIjpmYWxzZSwiRm9yZWdyb3VuZENvbG9yIjoiNjUsIDE3NCwgMTg5In0sIlRhc2tzU3BhY2luZyI6MTAsIlNoYXBlSGVpZ2h0IjoxNi4wLCJWZXJ0aWNhbENvbm5lY3RvclNldHRpbmdzIjp7IkNvbG9yIjoiNjksIDk1LCA4MSIsIklzVmlzaWJsZSI6ZmFsc2UsIkxpbmVXZWlnaHQiOjAuMH0sIkhvcml6b250YWxDb25uZWN0b3JTZXR0aW5ncyI6eyJDb2xvciI6IjIwNCwgMjA0LCAyMDQiLCJJc1Zpc2libGUiOmZhbHNlLCJMaW5lV2VpZ2h0IjowLjB9LCJTbWFydFRpdGxlRm9yZWdyb3VuZCI6IiIsIlNtYXJ0VGl0bGVGb3JlZ3JvdW5kSXNBY3RpdmUiOmZhbHNlLCJTbWFydER1cmF0aW9uRm9yZWdyb3VuZCI6IiIsIlNtYXJ0RHVyYXRpb25Gb3JlZ3JvdW5kSXNBY3RpdmUiOmZhbHNlLCJTbWFydERhdGVGb3JlZ3JvdW5kIjoiIiwiU21hcnREYXRlRm9yZWdyb3VuZElzQWN0aXZlIjpmYWxzZSwiSW5jbHVkZU5vbldvcmtpbmdEYXlzSW5EdXJhdGlvbiI6ZmFsc2UsIldvcmtpbmdEYXlzIjo2OTkxOX0sIlNjYWxlU2V0dGluZ3MiOnsiRGF0ZUZvcm1hdCI6Ik1NTSIsIkludGVydmFsVHlwZSI6MiwiVXNlQXV0b21hdGljVGltZVNjYWxlIjp0cnVlLCJDdXN0b21UaW1lU2NhbGVVdGNTdGFydERhdGUiOiIyMDEzLTAxLTA1VDAwOjAwOjAwWiIsIkN1c3RvbVRpbWVTY2FsZVV0Y0VuZERhdGUiOiIyMDEzLTExLTMwVDAwOjAwOjAwWiJ9fSwiVGltZWJhbmRWZXJ0aWNhbFBvc2l0aW9uIjp7IlF1aWNrUG9zaXRpb24iOjMsIlJlbGF0aXZlUG9zaXRpb24iOjgwLjAsIkFic29sdXRlUG9zaXRpb24iOjQzMi4wLCJQcmV2aW91c0Fic29sdXRlUG9zaXRpb24iOjQzMi4wfX0="/>
  <p:tag name="__MASTER" val="__part_0"/>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1267</TotalTime>
  <Words>1489</Words>
  <Application>Microsoft Macintosh PowerPoint</Application>
  <PresentationFormat>On-screen Show (4:3)</PresentationFormat>
  <Paragraphs>233</Paragraphs>
  <Slides>23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Corbel</vt:lpstr>
      <vt:lpstr>Office Theme</vt:lpstr>
      <vt:lpstr>A. D. Patel Institute of Technology ( Mechanical Department )</vt:lpstr>
      <vt:lpstr>Introduction</vt:lpstr>
      <vt:lpstr>Conti…</vt:lpstr>
      <vt:lpstr>Conti…</vt:lpstr>
      <vt:lpstr>Conti…</vt:lpstr>
      <vt:lpstr>Screw pump</vt:lpstr>
      <vt:lpstr>Screw pump Applications</vt:lpstr>
      <vt:lpstr>About Project</vt:lpstr>
      <vt:lpstr>Literature review</vt:lpstr>
      <vt:lpstr>PowerPoint Presentation</vt:lpstr>
      <vt:lpstr>PowerPoint Presentation</vt:lpstr>
      <vt:lpstr>Outcome of Literature Review </vt:lpstr>
      <vt:lpstr>Problem definition</vt:lpstr>
      <vt:lpstr>Objectives</vt:lpstr>
      <vt:lpstr>Methodology </vt:lpstr>
      <vt:lpstr>Work done So Far</vt:lpstr>
      <vt:lpstr>Screw pump data</vt:lpstr>
      <vt:lpstr>GUI developed under MATLAB (app designer) software</vt:lpstr>
      <vt:lpstr>Case study </vt:lpstr>
      <vt:lpstr>Creating Standalone program</vt:lpstr>
      <vt:lpstr>PowerPoint Presentation</vt:lpstr>
      <vt:lpstr>References </vt:lpstr>
      <vt:lpstr>Thank you</vt:lpstr>
    </vt:vector>
  </TitlesOfParts>
  <Company>Grizli777</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GUI for pump selection</dc:title>
  <dc:creator>Compu care</dc:creator>
  <cp:lastModifiedBy>Microsoft Office User</cp:lastModifiedBy>
  <cp:revision>73</cp:revision>
  <dcterms:created xsi:type="dcterms:W3CDTF">2018-08-02T16:55:53Z</dcterms:created>
  <dcterms:modified xsi:type="dcterms:W3CDTF">2018-10-24T06:39:00Z</dcterms:modified>
</cp:coreProperties>
</file>