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73" r:id="rId6"/>
    <p:sldId id="278" r:id="rId7"/>
    <p:sldId id="279" r:id="rId8"/>
    <p:sldId id="263" r:id="rId9"/>
    <p:sldId id="260" r:id="rId10"/>
    <p:sldId id="261" r:id="rId11"/>
    <p:sldId id="262" r:id="rId12"/>
    <p:sldId id="264" r:id="rId13"/>
    <p:sldId id="265" r:id="rId14"/>
    <p:sldId id="266" r:id="rId15"/>
    <p:sldId id="268" r:id="rId16"/>
    <p:sldId id="269" r:id="rId17"/>
    <p:sldId id="267" r:id="rId18"/>
    <p:sldId id="272" r:id="rId19"/>
    <p:sldId id="280" r:id="rId20"/>
    <p:sldId id="287" r:id="rId21"/>
    <p:sldId id="281" r:id="rId22"/>
    <p:sldId id="284" r:id="rId23"/>
    <p:sldId id="285" r:id="rId24"/>
    <p:sldId id="282" r:id="rId25"/>
    <p:sldId id="283" r:id="rId26"/>
    <p:sldId id="288" r:id="rId27"/>
    <p:sldId id="289" r:id="rId28"/>
    <p:sldId id="297" r:id="rId29"/>
    <p:sldId id="292" r:id="rId30"/>
    <p:sldId id="293" r:id="rId31"/>
    <p:sldId id="290" r:id="rId32"/>
    <p:sldId id="294" r:id="rId33"/>
    <p:sldId id="295" r:id="rId34"/>
    <p:sldId id="296" r:id="rId35"/>
    <p:sldId id="27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EF4"/>
    <a:srgbClr val="EBEEF5"/>
    <a:srgbClr val="E9EE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94673"/>
  </p:normalViewPr>
  <p:slideViewPr>
    <p:cSldViewPr>
      <p:cViewPr varScale="1">
        <p:scale>
          <a:sx n="148" d="100"/>
          <a:sy n="148" d="100"/>
        </p:scale>
        <p:origin x="245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D2D354-E071-4482-8E56-0E59AE724EAC}" type="datetimeFigureOut">
              <a:rPr lang="en-US" smtClean="0"/>
              <a:t>2/13/19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B0327-80A0-44B7-8778-2C5DC902A885}" type="slidenum">
              <a:rPr lang="en-US" smtClean="0"/>
              <a:t>‹#›</a:t>
            </a:fld>
            <a:endParaRPr lang="en-US"/>
          </a:p>
        </p:txBody>
      </p:sp>
    </p:spTree>
    <p:extLst>
      <p:ext uri="{BB962C8B-B14F-4D97-AF65-F5344CB8AC3E}">
        <p14:creationId xmlns:p14="http://schemas.microsoft.com/office/powerpoint/2010/main" val="102526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0B0327-80A0-44B7-8778-2C5DC902A885}" type="slidenum">
              <a:rPr lang="en-US" smtClean="0"/>
              <a:t>11</a:t>
            </a:fld>
            <a:endParaRPr lang="en-US"/>
          </a:p>
        </p:txBody>
      </p:sp>
    </p:spTree>
    <p:extLst>
      <p:ext uri="{BB962C8B-B14F-4D97-AF65-F5344CB8AC3E}">
        <p14:creationId xmlns:p14="http://schemas.microsoft.com/office/powerpoint/2010/main" val="333103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0B0327-80A0-44B7-8778-2C5DC902A885}" type="slidenum">
              <a:rPr lang="en-US" smtClean="0"/>
              <a:t>35</a:t>
            </a:fld>
            <a:endParaRPr lang="en-US"/>
          </a:p>
        </p:txBody>
      </p:sp>
    </p:spTree>
    <p:extLst>
      <p:ext uri="{BB962C8B-B14F-4D97-AF65-F5344CB8AC3E}">
        <p14:creationId xmlns:p14="http://schemas.microsoft.com/office/powerpoint/2010/main" val="403231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FD9B39-5C9F-F34D-B977-35E18C39BF5F}" type="datetime1">
              <a:rPr lang="en-IN"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1F0E2A-EA08-0A40-BA92-CD0FA5D804A4}" type="datetime1">
              <a:rPr lang="en-IN"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B110E-DA4F-704F-A205-ECA145A0A577}" type="datetime1">
              <a:rPr lang="en-IN"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FCDD9-8454-494F-A454-6BAEBC521889}" type="datetime1">
              <a:rPr lang="en-IN"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0AAA1-FFEB-1A40-8095-1FA7C2807B42}" type="datetime1">
              <a:rPr lang="en-IN"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5AC36E-9A52-CE47-84AE-2B5E9188A91B}" type="datetime1">
              <a:rPr lang="en-IN" smtClean="0"/>
              <a:t>13/02/19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94767F-FA2A-9440-A809-85D808B23772}" type="datetime1">
              <a:rPr lang="en-IN" smtClean="0"/>
              <a:t>13/02/19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9246A-5377-E942-9048-022CACD57435}" type="datetime1">
              <a:rPr lang="en-IN" smtClean="0"/>
              <a:t>13/02/19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3B203-390C-3B4D-B8DB-8D85FB126CE2}" type="datetime1">
              <a:rPr lang="en-IN" smtClean="0"/>
              <a:t>13/02/19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7A67A-A55D-6E45-983D-691ABB858086}" type="datetime1">
              <a:rPr lang="en-IN" smtClean="0"/>
              <a:t>13/02/19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CF33C-89C2-2240-BC06-5AE31073B46D}" type="datetime1">
              <a:rPr lang="en-IN" smtClean="0"/>
              <a:t>13/02/19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60F4-AA31-4F4B-9494-991D8C0476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C8CBC-D5FC-2343-BF48-6EBB07785A45}" type="datetime1">
              <a:rPr lang="en-IN" smtClean="0"/>
              <a:t>13/02/19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660F4-AA31-4F4B-9494-991D8C0476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6271"/>
            <a:ext cx="7162800" cy="868308"/>
          </a:xfrm>
        </p:spPr>
        <p:txBody>
          <a:bodyPr>
            <a:normAutofit fontScale="90000"/>
          </a:bodyPr>
          <a:lstStyle/>
          <a:p>
            <a:r>
              <a:rPr lang="en-US" sz="2800" dirty="0"/>
              <a:t>A. D. Patel Institute of Technology</a:t>
            </a:r>
            <a:br>
              <a:rPr lang="en-US" sz="2800" dirty="0"/>
            </a:br>
            <a:r>
              <a:rPr lang="en-US" sz="2800" dirty="0"/>
              <a:t>( Mechanical Department )</a:t>
            </a:r>
            <a:endParaRPr lang="en-US" sz="2700" dirty="0"/>
          </a:p>
        </p:txBody>
      </p:sp>
      <p:sp>
        <p:nvSpPr>
          <p:cNvPr id="3" name="Subtitle 2"/>
          <p:cNvSpPr>
            <a:spLocks noGrp="1"/>
          </p:cNvSpPr>
          <p:nvPr>
            <p:ph type="subTitle" idx="1"/>
          </p:nvPr>
        </p:nvSpPr>
        <p:spPr>
          <a:xfrm>
            <a:off x="1981200" y="2556102"/>
            <a:ext cx="6248400" cy="3276600"/>
          </a:xfrm>
        </p:spPr>
        <p:txBody>
          <a:bodyPr>
            <a:normAutofit fontScale="92500"/>
          </a:bodyPr>
          <a:lstStyle/>
          <a:p>
            <a:pPr algn="l"/>
            <a:r>
              <a:rPr lang="en-US" sz="2400" dirty="0">
                <a:solidFill>
                  <a:schemeClr val="tx1"/>
                </a:solidFill>
              </a:rPr>
              <a:t>1) </a:t>
            </a:r>
            <a:r>
              <a:rPr lang="en-US" sz="2400" dirty="0" err="1">
                <a:solidFill>
                  <a:schemeClr val="tx1"/>
                </a:solidFill>
              </a:rPr>
              <a:t>Kartikey</a:t>
            </a:r>
            <a:r>
              <a:rPr lang="en-US" sz="2400" dirty="0">
                <a:solidFill>
                  <a:schemeClr val="tx1"/>
                </a:solidFill>
              </a:rPr>
              <a:t> .S.  </a:t>
            </a:r>
            <a:r>
              <a:rPr lang="en-US" sz="2400" dirty="0" err="1">
                <a:solidFill>
                  <a:schemeClr val="tx1"/>
                </a:solidFill>
              </a:rPr>
              <a:t>Garasiya</a:t>
            </a:r>
            <a:r>
              <a:rPr lang="en-US" sz="2400" dirty="0">
                <a:solidFill>
                  <a:schemeClr val="tx1"/>
                </a:solidFill>
              </a:rPr>
              <a:t>  (140010119022)</a:t>
            </a:r>
          </a:p>
          <a:p>
            <a:pPr algn="l"/>
            <a:r>
              <a:rPr lang="en-US" sz="2400" dirty="0">
                <a:solidFill>
                  <a:schemeClr val="tx1"/>
                </a:solidFill>
              </a:rPr>
              <a:t>2) </a:t>
            </a:r>
            <a:r>
              <a:rPr lang="en-US" sz="2400" dirty="0" err="1">
                <a:solidFill>
                  <a:schemeClr val="tx1"/>
                </a:solidFill>
              </a:rPr>
              <a:t>Kunjan</a:t>
            </a:r>
            <a:r>
              <a:rPr lang="en-US" sz="2400" dirty="0">
                <a:solidFill>
                  <a:schemeClr val="tx1"/>
                </a:solidFill>
              </a:rPr>
              <a:t> .P. </a:t>
            </a:r>
            <a:r>
              <a:rPr lang="en-US" sz="2400" dirty="0" err="1">
                <a:solidFill>
                  <a:schemeClr val="tx1"/>
                </a:solidFill>
              </a:rPr>
              <a:t>Bhoye</a:t>
            </a:r>
            <a:r>
              <a:rPr lang="en-US" sz="2400" dirty="0">
                <a:solidFill>
                  <a:schemeClr val="tx1"/>
                </a:solidFill>
              </a:rPr>
              <a:t>        (140010119006)</a:t>
            </a:r>
          </a:p>
          <a:p>
            <a:pPr algn="l"/>
            <a:r>
              <a:rPr lang="en-US" sz="2400" dirty="0">
                <a:solidFill>
                  <a:schemeClr val="tx1"/>
                </a:solidFill>
              </a:rPr>
              <a:t>3) Chirag .V.  Patel           (140010119072)</a:t>
            </a:r>
          </a:p>
          <a:p>
            <a:pPr algn="l"/>
            <a:r>
              <a:rPr lang="en-US" sz="2400" dirty="0">
                <a:solidFill>
                  <a:schemeClr val="tx1"/>
                </a:solidFill>
              </a:rPr>
              <a:t>4) </a:t>
            </a:r>
            <a:r>
              <a:rPr lang="en-US" sz="2400" dirty="0" err="1">
                <a:solidFill>
                  <a:schemeClr val="tx1"/>
                </a:solidFill>
              </a:rPr>
              <a:t>Vaghela</a:t>
            </a:r>
            <a:r>
              <a:rPr lang="en-US" sz="2400" dirty="0">
                <a:solidFill>
                  <a:schemeClr val="tx1"/>
                </a:solidFill>
              </a:rPr>
              <a:t> .G. Hardik       (150013119029)</a:t>
            </a:r>
          </a:p>
          <a:p>
            <a:pPr algn="l"/>
            <a:endParaRPr lang="en-US" sz="2400" dirty="0">
              <a:solidFill>
                <a:schemeClr val="tx1"/>
              </a:solidFill>
            </a:endParaRPr>
          </a:p>
          <a:p>
            <a:pPr marL="457200" indent="-457200"/>
            <a:r>
              <a:rPr lang="en-US" sz="2400" dirty="0">
                <a:solidFill>
                  <a:schemeClr val="tx1"/>
                </a:solidFill>
              </a:rPr>
              <a:t>              </a:t>
            </a:r>
          </a:p>
          <a:p>
            <a:pPr marL="457200" indent="-457200"/>
            <a:r>
              <a:rPr lang="en-US" sz="2400" dirty="0">
                <a:solidFill>
                  <a:schemeClr val="tx1"/>
                </a:solidFill>
              </a:rPr>
              <a:t>                                       Mentors : 1) Dr. Y. D. Patel</a:t>
            </a:r>
          </a:p>
          <a:p>
            <a:pPr marL="457200" indent="-457200"/>
            <a:r>
              <a:rPr lang="en-US" sz="2400" dirty="0">
                <a:solidFill>
                  <a:schemeClr val="tx1"/>
                </a:solidFill>
              </a:rPr>
              <a:t>                            		                  2) Prof. R. J. Desai</a:t>
            </a:r>
          </a:p>
          <a:p>
            <a:pPr marL="457200" indent="-457200">
              <a:buAutoNum type="arabicParenR"/>
            </a:pPr>
            <a:endParaRPr lang="en-US" sz="2400" dirty="0"/>
          </a:p>
          <a:p>
            <a:pPr marL="457200" indent="-457200"/>
            <a:endParaRPr lang="en-US" sz="2400" dirty="0"/>
          </a:p>
        </p:txBody>
      </p:sp>
      <p:pic>
        <p:nvPicPr>
          <p:cNvPr id="1026" name="Picture 2" descr="C:\Users\Compu care\Desktop\adit-logo.png"/>
          <p:cNvPicPr>
            <a:picLocks noChangeAspect="1" noChangeArrowheads="1"/>
          </p:cNvPicPr>
          <p:nvPr/>
        </p:nvPicPr>
        <p:blipFill>
          <a:blip r:embed="rId2" cstate="print"/>
          <a:srcRect/>
          <a:stretch>
            <a:fillRect/>
          </a:stretch>
        </p:blipFill>
        <p:spPr bwMode="auto">
          <a:xfrm>
            <a:off x="533400" y="141043"/>
            <a:ext cx="979915" cy="1116257"/>
          </a:xfrm>
          <a:prstGeom prst="rect">
            <a:avLst/>
          </a:prstGeom>
          <a:noFill/>
        </p:spPr>
      </p:pic>
      <p:sp>
        <p:nvSpPr>
          <p:cNvPr id="4" name="Slide Number Placeholder 3">
            <a:extLst>
              <a:ext uri="{FF2B5EF4-FFF2-40B4-BE49-F238E27FC236}">
                <a16:creationId xmlns:a16="http://schemas.microsoft.com/office/drawing/2014/main" id="{2AD62469-4272-5943-8FC4-635BE1AC311F}"/>
              </a:ext>
            </a:extLst>
          </p:cNvPr>
          <p:cNvSpPr>
            <a:spLocks noGrp="1"/>
          </p:cNvSpPr>
          <p:nvPr>
            <p:ph type="sldNum" sz="quarter" idx="12"/>
          </p:nvPr>
        </p:nvSpPr>
        <p:spPr/>
        <p:txBody>
          <a:bodyPr/>
          <a:lstStyle/>
          <a:p>
            <a:fld id="{DFB660F4-AA31-4F4B-9494-991D8C04768A}" type="slidenum">
              <a:rPr lang="en-US" smtClean="0"/>
              <a:pPr/>
              <a:t>1</a:t>
            </a:fld>
            <a:endParaRPr lang="en-US"/>
          </a:p>
        </p:txBody>
      </p:sp>
      <p:sp>
        <p:nvSpPr>
          <p:cNvPr id="5" name="TextBox 4">
            <a:extLst>
              <a:ext uri="{FF2B5EF4-FFF2-40B4-BE49-F238E27FC236}">
                <a16:creationId xmlns:a16="http://schemas.microsoft.com/office/drawing/2014/main" id="{D21B4119-0129-7A4A-8512-29160B6B8549}"/>
              </a:ext>
            </a:extLst>
          </p:cNvPr>
          <p:cNvSpPr txBox="1"/>
          <p:nvPr/>
        </p:nvSpPr>
        <p:spPr>
          <a:xfrm>
            <a:off x="1371600" y="1474842"/>
            <a:ext cx="6553200" cy="830997"/>
          </a:xfrm>
          <a:prstGeom prst="rect">
            <a:avLst/>
          </a:prstGeom>
          <a:noFill/>
        </p:spPr>
        <p:txBody>
          <a:bodyPr wrap="square" rtlCol="0">
            <a:spAutoFit/>
          </a:bodyPr>
          <a:lstStyle/>
          <a:p>
            <a:pPr algn="ctr"/>
            <a:r>
              <a:rPr lang="en-US" sz="2400" dirty="0"/>
              <a:t>Development of Graphical User Interface (GUI) for pump selection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37656127"/>
              </p:ext>
            </p:extLst>
          </p:nvPr>
        </p:nvGraphicFramePr>
        <p:xfrm>
          <a:off x="38100" y="1219200"/>
          <a:ext cx="9067800" cy="563880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1976210">
                <a:tc>
                  <a:txBody>
                    <a:bodyPr/>
                    <a:lstStyle/>
                    <a:p>
                      <a:r>
                        <a:rPr lang="en-US" sz="1600" b="0" dirty="0">
                          <a:solidFill>
                            <a:schemeClr val="tx1"/>
                          </a:solidFill>
                        </a:rPr>
                        <a:t>4</a:t>
                      </a:r>
                    </a:p>
                  </a:txBody>
                  <a:tcPr>
                    <a:solidFill>
                      <a:srgbClr val="EBEEF5"/>
                    </a:solidFill>
                  </a:tcPr>
                </a:tc>
                <a:tc>
                  <a:txBody>
                    <a:bodyPr/>
                    <a:lstStyle/>
                    <a:p>
                      <a:r>
                        <a:rPr lang="en-US" sz="1600" b="0" kern="1200" baseline="0" dirty="0">
                          <a:solidFill>
                            <a:schemeClr val="tx1"/>
                          </a:solidFill>
                          <a:latin typeface="+mn-lt"/>
                          <a:ea typeface="+mn-ea"/>
                          <a:cs typeface="+mn-cs"/>
                        </a:rPr>
                        <a:t>Research Paper on Object Oriented Software Engineering</a:t>
                      </a:r>
                      <a:endParaRPr lang="en-US" sz="1600" b="0" dirty="0">
                        <a:solidFill>
                          <a:schemeClr val="tx1"/>
                        </a:solidFill>
                      </a:endParaRPr>
                    </a:p>
                  </a:txBody>
                  <a:tcPr>
                    <a:solidFill>
                      <a:srgbClr val="EBEEF5"/>
                    </a:solidFill>
                  </a:tcPr>
                </a:tc>
                <a:tc>
                  <a:txBody>
                    <a:bodyPr/>
                    <a:lstStyle/>
                    <a:p>
                      <a:r>
                        <a:rPr lang="en-US" sz="1600" b="0" kern="1200" baseline="0" dirty="0">
                          <a:solidFill>
                            <a:schemeClr val="tx1"/>
                          </a:solidFill>
                          <a:latin typeface="+mn-lt"/>
                          <a:ea typeface="+mn-ea"/>
                          <a:cs typeface="+mn-cs"/>
                        </a:rPr>
                        <a:t>International Journal of Computer Science And Technology</a:t>
                      </a:r>
                    </a:p>
                    <a:p>
                      <a:r>
                        <a:rPr lang="en-US" sz="1600" b="0" kern="1200" baseline="0" dirty="0">
                          <a:solidFill>
                            <a:schemeClr val="tx1"/>
                          </a:solidFill>
                          <a:latin typeface="+mn-lt"/>
                          <a:ea typeface="+mn-ea"/>
                          <a:cs typeface="+mn-cs"/>
                        </a:rPr>
                        <a:t>Vol. 7, </a:t>
                      </a:r>
                      <a:r>
                        <a:rPr lang="en-US" sz="1600" b="0" kern="1200" baseline="0" dirty="0" err="1">
                          <a:solidFill>
                            <a:schemeClr val="tx1"/>
                          </a:solidFill>
                          <a:latin typeface="+mn-lt"/>
                          <a:ea typeface="+mn-ea"/>
                          <a:cs typeface="+mn-cs"/>
                        </a:rPr>
                        <a:t>Iss</a:t>
                      </a:r>
                      <a:r>
                        <a:rPr lang="en-US" sz="1600" b="0" kern="1200" baseline="0" dirty="0">
                          <a:solidFill>
                            <a:schemeClr val="tx1"/>
                          </a:solidFill>
                          <a:latin typeface="+mn-lt"/>
                          <a:ea typeface="+mn-ea"/>
                          <a:cs typeface="+mn-cs"/>
                        </a:rPr>
                        <a:t> </a:t>
                      </a:r>
                      <a:r>
                        <a:rPr lang="en-US" sz="1600" b="0" kern="1200" baseline="0" dirty="0" err="1">
                          <a:solidFill>
                            <a:schemeClr val="tx1"/>
                          </a:solidFill>
                          <a:latin typeface="+mn-lt"/>
                          <a:ea typeface="+mn-ea"/>
                          <a:cs typeface="+mn-cs"/>
                        </a:rPr>
                        <a:t>ue</a:t>
                      </a:r>
                      <a:r>
                        <a:rPr lang="en-US" sz="1600" b="0" kern="1200" baseline="0" dirty="0">
                          <a:solidFill>
                            <a:schemeClr val="tx1"/>
                          </a:solidFill>
                          <a:latin typeface="+mn-lt"/>
                          <a:ea typeface="+mn-ea"/>
                          <a:cs typeface="+mn-cs"/>
                        </a:rPr>
                        <a:t> 4, Oct - Dec 2016</a:t>
                      </a:r>
                      <a:endParaRPr lang="en-US" sz="1600" b="0" dirty="0">
                        <a:solidFill>
                          <a:schemeClr val="tx1"/>
                        </a:solidFill>
                      </a:endParaRPr>
                    </a:p>
                  </a:txBody>
                  <a:tcPr>
                    <a:solidFill>
                      <a:srgbClr val="EBEEF5"/>
                    </a:solidFill>
                  </a:tcPr>
                </a:tc>
                <a:tc>
                  <a:txBody>
                    <a:bodyPr/>
                    <a:lstStyle/>
                    <a:p>
                      <a:r>
                        <a:rPr lang="en-US" sz="1600" b="0" dirty="0">
                          <a:solidFill>
                            <a:schemeClr val="tx1"/>
                          </a:solidFill>
                        </a:rPr>
                        <a:t>About object oriented programming which also has been used in MATLAB app designer code.</a:t>
                      </a:r>
                    </a:p>
                  </a:txBody>
                  <a:tcPr>
                    <a:solidFill>
                      <a:srgbClr val="EBEEF5"/>
                    </a:solidFill>
                  </a:tcPr>
                </a:tc>
                <a:extLst>
                  <a:ext uri="{0D108BD9-81ED-4DB2-BD59-A6C34878D82A}">
                    <a16:rowId xmlns:a16="http://schemas.microsoft.com/office/drawing/2014/main" val="10000"/>
                  </a:ext>
                </a:extLst>
              </a:tr>
              <a:tr h="2245692">
                <a:tc>
                  <a:txBody>
                    <a:bodyPr/>
                    <a:lstStyle/>
                    <a:p>
                      <a:r>
                        <a:rPr lang="en-US" sz="1600" dirty="0"/>
                        <a:t>5</a:t>
                      </a:r>
                    </a:p>
                  </a:txBody>
                  <a:tcPr/>
                </a:tc>
                <a:tc>
                  <a:txBody>
                    <a:bodyPr/>
                    <a:lstStyle/>
                    <a:p>
                      <a:r>
                        <a:rPr lang="en-US" sz="1600" kern="1200" baseline="0" dirty="0">
                          <a:solidFill>
                            <a:schemeClr val="dk1"/>
                          </a:solidFill>
                          <a:latin typeface="+mn-lt"/>
                          <a:ea typeface="+mn-ea"/>
                          <a:cs typeface="+mn-cs"/>
                        </a:rPr>
                        <a:t>The control and drive of</a:t>
                      </a:r>
                    </a:p>
                    <a:p>
                      <a:r>
                        <a:rPr lang="en-US" sz="1600" kern="1200" baseline="0" dirty="0">
                          <a:solidFill>
                            <a:schemeClr val="dk1"/>
                          </a:solidFill>
                          <a:latin typeface="+mn-lt"/>
                          <a:ea typeface="+mn-ea"/>
                          <a:cs typeface="+mn-cs"/>
                        </a:rPr>
                        <a:t>a micro pump system</a:t>
                      </a:r>
                    </a:p>
                    <a:p>
                      <a:r>
                        <a:rPr lang="en-US" sz="1600" kern="1200" baseline="0" dirty="0">
                          <a:solidFill>
                            <a:schemeClr val="dk1"/>
                          </a:solidFill>
                          <a:latin typeface="+mn-lt"/>
                          <a:ea typeface="+mn-ea"/>
                          <a:cs typeface="+mn-cs"/>
                        </a:rPr>
                        <a:t>HENRIK</a:t>
                      </a:r>
                      <a:endParaRPr lang="en-US" sz="1600" dirty="0"/>
                    </a:p>
                  </a:txBody>
                  <a:tcPr/>
                </a:tc>
                <a:tc>
                  <a:txBody>
                    <a:bodyPr/>
                    <a:lstStyle/>
                    <a:p>
                      <a:r>
                        <a:rPr lang="en-US" sz="1600" kern="1200" baseline="0" dirty="0">
                          <a:solidFill>
                            <a:schemeClr val="dk1"/>
                          </a:solidFill>
                          <a:latin typeface="+mn-lt"/>
                          <a:ea typeface="+mn-ea"/>
                          <a:cs typeface="+mn-cs"/>
                        </a:rPr>
                        <a:t>HENRIK LINDE</a:t>
                      </a:r>
                    </a:p>
                    <a:p>
                      <a:r>
                        <a:rPr lang="en-IN" sz="1800" b="0" i="0" kern="1200" dirty="0">
                          <a:solidFill>
                            <a:schemeClr val="dk1"/>
                          </a:solidFill>
                          <a:effectLst/>
                          <a:latin typeface="+mn-lt"/>
                          <a:ea typeface="+mn-ea"/>
                          <a:cs typeface="+mn-cs"/>
                        </a:rPr>
                        <a:t>Albin Michel,</a:t>
                      </a:r>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2010-03-17</a:t>
                      </a:r>
                    </a:p>
                    <a:p>
                      <a:r>
                        <a:rPr lang="en-US" sz="1600" kern="1200" baseline="0" dirty="0">
                          <a:solidFill>
                            <a:schemeClr val="dk1"/>
                          </a:solidFill>
                          <a:latin typeface="+mn-lt"/>
                          <a:ea typeface="+mn-ea"/>
                          <a:cs typeface="+mn-cs"/>
                        </a:rPr>
                        <a:t>Pages 127-153</a:t>
                      </a:r>
                    </a:p>
                  </a:txBody>
                  <a:tcPr/>
                </a:tc>
                <a:tc>
                  <a:txBody>
                    <a:bodyPr/>
                    <a:lstStyle/>
                    <a:p>
                      <a:r>
                        <a:rPr lang="en-US" sz="1600" kern="1200" baseline="0" dirty="0">
                          <a:solidFill>
                            <a:schemeClr val="dk1"/>
                          </a:solidFill>
                          <a:latin typeface="+mn-lt"/>
                          <a:ea typeface="+mn-ea"/>
                          <a:cs typeface="+mn-cs"/>
                        </a:rPr>
                        <a:t>The parameter identification and the controllers are implemented</a:t>
                      </a:r>
                    </a:p>
                    <a:p>
                      <a:r>
                        <a:rPr lang="en-US" sz="1600" kern="1200" baseline="0" dirty="0">
                          <a:solidFill>
                            <a:schemeClr val="dk1"/>
                          </a:solidFill>
                          <a:latin typeface="+mn-lt"/>
                          <a:ea typeface="+mn-ea"/>
                          <a:cs typeface="+mn-cs"/>
                        </a:rPr>
                        <a:t>using Simulink, MATLAB and </a:t>
                      </a:r>
                      <a:r>
                        <a:rPr lang="en-US" sz="1600" kern="1200" baseline="0" dirty="0" err="1">
                          <a:solidFill>
                            <a:schemeClr val="dk1"/>
                          </a:solidFill>
                          <a:latin typeface="+mn-lt"/>
                          <a:ea typeface="+mn-ea"/>
                          <a:cs typeface="+mn-cs"/>
                        </a:rPr>
                        <a:t>dSpace</a:t>
                      </a:r>
                      <a:r>
                        <a:rPr lang="en-US" sz="1600" kern="1200" baseline="0" dirty="0">
                          <a:solidFill>
                            <a:schemeClr val="dk1"/>
                          </a:solidFill>
                          <a:latin typeface="+mn-lt"/>
                          <a:ea typeface="+mn-ea"/>
                          <a:cs typeface="+mn-cs"/>
                        </a:rPr>
                        <a:t> Real Time Interface RTI</a:t>
                      </a:r>
                    </a:p>
                  </a:txBody>
                  <a:tcPr/>
                </a:tc>
                <a:extLst>
                  <a:ext uri="{0D108BD9-81ED-4DB2-BD59-A6C34878D82A}">
                    <a16:rowId xmlns:a16="http://schemas.microsoft.com/office/drawing/2014/main" val="10001"/>
                  </a:ext>
                </a:extLst>
              </a:tr>
              <a:tr h="1416898">
                <a:tc>
                  <a:txBody>
                    <a:bodyPr/>
                    <a:lstStyle/>
                    <a:p>
                      <a:r>
                        <a:rPr lang="en-US" sz="1600" dirty="0"/>
                        <a:t>6</a:t>
                      </a:r>
                    </a:p>
                  </a:txBody>
                  <a:tcPr/>
                </a:tc>
                <a:tc>
                  <a:txBody>
                    <a:bodyPr/>
                    <a:lstStyle/>
                    <a:p>
                      <a:r>
                        <a:rPr lang="en-US" sz="1600" kern="1200" baseline="0" dirty="0">
                          <a:solidFill>
                            <a:schemeClr val="dk1"/>
                          </a:solidFill>
                          <a:latin typeface="+mn-lt"/>
                          <a:ea typeface="+mn-ea"/>
                          <a:cs typeface="+mn-cs"/>
                        </a:rPr>
                        <a:t>CFD simulation of multiphase twin screw</a:t>
                      </a:r>
                    </a:p>
                    <a:p>
                      <a:r>
                        <a:rPr lang="en-US" sz="1600" kern="1200" baseline="0" dirty="0">
                          <a:solidFill>
                            <a:schemeClr val="dk1"/>
                          </a:solidFill>
                          <a:latin typeface="+mn-lt"/>
                          <a:ea typeface="+mn-ea"/>
                          <a:cs typeface="+mn-cs"/>
                        </a:rPr>
                        <a:t>pump</a:t>
                      </a:r>
                      <a:endParaRPr lang="en-US" sz="1600" dirty="0"/>
                    </a:p>
                  </a:txBody>
                  <a:tcPr/>
                </a:tc>
                <a:tc>
                  <a:txBody>
                    <a:bodyPr/>
                    <a:lstStyle/>
                    <a:p>
                      <a:r>
                        <a:rPr lang="en-US" sz="1600" kern="1200" baseline="0" dirty="0">
                          <a:solidFill>
                            <a:schemeClr val="dk1"/>
                          </a:solidFill>
                          <a:latin typeface="+mn-lt"/>
                          <a:ea typeface="+mn-ea"/>
                          <a:cs typeface="+mn-cs"/>
                        </a:rPr>
                        <a:t>M. van </a:t>
                      </a:r>
                      <a:r>
                        <a:rPr lang="en-US" sz="1600" kern="1200" baseline="0" dirty="0" err="1">
                          <a:solidFill>
                            <a:schemeClr val="dk1"/>
                          </a:solidFill>
                          <a:latin typeface="+mn-lt"/>
                          <a:ea typeface="+mn-ea"/>
                          <a:cs typeface="+mn-cs"/>
                        </a:rPr>
                        <a:t>Beijnum</a:t>
                      </a:r>
                      <a:endParaRPr lang="en-US" sz="1600" kern="1200" baseline="0" dirty="0">
                        <a:solidFill>
                          <a:schemeClr val="dk1"/>
                        </a:solidFill>
                        <a:latin typeface="+mn-lt"/>
                        <a:ea typeface="+mn-ea"/>
                        <a:cs typeface="+mn-cs"/>
                      </a:endParaRPr>
                    </a:p>
                    <a:p>
                      <a:r>
                        <a:rPr lang="en-US" sz="1600" kern="1200" baseline="0" dirty="0">
                          <a:solidFill>
                            <a:schemeClr val="dk1"/>
                          </a:solidFill>
                          <a:latin typeface="+mn-lt"/>
                          <a:ea typeface="+mn-ea"/>
                          <a:cs typeface="+mn-cs"/>
                        </a:rPr>
                        <a:t>Report number: WPC 2007.08</a:t>
                      </a:r>
                    </a:p>
                    <a:p>
                      <a:r>
                        <a:rPr lang="en-US" sz="1600" kern="1200" baseline="0" dirty="0">
                          <a:solidFill>
                            <a:schemeClr val="dk1"/>
                          </a:solidFill>
                          <a:latin typeface="+mn-lt"/>
                          <a:ea typeface="+mn-ea"/>
                          <a:cs typeface="+mn-cs"/>
                        </a:rPr>
                        <a:t>Pages 652-680</a:t>
                      </a:r>
                      <a:endParaRPr lang="en-US" sz="1600" dirty="0"/>
                    </a:p>
                  </a:txBody>
                  <a:tcPr/>
                </a:tc>
                <a:tc>
                  <a:txBody>
                    <a:bodyPr/>
                    <a:lstStyle/>
                    <a:p>
                      <a:r>
                        <a:rPr lang="en-US" sz="1600" dirty="0"/>
                        <a:t>L</a:t>
                      </a:r>
                      <a:r>
                        <a:rPr lang="en-US" sz="1600" baseline="0" dirty="0"/>
                        <a:t>earned different effects of flow rate and  other factors.</a:t>
                      </a:r>
                      <a:endParaRPr lang="en-US" sz="1600" dirty="0"/>
                    </a:p>
                  </a:txBody>
                  <a:tcPr/>
                </a:tc>
                <a:extLst>
                  <a:ext uri="{0D108BD9-81ED-4DB2-BD59-A6C34878D82A}">
                    <a16:rowId xmlns:a16="http://schemas.microsoft.com/office/drawing/2014/main" val="10002"/>
                  </a:ext>
                </a:extLst>
              </a:tr>
            </a:tbl>
          </a:graphicData>
        </a:graphic>
      </p:graphicFrame>
      <p:sp>
        <p:nvSpPr>
          <p:cNvPr id="7" name="Title 1">
            <a:extLst>
              <a:ext uri="{FF2B5EF4-FFF2-40B4-BE49-F238E27FC236}">
                <a16:creationId xmlns:a16="http://schemas.microsoft.com/office/drawing/2014/main" id="{60E4EB12-8AD9-6B4E-B9BA-20EFD36E1B74}"/>
              </a:ext>
            </a:extLst>
          </p:cNvPr>
          <p:cNvSpPr txBox="1">
            <a:spLocks/>
          </p:cNvSpPr>
          <p:nvPr/>
        </p:nvSpPr>
        <p:spPr>
          <a:xfrm>
            <a:off x="990600" y="152400"/>
            <a:ext cx="6934200" cy="618146"/>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a:t>Literature review</a:t>
            </a:r>
            <a:endParaRPr lang="en-US" sz="3600" dirty="0"/>
          </a:p>
        </p:txBody>
      </p:sp>
      <p:graphicFrame>
        <p:nvGraphicFramePr>
          <p:cNvPr id="8" name="Table 7">
            <a:extLst>
              <a:ext uri="{FF2B5EF4-FFF2-40B4-BE49-F238E27FC236}">
                <a16:creationId xmlns:a16="http://schemas.microsoft.com/office/drawing/2014/main" id="{57A8125C-CD4C-324C-9D61-376E71F912F9}"/>
              </a:ext>
            </a:extLst>
          </p:cNvPr>
          <p:cNvGraphicFramePr>
            <a:graphicFrameLocks noGrp="1"/>
          </p:cNvGraphicFramePr>
          <p:nvPr>
            <p:extLst>
              <p:ext uri="{D42A27DB-BD31-4B8C-83A1-F6EECF244321}">
                <p14:modId xmlns:p14="http://schemas.microsoft.com/office/powerpoint/2010/main" val="1078506620"/>
              </p:ext>
            </p:extLst>
          </p:nvPr>
        </p:nvGraphicFramePr>
        <p:xfrm>
          <a:off x="38100" y="770546"/>
          <a:ext cx="9067800" cy="450626"/>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83270883"/>
                    </a:ext>
                  </a:extLst>
                </a:gridCol>
                <a:gridCol w="2590800">
                  <a:extLst>
                    <a:ext uri="{9D8B030D-6E8A-4147-A177-3AD203B41FA5}">
                      <a16:colId xmlns:a16="http://schemas.microsoft.com/office/drawing/2014/main" val="1776469135"/>
                    </a:ext>
                  </a:extLst>
                </a:gridCol>
                <a:gridCol w="2057400">
                  <a:extLst>
                    <a:ext uri="{9D8B030D-6E8A-4147-A177-3AD203B41FA5}">
                      <a16:colId xmlns:a16="http://schemas.microsoft.com/office/drawing/2014/main" val="3742940305"/>
                    </a:ext>
                  </a:extLst>
                </a:gridCol>
                <a:gridCol w="3695700">
                  <a:extLst>
                    <a:ext uri="{9D8B030D-6E8A-4147-A177-3AD203B41FA5}">
                      <a16:colId xmlns:a16="http://schemas.microsoft.com/office/drawing/2014/main" val="2799640163"/>
                    </a:ext>
                  </a:extLst>
                </a:gridCol>
              </a:tblGrid>
              <a:tr h="450626">
                <a:tc>
                  <a:txBody>
                    <a:bodyPr/>
                    <a:lstStyle/>
                    <a:p>
                      <a:r>
                        <a:rPr lang="en-US" sz="1600" dirty="0" err="1"/>
                        <a:t>Sr</a:t>
                      </a:r>
                      <a:r>
                        <a:rPr lang="en-US" sz="1600" dirty="0"/>
                        <a:t> no.</a:t>
                      </a:r>
                    </a:p>
                  </a:txBody>
                  <a:tcPr/>
                </a:tc>
                <a:tc>
                  <a:txBody>
                    <a:bodyPr/>
                    <a:lstStyle/>
                    <a:p>
                      <a:r>
                        <a:rPr lang="en-US" sz="1600" dirty="0"/>
                        <a:t>Title</a:t>
                      </a:r>
                    </a:p>
                  </a:txBody>
                  <a:tcPr/>
                </a:tc>
                <a:tc>
                  <a:txBody>
                    <a:bodyPr/>
                    <a:lstStyle/>
                    <a:p>
                      <a:r>
                        <a:rPr lang="en-US" sz="1600" dirty="0"/>
                        <a:t>Publication detail</a:t>
                      </a:r>
                    </a:p>
                  </a:txBody>
                  <a:tcPr/>
                </a:tc>
                <a:tc>
                  <a:txBody>
                    <a:bodyPr/>
                    <a:lstStyle/>
                    <a:p>
                      <a:r>
                        <a:rPr lang="en-US" sz="1600" dirty="0"/>
                        <a:t> remarks</a:t>
                      </a:r>
                    </a:p>
                  </a:txBody>
                  <a:tcPr/>
                </a:tc>
                <a:extLst>
                  <a:ext uri="{0D108BD9-81ED-4DB2-BD59-A6C34878D82A}">
                    <a16:rowId xmlns:a16="http://schemas.microsoft.com/office/drawing/2014/main" val="964007828"/>
                  </a:ext>
                </a:extLst>
              </a:tr>
            </a:tbl>
          </a:graphicData>
        </a:graphic>
      </p:graphicFrame>
      <p:sp>
        <p:nvSpPr>
          <p:cNvPr id="9" name="Slide Number Placeholder 8">
            <a:extLst>
              <a:ext uri="{FF2B5EF4-FFF2-40B4-BE49-F238E27FC236}">
                <a16:creationId xmlns:a16="http://schemas.microsoft.com/office/drawing/2014/main" id="{64F98223-EE0E-434F-A407-D5D1E4248998}"/>
              </a:ext>
            </a:extLst>
          </p:cNvPr>
          <p:cNvSpPr>
            <a:spLocks noGrp="1"/>
          </p:cNvSpPr>
          <p:nvPr>
            <p:ph type="sldNum" sz="quarter" idx="12"/>
          </p:nvPr>
        </p:nvSpPr>
        <p:spPr/>
        <p:txBody>
          <a:bodyPr/>
          <a:lstStyle/>
          <a:p>
            <a:fld id="{DFB660F4-AA31-4F4B-9494-991D8C04768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3204249"/>
              </p:ext>
            </p:extLst>
          </p:nvPr>
        </p:nvGraphicFramePr>
        <p:xfrm>
          <a:off x="38100" y="1295400"/>
          <a:ext cx="9067800" cy="5722281"/>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1895399">
                <a:tc>
                  <a:txBody>
                    <a:bodyPr/>
                    <a:lstStyle/>
                    <a:p>
                      <a:r>
                        <a:rPr lang="en-US" sz="1600" b="0" dirty="0">
                          <a:solidFill>
                            <a:schemeClr val="tx1"/>
                          </a:solidFill>
                        </a:rPr>
                        <a:t>7</a:t>
                      </a:r>
                    </a:p>
                  </a:txBody>
                  <a:tcPr>
                    <a:solidFill>
                      <a:srgbClr val="E9EE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tx1"/>
                        </a:solidFill>
                        <a:latin typeface="+mn-lt"/>
                        <a:ea typeface="+mn-ea"/>
                        <a:cs typeface="+mn-cs"/>
                      </a:endParaRPr>
                    </a:p>
                    <a:p>
                      <a:r>
                        <a:rPr lang="en-US" sz="1600" b="0" dirty="0">
                          <a:solidFill>
                            <a:schemeClr val="tx1"/>
                          </a:solidFill>
                        </a:rPr>
                        <a:t>MATLAB</a:t>
                      </a:r>
                      <a:r>
                        <a:rPr lang="en-US" sz="1600" b="0" baseline="0" dirty="0">
                          <a:solidFill>
                            <a:schemeClr val="tx1"/>
                          </a:solidFill>
                        </a:rPr>
                        <a:t>  -based GUI for data mining  as a tool for environment </a:t>
                      </a:r>
                      <a:r>
                        <a:rPr lang="en-US" sz="1600" b="0" baseline="0" dirty="0" err="1">
                          <a:solidFill>
                            <a:schemeClr val="tx1"/>
                          </a:solidFill>
                        </a:rPr>
                        <a:t>managment</a:t>
                      </a:r>
                      <a:endParaRPr lang="en-US" sz="1600" b="0" dirty="0">
                        <a:solidFill>
                          <a:schemeClr val="tx1"/>
                        </a:solidFill>
                      </a:endParaRPr>
                    </a:p>
                  </a:txBody>
                  <a:tcPr>
                    <a:solidFill>
                      <a:srgbClr val="E9EEF5"/>
                    </a:solidFill>
                  </a:tcPr>
                </a:tc>
                <a:tc>
                  <a:txBody>
                    <a:bodyPr/>
                    <a:lstStyle/>
                    <a:p>
                      <a:endParaRPr lang="en-US" sz="1600" b="0" dirty="0">
                        <a:solidFill>
                          <a:schemeClr val="tx1"/>
                        </a:solidFill>
                      </a:endParaRPr>
                    </a:p>
                    <a:p>
                      <a:r>
                        <a:rPr lang="en-US" sz="1600" b="0" dirty="0">
                          <a:solidFill>
                            <a:schemeClr val="tx1"/>
                          </a:solidFill>
                        </a:rPr>
                        <a:t>International Journal of Computer, Information Science and Engineering Vol:8 No:1, 2014</a:t>
                      </a:r>
                      <a:br>
                        <a:rPr lang="en-US" sz="1600" b="0" dirty="0">
                          <a:solidFill>
                            <a:schemeClr val="tx1"/>
                          </a:solidFill>
                        </a:rPr>
                      </a:br>
                      <a:endParaRPr lang="en-US" sz="1600" b="0" dirty="0">
                        <a:solidFill>
                          <a:schemeClr val="tx1"/>
                        </a:solidFill>
                      </a:endParaRPr>
                    </a:p>
                  </a:txBody>
                  <a:tcPr>
                    <a:solidFill>
                      <a:srgbClr val="E9EEF5"/>
                    </a:solidFill>
                  </a:tcPr>
                </a:tc>
                <a:tc>
                  <a:txBody>
                    <a:bodyPr/>
                    <a:lstStyle/>
                    <a:p>
                      <a:r>
                        <a:rPr lang="en-US" sz="1600" b="0" dirty="0">
                          <a:solidFill>
                            <a:schemeClr val="tx1"/>
                          </a:solidFill>
                        </a:rPr>
                        <a:t>the</a:t>
                      </a:r>
                      <a:r>
                        <a:rPr lang="en-US" sz="1600" b="0" baseline="0" dirty="0">
                          <a:solidFill>
                            <a:schemeClr val="tx1"/>
                          </a:solidFill>
                        </a:rPr>
                        <a:t> aim of these tool is to provide an interface for applying data mining method in the environmental application . </a:t>
                      </a:r>
                      <a:r>
                        <a:rPr lang="en-US" sz="1600" b="0" baseline="0" dirty="0" err="1">
                          <a:solidFill>
                            <a:schemeClr val="tx1"/>
                          </a:solidFill>
                        </a:rPr>
                        <a:t>Useing</a:t>
                      </a:r>
                      <a:r>
                        <a:rPr lang="en-US" sz="1600" b="0" baseline="0" dirty="0">
                          <a:solidFill>
                            <a:schemeClr val="tx1"/>
                          </a:solidFill>
                        </a:rPr>
                        <a:t> this  interface to collect data from sensor  and applying the data mining method</a:t>
                      </a:r>
                      <a:endParaRPr lang="en-US" sz="1600" b="0" dirty="0">
                        <a:solidFill>
                          <a:schemeClr val="tx1"/>
                        </a:solidFill>
                      </a:endParaRPr>
                    </a:p>
                  </a:txBody>
                  <a:tcPr>
                    <a:solidFill>
                      <a:srgbClr val="E9EEF5"/>
                    </a:solidFill>
                  </a:tcPr>
                </a:tc>
                <a:extLst>
                  <a:ext uri="{0D108BD9-81ED-4DB2-BD59-A6C34878D82A}">
                    <a16:rowId xmlns:a16="http://schemas.microsoft.com/office/drawing/2014/main" val="10000"/>
                  </a:ext>
                </a:extLst>
              </a:tr>
              <a:tr h="1060532">
                <a:tc>
                  <a:txBody>
                    <a:bodyPr/>
                    <a:lstStyle/>
                    <a:p>
                      <a:r>
                        <a:rPr lang="en-US" sz="1600" dirty="0"/>
                        <a:t>8</a:t>
                      </a:r>
                    </a:p>
                  </a:txBody>
                  <a:tcPr/>
                </a:tc>
                <a:tc>
                  <a:txBody>
                    <a:bodyPr/>
                    <a:lstStyle/>
                    <a:p>
                      <a:r>
                        <a:rPr lang="en-US" sz="1600" dirty="0"/>
                        <a:t>Class </a:t>
                      </a:r>
                      <a:r>
                        <a:rPr lang="en-US" sz="1600" baseline="0" dirty="0"/>
                        <a:t> project with GUI</a:t>
                      </a:r>
                    </a:p>
                    <a:p>
                      <a:r>
                        <a:rPr lang="en-US" sz="1600" baseline="0" dirty="0"/>
                        <a:t>In  MATLAB</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Min-Sung Koh</a:t>
                      </a:r>
                    </a:p>
                    <a:p>
                      <a:r>
                        <a:rPr lang="en-US" sz="1600" dirty="0"/>
                        <a:t>American society</a:t>
                      </a:r>
                      <a:r>
                        <a:rPr lang="en-US" sz="1600" baseline="0" dirty="0"/>
                        <a:t> for engineering education</a:t>
                      </a:r>
                    </a:p>
                    <a:p>
                      <a:r>
                        <a:rPr lang="en-US" sz="1600" baseline="0" dirty="0"/>
                        <a:t>2007 </a:t>
                      </a:r>
                      <a:endParaRPr lang="en-US" sz="1600" dirty="0"/>
                    </a:p>
                  </a:txBody>
                  <a:tcPr/>
                </a:tc>
                <a:tc>
                  <a:txBody>
                    <a:bodyPr/>
                    <a:lstStyle/>
                    <a:p>
                      <a:r>
                        <a:rPr lang="en-US" sz="1600" baseline="0" dirty="0"/>
                        <a:t>Prepare GUI for different data for pump by studied different example like class project.</a:t>
                      </a:r>
                      <a:endParaRPr lang="en-US" sz="1600" dirty="0"/>
                    </a:p>
                  </a:txBody>
                  <a:tcPr/>
                </a:tc>
                <a:extLst>
                  <a:ext uri="{0D108BD9-81ED-4DB2-BD59-A6C34878D82A}">
                    <a16:rowId xmlns:a16="http://schemas.microsoft.com/office/drawing/2014/main" val="10001"/>
                  </a:ext>
                </a:extLst>
              </a:tr>
              <a:tr h="837186">
                <a:tc>
                  <a:txBody>
                    <a:bodyPr/>
                    <a:lstStyle/>
                    <a:p>
                      <a:r>
                        <a:rPr lang="en-US" sz="1600" dirty="0"/>
                        <a:t>9</a:t>
                      </a:r>
                    </a:p>
                  </a:txBody>
                  <a:tcPr/>
                </a:tc>
                <a:tc>
                  <a:txBody>
                    <a:bodyPr/>
                    <a:lstStyle/>
                    <a:p>
                      <a:r>
                        <a:rPr lang="en-US" sz="1600" dirty="0"/>
                        <a:t>Classification of pump </a:t>
                      </a:r>
                    </a:p>
                  </a:txBody>
                  <a:tcPr/>
                </a:tc>
                <a:tc>
                  <a:txBody>
                    <a:bodyPr/>
                    <a:lstStyle/>
                    <a:p>
                      <a:r>
                        <a:rPr lang="en-US" sz="1600" dirty="0"/>
                        <a:t>Machine parts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Hicks, Tyler G</a:t>
                      </a:r>
                    </a:p>
                    <a:p>
                      <a:r>
                        <a:rPr lang="en-US" sz="1600" baseline="0" dirty="0"/>
                        <a:t> November 21,2013</a:t>
                      </a:r>
                    </a:p>
                    <a:p>
                      <a:r>
                        <a:rPr lang="en-US" sz="1600" baseline="0" dirty="0"/>
                        <a:t>Pages 83-90</a:t>
                      </a:r>
                      <a:endParaRPr lang="en-US" sz="1600" dirty="0"/>
                    </a:p>
                  </a:txBody>
                  <a:tcPr/>
                </a:tc>
                <a:tc>
                  <a:txBody>
                    <a:bodyPr/>
                    <a:lstStyle/>
                    <a:p>
                      <a:r>
                        <a:rPr lang="en-US" sz="1600" dirty="0"/>
                        <a:t>Understand</a:t>
                      </a:r>
                      <a:r>
                        <a:rPr lang="en-US" sz="1600" baseline="0" dirty="0"/>
                        <a:t> different types of pump and terminology</a:t>
                      </a:r>
                      <a:endParaRPr lang="en-US" sz="1600" dirty="0"/>
                    </a:p>
                  </a:txBody>
                  <a:tcPr/>
                </a:tc>
                <a:extLst>
                  <a:ext uri="{0D108BD9-81ED-4DB2-BD59-A6C34878D82A}">
                    <a16:rowId xmlns:a16="http://schemas.microsoft.com/office/drawing/2014/main" val="10002"/>
                  </a:ext>
                </a:extLst>
              </a:tr>
              <a:tr h="1693282">
                <a:tc>
                  <a:txBody>
                    <a:bodyPr/>
                    <a:lstStyle/>
                    <a:p>
                      <a:r>
                        <a:rPr lang="en-US" sz="1600" dirty="0"/>
                        <a:t>10</a:t>
                      </a:r>
                    </a:p>
                  </a:txBody>
                  <a:tcPr/>
                </a:tc>
                <a:tc>
                  <a:txBody>
                    <a:bodyPr/>
                    <a:lstStyle/>
                    <a:p>
                      <a:r>
                        <a:rPr lang="en-IN" sz="1800" b="0" i="0" kern="1200" dirty="0" err="1">
                          <a:solidFill>
                            <a:schemeClr val="dk1"/>
                          </a:solidFill>
                          <a:effectLst/>
                          <a:latin typeface="+mn-lt"/>
                          <a:ea typeface="+mn-ea"/>
                          <a:cs typeface="+mn-cs"/>
                        </a:rPr>
                        <a:t>liteITD</a:t>
                      </a:r>
                      <a:r>
                        <a:rPr lang="en-IN" sz="1800" b="0" i="0" kern="1200" dirty="0">
                          <a:solidFill>
                            <a:schemeClr val="dk1"/>
                          </a:solidFill>
                          <a:effectLst/>
                          <a:latin typeface="+mn-lt"/>
                          <a:ea typeface="+mn-ea"/>
                          <a:cs typeface="+mn-cs"/>
                        </a:rPr>
                        <a:t> a MATLAB Graphical User Interface (GUI) program for topology design of continuum structures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Mariano Victoria</a:t>
                      </a:r>
                      <a:r>
                        <a:rPr lang="en-US" sz="160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2016-07-12 ,pages 126-147</a:t>
                      </a:r>
                    </a:p>
                    <a:p>
                      <a:pPr marL="0" marR="0" indent="0" algn="l" defTabSz="914400" rtl="0" eaLnBrk="1" fontAlgn="auto" latinLnBrk="0" hangingPunct="1">
                        <a:lnSpc>
                          <a:spcPct val="100000"/>
                        </a:lnSpc>
                        <a:spcBef>
                          <a:spcPts val="0"/>
                        </a:spcBef>
                        <a:spcAft>
                          <a:spcPts val="0"/>
                        </a:spcAft>
                        <a:buClrTx/>
                        <a:buSzTx/>
                        <a:buFontTx/>
                        <a:buNone/>
                        <a:tabLst/>
                        <a:defRPr/>
                      </a:pPr>
                      <a:br>
                        <a:rPr lang="en-US" sz="1600" baseline="0" dirty="0"/>
                      </a:b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MATLAB software environment of MathWorks under Windows operating system. GUIDE (Graphical User Interface Development Environment) was used to create a friendly Graphical User Interface (GUI). </a:t>
                      </a:r>
                    </a:p>
                  </a:txBody>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7FE657D0-18C8-EA48-98CD-82684B7427B8}"/>
              </a:ext>
            </a:extLst>
          </p:cNvPr>
          <p:cNvGraphicFramePr>
            <a:graphicFrameLocks noGrp="1"/>
          </p:cNvGraphicFramePr>
          <p:nvPr>
            <p:extLst>
              <p:ext uri="{D42A27DB-BD31-4B8C-83A1-F6EECF244321}">
                <p14:modId xmlns:p14="http://schemas.microsoft.com/office/powerpoint/2010/main" val="2741438437"/>
              </p:ext>
            </p:extLst>
          </p:nvPr>
        </p:nvGraphicFramePr>
        <p:xfrm>
          <a:off x="38100" y="838200"/>
          <a:ext cx="9067800" cy="450626"/>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126744540"/>
                    </a:ext>
                  </a:extLst>
                </a:gridCol>
                <a:gridCol w="2590800">
                  <a:extLst>
                    <a:ext uri="{9D8B030D-6E8A-4147-A177-3AD203B41FA5}">
                      <a16:colId xmlns:a16="http://schemas.microsoft.com/office/drawing/2014/main" val="2858742369"/>
                    </a:ext>
                  </a:extLst>
                </a:gridCol>
                <a:gridCol w="2057400">
                  <a:extLst>
                    <a:ext uri="{9D8B030D-6E8A-4147-A177-3AD203B41FA5}">
                      <a16:colId xmlns:a16="http://schemas.microsoft.com/office/drawing/2014/main" val="3892635012"/>
                    </a:ext>
                  </a:extLst>
                </a:gridCol>
                <a:gridCol w="3695700">
                  <a:extLst>
                    <a:ext uri="{9D8B030D-6E8A-4147-A177-3AD203B41FA5}">
                      <a16:colId xmlns:a16="http://schemas.microsoft.com/office/drawing/2014/main" val="2085808757"/>
                    </a:ext>
                  </a:extLst>
                </a:gridCol>
              </a:tblGrid>
              <a:tr h="450626">
                <a:tc>
                  <a:txBody>
                    <a:bodyPr/>
                    <a:lstStyle/>
                    <a:p>
                      <a:r>
                        <a:rPr lang="en-US" sz="1600" dirty="0" err="1"/>
                        <a:t>Sr</a:t>
                      </a:r>
                      <a:r>
                        <a:rPr lang="en-US" sz="1600" dirty="0"/>
                        <a:t> no.</a:t>
                      </a:r>
                    </a:p>
                  </a:txBody>
                  <a:tcPr/>
                </a:tc>
                <a:tc>
                  <a:txBody>
                    <a:bodyPr/>
                    <a:lstStyle/>
                    <a:p>
                      <a:r>
                        <a:rPr lang="en-US" sz="1600" dirty="0"/>
                        <a:t>Title</a:t>
                      </a:r>
                    </a:p>
                  </a:txBody>
                  <a:tcPr/>
                </a:tc>
                <a:tc>
                  <a:txBody>
                    <a:bodyPr/>
                    <a:lstStyle/>
                    <a:p>
                      <a:r>
                        <a:rPr lang="en-US" sz="1600" dirty="0"/>
                        <a:t>Publication detail</a:t>
                      </a:r>
                    </a:p>
                  </a:txBody>
                  <a:tcPr/>
                </a:tc>
                <a:tc>
                  <a:txBody>
                    <a:bodyPr/>
                    <a:lstStyle/>
                    <a:p>
                      <a:r>
                        <a:rPr lang="en-US" sz="1600" dirty="0"/>
                        <a:t> remarks</a:t>
                      </a:r>
                    </a:p>
                  </a:txBody>
                  <a:tcPr/>
                </a:tc>
                <a:extLst>
                  <a:ext uri="{0D108BD9-81ED-4DB2-BD59-A6C34878D82A}">
                    <a16:rowId xmlns:a16="http://schemas.microsoft.com/office/drawing/2014/main" val="2321293951"/>
                  </a:ext>
                </a:extLst>
              </a:tr>
            </a:tbl>
          </a:graphicData>
        </a:graphic>
      </p:graphicFrame>
      <p:sp>
        <p:nvSpPr>
          <p:cNvPr id="6" name="Title 1">
            <a:extLst>
              <a:ext uri="{FF2B5EF4-FFF2-40B4-BE49-F238E27FC236}">
                <a16:creationId xmlns:a16="http://schemas.microsoft.com/office/drawing/2014/main" id="{454C61E4-8AEC-2042-B5F7-9E831117C20D}"/>
              </a:ext>
            </a:extLst>
          </p:cNvPr>
          <p:cNvSpPr txBox="1">
            <a:spLocks/>
          </p:cNvSpPr>
          <p:nvPr/>
        </p:nvSpPr>
        <p:spPr>
          <a:xfrm>
            <a:off x="990600" y="152400"/>
            <a:ext cx="6934200" cy="618146"/>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a:t>Literature review</a:t>
            </a:r>
            <a:endParaRPr lang="en-US" sz="3600" dirty="0"/>
          </a:p>
        </p:txBody>
      </p:sp>
      <p:sp>
        <p:nvSpPr>
          <p:cNvPr id="7" name="Slide Number Placeholder 6">
            <a:extLst>
              <a:ext uri="{FF2B5EF4-FFF2-40B4-BE49-F238E27FC236}">
                <a16:creationId xmlns:a16="http://schemas.microsoft.com/office/drawing/2014/main" id="{712F0A73-C32D-1545-A0B7-78F71F1A67D3}"/>
              </a:ext>
            </a:extLst>
          </p:cNvPr>
          <p:cNvSpPr>
            <a:spLocks noGrp="1"/>
          </p:cNvSpPr>
          <p:nvPr>
            <p:ph type="sldNum" sz="quarter" idx="12"/>
          </p:nvPr>
        </p:nvSpPr>
        <p:spPr/>
        <p:txBody>
          <a:bodyPr/>
          <a:lstStyle/>
          <a:p>
            <a:fld id="{DFB660F4-AA31-4F4B-9494-991D8C04768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FB19-F770-4C47-B587-0A80F4F7008B}"/>
              </a:ext>
            </a:extLst>
          </p:cNvPr>
          <p:cNvSpPr>
            <a:spLocks noGrp="1"/>
          </p:cNvSpPr>
          <p:nvPr>
            <p:ph type="title"/>
          </p:nvPr>
        </p:nvSpPr>
        <p:spPr>
          <a:xfrm>
            <a:off x="593090" y="762000"/>
            <a:ext cx="7886700" cy="754856"/>
          </a:xfrm>
        </p:spPr>
        <p:txBody>
          <a:bodyPr>
            <a:normAutofit/>
          </a:bodyPr>
          <a:lstStyle/>
          <a:p>
            <a:r>
              <a:rPr lang="en-US" sz="3600" dirty="0"/>
              <a:t>Outcome of Literature Review </a:t>
            </a:r>
          </a:p>
        </p:txBody>
      </p:sp>
      <p:sp>
        <p:nvSpPr>
          <p:cNvPr id="3" name="Content Placeholder 2">
            <a:extLst>
              <a:ext uri="{FF2B5EF4-FFF2-40B4-BE49-F238E27FC236}">
                <a16:creationId xmlns:a16="http://schemas.microsoft.com/office/drawing/2014/main" id="{21A9B979-CF1E-E942-A39C-CC96E81FB570}"/>
              </a:ext>
            </a:extLst>
          </p:cNvPr>
          <p:cNvSpPr>
            <a:spLocks noGrp="1"/>
          </p:cNvSpPr>
          <p:nvPr>
            <p:ph idx="1"/>
          </p:nvPr>
        </p:nvSpPr>
        <p:spPr>
          <a:xfrm>
            <a:off x="628650" y="1951612"/>
            <a:ext cx="7886700" cy="3538361"/>
          </a:xfrm>
        </p:spPr>
        <p:txBody>
          <a:bodyPr>
            <a:normAutofit fontScale="70000" lnSpcReduction="20000"/>
          </a:bodyPr>
          <a:lstStyle/>
          <a:p>
            <a:pPr>
              <a:lnSpc>
                <a:spcPct val="150000"/>
              </a:lnSpc>
            </a:pPr>
            <a:r>
              <a:rPr lang="en-US" dirty="0"/>
              <a:t>Pitch ,Flow rate ,Diameter ,Viscosity and Power are main parameter affect selection of pump.</a:t>
            </a:r>
          </a:p>
          <a:p>
            <a:pPr>
              <a:lnSpc>
                <a:spcPct val="150000"/>
              </a:lnSpc>
            </a:pPr>
            <a:r>
              <a:rPr lang="en-US" dirty="0"/>
              <a:t>Learned how to clean up unwanted data and arranging data.</a:t>
            </a:r>
          </a:p>
          <a:p>
            <a:pPr>
              <a:lnSpc>
                <a:spcPct val="150000"/>
              </a:lnSpc>
            </a:pPr>
            <a:r>
              <a:rPr lang="en-US" dirty="0"/>
              <a:t>Understand concept of object oriented programming.</a:t>
            </a:r>
          </a:p>
          <a:p>
            <a:pPr>
              <a:lnSpc>
                <a:spcPct val="150000"/>
              </a:lnSpc>
            </a:pPr>
            <a:r>
              <a:rPr lang="en-US" dirty="0"/>
              <a:t>Implementation of GUI with MATLAB code and plotting and finding data from a database.</a:t>
            </a:r>
          </a:p>
          <a:p>
            <a:pPr marL="0" indent="0">
              <a:buNone/>
            </a:pPr>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7080A25-9FD1-B141-A3B4-3051A2B2275D}"/>
              </a:ext>
            </a:extLst>
          </p:cNvPr>
          <p:cNvSpPr>
            <a:spLocks noGrp="1"/>
          </p:cNvSpPr>
          <p:nvPr>
            <p:ph type="sldNum" sz="quarter" idx="12"/>
          </p:nvPr>
        </p:nvSpPr>
        <p:spPr/>
        <p:txBody>
          <a:bodyPr/>
          <a:lstStyle/>
          <a:p>
            <a:fld id="{DFB660F4-AA31-4F4B-9494-991D8C04768A}" type="slidenum">
              <a:rPr lang="en-US" smtClean="0"/>
              <a:pPr/>
              <a:t>12</a:t>
            </a:fld>
            <a:endParaRPr lang="en-US"/>
          </a:p>
        </p:txBody>
      </p:sp>
    </p:spTree>
    <p:extLst>
      <p:ext uri="{BB962C8B-B14F-4D97-AF65-F5344CB8AC3E}">
        <p14:creationId xmlns:p14="http://schemas.microsoft.com/office/powerpoint/2010/main" val="168808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565A-7AFA-9443-90B8-FF244657C7AE}"/>
              </a:ext>
            </a:extLst>
          </p:cNvPr>
          <p:cNvSpPr>
            <a:spLocks noGrp="1"/>
          </p:cNvSpPr>
          <p:nvPr>
            <p:ph type="title"/>
          </p:nvPr>
        </p:nvSpPr>
        <p:spPr>
          <a:xfrm>
            <a:off x="581025" y="685800"/>
            <a:ext cx="7981950" cy="1120886"/>
          </a:xfrm>
        </p:spPr>
        <p:txBody>
          <a:bodyPr>
            <a:normAutofit/>
          </a:bodyPr>
          <a:lstStyle/>
          <a:p>
            <a:pPr algn="ctr"/>
            <a:r>
              <a:rPr lang="en-US" sz="3600" dirty="0"/>
              <a:t>Problem definition</a:t>
            </a:r>
          </a:p>
        </p:txBody>
      </p:sp>
      <p:sp>
        <p:nvSpPr>
          <p:cNvPr id="3" name="Content Placeholder 2">
            <a:extLst>
              <a:ext uri="{FF2B5EF4-FFF2-40B4-BE49-F238E27FC236}">
                <a16:creationId xmlns:a16="http://schemas.microsoft.com/office/drawing/2014/main" id="{CCFF9E01-0491-0748-8388-5DFBE85B2BF2}"/>
              </a:ext>
            </a:extLst>
          </p:cNvPr>
          <p:cNvSpPr>
            <a:spLocks noGrp="1"/>
          </p:cNvSpPr>
          <p:nvPr>
            <p:ph idx="1"/>
          </p:nvPr>
        </p:nvSpPr>
        <p:spPr>
          <a:xfrm>
            <a:off x="628650" y="2686100"/>
            <a:ext cx="7886700" cy="3333699"/>
          </a:xfrm>
        </p:spPr>
        <p:txBody>
          <a:bodyPr>
            <a:noAutofit/>
          </a:bodyPr>
          <a:lstStyle/>
          <a:p>
            <a:r>
              <a:rPr lang="en-US" sz="2400" dirty="0"/>
              <a:t>Development of Graphical User Interface (GUI) for screw pump selection.</a:t>
            </a:r>
          </a:p>
          <a:p>
            <a:pPr marL="0" indent="0">
              <a:buNone/>
            </a:pPr>
            <a:endParaRPr lang="en-US" sz="2400" dirty="0"/>
          </a:p>
        </p:txBody>
      </p:sp>
      <p:sp>
        <p:nvSpPr>
          <p:cNvPr id="4" name="Slide Number Placeholder 3">
            <a:extLst>
              <a:ext uri="{FF2B5EF4-FFF2-40B4-BE49-F238E27FC236}">
                <a16:creationId xmlns:a16="http://schemas.microsoft.com/office/drawing/2014/main" id="{5EA5D450-7F80-224E-80C1-15D9D0680D51}"/>
              </a:ext>
            </a:extLst>
          </p:cNvPr>
          <p:cNvSpPr>
            <a:spLocks noGrp="1"/>
          </p:cNvSpPr>
          <p:nvPr>
            <p:ph type="sldNum" sz="quarter" idx="12"/>
          </p:nvPr>
        </p:nvSpPr>
        <p:spPr/>
        <p:txBody>
          <a:bodyPr/>
          <a:lstStyle/>
          <a:p>
            <a:fld id="{DFB660F4-AA31-4F4B-9494-991D8C04768A}" type="slidenum">
              <a:rPr lang="en-US" smtClean="0"/>
              <a:pPr/>
              <a:t>13</a:t>
            </a:fld>
            <a:endParaRPr lang="en-US"/>
          </a:p>
        </p:txBody>
      </p:sp>
    </p:spTree>
    <p:extLst>
      <p:ext uri="{BB962C8B-B14F-4D97-AF65-F5344CB8AC3E}">
        <p14:creationId xmlns:p14="http://schemas.microsoft.com/office/powerpoint/2010/main" val="133969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558F-0178-FC48-9881-B540905AAD96}"/>
              </a:ext>
            </a:extLst>
          </p:cNvPr>
          <p:cNvSpPr>
            <a:spLocks noGrp="1"/>
          </p:cNvSpPr>
          <p:nvPr>
            <p:ph type="title"/>
          </p:nvPr>
        </p:nvSpPr>
        <p:spPr/>
        <p:txBody>
          <a:bodyPr/>
          <a:lstStyle/>
          <a:p>
            <a:pPr algn="ctr"/>
            <a:r>
              <a:rPr lang="en-US" sz="2700" dirty="0"/>
              <a:t>Methodology</a:t>
            </a:r>
            <a:r>
              <a:rPr lang="en-US" dirty="0"/>
              <a:t> </a:t>
            </a:r>
          </a:p>
        </p:txBody>
      </p:sp>
      <p:sp>
        <p:nvSpPr>
          <p:cNvPr id="6" name="TextBox 5">
            <a:extLst>
              <a:ext uri="{FF2B5EF4-FFF2-40B4-BE49-F238E27FC236}">
                <a16:creationId xmlns:a16="http://schemas.microsoft.com/office/drawing/2014/main" id="{ED663CE4-933C-D14C-8BE3-93CD9E16F7FC}"/>
              </a:ext>
            </a:extLst>
          </p:cNvPr>
          <p:cNvSpPr txBox="1"/>
          <p:nvPr/>
        </p:nvSpPr>
        <p:spPr>
          <a:xfrm>
            <a:off x="3733800" y="1723880"/>
            <a:ext cx="4781550" cy="4039567"/>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dirty="0"/>
              <a:t>Taking inputs from the user.</a:t>
            </a:r>
          </a:p>
          <a:p>
            <a:pPr marL="214313" indent="-214313">
              <a:lnSpc>
                <a:spcPct val="150000"/>
              </a:lnSpc>
              <a:buFont typeface="Arial" panose="020B0604020202020204" pitchFamily="34" charset="0"/>
              <a:buChar char="•"/>
            </a:pPr>
            <a:r>
              <a:rPr lang="en-US" dirty="0"/>
              <a:t>After obtaining the data using “</a:t>
            </a:r>
            <a:r>
              <a:rPr lang="en-IN" dirty="0"/>
              <a:t>find(</a:t>
            </a:r>
            <a:r>
              <a:rPr lang="en-US" dirty="0"/>
              <a:t>)” function.</a:t>
            </a:r>
          </a:p>
          <a:p>
            <a:pPr marL="214313" indent="-214313">
              <a:lnSpc>
                <a:spcPct val="150000"/>
              </a:lnSpc>
              <a:buFont typeface="Arial" panose="020B0604020202020204" pitchFamily="34" charset="0"/>
              <a:buChar char="•"/>
            </a:pPr>
            <a:r>
              <a:rPr lang="en-US" dirty="0"/>
              <a:t>Then using conditionals “if else” to check weather data is existing or not.</a:t>
            </a:r>
          </a:p>
          <a:p>
            <a:pPr marL="214313" indent="-214313">
              <a:lnSpc>
                <a:spcPct val="150000"/>
              </a:lnSpc>
              <a:buFont typeface="Arial" panose="020B0604020202020204" pitchFamily="34" charset="0"/>
              <a:buChar char="•"/>
            </a:pPr>
            <a:r>
              <a:rPr lang="en-IN" dirty="0"/>
              <a:t>If not found matching data then we throw error as “data not found !”</a:t>
            </a:r>
          </a:p>
          <a:p>
            <a:pPr marL="214313" indent="-214313">
              <a:lnSpc>
                <a:spcPct val="150000"/>
              </a:lnSpc>
              <a:buFont typeface="Arial" panose="020B0604020202020204" pitchFamily="34" charset="0"/>
              <a:buChar char="•"/>
            </a:pPr>
            <a:r>
              <a:rPr lang="en-IN" dirty="0"/>
              <a:t>If found matching data then going to print it’s diameter.</a:t>
            </a:r>
          </a:p>
          <a:p>
            <a:pPr marL="214313" indent="-214313">
              <a:buFont typeface="Arial" panose="020B0604020202020204" pitchFamily="34" charset="0"/>
              <a:buChar char="•"/>
            </a:pPr>
            <a:endParaRPr lang="en-IN" sz="1350" dirty="0"/>
          </a:p>
        </p:txBody>
      </p:sp>
      <p:sp>
        <p:nvSpPr>
          <p:cNvPr id="4" name="Slide Number Placeholder 3">
            <a:extLst>
              <a:ext uri="{FF2B5EF4-FFF2-40B4-BE49-F238E27FC236}">
                <a16:creationId xmlns:a16="http://schemas.microsoft.com/office/drawing/2014/main" id="{DEA97CF6-1E4A-2D49-9708-DB7BD4A9E9EB}"/>
              </a:ext>
            </a:extLst>
          </p:cNvPr>
          <p:cNvSpPr>
            <a:spLocks noGrp="1"/>
          </p:cNvSpPr>
          <p:nvPr>
            <p:ph type="sldNum" sz="quarter" idx="12"/>
          </p:nvPr>
        </p:nvSpPr>
        <p:spPr/>
        <p:txBody>
          <a:bodyPr/>
          <a:lstStyle/>
          <a:p>
            <a:fld id="{DFB660F4-AA31-4F4B-9494-991D8C04768A}" type="slidenum">
              <a:rPr lang="en-US" smtClean="0"/>
              <a:pPr/>
              <a:t>14</a:t>
            </a:fld>
            <a:endParaRPr lang="en-US"/>
          </a:p>
        </p:txBody>
      </p:sp>
      <p:pic>
        <p:nvPicPr>
          <p:cNvPr id="9" name="Content Placeholder 8">
            <a:extLst>
              <a:ext uri="{FF2B5EF4-FFF2-40B4-BE49-F238E27FC236}">
                <a16:creationId xmlns:a16="http://schemas.microsoft.com/office/drawing/2014/main" id="{D706F732-5D7D-EB4E-B9CB-BE8BD512E69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748" y="1624012"/>
            <a:ext cx="3469052" cy="4525963"/>
          </a:xfrm>
        </p:spPr>
      </p:pic>
    </p:spTree>
    <p:extLst>
      <p:ext uri="{BB962C8B-B14F-4D97-AF65-F5344CB8AC3E}">
        <p14:creationId xmlns:p14="http://schemas.microsoft.com/office/powerpoint/2010/main" val="4187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A751-9CD5-BD41-896B-A4F8DBC09EFC}"/>
              </a:ext>
            </a:extLst>
          </p:cNvPr>
          <p:cNvSpPr>
            <a:spLocks noGrp="1"/>
          </p:cNvSpPr>
          <p:nvPr>
            <p:ph type="title"/>
          </p:nvPr>
        </p:nvSpPr>
        <p:spPr>
          <a:xfrm>
            <a:off x="457200" y="274638"/>
            <a:ext cx="8229600" cy="715962"/>
          </a:xfrm>
        </p:spPr>
        <p:txBody>
          <a:bodyPr>
            <a:normAutofit/>
          </a:bodyPr>
          <a:lstStyle/>
          <a:p>
            <a:pPr algn="ctr"/>
            <a:r>
              <a:rPr lang="en-US" sz="2700" dirty="0"/>
              <a:t>Screw pump data</a:t>
            </a:r>
          </a:p>
        </p:txBody>
      </p:sp>
      <p:pic>
        <p:nvPicPr>
          <p:cNvPr id="5" name="Content Placeholder 4">
            <a:extLst>
              <a:ext uri="{FF2B5EF4-FFF2-40B4-BE49-F238E27FC236}">
                <a16:creationId xmlns:a16="http://schemas.microsoft.com/office/drawing/2014/main" id="{DD3EF33D-05D8-7F4A-B723-CB1BD04814F0}"/>
              </a:ext>
            </a:extLst>
          </p:cNvPr>
          <p:cNvPicPr>
            <a:picLocks noGrp="1" noChangeAspect="1"/>
          </p:cNvPicPr>
          <p:nvPr>
            <p:ph idx="1"/>
          </p:nvPr>
        </p:nvPicPr>
        <p:blipFill>
          <a:blip r:embed="rId2"/>
          <a:stretch>
            <a:fillRect/>
          </a:stretch>
        </p:blipFill>
        <p:spPr>
          <a:xfrm>
            <a:off x="571500" y="846138"/>
            <a:ext cx="8001000" cy="6430365"/>
          </a:xfrm>
        </p:spPr>
      </p:pic>
      <p:sp>
        <p:nvSpPr>
          <p:cNvPr id="4" name="Slide Number Placeholder 3">
            <a:extLst>
              <a:ext uri="{FF2B5EF4-FFF2-40B4-BE49-F238E27FC236}">
                <a16:creationId xmlns:a16="http://schemas.microsoft.com/office/drawing/2014/main" id="{F73E6FFF-CE0D-3F46-8D72-C769CA282201}"/>
              </a:ext>
            </a:extLst>
          </p:cNvPr>
          <p:cNvSpPr>
            <a:spLocks noGrp="1"/>
          </p:cNvSpPr>
          <p:nvPr>
            <p:ph type="sldNum" sz="quarter" idx="12"/>
          </p:nvPr>
        </p:nvSpPr>
        <p:spPr/>
        <p:txBody>
          <a:bodyPr/>
          <a:lstStyle/>
          <a:p>
            <a:fld id="{DFB660F4-AA31-4F4B-9494-991D8C04768A}" type="slidenum">
              <a:rPr lang="en-US" smtClean="0"/>
              <a:pPr/>
              <a:t>15</a:t>
            </a:fld>
            <a:endParaRPr lang="en-US"/>
          </a:p>
        </p:txBody>
      </p:sp>
    </p:spTree>
    <p:extLst>
      <p:ext uri="{BB962C8B-B14F-4D97-AF65-F5344CB8AC3E}">
        <p14:creationId xmlns:p14="http://schemas.microsoft.com/office/powerpoint/2010/main" val="1608383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1C8E-942B-9F4E-AF17-BB5A84927036}"/>
              </a:ext>
            </a:extLst>
          </p:cNvPr>
          <p:cNvSpPr>
            <a:spLocks noGrp="1"/>
          </p:cNvSpPr>
          <p:nvPr>
            <p:ph type="title"/>
          </p:nvPr>
        </p:nvSpPr>
        <p:spPr/>
        <p:txBody>
          <a:bodyPr>
            <a:normAutofit/>
          </a:bodyPr>
          <a:lstStyle/>
          <a:p>
            <a:pPr algn="ctr"/>
            <a:r>
              <a:rPr lang="en-US" sz="2700" dirty="0"/>
              <a:t>GUI developed under MATLAB (app designer) software</a:t>
            </a:r>
          </a:p>
        </p:txBody>
      </p:sp>
      <p:sp>
        <p:nvSpPr>
          <p:cNvPr id="4" name="Slide Number Placeholder 3">
            <a:extLst>
              <a:ext uri="{FF2B5EF4-FFF2-40B4-BE49-F238E27FC236}">
                <a16:creationId xmlns:a16="http://schemas.microsoft.com/office/drawing/2014/main" id="{4028B0EA-36A1-2B45-96ED-853649A996DB}"/>
              </a:ext>
            </a:extLst>
          </p:cNvPr>
          <p:cNvSpPr>
            <a:spLocks noGrp="1"/>
          </p:cNvSpPr>
          <p:nvPr>
            <p:ph type="sldNum" sz="quarter" idx="12"/>
          </p:nvPr>
        </p:nvSpPr>
        <p:spPr/>
        <p:txBody>
          <a:bodyPr/>
          <a:lstStyle/>
          <a:p>
            <a:fld id="{DFB660F4-AA31-4F4B-9494-991D8C04768A}" type="slidenum">
              <a:rPr lang="en-US" smtClean="0"/>
              <a:pPr/>
              <a:t>16</a:t>
            </a:fld>
            <a:endParaRPr lang="en-US"/>
          </a:p>
        </p:txBody>
      </p:sp>
      <p:pic>
        <p:nvPicPr>
          <p:cNvPr id="12" name="Content Placeholder 11">
            <a:extLst>
              <a:ext uri="{FF2B5EF4-FFF2-40B4-BE49-F238E27FC236}">
                <a16:creationId xmlns:a16="http://schemas.microsoft.com/office/drawing/2014/main" id="{CC740A4C-C783-4843-893D-90885C422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058850"/>
            <a:ext cx="6934199" cy="5662625"/>
          </a:xfrm>
        </p:spPr>
      </p:pic>
    </p:spTree>
    <p:extLst>
      <p:ext uri="{BB962C8B-B14F-4D97-AF65-F5344CB8AC3E}">
        <p14:creationId xmlns:p14="http://schemas.microsoft.com/office/powerpoint/2010/main" val="148905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8DBB-3B98-BC4C-8A65-48129CBC1ED7}"/>
              </a:ext>
            </a:extLst>
          </p:cNvPr>
          <p:cNvSpPr>
            <a:spLocks noGrp="1"/>
          </p:cNvSpPr>
          <p:nvPr>
            <p:ph type="title"/>
          </p:nvPr>
        </p:nvSpPr>
        <p:spPr/>
        <p:txBody>
          <a:bodyPr>
            <a:normAutofit/>
          </a:bodyPr>
          <a:lstStyle/>
          <a:p>
            <a:r>
              <a:rPr lang="en-US" sz="2800" dirty="0"/>
              <a:t>Work done in last semester</a:t>
            </a:r>
            <a:endParaRPr lang="en-US" sz="2700" dirty="0"/>
          </a:p>
        </p:txBody>
      </p:sp>
      <p:sp>
        <p:nvSpPr>
          <p:cNvPr id="3" name="Content Placeholder 2">
            <a:extLst>
              <a:ext uri="{FF2B5EF4-FFF2-40B4-BE49-F238E27FC236}">
                <a16:creationId xmlns:a16="http://schemas.microsoft.com/office/drawing/2014/main" id="{F3AD8090-B383-634E-8825-9607DACF1B07}"/>
              </a:ext>
            </a:extLst>
          </p:cNvPr>
          <p:cNvSpPr>
            <a:spLocks noGrp="1"/>
          </p:cNvSpPr>
          <p:nvPr>
            <p:ph idx="1"/>
          </p:nvPr>
        </p:nvSpPr>
        <p:spPr/>
        <p:txBody>
          <a:bodyPr>
            <a:normAutofit/>
          </a:bodyPr>
          <a:lstStyle/>
          <a:p>
            <a:pPr>
              <a:lnSpc>
                <a:spcPct val="150000"/>
              </a:lnSpc>
            </a:pPr>
            <a:r>
              <a:rPr lang="en-US" sz="1800" dirty="0"/>
              <a:t>Learned MATLAB programming language and commands.</a:t>
            </a:r>
          </a:p>
          <a:p>
            <a:pPr>
              <a:lnSpc>
                <a:spcPct val="150000"/>
              </a:lnSpc>
            </a:pPr>
            <a:r>
              <a:rPr lang="en-US" sz="1800" dirty="0"/>
              <a:t>Collected required data for screw pump in excel sheet.</a:t>
            </a:r>
          </a:p>
          <a:p>
            <a:pPr>
              <a:lnSpc>
                <a:spcPct val="150000"/>
              </a:lnSpc>
            </a:pPr>
            <a:r>
              <a:rPr lang="en-US" sz="1800" dirty="0"/>
              <a:t>Converted excel data into MATLAB in .mat format.</a:t>
            </a:r>
          </a:p>
          <a:p>
            <a:pPr>
              <a:lnSpc>
                <a:spcPct val="150000"/>
              </a:lnSpc>
            </a:pPr>
            <a:r>
              <a:rPr lang="en-US" sz="1800" dirty="0"/>
              <a:t>Learned how to use App Designer and it’s programming language.</a:t>
            </a:r>
          </a:p>
          <a:p>
            <a:pPr>
              <a:lnSpc>
                <a:spcPct val="150000"/>
              </a:lnSpc>
            </a:pPr>
            <a:r>
              <a:rPr lang="en-US" sz="1800" dirty="0"/>
              <a:t>Created a GUI that takes Flow rate , Pressure and Viscosity as an input gives Diameter as an output based on the data.</a:t>
            </a:r>
          </a:p>
          <a:p>
            <a:pPr>
              <a:lnSpc>
                <a:spcPct val="150000"/>
              </a:lnSpc>
            </a:pPr>
            <a:r>
              <a:rPr lang="en-US" sz="1800" dirty="0"/>
              <a:t>Created a table that show all pump data in the data table.</a:t>
            </a:r>
          </a:p>
          <a:p>
            <a:pPr>
              <a:lnSpc>
                <a:spcPct val="150000"/>
              </a:lnSpc>
            </a:pPr>
            <a:r>
              <a:rPr lang="en-US" sz="1800" dirty="0"/>
              <a:t>Created a standalone program that can run without a MATLAB on the system.</a:t>
            </a:r>
          </a:p>
          <a:p>
            <a:pPr>
              <a:lnSpc>
                <a:spcPct val="150000"/>
              </a:lnSpc>
            </a:pPr>
            <a:r>
              <a:rPr lang="en-US" sz="1800" dirty="0"/>
              <a:t>Bug fix</a:t>
            </a:r>
          </a:p>
        </p:txBody>
      </p:sp>
      <p:sp>
        <p:nvSpPr>
          <p:cNvPr id="4" name="Slide Number Placeholder 3">
            <a:extLst>
              <a:ext uri="{FF2B5EF4-FFF2-40B4-BE49-F238E27FC236}">
                <a16:creationId xmlns:a16="http://schemas.microsoft.com/office/drawing/2014/main" id="{70C2619D-B618-2040-97FD-502E2B9E78D3}"/>
              </a:ext>
            </a:extLst>
          </p:cNvPr>
          <p:cNvSpPr>
            <a:spLocks noGrp="1"/>
          </p:cNvSpPr>
          <p:nvPr>
            <p:ph type="sldNum" sz="quarter" idx="12"/>
          </p:nvPr>
        </p:nvSpPr>
        <p:spPr/>
        <p:txBody>
          <a:bodyPr/>
          <a:lstStyle/>
          <a:p>
            <a:fld id="{DFB660F4-AA31-4F4B-9494-991D8C04768A}" type="slidenum">
              <a:rPr lang="en-US" smtClean="0"/>
              <a:pPr/>
              <a:t>17</a:t>
            </a:fld>
            <a:endParaRPr lang="en-US"/>
          </a:p>
        </p:txBody>
      </p:sp>
    </p:spTree>
    <p:extLst>
      <p:ext uri="{BB962C8B-B14F-4D97-AF65-F5344CB8AC3E}">
        <p14:creationId xmlns:p14="http://schemas.microsoft.com/office/powerpoint/2010/main" val="52329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8125-4780-B147-8EFD-FE91B3B1AF7C}"/>
              </a:ext>
            </a:extLst>
          </p:cNvPr>
          <p:cNvSpPr>
            <a:spLocks noGrp="1"/>
          </p:cNvSpPr>
          <p:nvPr>
            <p:ph type="title"/>
          </p:nvPr>
        </p:nvSpPr>
        <p:spPr/>
        <p:txBody>
          <a:bodyPr>
            <a:normAutofit/>
          </a:bodyPr>
          <a:lstStyle/>
          <a:p>
            <a:r>
              <a:rPr lang="en-US" sz="3600" dirty="0"/>
              <a:t>Objectives</a:t>
            </a:r>
          </a:p>
        </p:txBody>
      </p:sp>
      <p:sp>
        <p:nvSpPr>
          <p:cNvPr id="3" name="Content Placeholder 2">
            <a:extLst>
              <a:ext uri="{FF2B5EF4-FFF2-40B4-BE49-F238E27FC236}">
                <a16:creationId xmlns:a16="http://schemas.microsoft.com/office/drawing/2014/main" id="{9051F64A-12C1-7C49-86E1-AFC28477B564}"/>
              </a:ext>
            </a:extLst>
          </p:cNvPr>
          <p:cNvSpPr>
            <a:spLocks noGrp="1"/>
          </p:cNvSpPr>
          <p:nvPr>
            <p:ph idx="1"/>
          </p:nvPr>
        </p:nvSpPr>
        <p:spPr>
          <a:xfrm>
            <a:off x="609600" y="2286000"/>
            <a:ext cx="8229600" cy="3886200"/>
          </a:xfrm>
        </p:spPr>
        <p:txBody>
          <a:bodyPr>
            <a:normAutofit/>
          </a:bodyPr>
          <a:lstStyle/>
          <a:p>
            <a:pPr>
              <a:lnSpc>
                <a:spcPct val="170000"/>
              </a:lnSpc>
            </a:pPr>
            <a:r>
              <a:rPr lang="en-US" sz="2400" dirty="0"/>
              <a:t>To develop a Graphical User Interface (GUI) for the selection of different screw pumps.</a:t>
            </a:r>
          </a:p>
          <a:p>
            <a:pPr>
              <a:lnSpc>
                <a:spcPct val="170000"/>
              </a:lnSpc>
            </a:pPr>
            <a:r>
              <a:rPr lang="en-US" sz="2400" dirty="0"/>
              <a:t>Based on selected pump calculate QF , QR  , Coefficient of RPM , PP , PTH , PABS.</a:t>
            </a:r>
          </a:p>
          <a:p>
            <a:pPr>
              <a:lnSpc>
                <a:spcPct val="170000"/>
              </a:lnSpc>
            </a:pPr>
            <a:r>
              <a:rPr lang="en-US" sz="2400" dirty="0"/>
              <a:t>Curve generation of </a:t>
            </a:r>
          </a:p>
          <a:p>
            <a:pPr>
              <a:lnSpc>
                <a:spcPct val="170000"/>
              </a:lnSpc>
            </a:pPr>
            <a:endParaRPr lang="en-US" sz="2400" dirty="0"/>
          </a:p>
        </p:txBody>
      </p:sp>
      <p:sp>
        <p:nvSpPr>
          <p:cNvPr id="4" name="Slide Number Placeholder 3">
            <a:extLst>
              <a:ext uri="{FF2B5EF4-FFF2-40B4-BE49-F238E27FC236}">
                <a16:creationId xmlns:a16="http://schemas.microsoft.com/office/drawing/2014/main" id="{81C9383A-C26B-764B-B0EB-6CCE50D067CE}"/>
              </a:ext>
            </a:extLst>
          </p:cNvPr>
          <p:cNvSpPr>
            <a:spLocks noGrp="1"/>
          </p:cNvSpPr>
          <p:nvPr>
            <p:ph type="sldNum" sz="quarter" idx="12"/>
          </p:nvPr>
        </p:nvSpPr>
        <p:spPr/>
        <p:txBody>
          <a:bodyPr/>
          <a:lstStyle/>
          <a:p>
            <a:fld id="{DFB660F4-AA31-4F4B-9494-991D8C04768A}" type="slidenum">
              <a:rPr lang="en-US" smtClean="0"/>
              <a:pPr/>
              <a:t>18</a:t>
            </a:fld>
            <a:endParaRPr lang="en-US"/>
          </a:p>
        </p:txBody>
      </p:sp>
    </p:spTree>
    <p:extLst>
      <p:ext uri="{BB962C8B-B14F-4D97-AF65-F5344CB8AC3E}">
        <p14:creationId xmlns:p14="http://schemas.microsoft.com/office/powerpoint/2010/main" val="297582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84673"/>
            <a:ext cx="6858000" cy="1001315"/>
          </a:xfrm>
        </p:spPr>
        <p:txBody>
          <a:bodyPr/>
          <a:lstStyle/>
          <a:p>
            <a:r>
              <a:rPr lang="en-US" dirty="0"/>
              <a:t>Generation of Curves</a:t>
            </a:r>
          </a:p>
        </p:txBody>
      </p:sp>
      <p:sp>
        <p:nvSpPr>
          <p:cNvPr id="3" name="Subtitle 2"/>
          <p:cNvSpPr>
            <a:spLocks noGrp="1"/>
          </p:cNvSpPr>
          <p:nvPr>
            <p:ph type="subTitle" idx="1"/>
          </p:nvPr>
        </p:nvSpPr>
        <p:spPr>
          <a:xfrm>
            <a:off x="1143000" y="2808685"/>
            <a:ext cx="6858000" cy="2838450"/>
          </a:xfrm>
        </p:spPr>
        <p:txBody>
          <a:bodyPr>
            <a:normAutofit fontScale="85000" lnSpcReduction="20000"/>
          </a:bodyPr>
          <a:lstStyle/>
          <a:p>
            <a:pPr algn="l"/>
            <a:r>
              <a:rPr lang="en-US" dirty="0">
                <a:solidFill>
                  <a:schemeClr val="tx1"/>
                </a:solidFill>
              </a:rPr>
              <a:t>In earlier section parameters like flow rate, viscosity and pressure get a range of pump.</a:t>
            </a:r>
          </a:p>
          <a:p>
            <a:pPr algn="l"/>
            <a:r>
              <a:rPr lang="en-US" dirty="0">
                <a:solidFill>
                  <a:schemeClr val="tx1"/>
                </a:solidFill>
              </a:rPr>
              <a:t>Now  in this section by adding some mathematical calculation get an graph ,two types of generation of curves :-</a:t>
            </a:r>
          </a:p>
          <a:p>
            <a:pPr algn="l"/>
            <a:r>
              <a:rPr lang="en-US" dirty="0">
                <a:solidFill>
                  <a:schemeClr val="tx1"/>
                </a:solidFill>
              </a:rPr>
              <a:t> 	1)flow rate </a:t>
            </a:r>
            <a:r>
              <a:rPr lang="en-US" dirty="0" err="1">
                <a:solidFill>
                  <a:schemeClr val="tx1"/>
                </a:solidFill>
              </a:rPr>
              <a:t>vs</a:t>
            </a:r>
            <a:r>
              <a:rPr lang="en-US" dirty="0">
                <a:solidFill>
                  <a:schemeClr val="tx1"/>
                </a:solidFill>
              </a:rPr>
              <a:t> pressure</a:t>
            </a:r>
          </a:p>
          <a:p>
            <a:pPr algn="l"/>
            <a:r>
              <a:rPr lang="en-US" dirty="0">
                <a:solidFill>
                  <a:schemeClr val="tx1"/>
                </a:solidFill>
              </a:rPr>
              <a:t>	2)Power </a:t>
            </a:r>
            <a:r>
              <a:rPr lang="en-US" dirty="0" err="1">
                <a:solidFill>
                  <a:schemeClr val="tx1"/>
                </a:solidFill>
              </a:rPr>
              <a:t>vs</a:t>
            </a:r>
            <a:r>
              <a:rPr lang="en-US" dirty="0">
                <a:solidFill>
                  <a:schemeClr val="tx1"/>
                </a:solidFill>
              </a:rPr>
              <a:t> pressure</a:t>
            </a:r>
          </a:p>
        </p:txBody>
      </p:sp>
    </p:spTree>
    <p:extLst>
      <p:ext uri="{BB962C8B-B14F-4D97-AF65-F5344CB8AC3E}">
        <p14:creationId xmlns:p14="http://schemas.microsoft.com/office/powerpoint/2010/main" val="352844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a:t>Introduction</a:t>
            </a:r>
          </a:p>
        </p:txBody>
      </p:sp>
      <p:sp>
        <p:nvSpPr>
          <p:cNvPr id="3" name="Subtitle 2"/>
          <p:cNvSpPr>
            <a:spLocks noGrp="1"/>
          </p:cNvSpPr>
          <p:nvPr>
            <p:ph type="subTitle" idx="1"/>
          </p:nvPr>
        </p:nvSpPr>
        <p:spPr>
          <a:xfrm>
            <a:off x="533400" y="2514600"/>
            <a:ext cx="8077200" cy="3962400"/>
          </a:xfrm>
        </p:spPr>
        <p:txBody>
          <a:bodyPr>
            <a:noAutofit/>
          </a:bodyPr>
          <a:lstStyle/>
          <a:p>
            <a:pPr algn="l"/>
            <a:r>
              <a:rPr lang="en-US" sz="1800" dirty="0">
                <a:solidFill>
                  <a:schemeClr val="tx1"/>
                </a:solidFill>
              </a:rPr>
              <a:t>The name MATLAB stands for </a:t>
            </a:r>
            <a:r>
              <a:rPr lang="en-US" sz="1800" dirty="0" err="1">
                <a:solidFill>
                  <a:schemeClr val="tx1"/>
                </a:solidFill>
              </a:rPr>
              <a:t>MATrix</a:t>
            </a:r>
            <a:r>
              <a:rPr lang="en-US" sz="1800" dirty="0">
                <a:solidFill>
                  <a:schemeClr val="tx1"/>
                </a:solidFill>
              </a:rPr>
              <a:t> </a:t>
            </a:r>
            <a:r>
              <a:rPr lang="en-US" sz="1800" dirty="0" err="1">
                <a:solidFill>
                  <a:schemeClr val="tx1"/>
                </a:solidFill>
              </a:rPr>
              <a:t>LABoratory</a:t>
            </a:r>
            <a:r>
              <a:rPr lang="en-US" sz="1800" dirty="0">
                <a:solidFill>
                  <a:schemeClr val="tx1"/>
                </a:solidFill>
              </a:rPr>
              <a:t>. MATLAB was written originally to provide easy access to matrix software developed by the LINPACK (linear system package) and EISPACK (Eigen system package) projects.</a:t>
            </a:r>
          </a:p>
          <a:p>
            <a:pPr algn="l"/>
            <a:endParaRPr lang="en-US" sz="1800" dirty="0">
              <a:solidFill>
                <a:schemeClr val="tx1"/>
              </a:solidFill>
            </a:endParaRPr>
          </a:p>
          <a:p>
            <a:pPr algn="l"/>
            <a:r>
              <a:rPr lang="en-US" sz="1800" dirty="0">
                <a:solidFill>
                  <a:schemeClr val="tx1"/>
                </a:solidFill>
              </a:rPr>
              <a:t>Applications of MATLAB</a:t>
            </a:r>
          </a:p>
          <a:p>
            <a:pPr marL="285750" indent="-285750" algn="l">
              <a:buFont typeface="Arial" panose="020B0604020202020204" pitchFamily="34" charset="0"/>
              <a:buChar char="•"/>
            </a:pPr>
            <a:r>
              <a:rPr lang="en-US" sz="1600" dirty="0">
                <a:solidFill>
                  <a:schemeClr val="tx1"/>
                </a:solidFill>
              </a:rPr>
              <a:t>Algorithm development</a:t>
            </a:r>
          </a:p>
          <a:p>
            <a:pPr marL="285750" indent="-285750" algn="l">
              <a:buFont typeface="Arial" panose="020B0604020202020204" pitchFamily="34" charset="0"/>
              <a:buChar char="•"/>
            </a:pPr>
            <a:r>
              <a:rPr lang="en-US" sz="1600" dirty="0">
                <a:solidFill>
                  <a:schemeClr val="tx1"/>
                </a:solidFill>
              </a:rPr>
              <a:t>Scientific and engineering graphics</a:t>
            </a:r>
          </a:p>
          <a:p>
            <a:pPr marL="285750" indent="-285750" algn="l">
              <a:buFont typeface="Arial" panose="020B0604020202020204" pitchFamily="34" charset="0"/>
              <a:buChar char="•"/>
            </a:pPr>
            <a:r>
              <a:rPr lang="en-US" sz="1600" dirty="0">
                <a:solidFill>
                  <a:schemeClr val="tx1"/>
                </a:solidFill>
              </a:rPr>
              <a:t>Modeling, simulation, and prototyping</a:t>
            </a:r>
          </a:p>
          <a:p>
            <a:pPr marL="285750" indent="-285750" algn="l">
              <a:buFont typeface="Arial" panose="020B0604020202020204" pitchFamily="34" charset="0"/>
              <a:buChar char="•"/>
            </a:pPr>
            <a:r>
              <a:rPr lang="en-US" sz="1600" dirty="0">
                <a:solidFill>
                  <a:schemeClr val="tx1"/>
                </a:solidFill>
              </a:rPr>
              <a:t>Application development, including Graphical User Interface building</a:t>
            </a:r>
          </a:p>
          <a:p>
            <a:pPr marL="285750" indent="-285750" algn="l">
              <a:buFont typeface="Arial" panose="020B0604020202020204" pitchFamily="34" charset="0"/>
              <a:buChar char="•"/>
            </a:pPr>
            <a:r>
              <a:rPr lang="en-US" sz="1600" dirty="0">
                <a:solidFill>
                  <a:schemeClr val="tx1"/>
                </a:solidFill>
              </a:rPr>
              <a:t>Math and computation</a:t>
            </a:r>
          </a:p>
          <a:p>
            <a:pPr marL="285750" indent="-285750" algn="l">
              <a:buFont typeface="Arial" panose="020B0604020202020204" pitchFamily="34" charset="0"/>
              <a:buChar char="•"/>
            </a:pPr>
            <a:r>
              <a:rPr lang="en-US" sz="1600" dirty="0">
                <a:solidFill>
                  <a:schemeClr val="tx1"/>
                </a:solidFill>
              </a:rPr>
              <a:t>Data analysis, exploration, and visualization</a:t>
            </a:r>
          </a:p>
          <a:p>
            <a:pPr algn="l"/>
            <a:br>
              <a:rPr lang="en-US" sz="1800" dirty="0">
                <a:solidFill>
                  <a:schemeClr val="tx1"/>
                </a:solidFill>
              </a:rPr>
            </a:br>
            <a:endParaRPr lang="en-US" sz="1800" dirty="0"/>
          </a:p>
        </p:txBody>
      </p:sp>
      <p:sp>
        <p:nvSpPr>
          <p:cNvPr id="6" name="Slide Number Placeholder 5">
            <a:extLst>
              <a:ext uri="{FF2B5EF4-FFF2-40B4-BE49-F238E27FC236}">
                <a16:creationId xmlns:a16="http://schemas.microsoft.com/office/drawing/2014/main" id="{0E70537C-C73D-7F4A-BFB8-6328B0B19A93}"/>
              </a:ext>
            </a:extLst>
          </p:cNvPr>
          <p:cNvSpPr>
            <a:spLocks noGrp="1"/>
          </p:cNvSpPr>
          <p:nvPr>
            <p:ph type="sldNum" sz="quarter" idx="12"/>
          </p:nvPr>
        </p:nvSpPr>
        <p:spPr/>
        <p:txBody>
          <a:bodyPr/>
          <a:lstStyle/>
          <a:p>
            <a:fld id="{DFB660F4-AA31-4F4B-9494-991D8C04768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QF = flow rate (Cu m/</a:t>
            </a:r>
            <a:r>
              <a:rPr lang="en-US" sz="2800" dirty="0" err="1"/>
              <a:t>hr</a:t>
            </a:r>
            <a:r>
              <a:rPr lang="en-US" sz="2800" dirty="0"/>
              <a:t>)</a:t>
            </a:r>
          </a:p>
          <a:p>
            <a:r>
              <a:rPr lang="en-US" sz="2800" dirty="0"/>
              <a:t>QR = flow rate required (Cu m/</a:t>
            </a:r>
            <a:r>
              <a:rPr lang="en-US" sz="2800" dirty="0" err="1"/>
              <a:t>hr</a:t>
            </a:r>
            <a:r>
              <a:rPr lang="en-US" sz="2800" dirty="0"/>
              <a:t>)</a:t>
            </a:r>
          </a:p>
          <a:p>
            <a:r>
              <a:rPr lang="en-US" sz="2800" dirty="0"/>
              <a:t>PP = pump pressure (bar)</a:t>
            </a:r>
          </a:p>
          <a:p>
            <a:r>
              <a:rPr lang="en-US" sz="2800" dirty="0"/>
              <a:t>PTH  = theoretical pressure (bar)</a:t>
            </a:r>
          </a:p>
          <a:p>
            <a:r>
              <a:rPr lang="en-US" sz="2800" dirty="0"/>
              <a:t>PABS = Absolute Pressure (bar)</a:t>
            </a:r>
          </a:p>
          <a:p>
            <a:pPr marL="0" indent="0">
              <a:buNone/>
            </a:pPr>
            <a:endParaRPr lang="en-US" dirty="0"/>
          </a:p>
        </p:txBody>
      </p:sp>
      <p:sp>
        <p:nvSpPr>
          <p:cNvPr id="4" name="Slide Number Placeholder 3"/>
          <p:cNvSpPr>
            <a:spLocks noGrp="1"/>
          </p:cNvSpPr>
          <p:nvPr>
            <p:ph type="sldNum" sz="quarter" idx="12"/>
          </p:nvPr>
        </p:nvSpPr>
        <p:spPr/>
        <p:txBody>
          <a:bodyPr/>
          <a:lstStyle/>
          <a:p>
            <a:fld id="{DFB660F4-AA31-4F4B-9494-991D8C04768A}" type="slidenum">
              <a:rPr lang="en-US" smtClean="0"/>
              <a:pPr/>
              <a:t>20</a:t>
            </a:fld>
            <a:endParaRPr lang="en-US"/>
          </a:p>
        </p:txBody>
      </p:sp>
    </p:spTree>
    <p:extLst>
      <p:ext uri="{BB962C8B-B14F-4D97-AF65-F5344CB8AC3E}">
        <p14:creationId xmlns:p14="http://schemas.microsoft.com/office/powerpoint/2010/main" val="343126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0141"/>
            <a:ext cx="6858000" cy="971550"/>
          </a:xfrm>
        </p:spPr>
        <p:txBody>
          <a:bodyPr/>
          <a:lstStyle/>
          <a:p>
            <a:r>
              <a:rPr lang="en-US" dirty="0"/>
              <a:t>Calculations for Graphs</a:t>
            </a:r>
          </a:p>
        </p:txBody>
      </p:sp>
      <p:sp>
        <p:nvSpPr>
          <p:cNvPr id="3" name="Subtitle 2"/>
          <p:cNvSpPr>
            <a:spLocks noGrp="1"/>
          </p:cNvSpPr>
          <p:nvPr>
            <p:ph type="subTitle" idx="1"/>
          </p:nvPr>
        </p:nvSpPr>
        <p:spPr>
          <a:xfrm>
            <a:off x="514350" y="2251710"/>
            <a:ext cx="8229600" cy="3417570"/>
          </a:xfrm>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 y="2377440"/>
            <a:ext cx="7863840" cy="2942262"/>
          </a:xfrm>
          <a:prstGeom prst="rect">
            <a:avLst/>
          </a:prstGeom>
        </p:spPr>
      </p:pic>
    </p:spTree>
    <p:extLst>
      <p:ext uri="{BB962C8B-B14F-4D97-AF65-F5344CB8AC3E}">
        <p14:creationId xmlns:p14="http://schemas.microsoft.com/office/powerpoint/2010/main" val="3058884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8CA221-CF9C-473D-8B9F-98BB6ACBD336}"/>
              </a:ext>
            </a:extLst>
          </p:cNvPr>
          <p:cNvSpPr>
            <a:spLocks noGrp="1"/>
          </p:cNvSpPr>
          <p:nvPr>
            <p:ph idx="1"/>
          </p:nvPr>
        </p:nvSpPr>
        <p:spPr>
          <a:xfrm>
            <a:off x="457200" y="762000"/>
            <a:ext cx="8229600" cy="5364163"/>
          </a:xfrm>
        </p:spPr>
        <p:txBody>
          <a:bodyPr>
            <a:normAutofit fontScale="92500" lnSpcReduction="10000"/>
          </a:bodyPr>
          <a:lstStyle/>
          <a:p>
            <a:endParaRPr lang="en-US" dirty="0"/>
          </a:p>
          <a:p>
            <a:r>
              <a:rPr lang="en-US" sz="3000" dirty="0"/>
              <a:t> Example: </a:t>
            </a:r>
          </a:p>
          <a:p>
            <a:pPr marL="0" indent="0">
              <a:buNone/>
            </a:pPr>
            <a:endParaRPr lang="en-US" sz="3000" dirty="0"/>
          </a:p>
          <a:p>
            <a:r>
              <a:rPr lang="en-US" sz="3000" dirty="0"/>
              <a:t>QF = 80*1.12*0.65</a:t>
            </a:r>
          </a:p>
          <a:p>
            <a:pPr marL="0" indent="0">
              <a:buNone/>
            </a:pPr>
            <a:r>
              <a:rPr lang="en-US" sz="3000" dirty="0"/>
              <a:t>    QF = 58.24</a:t>
            </a:r>
          </a:p>
          <a:p>
            <a:endParaRPr lang="en-US" sz="3000" dirty="0"/>
          </a:p>
          <a:p>
            <a:r>
              <a:rPr lang="en-US" sz="3000" dirty="0"/>
              <a:t>QR  = (792*750/1000)-QF</a:t>
            </a:r>
          </a:p>
          <a:p>
            <a:pPr marL="0" indent="0">
              <a:buNone/>
            </a:pPr>
            <a:r>
              <a:rPr lang="en-US" sz="3000" dirty="0"/>
              <a:t>           =  (792*750/1000)-58.24</a:t>
            </a:r>
          </a:p>
          <a:p>
            <a:pPr marL="0" indent="0">
              <a:buNone/>
            </a:pPr>
            <a:r>
              <a:rPr lang="en-US" sz="3000" dirty="0"/>
              <a:t>           =  535.76</a:t>
            </a:r>
          </a:p>
          <a:p>
            <a:r>
              <a:rPr lang="en-US" sz="3000" dirty="0" err="1"/>
              <a:t>Coeff</a:t>
            </a:r>
            <a:r>
              <a:rPr lang="en-US" sz="3000" dirty="0"/>
              <a:t> RPM = (750/1500)^1.6</a:t>
            </a:r>
          </a:p>
          <a:p>
            <a:pPr marL="0" indent="0">
              <a:buNone/>
            </a:pPr>
            <a:r>
              <a:rPr lang="en-US" sz="3000" dirty="0"/>
              <a:t>                        = 0.32987697</a:t>
            </a:r>
          </a:p>
        </p:txBody>
      </p:sp>
      <p:sp>
        <p:nvSpPr>
          <p:cNvPr id="4" name="Slide Number Placeholder 3">
            <a:extLst>
              <a:ext uri="{FF2B5EF4-FFF2-40B4-BE49-F238E27FC236}">
                <a16:creationId xmlns:a16="http://schemas.microsoft.com/office/drawing/2014/main" id="{8C254798-5611-4671-A1BA-7E55CFF2A2E3}"/>
              </a:ext>
            </a:extLst>
          </p:cNvPr>
          <p:cNvSpPr>
            <a:spLocks noGrp="1"/>
          </p:cNvSpPr>
          <p:nvPr>
            <p:ph type="sldNum" sz="quarter" idx="12"/>
          </p:nvPr>
        </p:nvSpPr>
        <p:spPr/>
        <p:txBody>
          <a:bodyPr/>
          <a:lstStyle/>
          <a:p>
            <a:fld id="{DFB660F4-AA31-4F4B-9494-991D8C04768A}" type="slidenum">
              <a:rPr lang="en-US" smtClean="0"/>
              <a:pPr/>
              <a:t>22</a:t>
            </a:fld>
            <a:endParaRPr lang="en-US"/>
          </a:p>
        </p:txBody>
      </p:sp>
    </p:spTree>
    <p:extLst>
      <p:ext uri="{BB962C8B-B14F-4D97-AF65-F5344CB8AC3E}">
        <p14:creationId xmlns:p14="http://schemas.microsoft.com/office/powerpoint/2010/main" val="227576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03B40-EF8E-4267-9C38-77DAF9E4EB18}"/>
              </a:ext>
            </a:extLst>
          </p:cNvPr>
          <p:cNvSpPr>
            <a:spLocks noGrp="1"/>
          </p:cNvSpPr>
          <p:nvPr>
            <p:ph idx="1"/>
          </p:nvPr>
        </p:nvSpPr>
        <p:spPr>
          <a:xfrm>
            <a:off x="457200" y="685800"/>
            <a:ext cx="8229600" cy="5440363"/>
          </a:xfrm>
        </p:spPr>
        <p:txBody>
          <a:bodyPr>
            <a:normAutofit/>
          </a:bodyPr>
          <a:lstStyle/>
          <a:p>
            <a:r>
              <a:rPr lang="en-US" sz="2800" dirty="0"/>
              <a:t>Pp =  (67*0.33*8.326)</a:t>
            </a:r>
          </a:p>
          <a:p>
            <a:pPr marL="0" indent="0">
              <a:buNone/>
            </a:pPr>
            <a:r>
              <a:rPr lang="en-US" sz="2800" dirty="0"/>
              <a:t>         = 184.08786</a:t>
            </a:r>
          </a:p>
          <a:p>
            <a:r>
              <a:rPr lang="en-US" sz="2800" dirty="0" err="1"/>
              <a:t>Pth</a:t>
            </a:r>
            <a:r>
              <a:rPr lang="en-US" sz="2800" dirty="0"/>
              <a:t> = (792*12/27)*(750/1000)</a:t>
            </a:r>
          </a:p>
          <a:p>
            <a:pPr marL="0" indent="0">
              <a:buNone/>
            </a:pPr>
            <a:r>
              <a:rPr lang="en-US" sz="2800" dirty="0"/>
              <a:t>           =264</a:t>
            </a:r>
          </a:p>
          <a:p>
            <a:r>
              <a:rPr lang="en-US" sz="2800" dirty="0"/>
              <a:t>PABS = </a:t>
            </a:r>
            <a:r>
              <a:rPr lang="en-US" sz="2800" dirty="0" err="1"/>
              <a:t>Pp</a:t>
            </a:r>
            <a:r>
              <a:rPr lang="en-US" sz="2800" dirty="0"/>
              <a:t> + </a:t>
            </a:r>
            <a:r>
              <a:rPr lang="en-US" sz="2800" dirty="0" err="1"/>
              <a:t>Pth</a:t>
            </a:r>
            <a:endParaRPr lang="en-US" sz="2800" dirty="0"/>
          </a:p>
          <a:p>
            <a:pPr marL="0" indent="0">
              <a:buNone/>
            </a:pPr>
            <a:r>
              <a:rPr lang="en-US" sz="2800" dirty="0"/>
              <a:t>             = (184.08786)+(264)</a:t>
            </a:r>
          </a:p>
          <a:p>
            <a:pPr marL="0" indent="0">
              <a:buNone/>
            </a:pPr>
            <a:r>
              <a:rPr lang="en-US" sz="2800" dirty="0"/>
              <a:t>             = 448.08786</a:t>
            </a:r>
          </a:p>
        </p:txBody>
      </p:sp>
      <p:sp>
        <p:nvSpPr>
          <p:cNvPr id="4" name="Slide Number Placeholder 3">
            <a:extLst>
              <a:ext uri="{FF2B5EF4-FFF2-40B4-BE49-F238E27FC236}">
                <a16:creationId xmlns:a16="http://schemas.microsoft.com/office/drawing/2014/main" id="{CEBE309F-BA99-4665-9328-536FE49494AC}"/>
              </a:ext>
            </a:extLst>
          </p:cNvPr>
          <p:cNvSpPr>
            <a:spLocks noGrp="1"/>
          </p:cNvSpPr>
          <p:nvPr>
            <p:ph type="sldNum" sz="quarter" idx="12"/>
          </p:nvPr>
        </p:nvSpPr>
        <p:spPr/>
        <p:txBody>
          <a:bodyPr/>
          <a:lstStyle/>
          <a:p>
            <a:fld id="{DFB660F4-AA31-4F4B-9494-991D8C04768A}" type="slidenum">
              <a:rPr lang="en-US" smtClean="0"/>
              <a:pPr/>
              <a:t>23</a:t>
            </a:fld>
            <a:endParaRPr lang="en-US"/>
          </a:p>
        </p:txBody>
      </p:sp>
    </p:spTree>
    <p:extLst>
      <p:ext uri="{BB962C8B-B14F-4D97-AF65-F5344CB8AC3E}">
        <p14:creationId xmlns:p14="http://schemas.microsoft.com/office/powerpoint/2010/main" val="2490491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95399"/>
          </a:xfrm>
        </p:spPr>
        <p:txBody>
          <a:bodyPr/>
          <a:lstStyle/>
          <a:p>
            <a:pPr algn="l"/>
            <a:r>
              <a:rPr lang="en-US" dirty="0"/>
              <a:t>Graphs</a:t>
            </a:r>
          </a:p>
        </p:txBody>
      </p:sp>
      <p:sp>
        <p:nvSpPr>
          <p:cNvPr id="3" name="Subtitle 2"/>
          <p:cNvSpPr>
            <a:spLocks noGrp="1"/>
          </p:cNvSpPr>
          <p:nvPr>
            <p:ph type="subTitle" idx="1"/>
          </p:nvPr>
        </p:nvSpPr>
        <p:spPr>
          <a:xfrm>
            <a:off x="328448" y="1600200"/>
            <a:ext cx="6400800" cy="990600"/>
          </a:xfrm>
        </p:spPr>
        <p:txBody>
          <a:bodyPr>
            <a:normAutofit lnSpcReduction="10000"/>
          </a:bodyPr>
          <a:lstStyle/>
          <a:p>
            <a:pPr algn="l"/>
            <a:r>
              <a:rPr lang="en-US" sz="2800" dirty="0">
                <a:solidFill>
                  <a:schemeClr val="tx1"/>
                </a:solidFill>
              </a:rPr>
              <a:t>Two types of Graphs for example </a:t>
            </a:r>
          </a:p>
          <a:p>
            <a:pPr algn="l"/>
            <a:r>
              <a:rPr lang="en-US" sz="2800" dirty="0">
                <a:solidFill>
                  <a:schemeClr val="tx1"/>
                </a:solidFill>
              </a:rPr>
              <a:t>1)Flow rate vs pressure           </a:t>
            </a:r>
          </a:p>
          <a:p>
            <a:endParaRPr lang="en-US" dirty="0"/>
          </a:p>
        </p:txBody>
      </p:sp>
      <p:sp>
        <p:nvSpPr>
          <p:cNvPr id="4" name="Slide Number Placeholder 3"/>
          <p:cNvSpPr>
            <a:spLocks noGrp="1"/>
          </p:cNvSpPr>
          <p:nvPr>
            <p:ph type="sldNum" sz="quarter" idx="12"/>
          </p:nvPr>
        </p:nvSpPr>
        <p:spPr/>
        <p:txBody>
          <a:bodyPr/>
          <a:lstStyle/>
          <a:p>
            <a:fld id="{DFB660F4-AA31-4F4B-9494-991D8C04768A}" type="slidenum">
              <a:rPr lang="en-US" smtClean="0"/>
              <a:pPr/>
              <a:t>24</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4152" y="2617076"/>
            <a:ext cx="6195848" cy="3860917"/>
          </a:xfrm>
          <a:prstGeom prst="rect">
            <a:avLst/>
          </a:prstGeom>
        </p:spPr>
      </p:pic>
    </p:spTree>
    <p:extLst>
      <p:ext uri="{BB962C8B-B14F-4D97-AF65-F5344CB8AC3E}">
        <p14:creationId xmlns:p14="http://schemas.microsoft.com/office/powerpoint/2010/main" val="1025281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1"/>
            <a:ext cx="8839200" cy="698828"/>
          </a:xfrm>
        </p:spPr>
        <p:txBody>
          <a:bodyPr>
            <a:normAutofit/>
          </a:bodyPr>
          <a:lstStyle/>
          <a:p>
            <a:pPr algn="l"/>
            <a:r>
              <a:rPr lang="en-US" sz="2800" dirty="0">
                <a:solidFill>
                  <a:schemeClr val="tx1"/>
                </a:solidFill>
              </a:rPr>
              <a:t>2)Power vs pressure</a:t>
            </a:r>
          </a:p>
        </p:txBody>
      </p:sp>
      <p:sp>
        <p:nvSpPr>
          <p:cNvPr id="4" name="Slide Number Placeholder 3"/>
          <p:cNvSpPr>
            <a:spLocks noGrp="1"/>
          </p:cNvSpPr>
          <p:nvPr>
            <p:ph type="sldNum" sz="quarter" idx="12"/>
          </p:nvPr>
        </p:nvSpPr>
        <p:spPr/>
        <p:txBody>
          <a:bodyPr/>
          <a:lstStyle/>
          <a:p>
            <a:fld id="{DFB660F4-AA31-4F4B-9494-991D8C04768A}" type="slidenum">
              <a:rPr lang="en-US" smtClean="0"/>
              <a:pPr/>
              <a:t>25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524000"/>
            <a:ext cx="6990274" cy="4401207"/>
          </a:xfrm>
          <a:prstGeom prst="rect">
            <a:avLst/>
          </a:prstGeom>
        </p:spPr>
      </p:pic>
    </p:spTree>
    <p:extLst>
      <p:ext uri="{BB962C8B-B14F-4D97-AF65-F5344CB8AC3E}">
        <p14:creationId xmlns:p14="http://schemas.microsoft.com/office/powerpoint/2010/main" val="2344320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CF76-744A-0B4B-A8DA-F06A3AC8B72F}"/>
              </a:ext>
            </a:extLst>
          </p:cNvPr>
          <p:cNvSpPr>
            <a:spLocks noGrp="1"/>
          </p:cNvSpPr>
          <p:nvPr>
            <p:ph type="ctrTitle"/>
          </p:nvPr>
        </p:nvSpPr>
        <p:spPr>
          <a:xfrm>
            <a:off x="685800" y="625477"/>
            <a:ext cx="5562600" cy="1279524"/>
          </a:xfrm>
        </p:spPr>
        <p:txBody>
          <a:bodyPr>
            <a:normAutofit fontScale="90000"/>
          </a:bodyPr>
          <a:lstStyle/>
          <a:p>
            <a:br>
              <a:rPr lang="en-US" sz="2800" dirty="0"/>
            </a:br>
            <a:br>
              <a:rPr lang="en-US" sz="2800" dirty="0"/>
            </a:br>
            <a:r>
              <a:rPr lang="en-US" sz="2800" dirty="0"/>
              <a:t>1)Flow rate vs pressure           </a:t>
            </a:r>
            <a:br>
              <a:rPr lang="en-US" dirty="0"/>
            </a:br>
            <a:endParaRPr lang="en-US" dirty="0"/>
          </a:p>
        </p:txBody>
      </p:sp>
      <p:sp>
        <p:nvSpPr>
          <p:cNvPr id="4" name="Slide Number Placeholder 3"/>
          <p:cNvSpPr>
            <a:spLocks noGrp="1"/>
          </p:cNvSpPr>
          <p:nvPr>
            <p:ph type="sldNum" sz="quarter" idx="12"/>
          </p:nvPr>
        </p:nvSpPr>
        <p:spPr/>
        <p:txBody>
          <a:bodyPr/>
          <a:lstStyle/>
          <a:p>
            <a:fld id="{DFB660F4-AA31-4F4B-9494-991D8C04768A}" type="slidenum">
              <a:rPr lang="en-US" smtClean="0"/>
              <a:pPr/>
              <a:t>26</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47800" y="2133600"/>
            <a:ext cx="5562600" cy="4587875"/>
          </a:xfrm>
        </p:spPr>
      </p:pic>
    </p:spTree>
    <p:extLst>
      <p:ext uri="{BB962C8B-B14F-4D97-AF65-F5344CB8AC3E}">
        <p14:creationId xmlns:p14="http://schemas.microsoft.com/office/powerpoint/2010/main" val="1738136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CB6A-4771-6548-AC95-707F2F040E73}"/>
              </a:ext>
            </a:extLst>
          </p:cNvPr>
          <p:cNvSpPr>
            <a:spLocks noGrp="1"/>
          </p:cNvSpPr>
          <p:nvPr>
            <p:ph type="ctrTitle"/>
          </p:nvPr>
        </p:nvSpPr>
        <p:spPr>
          <a:xfrm>
            <a:off x="685800" y="228601"/>
            <a:ext cx="5029200" cy="1371599"/>
          </a:xfrm>
        </p:spPr>
        <p:txBody>
          <a:bodyPr>
            <a:normAutofit fontScale="90000"/>
          </a:bodyPr>
          <a:lstStyle/>
          <a:p>
            <a:br>
              <a:rPr lang="en-US" sz="2800" dirty="0"/>
            </a:br>
            <a:br>
              <a:rPr lang="en-US" sz="2800" dirty="0"/>
            </a:br>
            <a:br>
              <a:rPr lang="en-US" sz="2800" dirty="0"/>
            </a:br>
            <a:r>
              <a:rPr lang="en-US" sz="2800" dirty="0"/>
              <a:t>2)Power vs pressure</a:t>
            </a:r>
            <a:br>
              <a:rPr lang="en-US" dirty="0"/>
            </a:br>
            <a:endParaRPr lang="en-US" dirty="0"/>
          </a:p>
        </p:txBody>
      </p:sp>
      <p:sp>
        <p:nvSpPr>
          <p:cNvPr id="4" name="Slide Number Placeholder 3"/>
          <p:cNvSpPr>
            <a:spLocks noGrp="1"/>
          </p:cNvSpPr>
          <p:nvPr>
            <p:ph type="sldNum" sz="quarter" idx="12"/>
          </p:nvPr>
        </p:nvSpPr>
        <p:spPr/>
        <p:txBody>
          <a:bodyPr/>
          <a:lstStyle/>
          <a:p>
            <a:fld id="{DFB660F4-AA31-4F4B-9494-991D8C04768A}" type="slidenum">
              <a:rPr lang="en-US" smtClean="0"/>
              <a:pPr/>
              <a:t>27</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19200" y="1981200"/>
            <a:ext cx="6553200" cy="4267200"/>
          </a:xfrm>
        </p:spPr>
      </p:pic>
    </p:spTree>
    <p:extLst>
      <p:ext uri="{BB962C8B-B14F-4D97-AF65-F5344CB8AC3E}">
        <p14:creationId xmlns:p14="http://schemas.microsoft.com/office/powerpoint/2010/main" val="1848423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1272-FE74-1B4A-A967-40E611ACA511}"/>
              </a:ext>
            </a:extLst>
          </p:cNvPr>
          <p:cNvSpPr>
            <a:spLocks noGrp="1"/>
          </p:cNvSpPr>
          <p:nvPr>
            <p:ph type="title"/>
          </p:nvPr>
        </p:nvSpPr>
        <p:spPr/>
        <p:txBody>
          <a:bodyPr/>
          <a:lstStyle/>
          <a:p>
            <a:pPr algn="ctr"/>
            <a:r>
              <a:rPr lang="en-US" dirty="0"/>
              <a:t>Data from excel sheet</a:t>
            </a:r>
          </a:p>
        </p:txBody>
      </p:sp>
      <p:pic>
        <p:nvPicPr>
          <p:cNvPr id="5" name="Content Placeholder 4">
            <a:extLst>
              <a:ext uri="{FF2B5EF4-FFF2-40B4-BE49-F238E27FC236}">
                <a16:creationId xmlns:a16="http://schemas.microsoft.com/office/drawing/2014/main" id="{C2DB5BE8-E25D-7944-9F8F-8037B13321D5}"/>
              </a:ext>
            </a:extLst>
          </p:cNvPr>
          <p:cNvPicPr>
            <a:picLocks noGrp="1" noChangeAspect="1"/>
          </p:cNvPicPr>
          <p:nvPr>
            <p:ph idx="1"/>
          </p:nvPr>
        </p:nvPicPr>
        <p:blipFill>
          <a:blip r:embed="rId2"/>
          <a:stretch>
            <a:fillRect/>
          </a:stretch>
        </p:blipFill>
        <p:spPr>
          <a:xfrm>
            <a:off x="2953170" y="2125266"/>
            <a:ext cx="3102401" cy="3478796"/>
          </a:xfrm>
        </p:spPr>
      </p:pic>
    </p:spTree>
    <p:extLst>
      <p:ext uri="{BB962C8B-B14F-4D97-AF65-F5344CB8AC3E}">
        <p14:creationId xmlns:p14="http://schemas.microsoft.com/office/powerpoint/2010/main" val="45955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CECC-426A-0F40-813E-C6B970EC190A}"/>
              </a:ext>
            </a:extLst>
          </p:cNvPr>
          <p:cNvSpPr>
            <a:spLocks noGrp="1"/>
          </p:cNvSpPr>
          <p:nvPr>
            <p:ph type="ctrTitle"/>
          </p:nvPr>
        </p:nvSpPr>
        <p:spPr>
          <a:xfrm>
            <a:off x="3505200" y="2649035"/>
            <a:ext cx="6858000" cy="1790700"/>
          </a:xfrm>
        </p:spPr>
        <p:txBody>
          <a:bodyPr>
            <a:normAutofit/>
          </a:bodyPr>
          <a:lstStyle/>
          <a:p>
            <a:r>
              <a:rPr lang="en-US" sz="2700" dirty="0"/>
              <a:t>Work Flow of GUI</a:t>
            </a:r>
          </a:p>
        </p:txBody>
      </p:sp>
      <p:pic>
        <p:nvPicPr>
          <p:cNvPr id="7" name="Picture 6">
            <a:extLst>
              <a:ext uri="{FF2B5EF4-FFF2-40B4-BE49-F238E27FC236}">
                <a16:creationId xmlns:a16="http://schemas.microsoft.com/office/drawing/2014/main" id="{99758A40-9C81-5844-96DB-C5DFDC38E6CC}"/>
              </a:ext>
            </a:extLst>
          </p:cNvPr>
          <p:cNvPicPr>
            <a:picLocks noChangeAspect="1"/>
          </p:cNvPicPr>
          <p:nvPr/>
        </p:nvPicPr>
        <p:blipFill>
          <a:blip r:embed="rId2"/>
          <a:stretch>
            <a:fillRect/>
          </a:stretch>
        </p:blipFill>
        <p:spPr>
          <a:xfrm>
            <a:off x="152400" y="572585"/>
            <a:ext cx="4920885" cy="5943600"/>
          </a:xfrm>
          <a:prstGeom prst="rect">
            <a:avLst/>
          </a:prstGeom>
        </p:spPr>
      </p:pic>
    </p:spTree>
    <p:extLst>
      <p:ext uri="{BB962C8B-B14F-4D97-AF65-F5344CB8AC3E}">
        <p14:creationId xmlns:p14="http://schemas.microsoft.com/office/powerpoint/2010/main" val="174551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a:t>Conti…</a:t>
            </a:r>
          </a:p>
        </p:txBody>
      </p:sp>
      <p:sp>
        <p:nvSpPr>
          <p:cNvPr id="3" name="Subtitle 2"/>
          <p:cNvSpPr>
            <a:spLocks noGrp="1"/>
          </p:cNvSpPr>
          <p:nvPr>
            <p:ph type="subTitle" idx="1"/>
          </p:nvPr>
        </p:nvSpPr>
        <p:spPr>
          <a:xfrm>
            <a:off x="381000" y="1752600"/>
            <a:ext cx="8153400" cy="4800600"/>
          </a:xfrm>
        </p:spPr>
        <p:txBody>
          <a:bodyPr>
            <a:normAutofit/>
          </a:bodyPr>
          <a:lstStyle/>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A graphical user interface (GUI) is an interface through which a user interacts with electronic devices such as computers, hand-held devices and other appliances.</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 This interface uses icons, menus and other visual indicator (graphics) representations to display information and related user controls, unlike text-based interfaces, where data and commands are in text.</a:t>
            </a:r>
          </a:p>
        </p:txBody>
      </p:sp>
      <p:sp>
        <p:nvSpPr>
          <p:cNvPr id="5" name="Slide Number Placeholder 4">
            <a:extLst>
              <a:ext uri="{FF2B5EF4-FFF2-40B4-BE49-F238E27FC236}">
                <a16:creationId xmlns:a16="http://schemas.microsoft.com/office/drawing/2014/main" id="{91D07B11-5C62-9F4D-B3C1-82B1D79986B1}"/>
              </a:ext>
            </a:extLst>
          </p:cNvPr>
          <p:cNvSpPr>
            <a:spLocks noGrp="1"/>
          </p:cNvSpPr>
          <p:nvPr>
            <p:ph type="sldNum" sz="quarter" idx="12"/>
          </p:nvPr>
        </p:nvSpPr>
        <p:spPr/>
        <p:txBody>
          <a:bodyPr/>
          <a:lstStyle/>
          <a:p>
            <a:fld id="{DFB660F4-AA31-4F4B-9494-991D8C04768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BC40-0F04-654D-A39D-40408980A325}"/>
              </a:ext>
            </a:extLst>
          </p:cNvPr>
          <p:cNvSpPr>
            <a:spLocks noGrp="1"/>
          </p:cNvSpPr>
          <p:nvPr>
            <p:ph type="title"/>
          </p:nvPr>
        </p:nvSpPr>
        <p:spPr>
          <a:xfrm>
            <a:off x="5181600" y="2931914"/>
            <a:ext cx="4481232" cy="994172"/>
          </a:xfrm>
        </p:spPr>
        <p:txBody>
          <a:bodyPr>
            <a:normAutofit/>
          </a:bodyPr>
          <a:lstStyle/>
          <a:p>
            <a:r>
              <a:rPr lang="en-US" sz="2700" dirty="0"/>
              <a:t>List of Functions in Appdesigner</a:t>
            </a:r>
          </a:p>
        </p:txBody>
      </p:sp>
      <p:pic>
        <p:nvPicPr>
          <p:cNvPr id="5" name="Content Placeholder 4">
            <a:extLst>
              <a:ext uri="{FF2B5EF4-FFF2-40B4-BE49-F238E27FC236}">
                <a16:creationId xmlns:a16="http://schemas.microsoft.com/office/drawing/2014/main" id="{2CA28CB4-ED49-634F-B860-83EBB4933B65}"/>
              </a:ext>
            </a:extLst>
          </p:cNvPr>
          <p:cNvPicPr>
            <a:picLocks noGrp="1" noChangeAspect="1"/>
          </p:cNvPicPr>
          <p:nvPr>
            <p:ph idx="1"/>
          </p:nvPr>
        </p:nvPicPr>
        <p:blipFill>
          <a:blip r:embed="rId2"/>
          <a:stretch>
            <a:fillRect/>
          </a:stretch>
        </p:blipFill>
        <p:spPr>
          <a:xfrm>
            <a:off x="7883" y="0"/>
            <a:ext cx="5762740" cy="6858000"/>
          </a:xfrm>
        </p:spPr>
      </p:pic>
    </p:spTree>
    <p:extLst>
      <p:ext uri="{BB962C8B-B14F-4D97-AF65-F5344CB8AC3E}">
        <p14:creationId xmlns:p14="http://schemas.microsoft.com/office/powerpoint/2010/main" val="4068653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1272-FE74-1B4A-A967-40E611ACA511}"/>
              </a:ext>
            </a:extLst>
          </p:cNvPr>
          <p:cNvSpPr>
            <a:spLocks noGrp="1"/>
          </p:cNvSpPr>
          <p:nvPr>
            <p:ph type="title"/>
          </p:nvPr>
        </p:nvSpPr>
        <p:spPr/>
        <p:txBody>
          <a:bodyPr/>
          <a:lstStyle/>
          <a:p>
            <a:pPr algn="ctr"/>
            <a:r>
              <a:rPr lang="en-US" dirty="0"/>
              <a:t>Data from excel sheet</a:t>
            </a:r>
          </a:p>
        </p:txBody>
      </p:sp>
      <p:pic>
        <p:nvPicPr>
          <p:cNvPr id="5" name="Content Placeholder 4">
            <a:extLst>
              <a:ext uri="{FF2B5EF4-FFF2-40B4-BE49-F238E27FC236}">
                <a16:creationId xmlns:a16="http://schemas.microsoft.com/office/drawing/2014/main" id="{C2DB5BE8-E25D-7944-9F8F-8037B13321D5}"/>
              </a:ext>
            </a:extLst>
          </p:cNvPr>
          <p:cNvPicPr>
            <a:picLocks noGrp="1" noChangeAspect="1"/>
          </p:cNvPicPr>
          <p:nvPr>
            <p:ph idx="1"/>
          </p:nvPr>
        </p:nvPicPr>
        <p:blipFill>
          <a:blip r:embed="rId2"/>
          <a:stretch>
            <a:fillRect/>
          </a:stretch>
        </p:blipFill>
        <p:spPr>
          <a:xfrm>
            <a:off x="2953170" y="2125266"/>
            <a:ext cx="3102401" cy="3478796"/>
          </a:xfrm>
        </p:spPr>
      </p:pic>
    </p:spTree>
    <p:extLst>
      <p:ext uri="{BB962C8B-B14F-4D97-AF65-F5344CB8AC3E}">
        <p14:creationId xmlns:p14="http://schemas.microsoft.com/office/powerpoint/2010/main" val="104610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A8C7-A8FE-BC40-9DF4-6BA00B7984A0}"/>
              </a:ext>
            </a:extLst>
          </p:cNvPr>
          <p:cNvSpPr>
            <a:spLocks noGrp="1"/>
          </p:cNvSpPr>
          <p:nvPr>
            <p:ph type="title"/>
          </p:nvPr>
        </p:nvSpPr>
        <p:spPr>
          <a:xfrm>
            <a:off x="6858000" y="3061692"/>
            <a:ext cx="1306173" cy="734616"/>
          </a:xfrm>
        </p:spPr>
        <p:txBody>
          <a:bodyPr>
            <a:normAutofit/>
          </a:bodyPr>
          <a:lstStyle/>
          <a:p>
            <a:r>
              <a:rPr lang="en-US" sz="2700" dirty="0"/>
              <a:t>Output</a:t>
            </a:r>
          </a:p>
        </p:txBody>
      </p:sp>
      <p:pic>
        <p:nvPicPr>
          <p:cNvPr id="5" name="Content Placeholder 4">
            <a:extLst>
              <a:ext uri="{FF2B5EF4-FFF2-40B4-BE49-F238E27FC236}">
                <a16:creationId xmlns:a16="http://schemas.microsoft.com/office/drawing/2014/main" id="{622AC283-B2DB-B444-99DC-8DD897400638}"/>
              </a:ext>
            </a:extLst>
          </p:cNvPr>
          <p:cNvPicPr>
            <a:picLocks noGrp="1" noChangeAspect="1"/>
          </p:cNvPicPr>
          <p:nvPr>
            <p:ph idx="1"/>
          </p:nvPr>
        </p:nvPicPr>
        <p:blipFill>
          <a:blip r:embed="rId2"/>
          <a:stretch>
            <a:fillRect/>
          </a:stretch>
        </p:blipFill>
        <p:spPr>
          <a:xfrm>
            <a:off x="0" y="857250"/>
            <a:ext cx="6113063" cy="5143500"/>
          </a:xfrm>
        </p:spPr>
      </p:pic>
    </p:spTree>
    <p:extLst>
      <p:ext uri="{BB962C8B-B14F-4D97-AF65-F5344CB8AC3E}">
        <p14:creationId xmlns:p14="http://schemas.microsoft.com/office/powerpoint/2010/main" val="380404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D0DD-B3F0-334B-AD34-DA5F391BD952}"/>
              </a:ext>
            </a:extLst>
          </p:cNvPr>
          <p:cNvSpPr>
            <a:spLocks noGrp="1"/>
          </p:cNvSpPr>
          <p:nvPr>
            <p:ph type="title"/>
          </p:nvPr>
        </p:nvSpPr>
        <p:spPr/>
        <p:txBody>
          <a:bodyPr/>
          <a:lstStyle/>
          <a:p>
            <a:r>
              <a:rPr lang="en-US" dirty="0"/>
              <a:t>Work done</a:t>
            </a:r>
          </a:p>
        </p:txBody>
      </p:sp>
      <p:sp>
        <p:nvSpPr>
          <p:cNvPr id="3" name="Content Placeholder 2">
            <a:extLst>
              <a:ext uri="{FF2B5EF4-FFF2-40B4-BE49-F238E27FC236}">
                <a16:creationId xmlns:a16="http://schemas.microsoft.com/office/drawing/2014/main" id="{9187DF1F-186C-794B-9842-E2296729A703}"/>
              </a:ext>
            </a:extLst>
          </p:cNvPr>
          <p:cNvSpPr>
            <a:spLocks noGrp="1"/>
          </p:cNvSpPr>
          <p:nvPr>
            <p:ph idx="1"/>
          </p:nvPr>
        </p:nvSpPr>
        <p:spPr>
          <a:xfrm>
            <a:off x="628650" y="2000251"/>
            <a:ext cx="7886700" cy="3738281"/>
          </a:xfrm>
        </p:spPr>
        <p:txBody>
          <a:bodyPr>
            <a:normAutofit fontScale="70000" lnSpcReduction="20000"/>
          </a:bodyPr>
          <a:lstStyle/>
          <a:p>
            <a:r>
              <a:rPr lang="en-US" dirty="0"/>
              <a:t>Cleaning up the data from the company provided excel sheets.</a:t>
            </a:r>
          </a:p>
          <a:p>
            <a:r>
              <a:rPr lang="en-US" dirty="0"/>
              <a:t>Created a MATLAB script that convert excel data to MATLAB variables and save file in .mat format.</a:t>
            </a:r>
          </a:p>
          <a:p>
            <a:r>
              <a:rPr lang="en-US" dirty="0"/>
              <a:t>Created a database from excel data to .mat for each sheets.</a:t>
            </a:r>
          </a:p>
          <a:p>
            <a:r>
              <a:rPr lang="en-US" dirty="0"/>
              <a:t>Filled some missing require data with interpolation.</a:t>
            </a:r>
          </a:p>
          <a:p>
            <a:r>
              <a:rPr lang="en-US" dirty="0"/>
              <a:t>Integrated the new database with MATLAB’s Appdesigner GUI program.</a:t>
            </a:r>
          </a:p>
          <a:p>
            <a:r>
              <a:rPr lang="en-US" dirty="0"/>
              <a:t>Added new component and events in the frontend.</a:t>
            </a:r>
          </a:p>
          <a:p>
            <a:r>
              <a:rPr lang="en-US" dirty="0"/>
              <a:t>Created new functions for the calculations to find QF , QR , Coefficient of RPM etc.</a:t>
            </a:r>
          </a:p>
        </p:txBody>
      </p:sp>
    </p:spTree>
    <p:extLst>
      <p:ext uri="{BB962C8B-B14F-4D97-AF65-F5344CB8AC3E}">
        <p14:creationId xmlns:p14="http://schemas.microsoft.com/office/powerpoint/2010/main" val="3223178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491B-B053-2C43-9996-FD0B1F7A95A8}"/>
              </a:ext>
            </a:extLst>
          </p:cNvPr>
          <p:cNvSpPr>
            <a:spLocks noGrp="1"/>
          </p:cNvSpPr>
          <p:nvPr>
            <p:ph type="title"/>
          </p:nvPr>
        </p:nvSpPr>
        <p:spPr/>
        <p:txBody>
          <a:bodyPr/>
          <a:lstStyle/>
          <a:p>
            <a:r>
              <a:rPr lang="en-US" dirty="0"/>
              <a:t>Work remaining</a:t>
            </a:r>
          </a:p>
        </p:txBody>
      </p:sp>
      <p:sp>
        <p:nvSpPr>
          <p:cNvPr id="3" name="Content Placeholder 2">
            <a:extLst>
              <a:ext uri="{FF2B5EF4-FFF2-40B4-BE49-F238E27FC236}">
                <a16:creationId xmlns:a16="http://schemas.microsoft.com/office/drawing/2014/main" id="{B3A43483-6D9B-584A-BDE5-1FD82AD4F2E0}"/>
              </a:ext>
            </a:extLst>
          </p:cNvPr>
          <p:cNvSpPr>
            <a:spLocks noGrp="1"/>
          </p:cNvSpPr>
          <p:nvPr>
            <p:ph idx="1"/>
          </p:nvPr>
        </p:nvSpPr>
        <p:spPr/>
        <p:txBody>
          <a:bodyPr/>
          <a:lstStyle/>
          <a:p>
            <a:pPr marL="0" indent="0">
              <a:buNone/>
            </a:pPr>
            <a:endParaRPr lang="en-US" dirty="0"/>
          </a:p>
          <a:p>
            <a:r>
              <a:rPr lang="en-US" dirty="0"/>
              <a:t>Generation of curves.</a:t>
            </a:r>
          </a:p>
          <a:p>
            <a:r>
              <a:rPr lang="en-US" dirty="0"/>
              <a:t>Flow vs Pressure.</a:t>
            </a:r>
          </a:p>
          <a:p>
            <a:r>
              <a:rPr lang="en-US" dirty="0"/>
              <a:t>Power vs Pressure.</a:t>
            </a:r>
          </a:p>
          <a:p>
            <a:r>
              <a:rPr lang="en-US" dirty="0"/>
              <a:t>UI improvements.</a:t>
            </a:r>
          </a:p>
        </p:txBody>
      </p:sp>
    </p:spTree>
    <p:extLst>
      <p:ext uri="{BB962C8B-B14F-4D97-AF65-F5344CB8AC3E}">
        <p14:creationId xmlns:p14="http://schemas.microsoft.com/office/powerpoint/2010/main" val="3847520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B65F-3F8A-A74F-BC6E-7EEA7561AE6A}"/>
              </a:ext>
            </a:extLst>
          </p:cNvPr>
          <p:cNvSpPr>
            <a:spLocks noGrp="1"/>
          </p:cNvSpPr>
          <p:nvPr>
            <p:ph type="title"/>
          </p:nvPr>
        </p:nvSpPr>
        <p:spPr>
          <a:xfrm>
            <a:off x="628650" y="532005"/>
            <a:ext cx="7886700" cy="1106295"/>
          </a:xfrm>
        </p:spPr>
        <p:txBody>
          <a:bodyPr>
            <a:normAutofit/>
          </a:bodyPr>
          <a:lstStyle/>
          <a:p>
            <a:pPr algn="ctr"/>
            <a:r>
              <a:rPr lang="en-US" sz="3600" dirty="0"/>
              <a:t>References </a:t>
            </a:r>
          </a:p>
        </p:txBody>
      </p:sp>
      <p:sp>
        <p:nvSpPr>
          <p:cNvPr id="3" name="Content Placeholder 2">
            <a:extLst>
              <a:ext uri="{FF2B5EF4-FFF2-40B4-BE49-F238E27FC236}">
                <a16:creationId xmlns:a16="http://schemas.microsoft.com/office/drawing/2014/main" id="{56DAC80B-226A-6347-8483-78A4641EF9E6}"/>
              </a:ext>
            </a:extLst>
          </p:cNvPr>
          <p:cNvSpPr>
            <a:spLocks noGrp="1"/>
          </p:cNvSpPr>
          <p:nvPr>
            <p:ph idx="1"/>
          </p:nvPr>
        </p:nvSpPr>
        <p:spPr>
          <a:xfrm>
            <a:off x="619357" y="1638301"/>
            <a:ext cx="7886700" cy="4718049"/>
          </a:xfrm>
          <a:noFill/>
        </p:spPr>
        <p:txBody>
          <a:bodyPr>
            <a:normAutofit fontScale="70000" lnSpcReduction="20000"/>
          </a:bodyPr>
          <a:lstStyle/>
          <a:p>
            <a:pPr marL="514350" indent="-514350">
              <a:buFont typeface="+mj-lt"/>
              <a:buAutoNum type="arabicPeriod"/>
            </a:pPr>
            <a:r>
              <a:rPr lang="en-US" dirty="0"/>
              <a:t>Han Zhao , 2012 , Tech Publications, Switzerland.</a:t>
            </a:r>
          </a:p>
          <a:p>
            <a:pPr marL="514350" indent="-514350">
              <a:buFont typeface="+mj-lt"/>
              <a:buAutoNum type="arabicPeriod"/>
            </a:pPr>
            <a:r>
              <a:rPr lang="en-US" dirty="0">
                <a:solidFill>
                  <a:schemeClr val="dk1"/>
                </a:solidFill>
              </a:rPr>
              <a:t>Meghan  S. Miller , 2018,</a:t>
            </a:r>
            <a:r>
              <a:rPr lang="en-US" dirty="0"/>
              <a:t> Computers &amp; Geosciences.</a:t>
            </a:r>
          </a:p>
          <a:p>
            <a:pPr marL="514350" indent="-514350">
              <a:buFont typeface="+mj-lt"/>
              <a:buAutoNum type="arabicPeriod"/>
            </a:pPr>
            <a:r>
              <a:rPr lang="fr-FR" dirty="0" err="1">
                <a:solidFill>
                  <a:schemeClr val="dk1"/>
                </a:solidFill>
              </a:rPr>
              <a:t>K.E.Borisova</a:t>
            </a:r>
            <a:r>
              <a:rPr lang="fr-FR" dirty="0">
                <a:solidFill>
                  <a:schemeClr val="dk1"/>
                </a:solidFill>
              </a:rPr>
              <a:t> , 2017 ,</a:t>
            </a:r>
            <a:r>
              <a:rPr lang="en-IN" dirty="0">
                <a:solidFill>
                  <a:schemeClr val="dk1"/>
                </a:solidFill>
              </a:rPr>
              <a:t>Published by Elsevier Ltd.</a:t>
            </a:r>
            <a:endParaRPr lang="en-US" sz="2800" dirty="0">
              <a:solidFill>
                <a:schemeClr val="dk1"/>
              </a:solidFill>
            </a:endParaRPr>
          </a:p>
          <a:p>
            <a:pPr marL="514350" indent="-514350">
              <a:buFont typeface="+mj-lt"/>
              <a:buAutoNum type="arabicPeriod"/>
            </a:pPr>
            <a:r>
              <a:rPr lang="en-US" dirty="0" err="1"/>
              <a:t>Iqbaldeep</a:t>
            </a:r>
            <a:r>
              <a:rPr lang="en-US" dirty="0"/>
              <a:t> Kaur,2016, International Journal of Computer Science And Technology</a:t>
            </a:r>
          </a:p>
          <a:p>
            <a:pPr marL="514350" indent="-514350">
              <a:buFont typeface="+mj-lt"/>
              <a:buAutoNum type="arabicPeriod"/>
            </a:pPr>
            <a:r>
              <a:rPr lang="en-IN" dirty="0">
                <a:solidFill>
                  <a:schemeClr val="dk1"/>
                </a:solidFill>
              </a:rPr>
              <a:t>Albin Michel,2017,</a:t>
            </a:r>
            <a:r>
              <a:rPr lang="en-IN" dirty="0"/>
              <a:t> Master of Science Thesis Stockholm, Sweden 2010</a:t>
            </a:r>
          </a:p>
          <a:p>
            <a:pPr marL="514350" indent="-514350">
              <a:buFont typeface="+mj-lt"/>
              <a:buAutoNum type="arabicPeriod"/>
            </a:pPr>
            <a:r>
              <a:rPr lang="en-US" dirty="0">
                <a:solidFill>
                  <a:schemeClr val="dk1"/>
                </a:solidFill>
              </a:rPr>
              <a:t>M. van Beijnum,2007,</a:t>
            </a:r>
            <a:r>
              <a:rPr lang="en-IN" dirty="0"/>
              <a:t> </a:t>
            </a:r>
            <a:r>
              <a:rPr lang="en-IN" dirty="0" err="1"/>
              <a:t>Technische</a:t>
            </a:r>
            <a:r>
              <a:rPr lang="en-IN" dirty="0"/>
              <a:t> </a:t>
            </a:r>
            <a:r>
              <a:rPr lang="en-IN" dirty="0" err="1"/>
              <a:t>Universiteit</a:t>
            </a:r>
            <a:r>
              <a:rPr lang="en-IN" dirty="0"/>
              <a:t> Eindhoven</a:t>
            </a:r>
          </a:p>
          <a:p>
            <a:pPr marL="514350" indent="-514350">
              <a:buFont typeface="+mj-lt"/>
              <a:buAutoNum type="arabicPeriod"/>
            </a:pPr>
            <a:endParaRPr lang="en-US" dirty="0">
              <a:solidFill>
                <a:schemeClr val="dk1"/>
              </a:solidFill>
            </a:endParaRPr>
          </a:p>
          <a:p>
            <a:pPr marL="514350" indent="-514350">
              <a:buFont typeface="+mj-lt"/>
              <a:buAutoNum type="arabicPeriod"/>
            </a:pPr>
            <a:r>
              <a:rPr lang="en-US" dirty="0"/>
              <a:t>MATLAB,2014, International Journal of Computer</a:t>
            </a:r>
          </a:p>
          <a:p>
            <a:pPr marL="514350" indent="-514350">
              <a:buFont typeface="+mj-lt"/>
              <a:buAutoNum type="arabicPeriod"/>
            </a:pPr>
            <a:r>
              <a:rPr lang="en-US" dirty="0"/>
              <a:t>Min-Sung Koh, 2007, American society for engineering education</a:t>
            </a:r>
          </a:p>
          <a:p>
            <a:pPr marL="514350" indent="-514350">
              <a:buFont typeface="+mj-lt"/>
              <a:buAutoNum type="arabicPeriod"/>
            </a:pPr>
            <a:r>
              <a:rPr lang="en-US" dirty="0"/>
              <a:t>Hicks,2013, Classification of pump </a:t>
            </a:r>
          </a:p>
          <a:p>
            <a:pPr marL="514350" indent="-514350">
              <a:buFont typeface="+mj-lt"/>
              <a:buAutoNum type="arabicPeriod"/>
            </a:pPr>
            <a:r>
              <a:rPr lang="en-US" dirty="0"/>
              <a:t>Mariano Victoria,2016,not found</a:t>
            </a:r>
          </a:p>
        </p:txBody>
      </p:sp>
      <p:sp>
        <p:nvSpPr>
          <p:cNvPr id="4" name="Slide Number Placeholder 3">
            <a:extLst>
              <a:ext uri="{FF2B5EF4-FFF2-40B4-BE49-F238E27FC236}">
                <a16:creationId xmlns:a16="http://schemas.microsoft.com/office/drawing/2014/main" id="{27D4017D-EDE0-D04A-B757-840AFADA3D3B}"/>
              </a:ext>
            </a:extLst>
          </p:cNvPr>
          <p:cNvSpPr>
            <a:spLocks noGrp="1"/>
          </p:cNvSpPr>
          <p:nvPr>
            <p:ph type="sldNum" sz="quarter" idx="12"/>
          </p:nvPr>
        </p:nvSpPr>
        <p:spPr>
          <a:xfrm>
            <a:off x="6553200" y="6356350"/>
            <a:ext cx="2133600" cy="365125"/>
          </a:xfrm>
        </p:spPr>
        <p:txBody>
          <a:bodyPr/>
          <a:lstStyle/>
          <a:p>
            <a:fld id="{DFB660F4-AA31-4F4B-9494-991D8C04768A}" type="slidenum">
              <a:rPr lang="en-US" smtClean="0"/>
              <a:pPr/>
              <a:t>35</a:t>
            </a:fld>
            <a:endParaRPr lang="en-US"/>
          </a:p>
        </p:txBody>
      </p:sp>
    </p:spTree>
    <p:extLst>
      <p:ext uri="{BB962C8B-B14F-4D97-AF65-F5344CB8AC3E}">
        <p14:creationId xmlns:p14="http://schemas.microsoft.com/office/powerpoint/2010/main" val="264597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a:t>Conti…</a:t>
            </a:r>
          </a:p>
        </p:txBody>
      </p:sp>
      <p:sp>
        <p:nvSpPr>
          <p:cNvPr id="3" name="Subtitle 2"/>
          <p:cNvSpPr>
            <a:spLocks noGrp="1"/>
          </p:cNvSpPr>
          <p:nvPr>
            <p:ph type="subTitle" idx="1"/>
          </p:nvPr>
        </p:nvSpPr>
        <p:spPr>
          <a:xfrm>
            <a:off x="685800" y="2133600"/>
            <a:ext cx="7696200" cy="1600200"/>
          </a:xfrm>
        </p:spPr>
        <p:txBody>
          <a:bodyPr>
            <a:noAutofit/>
          </a:bodyPr>
          <a:lstStyle/>
          <a:p>
            <a:pPr algn="l"/>
            <a:r>
              <a:rPr lang="en-US" sz="1800" dirty="0">
                <a:solidFill>
                  <a:schemeClr val="tx1"/>
                </a:solidFill>
              </a:rPr>
              <a:t>A screw pump is a type of rotary pump which is equipped with screws that mesh together and rotate within a cylindrical cavity or liner. The fluid enters from the suction side of the pump and moves linearly along these intermeshing screws to the discharge side of the pump. The clearances between the screws and the liner are very small hence the fluid gains pressure while moving through pump.</a:t>
            </a:r>
          </a:p>
          <a:p>
            <a:pPr algn="l"/>
            <a:endParaRPr lang="en-US" sz="1800" dirty="0">
              <a:solidFill>
                <a:schemeClr val="tx1"/>
              </a:solidFill>
            </a:endParaRPr>
          </a:p>
          <a:p>
            <a:pPr algn="l"/>
            <a:r>
              <a:rPr lang="en-US" sz="1800" dirty="0">
                <a:solidFill>
                  <a:schemeClr val="tx1"/>
                </a:solidFill>
              </a:rPr>
              <a:t> </a:t>
            </a:r>
          </a:p>
          <a:p>
            <a:pPr algn="l"/>
            <a:br>
              <a:rPr lang="en-US" sz="1800" dirty="0">
                <a:solidFill>
                  <a:schemeClr val="tx1"/>
                </a:solidFill>
              </a:rPr>
            </a:br>
            <a:br>
              <a:rPr lang="en-US" sz="1800" dirty="0">
                <a:solidFill>
                  <a:schemeClr val="tx1"/>
                </a:solidFill>
              </a:rPr>
            </a:br>
            <a:r>
              <a:rPr lang="en-US" sz="1800" dirty="0">
                <a:solidFill>
                  <a:schemeClr val="tx1"/>
                </a:solidFill>
              </a:rPr>
              <a:t>           </a:t>
            </a:r>
          </a:p>
        </p:txBody>
      </p:sp>
      <p:sp>
        <p:nvSpPr>
          <p:cNvPr id="4" name="Slide Number Placeholder 3">
            <a:extLst>
              <a:ext uri="{FF2B5EF4-FFF2-40B4-BE49-F238E27FC236}">
                <a16:creationId xmlns:a16="http://schemas.microsoft.com/office/drawing/2014/main" id="{59AC49BD-BE6C-DF48-B95D-DF06A6F26201}"/>
              </a:ext>
            </a:extLst>
          </p:cNvPr>
          <p:cNvSpPr>
            <a:spLocks noGrp="1"/>
          </p:cNvSpPr>
          <p:nvPr>
            <p:ph type="sldNum" sz="quarter" idx="12"/>
          </p:nvPr>
        </p:nvSpPr>
        <p:spPr/>
        <p:txBody>
          <a:bodyPr/>
          <a:lstStyle/>
          <a:p>
            <a:fld id="{DFB660F4-AA31-4F4B-9494-991D8C04768A}" type="slidenum">
              <a:rPr lang="en-US" smtClean="0"/>
              <a:pPr/>
              <a:t>4</a:t>
            </a:fld>
            <a:endParaRPr lang="en-US"/>
          </a:p>
        </p:txBody>
      </p:sp>
      <p:sp>
        <p:nvSpPr>
          <p:cNvPr id="5" name="TextBox 4">
            <a:extLst>
              <a:ext uri="{FF2B5EF4-FFF2-40B4-BE49-F238E27FC236}">
                <a16:creationId xmlns:a16="http://schemas.microsoft.com/office/drawing/2014/main" id="{F28FAEC6-1DDE-9A48-89DB-A1D1E3345C71}"/>
              </a:ext>
            </a:extLst>
          </p:cNvPr>
          <p:cNvSpPr txBox="1"/>
          <p:nvPr/>
        </p:nvSpPr>
        <p:spPr>
          <a:xfrm>
            <a:off x="762000" y="3733800"/>
            <a:ext cx="4419600" cy="2369880"/>
          </a:xfrm>
          <a:prstGeom prst="rect">
            <a:avLst/>
          </a:prstGeom>
          <a:noFill/>
        </p:spPr>
        <p:txBody>
          <a:bodyPr wrap="square" rtlCol="0">
            <a:spAutoFit/>
          </a:bodyPr>
          <a:lstStyle/>
          <a:p>
            <a:r>
              <a:rPr lang="en-US" sz="2000" dirty="0"/>
              <a:t>Applications :-</a:t>
            </a:r>
          </a:p>
          <a:p>
            <a:endParaRPr lang="en-US" sz="2000" dirty="0"/>
          </a:p>
          <a:p>
            <a:pPr marL="285750" indent="-285750">
              <a:buFont typeface="Arial" panose="020B0604020202020204" pitchFamily="34" charset="0"/>
              <a:buChar char="•"/>
            </a:pPr>
            <a:r>
              <a:rPr lang="en-US" dirty="0"/>
              <a:t>fuel-injection</a:t>
            </a:r>
          </a:p>
          <a:p>
            <a:pPr marL="285750" indent="-285750">
              <a:buFont typeface="Arial" panose="020B0604020202020204" pitchFamily="34" charset="0"/>
              <a:buChar char="•"/>
            </a:pPr>
            <a:r>
              <a:rPr lang="en-US" dirty="0"/>
              <a:t>oil burners</a:t>
            </a:r>
          </a:p>
          <a:p>
            <a:pPr marL="285750" indent="-285750">
              <a:buFont typeface="Arial" panose="020B0604020202020204" pitchFamily="34" charset="0"/>
              <a:buChar char="•"/>
            </a:pPr>
            <a:r>
              <a:rPr lang="en-US" dirty="0"/>
              <a:t>hydraulics </a:t>
            </a:r>
          </a:p>
          <a:p>
            <a:pPr marL="285750" indent="-285750">
              <a:buFont typeface="Arial" panose="020B0604020202020204" pitchFamily="34" charset="0"/>
              <a:buChar char="•"/>
            </a:pPr>
            <a:r>
              <a:rPr lang="en-US" dirty="0"/>
              <a:t>fuel</a:t>
            </a:r>
          </a:p>
          <a:p>
            <a:pPr marL="285750" indent="-285750">
              <a:buFont typeface="Arial" panose="020B0604020202020204" pitchFamily="34" charset="0"/>
              <a:buChar char="•"/>
            </a:pPr>
            <a:r>
              <a:rPr lang="en-US" dirty="0"/>
              <a:t>lubrication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7F95-B8E8-AF45-B742-97179D5B384D}"/>
              </a:ext>
            </a:extLst>
          </p:cNvPr>
          <p:cNvSpPr>
            <a:spLocks noGrp="1"/>
          </p:cNvSpPr>
          <p:nvPr>
            <p:ph type="title"/>
          </p:nvPr>
        </p:nvSpPr>
        <p:spPr/>
        <p:txBody>
          <a:bodyPr/>
          <a:lstStyle/>
          <a:p>
            <a:r>
              <a:rPr lang="en-US" dirty="0"/>
              <a:t>Conti…</a:t>
            </a:r>
          </a:p>
        </p:txBody>
      </p:sp>
      <p:pic>
        <p:nvPicPr>
          <p:cNvPr id="6" name="Content Placeholder 5">
            <a:extLst>
              <a:ext uri="{FF2B5EF4-FFF2-40B4-BE49-F238E27FC236}">
                <a16:creationId xmlns:a16="http://schemas.microsoft.com/office/drawing/2014/main" id="{CF5174C6-E3FF-B14E-A6DB-B1B1F53A19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262981"/>
            <a:ext cx="7924800" cy="3200400"/>
          </a:xfrm>
        </p:spPr>
      </p:pic>
      <p:sp>
        <p:nvSpPr>
          <p:cNvPr id="4" name="Slide Number Placeholder 3">
            <a:extLst>
              <a:ext uri="{FF2B5EF4-FFF2-40B4-BE49-F238E27FC236}">
                <a16:creationId xmlns:a16="http://schemas.microsoft.com/office/drawing/2014/main" id="{0BBC6780-9131-F544-BCEC-EE10CBDBB399}"/>
              </a:ext>
            </a:extLst>
          </p:cNvPr>
          <p:cNvSpPr>
            <a:spLocks noGrp="1"/>
          </p:cNvSpPr>
          <p:nvPr>
            <p:ph type="sldNum" sz="quarter" idx="12"/>
          </p:nvPr>
        </p:nvSpPr>
        <p:spPr/>
        <p:txBody>
          <a:bodyPr/>
          <a:lstStyle/>
          <a:p>
            <a:fld id="{DFB660F4-AA31-4F4B-9494-991D8C04768A}" type="slidenum">
              <a:rPr lang="en-US" smtClean="0"/>
              <a:pPr/>
              <a:t>5</a:t>
            </a:fld>
            <a:endParaRPr lang="en-US"/>
          </a:p>
        </p:txBody>
      </p:sp>
      <p:sp>
        <p:nvSpPr>
          <p:cNvPr id="7" name="TextBox 6">
            <a:extLst>
              <a:ext uri="{FF2B5EF4-FFF2-40B4-BE49-F238E27FC236}">
                <a16:creationId xmlns:a16="http://schemas.microsoft.com/office/drawing/2014/main" id="{E88921A8-0D8E-FF47-80C3-3DB339BDB261}"/>
              </a:ext>
            </a:extLst>
          </p:cNvPr>
          <p:cNvSpPr txBox="1"/>
          <p:nvPr/>
        </p:nvSpPr>
        <p:spPr>
          <a:xfrm>
            <a:off x="3581400" y="5755977"/>
            <a:ext cx="5105400" cy="307777"/>
          </a:xfrm>
          <a:prstGeom prst="rect">
            <a:avLst/>
          </a:prstGeom>
          <a:noFill/>
        </p:spPr>
        <p:txBody>
          <a:bodyPr wrap="square" rtlCol="0">
            <a:spAutoFit/>
          </a:bodyPr>
          <a:lstStyle/>
          <a:p>
            <a:pPr algn="r"/>
            <a:r>
              <a:rPr lang="en-US" sz="1400" dirty="0"/>
              <a:t>Source: https://</a:t>
            </a:r>
            <a:r>
              <a:rPr lang="en-US" sz="1400" dirty="0" err="1"/>
              <a:t>google.com</a:t>
            </a:r>
            <a:r>
              <a:rPr lang="en-US" sz="1400" dirty="0"/>
              <a:t>/images</a:t>
            </a:r>
          </a:p>
        </p:txBody>
      </p:sp>
    </p:spTree>
    <p:extLst>
      <p:ext uri="{BB962C8B-B14F-4D97-AF65-F5344CB8AC3E}">
        <p14:creationId xmlns:p14="http://schemas.microsoft.com/office/powerpoint/2010/main" val="364265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5471-9CC2-5140-8BF4-FC8C5FAE1B77}"/>
              </a:ext>
            </a:extLst>
          </p:cNvPr>
          <p:cNvSpPr>
            <a:spLocks noGrp="1"/>
          </p:cNvSpPr>
          <p:nvPr>
            <p:ph type="title"/>
          </p:nvPr>
        </p:nvSpPr>
        <p:spPr/>
        <p:txBody>
          <a:bodyPr>
            <a:normAutofit/>
          </a:bodyPr>
          <a:lstStyle/>
          <a:p>
            <a:r>
              <a:rPr lang="en-IN" sz="2800" b="1" dirty="0"/>
              <a:t>Screw pump</a:t>
            </a:r>
            <a:endParaRPr lang="en-US" sz="2800" dirty="0"/>
          </a:p>
        </p:txBody>
      </p:sp>
      <p:sp>
        <p:nvSpPr>
          <p:cNvPr id="3" name="Content Placeholder 2">
            <a:extLst>
              <a:ext uri="{FF2B5EF4-FFF2-40B4-BE49-F238E27FC236}">
                <a16:creationId xmlns:a16="http://schemas.microsoft.com/office/drawing/2014/main" id="{33693B2E-9A45-8449-A845-0A3482C362A2}"/>
              </a:ext>
            </a:extLst>
          </p:cNvPr>
          <p:cNvSpPr>
            <a:spLocks noGrp="1"/>
          </p:cNvSpPr>
          <p:nvPr>
            <p:ph idx="1"/>
          </p:nvPr>
        </p:nvSpPr>
        <p:spPr/>
        <p:txBody>
          <a:bodyPr>
            <a:normAutofit/>
          </a:bodyPr>
          <a:lstStyle/>
          <a:p>
            <a:r>
              <a:rPr lang="en-US" sz="2400" dirty="0"/>
              <a:t>A screw pump is type of rotary pump which is Equipped with screws that mesh together and rotate within a Cylindrical cavity or liner. The fluid enters from the suction side of the pump and moves linearly along these intermeshing Screw to the discharge side of the pump. </a:t>
            </a:r>
          </a:p>
          <a:p>
            <a:r>
              <a:rPr lang="en-US" sz="2400" dirty="0"/>
              <a:t>Types of the screw pump:</a:t>
            </a:r>
          </a:p>
          <a:p>
            <a:pPr lvl="1"/>
            <a:r>
              <a:rPr lang="en-IN" dirty="0"/>
              <a:t>One screw pump</a:t>
            </a:r>
          </a:p>
          <a:p>
            <a:pPr lvl="1"/>
            <a:r>
              <a:rPr lang="en-IN" dirty="0"/>
              <a:t>Two screw pump</a:t>
            </a:r>
          </a:p>
          <a:p>
            <a:pPr lvl="1"/>
            <a:r>
              <a:rPr lang="en-IN" dirty="0"/>
              <a:t>Three screw pump</a:t>
            </a:r>
          </a:p>
          <a:p>
            <a:pPr lvl="1"/>
            <a:endParaRPr lang="en-IN" dirty="0"/>
          </a:p>
          <a:p>
            <a:pPr lvl="1"/>
            <a:endParaRPr lang="en-IN" sz="2000" dirty="0"/>
          </a:p>
        </p:txBody>
      </p:sp>
      <p:sp>
        <p:nvSpPr>
          <p:cNvPr id="4" name="Slide Number Placeholder 3">
            <a:extLst>
              <a:ext uri="{FF2B5EF4-FFF2-40B4-BE49-F238E27FC236}">
                <a16:creationId xmlns:a16="http://schemas.microsoft.com/office/drawing/2014/main" id="{FCCECAD5-00A6-634F-94B4-F547FE667E3B}"/>
              </a:ext>
            </a:extLst>
          </p:cNvPr>
          <p:cNvSpPr>
            <a:spLocks noGrp="1"/>
          </p:cNvSpPr>
          <p:nvPr>
            <p:ph type="sldNum" sz="quarter" idx="12"/>
          </p:nvPr>
        </p:nvSpPr>
        <p:spPr/>
        <p:txBody>
          <a:bodyPr/>
          <a:lstStyle/>
          <a:p>
            <a:fld id="{DFB660F4-AA31-4F4B-9494-991D8C04768A}" type="slidenum">
              <a:rPr lang="en-US" smtClean="0"/>
              <a:pPr/>
              <a:t>6</a:t>
            </a:fld>
            <a:endParaRPr lang="en-US"/>
          </a:p>
        </p:txBody>
      </p:sp>
    </p:spTree>
    <p:extLst>
      <p:ext uri="{BB962C8B-B14F-4D97-AF65-F5344CB8AC3E}">
        <p14:creationId xmlns:p14="http://schemas.microsoft.com/office/powerpoint/2010/main" val="303219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7060-1EDC-EE41-BB3D-E8A66043AC86}"/>
              </a:ext>
            </a:extLst>
          </p:cNvPr>
          <p:cNvSpPr>
            <a:spLocks noGrp="1"/>
          </p:cNvSpPr>
          <p:nvPr>
            <p:ph type="title"/>
          </p:nvPr>
        </p:nvSpPr>
        <p:spPr/>
        <p:txBody>
          <a:bodyPr>
            <a:normAutofit/>
          </a:bodyPr>
          <a:lstStyle/>
          <a:p>
            <a:r>
              <a:rPr lang="en-IN" sz="2800" b="1" dirty="0"/>
              <a:t>Screw pump Applications</a:t>
            </a:r>
            <a:endParaRPr lang="en-US" sz="2800" dirty="0"/>
          </a:p>
        </p:txBody>
      </p:sp>
      <p:sp>
        <p:nvSpPr>
          <p:cNvPr id="3" name="Content Placeholder 2">
            <a:extLst>
              <a:ext uri="{FF2B5EF4-FFF2-40B4-BE49-F238E27FC236}">
                <a16:creationId xmlns:a16="http://schemas.microsoft.com/office/drawing/2014/main" id="{EC68DE3A-2B3D-3244-888A-03A17AE968D1}"/>
              </a:ext>
            </a:extLst>
          </p:cNvPr>
          <p:cNvSpPr>
            <a:spLocks noGrp="1"/>
          </p:cNvSpPr>
          <p:nvPr>
            <p:ph idx="1"/>
          </p:nvPr>
        </p:nvSpPr>
        <p:spPr/>
        <p:txBody>
          <a:bodyPr>
            <a:normAutofit/>
          </a:bodyPr>
          <a:lstStyle/>
          <a:p>
            <a:r>
              <a:rPr lang="en-IN" sz="2400" dirty="0"/>
              <a:t>Due to their ability to provide high flow rates even in viscous liquids, screw pumps are ideal for fuel transfer, elevators, and other similar industrial applications. </a:t>
            </a:r>
          </a:p>
          <a:p>
            <a:r>
              <a:rPr lang="en-IN" sz="2400" dirty="0"/>
              <a:t>Single screw pumps, or Archimedean screw pumps, are used for simple water movement such as for sewage inlet pumps, storm water pumping, drainage pumping, and to move industrial waste water.</a:t>
            </a:r>
          </a:p>
          <a:p>
            <a:endParaRPr lang="en-US" sz="2400" dirty="0"/>
          </a:p>
        </p:txBody>
      </p:sp>
      <p:sp>
        <p:nvSpPr>
          <p:cNvPr id="4" name="Slide Number Placeholder 3">
            <a:extLst>
              <a:ext uri="{FF2B5EF4-FFF2-40B4-BE49-F238E27FC236}">
                <a16:creationId xmlns:a16="http://schemas.microsoft.com/office/drawing/2014/main" id="{9B16102B-32D1-C54C-BC98-8F405379F33A}"/>
              </a:ext>
            </a:extLst>
          </p:cNvPr>
          <p:cNvSpPr>
            <a:spLocks noGrp="1"/>
          </p:cNvSpPr>
          <p:nvPr>
            <p:ph type="sldNum" sz="quarter" idx="12"/>
          </p:nvPr>
        </p:nvSpPr>
        <p:spPr/>
        <p:txBody>
          <a:bodyPr/>
          <a:lstStyle/>
          <a:p>
            <a:fld id="{DFB660F4-AA31-4F4B-9494-991D8C04768A}" type="slidenum">
              <a:rPr lang="en-US" smtClean="0"/>
              <a:pPr/>
              <a:t>7</a:t>
            </a:fld>
            <a:endParaRPr lang="en-US"/>
          </a:p>
        </p:txBody>
      </p:sp>
    </p:spTree>
    <p:extLst>
      <p:ext uri="{BB962C8B-B14F-4D97-AF65-F5344CB8AC3E}">
        <p14:creationId xmlns:p14="http://schemas.microsoft.com/office/powerpoint/2010/main" val="206743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Project</a:t>
            </a:r>
          </a:p>
        </p:txBody>
      </p:sp>
      <p:sp>
        <p:nvSpPr>
          <p:cNvPr id="3" name="Content Placeholder 2"/>
          <p:cNvSpPr>
            <a:spLocks noGrp="1"/>
          </p:cNvSpPr>
          <p:nvPr>
            <p:ph idx="1"/>
          </p:nvPr>
        </p:nvSpPr>
        <p:spPr>
          <a:xfrm>
            <a:off x="457200" y="1600200"/>
            <a:ext cx="8229600" cy="4724400"/>
          </a:xfrm>
        </p:spPr>
        <p:txBody>
          <a:bodyPr>
            <a:normAutofit/>
          </a:bodyPr>
          <a:lstStyle/>
          <a:p>
            <a:r>
              <a:rPr lang="en-US" sz="2400" dirty="0"/>
              <a:t>Used .</a:t>
            </a:r>
            <a:r>
              <a:rPr lang="en-US" sz="2400" dirty="0" err="1"/>
              <a:t>xls</a:t>
            </a:r>
            <a:r>
              <a:rPr lang="en-US" sz="2400" dirty="0"/>
              <a:t> format data ,</a:t>
            </a:r>
          </a:p>
          <a:p>
            <a:pPr lvl="1"/>
            <a:r>
              <a:rPr lang="en-US" sz="1500" dirty="0"/>
              <a:t>Flow rate</a:t>
            </a:r>
          </a:p>
          <a:p>
            <a:pPr lvl="1"/>
            <a:r>
              <a:rPr lang="en-US" sz="1500" dirty="0"/>
              <a:t>Power</a:t>
            </a:r>
          </a:p>
          <a:p>
            <a:pPr lvl="1"/>
            <a:r>
              <a:rPr lang="en-US" sz="1500" dirty="0"/>
              <a:t>Viscosity</a:t>
            </a:r>
          </a:p>
          <a:p>
            <a:pPr lvl="1"/>
            <a:r>
              <a:rPr lang="en-US" sz="1500" dirty="0"/>
              <a:t>Pressure</a:t>
            </a:r>
          </a:p>
          <a:p>
            <a:pPr lvl="1"/>
            <a:r>
              <a:rPr lang="en-US" sz="1500" dirty="0"/>
              <a:t>Pitch</a:t>
            </a:r>
          </a:p>
          <a:p>
            <a:pPr lvl="1"/>
            <a:r>
              <a:rPr lang="en-US" sz="1500" dirty="0"/>
              <a:t>Diameter</a:t>
            </a:r>
          </a:p>
          <a:p>
            <a:pPr lvl="1"/>
            <a:endParaRPr lang="en-US" sz="1500" dirty="0"/>
          </a:p>
          <a:p>
            <a:r>
              <a:rPr lang="en-US" sz="2400" dirty="0"/>
              <a:t>Used MATLAB app designer software and developed this app for the user to find data easily by just input of flow rate , viscosity and pressure. According to that input data user  get’s information about specific pump.</a:t>
            </a:r>
          </a:p>
          <a:p>
            <a:endParaRPr lang="en-US" sz="2400" dirty="0"/>
          </a:p>
        </p:txBody>
      </p:sp>
      <p:sp>
        <p:nvSpPr>
          <p:cNvPr id="4" name="Slide Number Placeholder 3">
            <a:extLst>
              <a:ext uri="{FF2B5EF4-FFF2-40B4-BE49-F238E27FC236}">
                <a16:creationId xmlns:a16="http://schemas.microsoft.com/office/drawing/2014/main" id="{CCC080D6-6DAC-5742-AD82-8D6A10770338}"/>
              </a:ext>
            </a:extLst>
          </p:cNvPr>
          <p:cNvSpPr>
            <a:spLocks noGrp="1"/>
          </p:cNvSpPr>
          <p:nvPr>
            <p:ph type="sldNum" sz="quarter" idx="12"/>
          </p:nvPr>
        </p:nvSpPr>
        <p:spPr/>
        <p:txBody>
          <a:bodyPr/>
          <a:lstStyle/>
          <a:p>
            <a:fld id="{DFB660F4-AA31-4F4B-9494-991D8C04768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52400"/>
            <a:ext cx="6934200" cy="457200"/>
          </a:xfrm>
        </p:spPr>
        <p:txBody>
          <a:bodyPr>
            <a:normAutofit fontScale="90000"/>
          </a:bodyPr>
          <a:lstStyle/>
          <a:p>
            <a:r>
              <a:rPr lang="en-US" sz="3600" dirty="0"/>
              <a:t>Literature review</a:t>
            </a:r>
          </a:p>
        </p:txBody>
      </p:sp>
      <p:sp>
        <p:nvSpPr>
          <p:cNvPr id="3" name="Subtitle 2"/>
          <p:cNvSpPr>
            <a:spLocks noGrp="1"/>
          </p:cNvSpPr>
          <p:nvPr>
            <p:ph type="subTitle" idx="1"/>
          </p:nvPr>
        </p:nvSpPr>
        <p:spPr>
          <a:xfrm>
            <a:off x="1371600" y="1905000"/>
            <a:ext cx="6400800" cy="3733800"/>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722397"/>
              </p:ext>
            </p:extLst>
          </p:nvPr>
        </p:nvGraphicFramePr>
        <p:xfrm>
          <a:off x="38100" y="723900"/>
          <a:ext cx="9067800" cy="6160728"/>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450626">
                <a:tc>
                  <a:txBody>
                    <a:bodyPr/>
                    <a:lstStyle/>
                    <a:p>
                      <a:r>
                        <a:rPr lang="en-US" sz="1600" dirty="0" err="1"/>
                        <a:t>Sr</a:t>
                      </a:r>
                      <a:r>
                        <a:rPr lang="en-US" sz="1600" dirty="0"/>
                        <a:t> no.</a:t>
                      </a:r>
                    </a:p>
                  </a:txBody>
                  <a:tcPr/>
                </a:tc>
                <a:tc>
                  <a:txBody>
                    <a:bodyPr/>
                    <a:lstStyle/>
                    <a:p>
                      <a:r>
                        <a:rPr lang="en-US" sz="1600" dirty="0"/>
                        <a:t>Title</a:t>
                      </a:r>
                    </a:p>
                  </a:txBody>
                  <a:tcPr/>
                </a:tc>
                <a:tc>
                  <a:txBody>
                    <a:bodyPr/>
                    <a:lstStyle/>
                    <a:p>
                      <a:r>
                        <a:rPr lang="en-US" sz="1600" dirty="0"/>
                        <a:t>Publication detail</a:t>
                      </a:r>
                    </a:p>
                  </a:txBody>
                  <a:tcPr/>
                </a:tc>
                <a:tc>
                  <a:txBody>
                    <a:bodyPr/>
                    <a:lstStyle/>
                    <a:p>
                      <a:r>
                        <a:rPr lang="en-US" sz="1600" dirty="0"/>
                        <a:t> remarks</a:t>
                      </a:r>
                    </a:p>
                  </a:txBody>
                  <a:tcPr/>
                </a:tc>
                <a:extLst>
                  <a:ext uri="{0D108BD9-81ED-4DB2-BD59-A6C34878D82A}">
                    <a16:rowId xmlns:a16="http://schemas.microsoft.com/office/drawing/2014/main" val="10000"/>
                  </a:ext>
                </a:extLst>
              </a:tr>
              <a:tr h="1489751">
                <a:tc>
                  <a:txBody>
                    <a:bodyPr/>
                    <a:lstStyle/>
                    <a:p>
                      <a:r>
                        <a:rPr lang="en-US" sz="1600" dirty="0"/>
                        <a:t>1</a:t>
                      </a:r>
                    </a:p>
                  </a:txBody>
                  <a:tcPr/>
                </a:tc>
                <a:tc>
                  <a:txBody>
                    <a:bodyPr/>
                    <a:lstStyle/>
                    <a:p>
                      <a:r>
                        <a:rPr lang="en-US" sz="1600" dirty="0"/>
                        <a:t>Numerical Analysis for Twin Screw Pump Internal Flow</a:t>
                      </a:r>
                    </a:p>
                  </a:txBody>
                  <a:tcPr/>
                </a:tc>
                <a:tc>
                  <a:txBody>
                    <a:bodyPr/>
                    <a:lstStyle/>
                    <a:p>
                      <a:r>
                        <a:rPr lang="en-US" sz="1600" dirty="0"/>
                        <a:t>Applied Mechanics and Materials Vols. 130-134   (2012)  2011- 2012  Trans Tech Publications, Switzerland </a:t>
                      </a:r>
                    </a:p>
                  </a:txBody>
                  <a:tcPr/>
                </a:tc>
                <a:tc>
                  <a:txBody>
                    <a:bodyPr/>
                    <a:lstStyle/>
                    <a:p>
                      <a:r>
                        <a:rPr lang="en-US" sz="1600" dirty="0"/>
                        <a:t>Parameters of screw pump like flow rate, viscosity, pressure to design GUI</a:t>
                      </a:r>
                    </a:p>
                  </a:txBody>
                  <a:tcPr/>
                </a:tc>
                <a:extLst>
                  <a:ext uri="{0D108BD9-81ED-4DB2-BD59-A6C34878D82A}">
                    <a16:rowId xmlns:a16="http://schemas.microsoft.com/office/drawing/2014/main" val="10001"/>
                  </a:ext>
                </a:extLst>
              </a:tr>
              <a:tr h="2430647">
                <a:tc>
                  <a:txBody>
                    <a:bodyPr/>
                    <a:lstStyle/>
                    <a:p>
                      <a:r>
                        <a:rPr lang="en-US" sz="16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latin typeface="+mn-lt"/>
                          <a:ea typeface="+mn-ea"/>
                          <a:cs typeface="+mn-cs"/>
                        </a:rPr>
                        <a:t>Updates to Function</a:t>
                      </a:r>
                      <a:r>
                        <a:rPr lang="en-US" sz="1600" b="0" i="0" kern="1200" baseline="0" dirty="0">
                          <a:solidFill>
                            <a:schemeClr val="dk1"/>
                          </a:solidFill>
                          <a:latin typeface="+mn-lt"/>
                          <a:ea typeface="+mn-ea"/>
                          <a:cs typeface="+mn-cs"/>
                        </a:rPr>
                        <a:t> </a:t>
                      </a:r>
                      <a:r>
                        <a:rPr lang="en-US" sz="1600" b="0" i="0" kern="1200" dirty="0">
                          <a:solidFill>
                            <a:schemeClr val="dk1"/>
                          </a:solidFill>
                          <a:latin typeface="+mn-lt"/>
                          <a:ea typeface="+mn-ea"/>
                          <a:cs typeface="+mn-cs"/>
                        </a:rPr>
                        <a:t>Lab, a </a:t>
                      </a:r>
                      <a:r>
                        <a:rPr lang="en-US" sz="1600" b="0" i="0" kern="1200" dirty="0" err="1">
                          <a:solidFill>
                            <a:schemeClr val="dk1"/>
                          </a:solidFill>
                          <a:latin typeface="+mn-lt"/>
                          <a:ea typeface="+mn-ea"/>
                          <a:cs typeface="+mn-cs"/>
                        </a:rPr>
                        <a:t>Matlab</a:t>
                      </a:r>
                      <a:r>
                        <a:rPr lang="en-US" sz="1600" b="0" i="0" kern="1200" dirty="0">
                          <a:solidFill>
                            <a:schemeClr val="dk1"/>
                          </a:solidFill>
                          <a:latin typeface="+mn-lt"/>
                          <a:ea typeface="+mn-ea"/>
                          <a:cs typeface="+mn-cs"/>
                        </a:rPr>
                        <a:t> based GUI for handling receiver functions</a:t>
                      </a:r>
                    </a:p>
                    <a:p>
                      <a:endParaRPr lang="en-US" sz="1600" dirty="0"/>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Computers &amp; Geosciences</a:t>
                      </a:r>
                    </a:p>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Volume 111, February </a:t>
                      </a:r>
                      <a:r>
                        <a:rPr lang="en-US" sz="1600" b="0" i="0" kern="1200" dirty="0">
                          <a:solidFill>
                            <a:schemeClr val="dk1"/>
                          </a:solidFill>
                          <a:latin typeface="+mn-lt"/>
                          <a:ea typeface="+mn-ea"/>
                          <a:cs typeface="+mn-cs"/>
                        </a:rPr>
                        <a:t>2018, Pages 260-271</a:t>
                      </a:r>
                    </a:p>
                    <a:p>
                      <a:r>
                        <a:rPr lang="en-US" sz="1600" b="0" i="0" u="none" strike="noStrike" kern="1200" dirty="0">
                          <a:solidFill>
                            <a:schemeClr val="dk1"/>
                          </a:solidFill>
                          <a:latin typeface="+mn-lt"/>
                          <a:ea typeface="+mn-ea"/>
                          <a:cs typeface="+mn-cs"/>
                        </a:rPr>
                        <a:t>Robert  W.  Porritt</a:t>
                      </a:r>
                      <a:r>
                        <a:rPr lang="en-US" sz="1600" b="0" i="0" u="none" strike="noStrike" kern="1200" baseline="30000" dirty="0">
                          <a:solidFill>
                            <a:schemeClr val="dk1"/>
                          </a:solidFill>
                          <a:latin typeface="+mn-lt"/>
                          <a:ea typeface="+mn-ea"/>
                          <a:cs typeface="+mn-cs"/>
                        </a:rPr>
                        <a:t> </a:t>
                      </a:r>
                      <a:r>
                        <a:rPr lang="en-US" sz="1600" b="0" i="0" u="none" strike="noStrike" kern="1200" dirty="0">
                          <a:solidFill>
                            <a:schemeClr val="dk1"/>
                          </a:solidFill>
                          <a:latin typeface="+mn-lt"/>
                          <a:ea typeface="+mn-ea"/>
                          <a:cs typeface="+mn-cs"/>
                        </a:rPr>
                        <a:t>Meghan  S. Miller</a:t>
                      </a:r>
                      <a:endParaRPr lang="en-US" sz="1600" b="0" i="0" kern="1200" dirty="0">
                        <a:solidFill>
                          <a:schemeClr val="dk1"/>
                        </a:solidFill>
                        <a:latin typeface="+mn-lt"/>
                        <a:ea typeface="+mn-ea"/>
                        <a:cs typeface="+mn-cs"/>
                      </a:endParaRPr>
                    </a:p>
                  </a:txBody>
                  <a:tcPr>
                    <a:solidFill>
                      <a:srgbClr val="E9EEF4"/>
                    </a:solidFill>
                  </a:tcPr>
                </a:tc>
                <a:tc>
                  <a:txBody>
                    <a:bodyPr/>
                    <a:lstStyle/>
                    <a:p>
                      <a:r>
                        <a:rPr lang="en-US" sz="1600" dirty="0"/>
                        <a:t> Studied how to implement  interactive MATLAB GUI to assist in handling these large datasets.</a:t>
                      </a:r>
                    </a:p>
                  </a:txBody>
                  <a:tcPr/>
                </a:tc>
                <a:extLst>
                  <a:ext uri="{0D108BD9-81ED-4DB2-BD59-A6C34878D82A}">
                    <a16:rowId xmlns:a16="http://schemas.microsoft.com/office/drawing/2014/main" val="10002"/>
                  </a:ext>
                </a:extLst>
              </a:tr>
              <a:tr h="1724975">
                <a:tc>
                  <a:txBody>
                    <a:bodyPr/>
                    <a:lstStyle/>
                    <a:p>
                      <a:r>
                        <a:rPr lang="en-US" sz="16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latin typeface="+mn-lt"/>
                          <a:ea typeface="+mn-ea"/>
                          <a:cs typeface="+mn-cs"/>
                        </a:rPr>
                        <a:t>Study of Screw Pump Stator and Rotor Working Capacity to Increase the Output</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b="0" i="0" kern="1200" dirty="0" err="1">
                          <a:solidFill>
                            <a:schemeClr val="dk1"/>
                          </a:solidFill>
                          <a:latin typeface="+mn-lt"/>
                          <a:ea typeface="+mn-ea"/>
                          <a:cs typeface="+mn-cs"/>
                        </a:rPr>
                        <a:t>K.E.Borisova</a:t>
                      </a:r>
                      <a:endParaRPr lang="fr-FR" sz="1600" b="0" i="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600" b="0" i="0" kern="1200" dirty="0">
                          <a:solidFill>
                            <a:schemeClr val="dk1"/>
                          </a:solidFill>
                          <a:latin typeface="+mn-lt"/>
                          <a:ea typeface="+mn-ea"/>
                          <a:cs typeface="+mn-cs"/>
                        </a:rPr>
                        <a:t>Volume 206, 2017, Pages 688-691</a:t>
                      </a:r>
                      <a:endParaRPr lang="en-US" sz="1600" b="0" i="0" kern="1200" dirty="0">
                        <a:solidFill>
                          <a:schemeClr val="dk1"/>
                        </a:solidFill>
                        <a:latin typeface="+mn-lt"/>
                        <a:ea typeface="+mn-ea"/>
                        <a:cs typeface="+mn-cs"/>
                      </a:endParaRPr>
                    </a:p>
                  </a:txBody>
                  <a:tcPr/>
                </a:tc>
                <a:tc>
                  <a:txBody>
                    <a:bodyPr/>
                    <a:lstStyle/>
                    <a:p>
                      <a:r>
                        <a:rPr lang="en-US" sz="1600" dirty="0"/>
                        <a:t>Learned Study of Screw Pump and its Working.</a:t>
                      </a:r>
                    </a:p>
                  </a:txBody>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05A2FA68-8EAE-D347-B465-178578904197}"/>
              </a:ext>
            </a:extLst>
          </p:cNvPr>
          <p:cNvSpPr>
            <a:spLocks noGrp="1"/>
          </p:cNvSpPr>
          <p:nvPr>
            <p:ph type="sldNum" sz="quarter" idx="12"/>
          </p:nvPr>
        </p:nvSpPr>
        <p:spPr/>
        <p:txBody>
          <a:bodyPr/>
          <a:lstStyle/>
          <a:p>
            <a:fld id="{DFB660F4-AA31-4F4B-9494-991D8C04768A}"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TotalTime>
  <Words>1546</Words>
  <Application>Microsoft Macintosh PowerPoint</Application>
  <PresentationFormat>On-screen Show (4:3)</PresentationFormat>
  <Paragraphs>262</Paragraphs>
  <Slides>35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A. D. Patel Institute of Technology ( Mechanical Department )</vt:lpstr>
      <vt:lpstr>Introduction</vt:lpstr>
      <vt:lpstr>Conti…</vt:lpstr>
      <vt:lpstr>Conti…</vt:lpstr>
      <vt:lpstr>Conti…</vt:lpstr>
      <vt:lpstr>Screw pump</vt:lpstr>
      <vt:lpstr>Screw pump Applications</vt:lpstr>
      <vt:lpstr>About Project</vt:lpstr>
      <vt:lpstr>Literature review</vt:lpstr>
      <vt:lpstr>PowerPoint Presentation</vt:lpstr>
      <vt:lpstr>PowerPoint Presentation</vt:lpstr>
      <vt:lpstr>Outcome of Literature Review </vt:lpstr>
      <vt:lpstr>Problem definition</vt:lpstr>
      <vt:lpstr>Methodology </vt:lpstr>
      <vt:lpstr>Screw pump data</vt:lpstr>
      <vt:lpstr>GUI developed under MATLAB (app designer) software</vt:lpstr>
      <vt:lpstr>Work done in last semester</vt:lpstr>
      <vt:lpstr>Objectives</vt:lpstr>
      <vt:lpstr>Generation of Curves</vt:lpstr>
      <vt:lpstr>PowerPoint Presentation</vt:lpstr>
      <vt:lpstr>Calculations for Graphs</vt:lpstr>
      <vt:lpstr>PowerPoint Presentation</vt:lpstr>
      <vt:lpstr>PowerPoint Presentation</vt:lpstr>
      <vt:lpstr>Graphs</vt:lpstr>
      <vt:lpstr>PowerPoint Presentation</vt:lpstr>
      <vt:lpstr>  1)Flow rate vs pressure            </vt:lpstr>
      <vt:lpstr>   2)Power vs pressure </vt:lpstr>
      <vt:lpstr>Data from excel sheet</vt:lpstr>
      <vt:lpstr>Work Flow of GUI</vt:lpstr>
      <vt:lpstr>List of Functions in Appdesigner</vt:lpstr>
      <vt:lpstr>Data from excel sheet</vt:lpstr>
      <vt:lpstr>Output</vt:lpstr>
      <vt:lpstr>Work done</vt:lpstr>
      <vt:lpstr>Work remaining</vt:lpstr>
      <vt:lpstr>References </vt:lpstr>
    </vt:vector>
  </TitlesOfParts>
  <Company>Grizli777</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GUI for pump selection</dc:title>
  <dc:creator>Compu care</dc:creator>
  <cp:lastModifiedBy>Microsoft Office User</cp:lastModifiedBy>
  <cp:revision>96</cp:revision>
  <dcterms:created xsi:type="dcterms:W3CDTF">2018-08-02T16:55:53Z</dcterms:created>
  <dcterms:modified xsi:type="dcterms:W3CDTF">2019-02-13T09:19:41Z</dcterms:modified>
</cp:coreProperties>
</file>