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32904113" cy="43883263"/>
  <p:notesSz cx="6858000" cy="9144000"/>
  <p:defaultTextStyle>
    <a:defPPr>
      <a:defRPr lang="en-US"/>
    </a:defPPr>
    <a:lvl1pPr marL="0" algn="l" defTabSz="3685764" rtl="0" eaLnBrk="1" latinLnBrk="0" hangingPunct="1">
      <a:defRPr sz="7255" kern="1200">
        <a:solidFill>
          <a:schemeClr val="tx1"/>
        </a:solidFill>
        <a:latin typeface="+mn-lt"/>
        <a:ea typeface="+mn-ea"/>
        <a:cs typeface="+mn-cs"/>
      </a:defRPr>
    </a:lvl1pPr>
    <a:lvl2pPr marL="1842882" algn="l" defTabSz="3685764" rtl="0" eaLnBrk="1" latinLnBrk="0" hangingPunct="1">
      <a:defRPr sz="7255" kern="1200">
        <a:solidFill>
          <a:schemeClr val="tx1"/>
        </a:solidFill>
        <a:latin typeface="+mn-lt"/>
        <a:ea typeface="+mn-ea"/>
        <a:cs typeface="+mn-cs"/>
      </a:defRPr>
    </a:lvl2pPr>
    <a:lvl3pPr marL="3685764" algn="l" defTabSz="3685764" rtl="0" eaLnBrk="1" latinLnBrk="0" hangingPunct="1">
      <a:defRPr sz="7255" kern="1200">
        <a:solidFill>
          <a:schemeClr val="tx1"/>
        </a:solidFill>
        <a:latin typeface="+mn-lt"/>
        <a:ea typeface="+mn-ea"/>
        <a:cs typeface="+mn-cs"/>
      </a:defRPr>
    </a:lvl3pPr>
    <a:lvl4pPr marL="5528645" algn="l" defTabSz="3685764" rtl="0" eaLnBrk="1" latinLnBrk="0" hangingPunct="1">
      <a:defRPr sz="7255" kern="1200">
        <a:solidFill>
          <a:schemeClr val="tx1"/>
        </a:solidFill>
        <a:latin typeface="+mn-lt"/>
        <a:ea typeface="+mn-ea"/>
        <a:cs typeface="+mn-cs"/>
      </a:defRPr>
    </a:lvl4pPr>
    <a:lvl5pPr marL="7371527" algn="l" defTabSz="3685764" rtl="0" eaLnBrk="1" latinLnBrk="0" hangingPunct="1">
      <a:defRPr sz="7255" kern="1200">
        <a:solidFill>
          <a:schemeClr val="tx1"/>
        </a:solidFill>
        <a:latin typeface="+mn-lt"/>
        <a:ea typeface="+mn-ea"/>
        <a:cs typeface="+mn-cs"/>
      </a:defRPr>
    </a:lvl5pPr>
    <a:lvl6pPr marL="9214409" algn="l" defTabSz="3685764" rtl="0" eaLnBrk="1" latinLnBrk="0" hangingPunct="1">
      <a:defRPr sz="7255" kern="1200">
        <a:solidFill>
          <a:schemeClr val="tx1"/>
        </a:solidFill>
        <a:latin typeface="+mn-lt"/>
        <a:ea typeface="+mn-ea"/>
        <a:cs typeface="+mn-cs"/>
      </a:defRPr>
    </a:lvl6pPr>
    <a:lvl7pPr marL="11057291" algn="l" defTabSz="3685764" rtl="0" eaLnBrk="1" latinLnBrk="0" hangingPunct="1">
      <a:defRPr sz="7255" kern="1200">
        <a:solidFill>
          <a:schemeClr val="tx1"/>
        </a:solidFill>
        <a:latin typeface="+mn-lt"/>
        <a:ea typeface="+mn-ea"/>
        <a:cs typeface="+mn-cs"/>
      </a:defRPr>
    </a:lvl7pPr>
    <a:lvl8pPr marL="12900172" algn="l" defTabSz="3685764" rtl="0" eaLnBrk="1" latinLnBrk="0" hangingPunct="1">
      <a:defRPr sz="7255" kern="1200">
        <a:solidFill>
          <a:schemeClr val="tx1"/>
        </a:solidFill>
        <a:latin typeface="+mn-lt"/>
        <a:ea typeface="+mn-ea"/>
        <a:cs typeface="+mn-cs"/>
      </a:defRPr>
    </a:lvl8pPr>
    <a:lvl9pPr marL="14743054" algn="l" defTabSz="3685764" rtl="0" eaLnBrk="1" latinLnBrk="0" hangingPunct="1">
      <a:defRPr sz="725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E48D"/>
    <a:srgbClr val="00FDFF"/>
    <a:srgbClr val="BDDBAB"/>
    <a:srgbClr val="FFE38C"/>
    <a:srgbClr val="EEEEF3"/>
    <a:srgbClr val="FEF1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8"/>
    <p:restoredTop sz="94620"/>
  </p:normalViewPr>
  <p:slideViewPr>
    <p:cSldViewPr snapToGrid="0" snapToObjects="1">
      <p:cViewPr>
        <p:scale>
          <a:sx n="28" d="100"/>
          <a:sy n="28" d="100"/>
        </p:scale>
        <p:origin x="1872" y="-1096"/>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25775F-B12B-EB44-AC55-3B7F102F396D}" type="datetimeFigureOut">
              <a:rPr lang="en-US" smtClean="0"/>
              <a:t>3/22/19</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2C1F4-BC39-AD46-9DE7-D6012DDFE58C}" type="slidenum">
              <a:rPr lang="en-US" smtClean="0"/>
              <a:t>‹#›</a:t>
            </a:fld>
            <a:endParaRPr lang="en-US"/>
          </a:p>
        </p:txBody>
      </p:sp>
    </p:spTree>
    <p:extLst>
      <p:ext uri="{BB962C8B-B14F-4D97-AF65-F5344CB8AC3E}">
        <p14:creationId xmlns:p14="http://schemas.microsoft.com/office/powerpoint/2010/main" val="1850346835"/>
      </p:ext>
    </p:extLst>
  </p:cSld>
  <p:clrMap bg1="lt1" tx1="dk1" bg2="lt2" tx2="dk2" accent1="accent1" accent2="accent2" accent3="accent3" accent4="accent4" accent5="accent5" accent6="accent6" hlink="hlink" folHlink="folHlink"/>
  <p:notesStyle>
    <a:lvl1pPr marL="0" algn="l" defTabSz="3685764" rtl="0" eaLnBrk="1" latinLnBrk="0" hangingPunct="1">
      <a:defRPr sz="4837" kern="1200">
        <a:solidFill>
          <a:schemeClr val="tx1"/>
        </a:solidFill>
        <a:latin typeface="+mn-lt"/>
        <a:ea typeface="+mn-ea"/>
        <a:cs typeface="+mn-cs"/>
      </a:defRPr>
    </a:lvl1pPr>
    <a:lvl2pPr marL="1842882" algn="l" defTabSz="3685764" rtl="0" eaLnBrk="1" latinLnBrk="0" hangingPunct="1">
      <a:defRPr sz="4837" kern="1200">
        <a:solidFill>
          <a:schemeClr val="tx1"/>
        </a:solidFill>
        <a:latin typeface="+mn-lt"/>
        <a:ea typeface="+mn-ea"/>
        <a:cs typeface="+mn-cs"/>
      </a:defRPr>
    </a:lvl2pPr>
    <a:lvl3pPr marL="3685764" algn="l" defTabSz="3685764" rtl="0" eaLnBrk="1" latinLnBrk="0" hangingPunct="1">
      <a:defRPr sz="4837" kern="1200">
        <a:solidFill>
          <a:schemeClr val="tx1"/>
        </a:solidFill>
        <a:latin typeface="+mn-lt"/>
        <a:ea typeface="+mn-ea"/>
        <a:cs typeface="+mn-cs"/>
      </a:defRPr>
    </a:lvl3pPr>
    <a:lvl4pPr marL="5528645" algn="l" defTabSz="3685764" rtl="0" eaLnBrk="1" latinLnBrk="0" hangingPunct="1">
      <a:defRPr sz="4837" kern="1200">
        <a:solidFill>
          <a:schemeClr val="tx1"/>
        </a:solidFill>
        <a:latin typeface="+mn-lt"/>
        <a:ea typeface="+mn-ea"/>
        <a:cs typeface="+mn-cs"/>
      </a:defRPr>
    </a:lvl4pPr>
    <a:lvl5pPr marL="7371527" algn="l" defTabSz="3685764" rtl="0" eaLnBrk="1" latinLnBrk="0" hangingPunct="1">
      <a:defRPr sz="4837" kern="1200">
        <a:solidFill>
          <a:schemeClr val="tx1"/>
        </a:solidFill>
        <a:latin typeface="+mn-lt"/>
        <a:ea typeface="+mn-ea"/>
        <a:cs typeface="+mn-cs"/>
      </a:defRPr>
    </a:lvl5pPr>
    <a:lvl6pPr marL="9214409" algn="l" defTabSz="3685764" rtl="0" eaLnBrk="1" latinLnBrk="0" hangingPunct="1">
      <a:defRPr sz="4837" kern="1200">
        <a:solidFill>
          <a:schemeClr val="tx1"/>
        </a:solidFill>
        <a:latin typeface="+mn-lt"/>
        <a:ea typeface="+mn-ea"/>
        <a:cs typeface="+mn-cs"/>
      </a:defRPr>
    </a:lvl6pPr>
    <a:lvl7pPr marL="11057291" algn="l" defTabSz="3685764" rtl="0" eaLnBrk="1" latinLnBrk="0" hangingPunct="1">
      <a:defRPr sz="4837" kern="1200">
        <a:solidFill>
          <a:schemeClr val="tx1"/>
        </a:solidFill>
        <a:latin typeface="+mn-lt"/>
        <a:ea typeface="+mn-ea"/>
        <a:cs typeface="+mn-cs"/>
      </a:defRPr>
    </a:lvl7pPr>
    <a:lvl8pPr marL="12900172" algn="l" defTabSz="3685764" rtl="0" eaLnBrk="1" latinLnBrk="0" hangingPunct="1">
      <a:defRPr sz="4837" kern="1200">
        <a:solidFill>
          <a:schemeClr val="tx1"/>
        </a:solidFill>
        <a:latin typeface="+mn-lt"/>
        <a:ea typeface="+mn-ea"/>
        <a:cs typeface="+mn-cs"/>
      </a:defRPr>
    </a:lvl8pPr>
    <a:lvl9pPr marL="14743054" algn="l" defTabSz="3685764" rtl="0" eaLnBrk="1" latinLnBrk="0" hangingPunct="1">
      <a:defRPr sz="483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42C1F4-BC39-AD46-9DE7-D6012DDFE58C}" type="slidenum">
              <a:rPr lang="en-US" smtClean="0"/>
              <a:t>1</a:t>
            </a:fld>
            <a:endParaRPr lang="en-US"/>
          </a:p>
        </p:txBody>
      </p:sp>
    </p:spTree>
    <p:extLst>
      <p:ext uri="{BB962C8B-B14F-4D97-AF65-F5344CB8AC3E}">
        <p14:creationId xmlns:p14="http://schemas.microsoft.com/office/powerpoint/2010/main" val="1988105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42C1F4-BC39-AD46-9DE7-D6012DDFE58C}" type="slidenum">
              <a:rPr lang="en-US" smtClean="0"/>
              <a:t>2</a:t>
            </a:fld>
            <a:endParaRPr lang="en-US"/>
          </a:p>
        </p:txBody>
      </p:sp>
    </p:spTree>
    <p:extLst>
      <p:ext uri="{BB962C8B-B14F-4D97-AF65-F5344CB8AC3E}">
        <p14:creationId xmlns:p14="http://schemas.microsoft.com/office/powerpoint/2010/main" val="4045566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7809" y="7181824"/>
            <a:ext cx="27968496" cy="15277877"/>
          </a:xfrm>
        </p:spPr>
        <p:txBody>
          <a:bodyPr anchor="b"/>
          <a:lstStyle>
            <a:lvl1pPr algn="ctr">
              <a:defRPr sz="21590"/>
            </a:lvl1pPr>
          </a:lstStyle>
          <a:p>
            <a:r>
              <a:rPr lang="en-US"/>
              <a:t>Click to edit Master title style</a:t>
            </a:r>
            <a:endParaRPr lang="en-US" dirty="0"/>
          </a:p>
        </p:txBody>
      </p:sp>
      <p:sp>
        <p:nvSpPr>
          <p:cNvPr id="3" name="Subtitle 2"/>
          <p:cNvSpPr>
            <a:spLocks noGrp="1"/>
          </p:cNvSpPr>
          <p:nvPr>
            <p:ph type="subTitle" idx="1"/>
          </p:nvPr>
        </p:nvSpPr>
        <p:spPr>
          <a:xfrm>
            <a:off x="4113014" y="23048874"/>
            <a:ext cx="24678085" cy="10594961"/>
          </a:xfrm>
        </p:spPr>
        <p:txBody>
          <a:bodyPr/>
          <a:lstStyle>
            <a:lvl1pPr marL="0" indent="0" algn="ctr">
              <a:buNone/>
              <a:defRPr sz="8636"/>
            </a:lvl1pPr>
            <a:lvl2pPr marL="1645188" indent="0" algn="ctr">
              <a:buNone/>
              <a:defRPr sz="7197"/>
            </a:lvl2pPr>
            <a:lvl3pPr marL="3290377" indent="0" algn="ctr">
              <a:buNone/>
              <a:defRPr sz="6477"/>
            </a:lvl3pPr>
            <a:lvl4pPr marL="4935565" indent="0" algn="ctr">
              <a:buNone/>
              <a:defRPr sz="5757"/>
            </a:lvl4pPr>
            <a:lvl5pPr marL="6580754" indent="0" algn="ctr">
              <a:buNone/>
              <a:defRPr sz="5757"/>
            </a:lvl5pPr>
            <a:lvl6pPr marL="8225942" indent="0" algn="ctr">
              <a:buNone/>
              <a:defRPr sz="5757"/>
            </a:lvl6pPr>
            <a:lvl7pPr marL="9871131" indent="0" algn="ctr">
              <a:buNone/>
              <a:defRPr sz="5757"/>
            </a:lvl7pPr>
            <a:lvl8pPr marL="11516319" indent="0" algn="ctr">
              <a:buNone/>
              <a:defRPr sz="5757"/>
            </a:lvl8pPr>
            <a:lvl9pPr marL="13161508" indent="0" algn="ctr">
              <a:buNone/>
              <a:defRPr sz="575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1A2372-3F4A-6145-ADD0-45AB1D286ACB}" type="datetimeFigureOut">
              <a:rPr lang="en-US" smtClean="0"/>
              <a:t>3/22/19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CB1B4-0F6A-EC45-A514-6AE57FA14A3A}" type="slidenum">
              <a:rPr lang="en-US" smtClean="0"/>
              <a:t>‹#›</a:t>
            </a:fld>
            <a:endParaRPr lang="en-US"/>
          </a:p>
        </p:txBody>
      </p:sp>
    </p:spTree>
    <p:extLst>
      <p:ext uri="{BB962C8B-B14F-4D97-AF65-F5344CB8AC3E}">
        <p14:creationId xmlns:p14="http://schemas.microsoft.com/office/powerpoint/2010/main" val="1812098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1A2372-3F4A-6145-ADD0-45AB1D286ACB}" type="datetimeFigureOut">
              <a:rPr lang="en-US" smtClean="0"/>
              <a:t>3/22/19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CB1B4-0F6A-EC45-A514-6AE57FA14A3A}" type="slidenum">
              <a:rPr lang="en-US" smtClean="0"/>
              <a:t>‹#›</a:t>
            </a:fld>
            <a:endParaRPr lang="en-US"/>
          </a:p>
        </p:txBody>
      </p:sp>
    </p:spTree>
    <p:extLst>
      <p:ext uri="{BB962C8B-B14F-4D97-AF65-F5344CB8AC3E}">
        <p14:creationId xmlns:p14="http://schemas.microsoft.com/office/powerpoint/2010/main" val="2874611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47008" y="2336377"/>
            <a:ext cx="7094949" cy="3718903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2159" y="2336377"/>
            <a:ext cx="20873547" cy="371890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1A2372-3F4A-6145-ADD0-45AB1D286ACB}" type="datetimeFigureOut">
              <a:rPr lang="en-US" smtClean="0"/>
              <a:t>3/22/19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CB1B4-0F6A-EC45-A514-6AE57FA14A3A}" type="slidenum">
              <a:rPr lang="en-US" smtClean="0"/>
              <a:t>‹#›</a:t>
            </a:fld>
            <a:endParaRPr lang="en-US"/>
          </a:p>
        </p:txBody>
      </p:sp>
    </p:spTree>
    <p:extLst>
      <p:ext uri="{BB962C8B-B14F-4D97-AF65-F5344CB8AC3E}">
        <p14:creationId xmlns:p14="http://schemas.microsoft.com/office/powerpoint/2010/main" val="2666726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1A2372-3F4A-6145-ADD0-45AB1D286ACB}" type="datetimeFigureOut">
              <a:rPr lang="en-US" smtClean="0"/>
              <a:t>3/22/19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CB1B4-0F6A-EC45-A514-6AE57FA14A3A}" type="slidenum">
              <a:rPr lang="en-US" smtClean="0"/>
              <a:t>‹#›</a:t>
            </a:fld>
            <a:endParaRPr lang="en-US"/>
          </a:p>
        </p:txBody>
      </p:sp>
    </p:spTree>
    <p:extLst>
      <p:ext uri="{BB962C8B-B14F-4D97-AF65-F5344CB8AC3E}">
        <p14:creationId xmlns:p14="http://schemas.microsoft.com/office/powerpoint/2010/main" val="2746134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022" y="10940354"/>
            <a:ext cx="28379797" cy="18254215"/>
          </a:xfrm>
        </p:spPr>
        <p:txBody>
          <a:bodyPr anchor="b"/>
          <a:lstStyle>
            <a:lvl1pPr>
              <a:defRPr sz="21590"/>
            </a:lvl1pPr>
          </a:lstStyle>
          <a:p>
            <a:r>
              <a:rPr lang="en-US"/>
              <a:t>Click to edit Master title style</a:t>
            </a:r>
            <a:endParaRPr lang="en-US" dirty="0"/>
          </a:p>
        </p:txBody>
      </p:sp>
      <p:sp>
        <p:nvSpPr>
          <p:cNvPr id="3" name="Text Placeholder 2"/>
          <p:cNvSpPr>
            <a:spLocks noGrp="1"/>
          </p:cNvSpPr>
          <p:nvPr>
            <p:ph type="body" idx="1"/>
          </p:nvPr>
        </p:nvSpPr>
        <p:spPr>
          <a:xfrm>
            <a:off x="2245022" y="29367261"/>
            <a:ext cx="28379797" cy="9599461"/>
          </a:xfrm>
        </p:spPr>
        <p:txBody>
          <a:bodyPr/>
          <a:lstStyle>
            <a:lvl1pPr marL="0" indent="0">
              <a:buNone/>
              <a:defRPr sz="8636">
                <a:solidFill>
                  <a:schemeClr val="tx1"/>
                </a:solidFill>
              </a:defRPr>
            </a:lvl1pPr>
            <a:lvl2pPr marL="1645188" indent="0">
              <a:buNone/>
              <a:defRPr sz="7197">
                <a:solidFill>
                  <a:schemeClr val="tx1">
                    <a:tint val="75000"/>
                  </a:schemeClr>
                </a:solidFill>
              </a:defRPr>
            </a:lvl2pPr>
            <a:lvl3pPr marL="3290377" indent="0">
              <a:buNone/>
              <a:defRPr sz="6477">
                <a:solidFill>
                  <a:schemeClr val="tx1">
                    <a:tint val="75000"/>
                  </a:schemeClr>
                </a:solidFill>
              </a:defRPr>
            </a:lvl3pPr>
            <a:lvl4pPr marL="4935565" indent="0">
              <a:buNone/>
              <a:defRPr sz="5757">
                <a:solidFill>
                  <a:schemeClr val="tx1">
                    <a:tint val="75000"/>
                  </a:schemeClr>
                </a:solidFill>
              </a:defRPr>
            </a:lvl4pPr>
            <a:lvl5pPr marL="6580754" indent="0">
              <a:buNone/>
              <a:defRPr sz="5757">
                <a:solidFill>
                  <a:schemeClr val="tx1">
                    <a:tint val="75000"/>
                  </a:schemeClr>
                </a:solidFill>
              </a:defRPr>
            </a:lvl5pPr>
            <a:lvl6pPr marL="8225942" indent="0">
              <a:buNone/>
              <a:defRPr sz="5757">
                <a:solidFill>
                  <a:schemeClr val="tx1">
                    <a:tint val="75000"/>
                  </a:schemeClr>
                </a:solidFill>
              </a:defRPr>
            </a:lvl6pPr>
            <a:lvl7pPr marL="9871131" indent="0">
              <a:buNone/>
              <a:defRPr sz="5757">
                <a:solidFill>
                  <a:schemeClr val="tx1">
                    <a:tint val="75000"/>
                  </a:schemeClr>
                </a:solidFill>
              </a:defRPr>
            </a:lvl7pPr>
            <a:lvl8pPr marL="11516319" indent="0">
              <a:buNone/>
              <a:defRPr sz="5757">
                <a:solidFill>
                  <a:schemeClr val="tx1">
                    <a:tint val="75000"/>
                  </a:schemeClr>
                </a:solidFill>
              </a:defRPr>
            </a:lvl8pPr>
            <a:lvl9pPr marL="13161508" indent="0">
              <a:buNone/>
              <a:defRPr sz="575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1A2372-3F4A-6145-ADD0-45AB1D286ACB}" type="datetimeFigureOut">
              <a:rPr lang="en-US" smtClean="0"/>
              <a:t>3/22/19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CB1B4-0F6A-EC45-A514-6AE57FA14A3A}" type="slidenum">
              <a:rPr lang="en-US" smtClean="0"/>
              <a:t>‹#›</a:t>
            </a:fld>
            <a:endParaRPr lang="en-US"/>
          </a:p>
        </p:txBody>
      </p:sp>
    </p:spTree>
    <p:extLst>
      <p:ext uri="{BB962C8B-B14F-4D97-AF65-F5344CB8AC3E}">
        <p14:creationId xmlns:p14="http://schemas.microsoft.com/office/powerpoint/2010/main" val="1557020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2158" y="11681887"/>
            <a:ext cx="13984248" cy="278435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57707" y="11681887"/>
            <a:ext cx="13984248" cy="278435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1A2372-3F4A-6145-ADD0-45AB1D286ACB}" type="datetimeFigureOut">
              <a:rPr lang="en-US" smtClean="0"/>
              <a:t>3/22/19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CB1B4-0F6A-EC45-A514-6AE57FA14A3A}" type="slidenum">
              <a:rPr lang="en-US" smtClean="0"/>
              <a:t>‹#›</a:t>
            </a:fld>
            <a:endParaRPr lang="en-US"/>
          </a:p>
        </p:txBody>
      </p:sp>
    </p:spTree>
    <p:extLst>
      <p:ext uri="{BB962C8B-B14F-4D97-AF65-F5344CB8AC3E}">
        <p14:creationId xmlns:p14="http://schemas.microsoft.com/office/powerpoint/2010/main" val="245648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6444" y="2336387"/>
            <a:ext cx="28379797" cy="84820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6447" y="10757498"/>
            <a:ext cx="13919980" cy="5272083"/>
          </a:xfrm>
        </p:spPr>
        <p:txBody>
          <a:bodyPr anchor="b"/>
          <a:lstStyle>
            <a:lvl1pPr marL="0" indent="0">
              <a:buNone/>
              <a:defRPr sz="8636" b="1"/>
            </a:lvl1pPr>
            <a:lvl2pPr marL="1645188" indent="0">
              <a:buNone/>
              <a:defRPr sz="7197" b="1"/>
            </a:lvl2pPr>
            <a:lvl3pPr marL="3290377" indent="0">
              <a:buNone/>
              <a:defRPr sz="6477" b="1"/>
            </a:lvl3pPr>
            <a:lvl4pPr marL="4935565" indent="0">
              <a:buNone/>
              <a:defRPr sz="5757" b="1"/>
            </a:lvl4pPr>
            <a:lvl5pPr marL="6580754" indent="0">
              <a:buNone/>
              <a:defRPr sz="5757" b="1"/>
            </a:lvl5pPr>
            <a:lvl6pPr marL="8225942" indent="0">
              <a:buNone/>
              <a:defRPr sz="5757" b="1"/>
            </a:lvl6pPr>
            <a:lvl7pPr marL="9871131" indent="0">
              <a:buNone/>
              <a:defRPr sz="5757" b="1"/>
            </a:lvl7pPr>
            <a:lvl8pPr marL="11516319" indent="0">
              <a:buNone/>
              <a:defRPr sz="5757" b="1"/>
            </a:lvl8pPr>
            <a:lvl9pPr marL="13161508" indent="0">
              <a:buNone/>
              <a:defRPr sz="5757" b="1"/>
            </a:lvl9pPr>
          </a:lstStyle>
          <a:p>
            <a:pPr lvl="0"/>
            <a:r>
              <a:rPr lang="en-US"/>
              <a:t>Edit Master text styles</a:t>
            </a:r>
          </a:p>
        </p:txBody>
      </p:sp>
      <p:sp>
        <p:nvSpPr>
          <p:cNvPr id="4" name="Content Placeholder 3"/>
          <p:cNvSpPr>
            <a:spLocks noGrp="1"/>
          </p:cNvSpPr>
          <p:nvPr>
            <p:ph sz="half" idx="2"/>
          </p:nvPr>
        </p:nvSpPr>
        <p:spPr>
          <a:xfrm>
            <a:off x="2266447" y="16029581"/>
            <a:ext cx="13919980" cy="235770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57709" y="10757498"/>
            <a:ext cx="13988534" cy="5272083"/>
          </a:xfrm>
        </p:spPr>
        <p:txBody>
          <a:bodyPr anchor="b"/>
          <a:lstStyle>
            <a:lvl1pPr marL="0" indent="0">
              <a:buNone/>
              <a:defRPr sz="8636" b="1"/>
            </a:lvl1pPr>
            <a:lvl2pPr marL="1645188" indent="0">
              <a:buNone/>
              <a:defRPr sz="7197" b="1"/>
            </a:lvl2pPr>
            <a:lvl3pPr marL="3290377" indent="0">
              <a:buNone/>
              <a:defRPr sz="6477" b="1"/>
            </a:lvl3pPr>
            <a:lvl4pPr marL="4935565" indent="0">
              <a:buNone/>
              <a:defRPr sz="5757" b="1"/>
            </a:lvl4pPr>
            <a:lvl5pPr marL="6580754" indent="0">
              <a:buNone/>
              <a:defRPr sz="5757" b="1"/>
            </a:lvl5pPr>
            <a:lvl6pPr marL="8225942" indent="0">
              <a:buNone/>
              <a:defRPr sz="5757" b="1"/>
            </a:lvl6pPr>
            <a:lvl7pPr marL="9871131" indent="0">
              <a:buNone/>
              <a:defRPr sz="5757" b="1"/>
            </a:lvl7pPr>
            <a:lvl8pPr marL="11516319" indent="0">
              <a:buNone/>
              <a:defRPr sz="5757" b="1"/>
            </a:lvl8pPr>
            <a:lvl9pPr marL="13161508" indent="0">
              <a:buNone/>
              <a:defRPr sz="5757" b="1"/>
            </a:lvl9pPr>
          </a:lstStyle>
          <a:p>
            <a:pPr lvl="0"/>
            <a:r>
              <a:rPr lang="en-US"/>
              <a:t>Edit Master text styles</a:t>
            </a:r>
          </a:p>
        </p:txBody>
      </p:sp>
      <p:sp>
        <p:nvSpPr>
          <p:cNvPr id="6" name="Content Placeholder 5"/>
          <p:cNvSpPr>
            <a:spLocks noGrp="1"/>
          </p:cNvSpPr>
          <p:nvPr>
            <p:ph sz="quarter" idx="4"/>
          </p:nvPr>
        </p:nvSpPr>
        <p:spPr>
          <a:xfrm>
            <a:off x="16657709" y="16029581"/>
            <a:ext cx="13988534" cy="235770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1A2372-3F4A-6145-ADD0-45AB1D286ACB}" type="datetimeFigureOut">
              <a:rPr lang="en-US" smtClean="0"/>
              <a:t>3/22/19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CB1B4-0F6A-EC45-A514-6AE57FA14A3A}" type="slidenum">
              <a:rPr lang="en-US" smtClean="0"/>
              <a:t>‹#›</a:t>
            </a:fld>
            <a:endParaRPr lang="en-US"/>
          </a:p>
        </p:txBody>
      </p:sp>
    </p:spTree>
    <p:extLst>
      <p:ext uri="{BB962C8B-B14F-4D97-AF65-F5344CB8AC3E}">
        <p14:creationId xmlns:p14="http://schemas.microsoft.com/office/powerpoint/2010/main" val="324352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1A2372-3F4A-6145-ADD0-45AB1D286ACB}" type="datetimeFigureOut">
              <a:rPr lang="en-US" smtClean="0"/>
              <a:t>3/22/19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CB1B4-0F6A-EC45-A514-6AE57FA14A3A}" type="slidenum">
              <a:rPr lang="en-US" smtClean="0"/>
              <a:t>‹#›</a:t>
            </a:fld>
            <a:endParaRPr lang="en-US"/>
          </a:p>
        </p:txBody>
      </p:sp>
    </p:spTree>
    <p:extLst>
      <p:ext uri="{BB962C8B-B14F-4D97-AF65-F5344CB8AC3E}">
        <p14:creationId xmlns:p14="http://schemas.microsoft.com/office/powerpoint/2010/main" val="1302971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1A2372-3F4A-6145-ADD0-45AB1D286ACB}" type="datetimeFigureOut">
              <a:rPr lang="en-US" smtClean="0"/>
              <a:t>3/22/19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CB1B4-0F6A-EC45-A514-6AE57FA14A3A}" type="slidenum">
              <a:rPr lang="en-US" smtClean="0"/>
              <a:t>‹#›</a:t>
            </a:fld>
            <a:endParaRPr lang="en-US"/>
          </a:p>
        </p:txBody>
      </p:sp>
    </p:spTree>
    <p:extLst>
      <p:ext uri="{BB962C8B-B14F-4D97-AF65-F5344CB8AC3E}">
        <p14:creationId xmlns:p14="http://schemas.microsoft.com/office/powerpoint/2010/main" val="3866904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6443" y="2925551"/>
            <a:ext cx="10612433" cy="10239428"/>
          </a:xfrm>
        </p:spPr>
        <p:txBody>
          <a:bodyPr anchor="b"/>
          <a:lstStyle>
            <a:lvl1pPr>
              <a:defRPr sz="11515"/>
            </a:lvl1pPr>
          </a:lstStyle>
          <a:p>
            <a:r>
              <a:rPr lang="en-US"/>
              <a:t>Click to edit Master title style</a:t>
            </a:r>
            <a:endParaRPr lang="en-US" dirty="0"/>
          </a:p>
        </p:txBody>
      </p:sp>
      <p:sp>
        <p:nvSpPr>
          <p:cNvPr id="3" name="Content Placeholder 2"/>
          <p:cNvSpPr>
            <a:spLocks noGrp="1"/>
          </p:cNvSpPr>
          <p:nvPr>
            <p:ph idx="1"/>
          </p:nvPr>
        </p:nvSpPr>
        <p:spPr>
          <a:xfrm>
            <a:off x="13988534" y="6318387"/>
            <a:ext cx="16657707" cy="31185560"/>
          </a:xfrm>
        </p:spPr>
        <p:txBody>
          <a:bodyPr/>
          <a:lstStyle>
            <a:lvl1pPr>
              <a:defRPr sz="11515"/>
            </a:lvl1pPr>
            <a:lvl2pPr>
              <a:defRPr sz="10076"/>
            </a:lvl2pPr>
            <a:lvl3pPr>
              <a:defRPr sz="8636"/>
            </a:lvl3pPr>
            <a:lvl4pPr>
              <a:defRPr sz="7197"/>
            </a:lvl4pPr>
            <a:lvl5pPr>
              <a:defRPr sz="7197"/>
            </a:lvl5pPr>
            <a:lvl6pPr>
              <a:defRPr sz="7197"/>
            </a:lvl6pPr>
            <a:lvl7pPr>
              <a:defRPr sz="7197"/>
            </a:lvl7pPr>
            <a:lvl8pPr>
              <a:defRPr sz="7197"/>
            </a:lvl8pPr>
            <a:lvl9pPr>
              <a:defRPr sz="719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6443" y="13164979"/>
            <a:ext cx="10612433" cy="24389752"/>
          </a:xfrm>
        </p:spPr>
        <p:txBody>
          <a:bodyPr/>
          <a:lstStyle>
            <a:lvl1pPr marL="0" indent="0">
              <a:buNone/>
              <a:defRPr sz="5757"/>
            </a:lvl1pPr>
            <a:lvl2pPr marL="1645188" indent="0">
              <a:buNone/>
              <a:defRPr sz="5038"/>
            </a:lvl2pPr>
            <a:lvl3pPr marL="3290377" indent="0">
              <a:buNone/>
              <a:defRPr sz="4318"/>
            </a:lvl3pPr>
            <a:lvl4pPr marL="4935565" indent="0">
              <a:buNone/>
              <a:defRPr sz="3598"/>
            </a:lvl4pPr>
            <a:lvl5pPr marL="6580754" indent="0">
              <a:buNone/>
              <a:defRPr sz="3598"/>
            </a:lvl5pPr>
            <a:lvl6pPr marL="8225942" indent="0">
              <a:buNone/>
              <a:defRPr sz="3598"/>
            </a:lvl6pPr>
            <a:lvl7pPr marL="9871131" indent="0">
              <a:buNone/>
              <a:defRPr sz="3598"/>
            </a:lvl7pPr>
            <a:lvl8pPr marL="11516319" indent="0">
              <a:buNone/>
              <a:defRPr sz="3598"/>
            </a:lvl8pPr>
            <a:lvl9pPr marL="13161508" indent="0">
              <a:buNone/>
              <a:defRPr sz="3598"/>
            </a:lvl9pPr>
          </a:lstStyle>
          <a:p>
            <a:pPr lvl="0"/>
            <a:r>
              <a:rPr lang="en-US"/>
              <a:t>Edit Master text styles</a:t>
            </a:r>
          </a:p>
        </p:txBody>
      </p:sp>
      <p:sp>
        <p:nvSpPr>
          <p:cNvPr id="5" name="Date Placeholder 4"/>
          <p:cNvSpPr>
            <a:spLocks noGrp="1"/>
          </p:cNvSpPr>
          <p:nvPr>
            <p:ph type="dt" sz="half" idx="10"/>
          </p:nvPr>
        </p:nvSpPr>
        <p:spPr/>
        <p:txBody>
          <a:bodyPr/>
          <a:lstStyle/>
          <a:p>
            <a:fld id="{9E1A2372-3F4A-6145-ADD0-45AB1D286ACB}" type="datetimeFigureOut">
              <a:rPr lang="en-US" smtClean="0"/>
              <a:t>3/22/19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CB1B4-0F6A-EC45-A514-6AE57FA14A3A}" type="slidenum">
              <a:rPr lang="en-US" smtClean="0"/>
              <a:t>‹#›</a:t>
            </a:fld>
            <a:endParaRPr lang="en-US"/>
          </a:p>
        </p:txBody>
      </p:sp>
    </p:spTree>
    <p:extLst>
      <p:ext uri="{BB962C8B-B14F-4D97-AF65-F5344CB8AC3E}">
        <p14:creationId xmlns:p14="http://schemas.microsoft.com/office/powerpoint/2010/main" val="1730189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6443" y="2925551"/>
            <a:ext cx="10612433" cy="10239428"/>
          </a:xfrm>
        </p:spPr>
        <p:txBody>
          <a:bodyPr anchor="b"/>
          <a:lstStyle>
            <a:lvl1pPr>
              <a:defRPr sz="11515"/>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88534" y="6318387"/>
            <a:ext cx="16657707" cy="31185560"/>
          </a:xfrm>
        </p:spPr>
        <p:txBody>
          <a:bodyPr anchor="t"/>
          <a:lstStyle>
            <a:lvl1pPr marL="0" indent="0">
              <a:buNone/>
              <a:defRPr sz="11515"/>
            </a:lvl1pPr>
            <a:lvl2pPr marL="1645188" indent="0">
              <a:buNone/>
              <a:defRPr sz="10076"/>
            </a:lvl2pPr>
            <a:lvl3pPr marL="3290377" indent="0">
              <a:buNone/>
              <a:defRPr sz="8636"/>
            </a:lvl3pPr>
            <a:lvl4pPr marL="4935565" indent="0">
              <a:buNone/>
              <a:defRPr sz="7197"/>
            </a:lvl4pPr>
            <a:lvl5pPr marL="6580754" indent="0">
              <a:buNone/>
              <a:defRPr sz="7197"/>
            </a:lvl5pPr>
            <a:lvl6pPr marL="8225942" indent="0">
              <a:buNone/>
              <a:defRPr sz="7197"/>
            </a:lvl6pPr>
            <a:lvl7pPr marL="9871131" indent="0">
              <a:buNone/>
              <a:defRPr sz="7197"/>
            </a:lvl7pPr>
            <a:lvl8pPr marL="11516319" indent="0">
              <a:buNone/>
              <a:defRPr sz="7197"/>
            </a:lvl8pPr>
            <a:lvl9pPr marL="13161508" indent="0">
              <a:buNone/>
              <a:defRPr sz="7197"/>
            </a:lvl9pPr>
          </a:lstStyle>
          <a:p>
            <a:r>
              <a:rPr lang="en-US"/>
              <a:t>Click icon to add picture</a:t>
            </a:r>
            <a:endParaRPr lang="en-US" dirty="0"/>
          </a:p>
        </p:txBody>
      </p:sp>
      <p:sp>
        <p:nvSpPr>
          <p:cNvPr id="4" name="Text Placeholder 3"/>
          <p:cNvSpPr>
            <a:spLocks noGrp="1"/>
          </p:cNvSpPr>
          <p:nvPr>
            <p:ph type="body" sz="half" idx="2"/>
          </p:nvPr>
        </p:nvSpPr>
        <p:spPr>
          <a:xfrm>
            <a:off x="2266443" y="13164979"/>
            <a:ext cx="10612433" cy="24389752"/>
          </a:xfrm>
        </p:spPr>
        <p:txBody>
          <a:bodyPr/>
          <a:lstStyle>
            <a:lvl1pPr marL="0" indent="0">
              <a:buNone/>
              <a:defRPr sz="5757"/>
            </a:lvl1pPr>
            <a:lvl2pPr marL="1645188" indent="0">
              <a:buNone/>
              <a:defRPr sz="5038"/>
            </a:lvl2pPr>
            <a:lvl3pPr marL="3290377" indent="0">
              <a:buNone/>
              <a:defRPr sz="4318"/>
            </a:lvl3pPr>
            <a:lvl4pPr marL="4935565" indent="0">
              <a:buNone/>
              <a:defRPr sz="3598"/>
            </a:lvl4pPr>
            <a:lvl5pPr marL="6580754" indent="0">
              <a:buNone/>
              <a:defRPr sz="3598"/>
            </a:lvl5pPr>
            <a:lvl6pPr marL="8225942" indent="0">
              <a:buNone/>
              <a:defRPr sz="3598"/>
            </a:lvl6pPr>
            <a:lvl7pPr marL="9871131" indent="0">
              <a:buNone/>
              <a:defRPr sz="3598"/>
            </a:lvl7pPr>
            <a:lvl8pPr marL="11516319" indent="0">
              <a:buNone/>
              <a:defRPr sz="3598"/>
            </a:lvl8pPr>
            <a:lvl9pPr marL="13161508" indent="0">
              <a:buNone/>
              <a:defRPr sz="3598"/>
            </a:lvl9pPr>
          </a:lstStyle>
          <a:p>
            <a:pPr lvl="0"/>
            <a:r>
              <a:rPr lang="en-US"/>
              <a:t>Edit Master text styles</a:t>
            </a:r>
          </a:p>
        </p:txBody>
      </p:sp>
      <p:sp>
        <p:nvSpPr>
          <p:cNvPr id="5" name="Date Placeholder 4"/>
          <p:cNvSpPr>
            <a:spLocks noGrp="1"/>
          </p:cNvSpPr>
          <p:nvPr>
            <p:ph type="dt" sz="half" idx="10"/>
          </p:nvPr>
        </p:nvSpPr>
        <p:spPr/>
        <p:txBody>
          <a:bodyPr/>
          <a:lstStyle/>
          <a:p>
            <a:fld id="{9E1A2372-3F4A-6145-ADD0-45AB1D286ACB}" type="datetimeFigureOut">
              <a:rPr lang="en-US" smtClean="0"/>
              <a:t>3/22/19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CB1B4-0F6A-EC45-A514-6AE57FA14A3A}" type="slidenum">
              <a:rPr lang="en-US" smtClean="0"/>
              <a:t>‹#›</a:t>
            </a:fld>
            <a:endParaRPr lang="en-US"/>
          </a:p>
        </p:txBody>
      </p:sp>
    </p:spTree>
    <p:extLst>
      <p:ext uri="{BB962C8B-B14F-4D97-AF65-F5344CB8AC3E}">
        <p14:creationId xmlns:p14="http://schemas.microsoft.com/office/powerpoint/2010/main" val="11039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2158" y="2336387"/>
            <a:ext cx="28379797" cy="84820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2158" y="11681887"/>
            <a:ext cx="28379797" cy="278435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2158" y="40673293"/>
            <a:ext cx="7403425" cy="2336377"/>
          </a:xfrm>
          <a:prstGeom prst="rect">
            <a:avLst/>
          </a:prstGeom>
        </p:spPr>
        <p:txBody>
          <a:bodyPr vert="horz" lIns="91440" tIns="45720" rIns="91440" bIns="45720" rtlCol="0" anchor="ctr"/>
          <a:lstStyle>
            <a:lvl1pPr algn="l">
              <a:defRPr sz="4318">
                <a:solidFill>
                  <a:schemeClr val="tx1">
                    <a:tint val="75000"/>
                  </a:schemeClr>
                </a:solidFill>
              </a:defRPr>
            </a:lvl1pPr>
          </a:lstStyle>
          <a:p>
            <a:fld id="{9E1A2372-3F4A-6145-ADD0-45AB1D286ACB}" type="datetimeFigureOut">
              <a:rPr lang="en-US" smtClean="0"/>
              <a:t>3/22/19</a:t>
            </a:fld>
            <a:endParaRPr lang="en-US"/>
          </a:p>
        </p:txBody>
      </p:sp>
      <p:sp>
        <p:nvSpPr>
          <p:cNvPr id="5" name="Footer Placeholder 4"/>
          <p:cNvSpPr>
            <a:spLocks noGrp="1"/>
          </p:cNvSpPr>
          <p:nvPr>
            <p:ph type="ftr" sz="quarter" idx="3"/>
          </p:nvPr>
        </p:nvSpPr>
        <p:spPr>
          <a:xfrm>
            <a:off x="10899488" y="40673293"/>
            <a:ext cx="11105138" cy="2336377"/>
          </a:xfrm>
          <a:prstGeom prst="rect">
            <a:avLst/>
          </a:prstGeom>
        </p:spPr>
        <p:txBody>
          <a:bodyPr vert="horz" lIns="91440" tIns="45720" rIns="91440" bIns="45720" rtlCol="0" anchor="ctr"/>
          <a:lstStyle>
            <a:lvl1pPr algn="ctr">
              <a:defRPr sz="431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38530" y="40673293"/>
            <a:ext cx="7403425" cy="2336377"/>
          </a:xfrm>
          <a:prstGeom prst="rect">
            <a:avLst/>
          </a:prstGeom>
        </p:spPr>
        <p:txBody>
          <a:bodyPr vert="horz" lIns="91440" tIns="45720" rIns="91440" bIns="45720" rtlCol="0" anchor="ctr"/>
          <a:lstStyle>
            <a:lvl1pPr algn="r">
              <a:defRPr sz="4318">
                <a:solidFill>
                  <a:schemeClr val="tx1">
                    <a:tint val="75000"/>
                  </a:schemeClr>
                </a:solidFill>
              </a:defRPr>
            </a:lvl1pPr>
          </a:lstStyle>
          <a:p>
            <a:fld id="{3A9CB1B4-0F6A-EC45-A514-6AE57FA14A3A}" type="slidenum">
              <a:rPr lang="en-US" smtClean="0"/>
              <a:t>‹#›</a:t>
            </a:fld>
            <a:endParaRPr lang="en-US"/>
          </a:p>
        </p:txBody>
      </p:sp>
    </p:spTree>
    <p:extLst>
      <p:ext uri="{BB962C8B-B14F-4D97-AF65-F5344CB8AC3E}">
        <p14:creationId xmlns:p14="http://schemas.microsoft.com/office/powerpoint/2010/main" val="2113419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0377" rtl="0" eaLnBrk="1" latinLnBrk="0" hangingPunct="1">
        <a:lnSpc>
          <a:spcPct val="90000"/>
        </a:lnSpc>
        <a:spcBef>
          <a:spcPct val="0"/>
        </a:spcBef>
        <a:buNone/>
        <a:defRPr sz="15833" kern="1200">
          <a:solidFill>
            <a:schemeClr val="tx1"/>
          </a:solidFill>
          <a:latin typeface="+mj-lt"/>
          <a:ea typeface="+mj-ea"/>
          <a:cs typeface="+mj-cs"/>
        </a:defRPr>
      </a:lvl1pPr>
    </p:titleStyle>
    <p:bodyStyle>
      <a:lvl1pPr marL="822594" indent="-822594" algn="l" defTabSz="3290377" rtl="0" eaLnBrk="1" latinLnBrk="0" hangingPunct="1">
        <a:lnSpc>
          <a:spcPct val="90000"/>
        </a:lnSpc>
        <a:spcBef>
          <a:spcPts val="3598"/>
        </a:spcBef>
        <a:buFont typeface="Arial" panose="020B0604020202020204" pitchFamily="34" charset="0"/>
        <a:buChar char="•"/>
        <a:defRPr sz="10076" kern="1200">
          <a:solidFill>
            <a:schemeClr val="tx1"/>
          </a:solidFill>
          <a:latin typeface="+mn-lt"/>
          <a:ea typeface="+mn-ea"/>
          <a:cs typeface="+mn-cs"/>
        </a:defRPr>
      </a:lvl1pPr>
      <a:lvl2pPr marL="2467783" indent="-822594" algn="l" defTabSz="3290377" rtl="0" eaLnBrk="1" latinLnBrk="0" hangingPunct="1">
        <a:lnSpc>
          <a:spcPct val="90000"/>
        </a:lnSpc>
        <a:spcBef>
          <a:spcPts val="1799"/>
        </a:spcBef>
        <a:buFont typeface="Arial" panose="020B0604020202020204" pitchFamily="34" charset="0"/>
        <a:buChar char="•"/>
        <a:defRPr sz="8636" kern="1200">
          <a:solidFill>
            <a:schemeClr val="tx1"/>
          </a:solidFill>
          <a:latin typeface="+mn-lt"/>
          <a:ea typeface="+mn-ea"/>
          <a:cs typeface="+mn-cs"/>
        </a:defRPr>
      </a:lvl2pPr>
      <a:lvl3pPr marL="4112971" indent="-822594" algn="l" defTabSz="3290377" rtl="0" eaLnBrk="1" latinLnBrk="0" hangingPunct="1">
        <a:lnSpc>
          <a:spcPct val="90000"/>
        </a:lnSpc>
        <a:spcBef>
          <a:spcPts val="1799"/>
        </a:spcBef>
        <a:buFont typeface="Arial" panose="020B0604020202020204" pitchFamily="34" charset="0"/>
        <a:buChar char="•"/>
        <a:defRPr sz="7197" kern="1200">
          <a:solidFill>
            <a:schemeClr val="tx1"/>
          </a:solidFill>
          <a:latin typeface="+mn-lt"/>
          <a:ea typeface="+mn-ea"/>
          <a:cs typeface="+mn-cs"/>
        </a:defRPr>
      </a:lvl3pPr>
      <a:lvl4pPr marL="5758160" indent="-822594" algn="l" defTabSz="3290377" rtl="0" eaLnBrk="1" latinLnBrk="0" hangingPunct="1">
        <a:lnSpc>
          <a:spcPct val="90000"/>
        </a:lnSpc>
        <a:spcBef>
          <a:spcPts val="1799"/>
        </a:spcBef>
        <a:buFont typeface="Arial" panose="020B0604020202020204" pitchFamily="34" charset="0"/>
        <a:buChar char="•"/>
        <a:defRPr sz="6477" kern="1200">
          <a:solidFill>
            <a:schemeClr val="tx1"/>
          </a:solidFill>
          <a:latin typeface="+mn-lt"/>
          <a:ea typeface="+mn-ea"/>
          <a:cs typeface="+mn-cs"/>
        </a:defRPr>
      </a:lvl4pPr>
      <a:lvl5pPr marL="7403348" indent="-822594" algn="l" defTabSz="3290377" rtl="0" eaLnBrk="1" latinLnBrk="0" hangingPunct="1">
        <a:lnSpc>
          <a:spcPct val="90000"/>
        </a:lnSpc>
        <a:spcBef>
          <a:spcPts val="1799"/>
        </a:spcBef>
        <a:buFont typeface="Arial" panose="020B0604020202020204" pitchFamily="34" charset="0"/>
        <a:buChar char="•"/>
        <a:defRPr sz="6477" kern="1200">
          <a:solidFill>
            <a:schemeClr val="tx1"/>
          </a:solidFill>
          <a:latin typeface="+mn-lt"/>
          <a:ea typeface="+mn-ea"/>
          <a:cs typeface="+mn-cs"/>
        </a:defRPr>
      </a:lvl5pPr>
      <a:lvl6pPr marL="9048537" indent="-822594" algn="l" defTabSz="3290377" rtl="0" eaLnBrk="1" latinLnBrk="0" hangingPunct="1">
        <a:lnSpc>
          <a:spcPct val="90000"/>
        </a:lnSpc>
        <a:spcBef>
          <a:spcPts val="1799"/>
        </a:spcBef>
        <a:buFont typeface="Arial" panose="020B0604020202020204" pitchFamily="34" charset="0"/>
        <a:buChar char="•"/>
        <a:defRPr sz="6477" kern="1200">
          <a:solidFill>
            <a:schemeClr val="tx1"/>
          </a:solidFill>
          <a:latin typeface="+mn-lt"/>
          <a:ea typeface="+mn-ea"/>
          <a:cs typeface="+mn-cs"/>
        </a:defRPr>
      </a:lvl6pPr>
      <a:lvl7pPr marL="10693725" indent="-822594" algn="l" defTabSz="3290377" rtl="0" eaLnBrk="1" latinLnBrk="0" hangingPunct="1">
        <a:lnSpc>
          <a:spcPct val="90000"/>
        </a:lnSpc>
        <a:spcBef>
          <a:spcPts val="1799"/>
        </a:spcBef>
        <a:buFont typeface="Arial" panose="020B0604020202020204" pitchFamily="34" charset="0"/>
        <a:buChar char="•"/>
        <a:defRPr sz="6477" kern="1200">
          <a:solidFill>
            <a:schemeClr val="tx1"/>
          </a:solidFill>
          <a:latin typeface="+mn-lt"/>
          <a:ea typeface="+mn-ea"/>
          <a:cs typeface="+mn-cs"/>
        </a:defRPr>
      </a:lvl7pPr>
      <a:lvl8pPr marL="12338914" indent="-822594" algn="l" defTabSz="3290377" rtl="0" eaLnBrk="1" latinLnBrk="0" hangingPunct="1">
        <a:lnSpc>
          <a:spcPct val="90000"/>
        </a:lnSpc>
        <a:spcBef>
          <a:spcPts val="1799"/>
        </a:spcBef>
        <a:buFont typeface="Arial" panose="020B0604020202020204" pitchFamily="34" charset="0"/>
        <a:buChar char="•"/>
        <a:defRPr sz="6477" kern="1200">
          <a:solidFill>
            <a:schemeClr val="tx1"/>
          </a:solidFill>
          <a:latin typeface="+mn-lt"/>
          <a:ea typeface="+mn-ea"/>
          <a:cs typeface="+mn-cs"/>
        </a:defRPr>
      </a:lvl8pPr>
      <a:lvl9pPr marL="13984102" indent="-822594" algn="l" defTabSz="3290377" rtl="0" eaLnBrk="1" latinLnBrk="0" hangingPunct="1">
        <a:lnSpc>
          <a:spcPct val="90000"/>
        </a:lnSpc>
        <a:spcBef>
          <a:spcPts val="1799"/>
        </a:spcBef>
        <a:buFont typeface="Arial" panose="020B0604020202020204" pitchFamily="34" charset="0"/>
        <a:buChar char="•"/>
        <a:defRPr sz="6477" kern="1200">
          <a:solidFill>
            <a:schemeClr val="tx1"/>
          </a:solidFill>
          <a:latin typeface="+mn-lt"/>
          <a:ea typeface="+mn-ea"/>
          <a:cs typeface="+mn-cs"/>
        </a:defRPr>
      </a:lvl9pPr>
    </p:bodyStyle>
    <p:otherStyle>
      <a:defPPr>
        <a:defRPr lang="en-US"/>
      </a:defPPr>
      <a:lvl1pPr marL="0" algn="l" defTabSz="3290377" rtl="0" eaLnBrk="1" latinLnBrk="0" hangingPunct="1">
        <a:defRPr sz="6477" kern="1200">
          <a:solidFill>
            <a:schemeClr val="tx1"/>
          </a:solidFill>
          <a:latin typeface="+mn-lt"/>
          <a:ea typeface="+mn-ea"/>
          <a:cs typeface="+mn-cs"/>
        </a:defRPr>
      </a:lvl1pPr>
      <a:lvl2pPr marL="1645188" algn="l" defTabSz="3290377" rtl="0" eaLnBrk="1" latinLnBrk="0" hangingPunct="1">
        <a:defRPr sz="6477" kern="1200">
          <a:solidFill>
            <a:schemeClr val="tx1"/>
          </a:solidFill>
          <a:latin typeface="+mn-lt"/>
          <a:ea typeface="+mn-ea"/>
          <a:cs typeface="+mn-cs"/>
        </a:defRPr>
      </a:lvl2pPr>
      <a:lvl3pPr marL="3290377" algn="l" defTabSz="3290377" rtl="0" eaLnBrk="1" latinLnBrk="0" hangingPunct="1">
        <a:defRPr sz="6477" kern="1200">
          <a:solidFill>
            <a:schemeClr val="tx1"/>
          </a:solidFill>
          <a:latin typeface="+mn-lt"/>
          <a:ea typeface="+mn-ea"/>
          <a:cs typeface="+mn-cs"/>
        </a:defRPr>
      </a:lvl3pPr>
      <a:lvl4pPr marL="4935565" algn="l" defTabSz="3290377" rtl="0" eaLnBrk="1" latinLnBrk="0" hangingPunct="1">
        <a:defRPr sz="6477" kern="1200">
          <a:solidFill>
            <a:schemeClr val="tx1"/>
          </a:solidFill>
          <a:latin typeface="+mn-lt"/>
          <a:ea typeface="+mn-ea"/>
          <a:cs typeface="+mn-cs"/>
        </a:defRPr>
      </a:lvl4pPr>
      <a:lvl5pPr marL="6580754" algn="l" defTabSz="3290377" rtl="0" eaLnBrk="1" latinLnBrk="0" hangingPunct="1">
        <a:defRPr sz="6477" kern="1200">
          <a:solidFill>
            <a:schemeClr val="tx1"/>
          </a:solidFill>
          <a:latin typeface="+mn-lt"/>
          <a:ea typeface="+mn-ea"/>
          <a:cs typeface="+mn-cs"/>
        </a:defRPr>
      </a:lvl5pPr>
      <a:lvl6pPr marL="8225942" algn="l" defTabSz="3290377" rtl="0" eaLnBrk="1" latinLnBrk="0" hangingPunct="1">
        <a:defRPr sz="6477" kern="1200">
          <a:solidFill>
            <a:schemeClr val="tx1"/>
          </a:solidFill>
          <a:latin typeface="+mn-lt"/>
          <a:ea typeface="+mn-ea"/>
          <a:cs typeface="+mn-cs"/>
        </a:defRPr>
      </a:lvl6pPr>
      <a:lvl7pPr marL="9871131" algn="l" defTabSz="3290377" rtl="0" eaLnBrk="1" latinLnBrk="0" hangingPunct="1">
        <a:defRPr sz="6477" kern="1200">
          <a:solidFill>
            <a:schemeClr val="tx1"/>
          </a:solidFill>
          <a:latin typeface="+mn-lt"/>
          <a:ea typeface="+mn-ea"/>
          <a:cs typeface="+mn-cs"/>
        </a:defRPr>
      </a:lvl7pPr>
      <a:lvl8pPr marL="11516319" algn="l" defTabSz="3290377" rtl="0" eaLnBrk="1" latinLnBrk="0" hangingPunct="1">
        <a:defRPr sz="6477" kern="1200">
          <a:solidFill>
            <a:schemeClr val="tx1"/>
          </a:solidFill>
          <a:latin typeface="+mn-lt"/>
          <a:ea typeface="+mn-ea"/>
          <a:cs typeface="+mn-cs"/>
        </a:defRPr>
      </a:lvl8pPr>
      <a:lvl9pPr marL="13161508" algn="l" defTabSz="3290377" rtl="0" eaLnBrk="1" latinLnBrk="0" hangingPunct="1">
        <a:defRPr sz="647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659F9E3B-82D8-2642-9647-2539D4C71F65}"/>
              </a:ext>
            </a:extLst>
          </p:cNvPr>
          <p:cNvSpPr/>
          <p:nvPr/>
        </p:nvSpPr>
        <p:spPr>
          <a:xfrm>
            <a:off x="663202" y="18163848"/>
            <a:ext cx="7477288" cy="25172181"/>
          </a:xfrm>
          <a:prstGeom prst="rect">
            <a:avLst/>
          </a:prstGeom>
          <a:gradFill>
            <a:gsLst>
              <a:gs pos="40000">
                <a:schemeClr val="accent6">
                  <a:lumMod val="0"/>
                  <a:lumOff val="100000"/>
                </a:schemeClr>
              </a:gs>
              <a:gs pos="100000">
                <a:srgbClr val="BDDBAB"/>
              </a:gs>
            </a:gsLst>
            <a:lin ang="2700000" scaled="1"/>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B8437387-D2B7-5048-8510-0EEC4BE6B74F}"/>
              </a:ext>
            </a:extLst>
          </p:cNvPr>
          <p:cNvSpPr/>
          <p:nvPr/>
        </p:nvSpPr>
        <p:spPr>
          <a:xfrm>
            <a:off x="19974005" y="39476166"/>
            <a:ext cx="12251763" cy="3859863"/>
          </a:xfrm>
          <a:prstGeom prst="rect">
            <a:avLst/>
          </a:prstGeom>
          <a:gradFill>
            <a:gsLst>
              <a:gs pos="40000">
                <a:schemeClr val="accent6">
                  <a:lumMod val="0"/>
                  <a:lumOff val="100000"/>
                </a:schemeClr>
              </a:gs>
              <a:gs pos="100000">
                <a:srgbClr val="BDDBAB"/>
              </a:gs>
            </a:gsLst>
            <a:lin ang="2700000" scaled="1"/>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988234D-D733-B14F-81CC-E23A0848472C}"/>
              </a:ext>
            </a:extLst>
          </p:cNvPr>
          <p:cNvSpPr/>
          <p:nvPr/>
        </p:nvSpPr>
        <p:spPr>
          <a:xfrm>
            <a:off x="8140490" y="39476168"/>
            <a:ext cx="11833515" cy="3859861"/>
          </a:xfrm>
          <a:prstGeom prst="rect">
            <a:avLst/>
          </a:prstGeom>
          <a:gradFill>
            <a:gsLst>
              <a:gs pos="40000">
                <a:schemeClr val="accent6">
                  <a:lumMod val="0"/>
                  <a:lumOff val="100000"/>
                </a:schemeClr>
              </a:gs>
              <a:gs pos="100000">
                <a:srgbClr val="BDDBAB"/>
              </a:gs>
            </a:gsLst>
            <a:lin ang="2700000" scaled="1"/>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15508E0-C715-AE4C-AF30-47C7F24014E4}"/>
              </a:ext>
            </a:extLst>
          </p:cNvPr>
          <p:cNvSpPr/>
          <p:nvPr/>
        </p:nvSpPr>
        <p:spPr>
          <a:xfrm>
            <a:off x="8140490" y="35285363"/>
            <a:ext cx="24085278" cy="4190806"/>
          </a:xfrm>
          <a:prstGeom prst="rect">
            <a:avLst/>
          </a:prstGeom>
          <a:gradFill flip="none" rotWithShape="1">
            <a:gsLst>
              <a:gs pos="40000">
                <a:schemeClr val="accent6">
                  <a:lumMod val="0"/>
                  <a:lumOff val="100000"/>
                </a:schemeClr>
              </a:gs>
              <a:gs pos="100000">
                <a:srgbClr val="BDDBAB"/>
              </a:gs>
            </a:gsLst>
            <a:lin ang="2700000" scaled="1"/>
            <a:tileRect/>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4EB11B4-CC76-E94C-809B-70DA5C164D0B}"/>
              </a:ext>
            </a:extLst>
          </p:cNvPr>
          <p:cNvSpPr/>
          <p:nvPr/>
        </p:nvSpPr>
        <p:spPr>
          <a:xfrm>
            <a:off x="11843609" y="12701450"/>
            <a:ext cx="20382160" cy="5466072"/>
          </a:xfrm>
          <a:prstGeom prst="rect">
            <a:avLst/>
          </a:prstGeom>
          <a:gradFill flip="none" rotWithShape="1">
            <a:gsLst>
              <a:gs pos="100000">
                <a:schemeClr val="accent4">
                  <a:lumMod val="45000"/>
                  <a:lumOff val="55000"/>
                </a:schemeClr>
              </a:gs>
              <a:gs pos="100000">
                <a:srgbClr val="FFE38C"/>
              </a:gs>
              <a:gs pos="46000">
                <a:schemeClr val="bg1"/>
              </a:gs>
            </a:gsLst>
            <a:path path="circle">
              <a:fillToRect l="100000" t="100000"/>
            </a:path>
            <a:tileRect r="-100000" b="-10000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0911881-8498-0B4E-B195-79825D18C3B0}"/>
              </a:ext>
            </a:extLst>
          </p:cNvPr>
          <p:cNvSpPr/>
          <p:nvPr/>
        </p:nvSpPr>
        <p:spPr>
          <a:xfrm>
            <a:off x="663202" y="12706287"/>
            <a:ext cx="11180405" cy="5461236"/>
          </a:xfrm>
          <a:prstGeom prst="rect">
            <a:avLst/>
          </a:prstGeom>
          <a:gradFill flip="none" rotWithShape="1">
            <a:gsLst>
              <a:gs pos="35000">
                <a:schemeClr val="accent4">
                  <a:lumMod val="5000"/>
                  <a:lumOff val="95000"/>
                </a:schemeClr>
              </a:gs>
              <a:gs pos="100000">
                <a:schemeClr val="accent4">
                  <a:lumMod val="45000"/>
                  <a:lumOff val="55000"/>
                </a:schemeClr>
              </a:gs>
              <a:gs pos="100000">
                <a:schemeClr val="accent4">
                  <a:lumMod val="45000"/>
                  <a:lumOff val="55000"/>
                </a:schemeClr>
              </a:gs>
              <a:gs pos="100000">
                <a:schemeClr val="accent4">
                  <a:lumMod val="30000"/>
                  <a:lumOff val="70000"/>
                </a:schemeClr>
              </a:gs>
            </a:gsLst>
            <a:path path="circle">
              <a:fillToRect l="100000" t="100000"/>
            </a:path>
            <a:tileRect r="-100000" b="-10000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A030832D-D94E-0C46-840C-B4DFC82004AF}"/>
              </a:ext>
            </a:extLst>
          </p:cNvPr>
          <p:cNvSpPr/>
          <p:nvPr/>
        </p:nvSpPr>
        <p:spPr>
          <a:xfrm>
            <a:off x="8140490" y="18167522"/>
            <a:ext cx="24085278" cy="17108678"/>
          </a:xfrm>
          <a:prstGeom prst="rect">
            <a:avLst/>
          </a:prstGeom>
          <a:gradFill>
            <a:gsLst>
              <a:gs pos="0">
                <a:schemeClr val="accent6">
                  <a:lumMod val="0"/>
                  <a:lumOff val="100000"/>
                </a:schemeClr>
              </a:gs>
              <a:gs pos="62000">
                <a:schemeClr val="accent6">
                  <a:lumMod val="0"/>
                  <a:lumOff val="100000"/>
                </a:schemeClr>
              </a:gs>
              <a:gs pos="100000">
                <a:schemeClr val="accent6">
                  <a:lumMod val="100000"/>
                </a:schemeClr>
              </a:gs>
            </a:gsLst>
            <a:path path="circle">
              <a:fillToRect l="50000" t="-80000" r="50000" b="180000"/>
            </a:path>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E7D72C0-64BF-2C41-A409-FA372E3CC5E2}"/>
              </a:ext>
            </a:extLst>
          </p:cNvPr>
          <p:cNvSpPr/>
          <p:nvPr/>
        </p:nvSpPr>
        <p:spPr>
          <a:xfrm>
            <a:off x="663203" y="650448"/>
            <a:ext cx="31562566" cy="7481601"/>
          </a:xfrm>
          <a:prstGeom prst="rect">
            <a:avLst/>
          </a:prstGeom>
          <a:gradFill flip="none" rotWithShape="1">
            <a:gsLst>
              <a:gs pos="21000">
                <a:schemeClr val="bg1"/>
              </a:gs>
              <a:gs pos="100000">
                <a:srgbClr val="FEE48D"/>
              </a:gs>
            </a:gsLst>
            <a:path path="circle">
              <a:fillToRect l="100000" t="100000"/>
            </a:path>
            <a:tileRect r="-100000" b="-100000"/>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B09A822-21C2-1548-8009-F409239F11BB}"/>
              </a:ext>
            </a:extLst>
          </p:cNvPr>
          <p:cNvSpPr txBox="1"/>
          <p:nvPr/>
        </p:nvSpPr>
        <p:spPr>
          <a:xfrm>
            <a:off x="663202" y="8132049"/>
            <a:ext cx="31562567" cy="4574238"/>
          </a:xfrm>
          <a:prstGeom prst="rect">
            <a:avLst/>
          </a:prstGeom>
          <a:gradFill flip="none" rotWithShape="1">
            <a:gsLst>
              <a:gs pos="26000">
                <a:schemeClr val="bg1"/>
              </a:gs>
              <a:gs pos="100000">
                <a:schemeClr val="accent4">
                  <a:lumMod val="45000"/>
                  <a:lumOff val="55000"/>
                </a:schemeClr>
              </a:gs>
              <a:gs pos="100000">
                <a:schemeClr val="accent4">
                  <a:lumMod val="45000"/>
                  <a:lumOff val="55000"/>
                </a:schemeClr>
              </a:gs>
              <a:gs pos="100000">
                <a:schemeClr val="accent4">
                  <a:lumMod val="30000"/>
                  <a:lumOff val="70000"/>
                </a:schemeClr>
              </a:gs>
            </a:gsLst>
            <a:path path="circle">
              <a:fillToRect l="100000" t="100000"/>
            </a:path>
            <a:tileRect r="-100000" b="-100000"/>
          </a:gradFill>
          <a:ln>
            <a:solidFill>
              <a:schemeClr val="bg2"/>
            </a:solidFill>
          </a:ln>
        </p:spPr>
        <p:txBody>
          <a:bodyPr wrap="square" lIns="360000" tIns="360000" rIns="360000" bIns="360000" rtlCol="0">
            <a:spAutoFit/>
          </a:bodyPr>
          <a:lstStyle/>
          <a:p>
            <a:r>
              <a:rPr lang="en-US" sz="4000" b="1" dirty="0">
                <a:solidFill>
                  <a:schemeClr val="accent1"/>
                </a:solidFill>
              </a:rPr>
              <a:t>Introduction</a:t>
            </a:r>
            <a:endParaRPr lang="en-IN" sz="4000" dirty="0">
              <a:solidFill>
                <a:schemeClr val="accent1"/>
              </a:solidFill>
            </a:endParaRPr>
          </a:p>
          <a:p>
            <a:r>
              <a:rPr lang="en-US" sz="3000" dirty="0"/>
              <a:t> </a:t>
            </a:r>
            <a:endParaRPr lang="en-IN" sz="3000" dirty="0"/>
          </a:p>
          <a:p>
            <a:r>
              <a:rPr lang="en-US" sz="3000" dirty="0"/>
              <a:t>Pump is selected based on parameters like </a:t>
            </a:r>
            <a:r>
              <a:rPr lang="en-US" sz="3000" b="1" dirty="0"/>
              <a:t>flow-rate, pressure viscosity </a:t>
            </a:r>
            <a:r>
              <a:rPr lang="en-US" sz="3000" dirty="0"/>
              <a:t>and</a:t>
            </a:r>
            <a:r>
              <a:rPr lang="en-US" sz="3000" b="1" dirty="0"/>
              <a:t> RPM </a:t>
            </a:r>
            <a:r>
              <a:rPr lang="en-US" sz="3000" dirty="0"/>
              <a:t>but in most cases pump selection is over suited in terms of specifications due to that , Power consumption increases and it leads to lower efficiency. To improve the efficiency of the pump it should be selected carefully based on the requirement. </a:t>
            </a:r>
            <a:endParaRPr lang="en-IN" sz="3000" dirty="0"/>
          </a:p>
          <a:p>
            <a:r>
              <a:rPr lang="en-US" sz="3000" dirty="0"/>
              <a:t>This software takes those parameter as an input and based on calculation it automatically selects suitable pump from the database in addition to that it generates some useful graphs like </a:t>
            </a:r>
            <a:r>
              <a:rPr lang="en-US" sz="3000" b="1" dirty="0"/>
              <a:t>flow-rate vs pressure, power vs pressure and pump efficiency.</a:t>
            </a:r>
            <a:endParaRPr lang="en-IN" sz="3000" b="1" dirty="0"/>
          </a:p>
          <a:p>
            <a:r>
              <a:rPr lang="en-IN" sz="3000" dirty="0"/>
              <a:t>During selection of pump company has to select data manually from excel sheet which was taking more time, so company needed a software by which they input some parameter and get appropriate pump and to reduce time.</a:t>
            </a:r>
            <a:r>
              <a:rPr lang="en-IN" sz="3000" dirty="0">
                <a:effectLst/>
              </a:rPr>
              <a:t> </a:t>
            </a:r>
            <a:endParaRPr lang="en-US" sz="3000" dirty="0"/>
          </a:p>
        </p:txBody>
      </p:sp>
      <p:sp>
        <p:nvSpPr>
          <p:cNvPr id="5" name="TextBox 4">
            <a:extLst>
              <a:ext uri="{FF2B5EF4-FFF2-40B4-BE49-F238E27FC236}">
                <a16:creationId xmlns:a16="http://schemas.microsoft.com/office/drawing/2014/main" id="{E25D9350-5E32-4248-AFF1-7459174FE144}"/>
              </a:ext>
            </a:extLst>
          </p:cNvPr>
          <p:cNvSpPr txBox="1"/>
          <p:nvPr/>
        </p:nvSpPr>
        <p:spPr>
          <a:xfrm>
            <a:off x="5108977" y="1224376"/>
            <a:ext cx="23454359" cy="1323439"/>
          </a:xfrm>
          <a:prstGeom prst="rect">
            <a:avLst/>
          </a:prstGeom>
          <a:noFill/>
        </p:spPr>
        <p:txBody>
          <a:bodyPr wrap="square" rtlCol="0">
            <a:spAutoFit/>
          </a:bodyPr>
          <a:lstStyle/>
          <a:p>
            <a:r>
              <a:rPr lang="en-US" sz="8000" dirty="0">
                <a:solidFill>
                  <a:schemeClr val="accent1"/>
                </a:solidFill>
              </a:rPr>
              <a:t>Development of twin screw pump selection software</a:t>
            </a:r>
          </a:p>
        </p:txBody>
      </p:sp>
      <p:sp>
        <p:nvSpPr>
          <p:cNvPr id="6" name="TextBox 5">
            <a:extLst>
              <a:ext uri="{FF2B5EF4-FFF2-40B4-BE49-F238E27FC236}">
                <a16:creationId xmlns:a16="http://schemas.microsoft.com/office/drawing/2014/main" id="{30BE7B0F-1FA7-8041-B480-011DA6304156}"/>
              </a:ext>
            </a:extLst>
          </p:cNvPr>
          <p:cNvSpPr txBox="1"/>
          <p:nvPr/>
        </p:nvSpPr>
        <p:spPr>
          <a:xfrm>
            <a:off x="9677464" y="2869070"/>
            <a:ext cx="13224257" cy="5262979"/>
          </a:xfrm>
          <a:prstGeom prst="rect">
            <a:avLst/>
          </a:prstGeom>
          <a:noFill/>
        </p:spPr>
        <p:txBody>
          <a:bodyPr wrap="square" rtlCol="0">
            <a:spAutoFit/>
          </a:bodyPr>
          <a:lstStyle/>
          <a:p>
            <a:r>
              <a:rPr lang="en-US" sz="4800" dirty="0">
                <a:solidFill>
                  <a:schemeClr val="accent1"/>
                </a:solidFill>
                <a:latin typeface="Calibri" panose="020F0502020204030204" pitchFamily="34" charset="0"/>
                <a:cs typeface="Calibri" panose="020F0502020204030204" pitchFamily="34" charset="0"/>
              </a:rPr>
              <a:t>Poster By :</a:t>
            </a:r>
            <a:r>
              <a:rPr lang="en-US" sz="4800" dirty="0">
                <a:latin typeface="Calibri" panose="020F0502020204030204" pitchFamily="34" charset="0"/>
                <a:cs typeface="Calibri" panose="020F0502020204030204" pitchFamily="34" charset="0"/>
              </a:rPr>
              <a:t> </a:t>
            </a:r>
            <a:r>
              <a:rPr lang="en-US" sz="4800" dirty="0" err="1">
                <a:latin typeface="Calibri" panose="020F0502020204030204" pitchFamily="34" charset="0"/>
                <a:cs typeface="Calibri" panose="020F0502020204030204" pitchFamily="34" charset="0"/>
              </a:rPr>
              <a:t>Kartikey</a:t>
            </a:r>
            <a:r>
              <a:rPr lang="en-US" sz="4800" dirty="0">
                <a:latin typeface="Calibri" panose="020F0502020204030204" pitchFamily="34" charset="0"/>
                <a:cs typeface="Calibri" panose="020F0502020204030204" pitchFamily="34" charset="0"/>
              </a:rPr>
              <a:t> S </a:t>
            </a:r>
            <a:r>
              <a:rPr lang="en-US" sz="4800" dirty="0" err="1">
                <a:latin typeface="Calibri" panose="020F0502020204030204" pitchFamily="34" charset="0"/>
                <a:cs typeface="Calibri" panose="020F0502020204030204" pitchFamily="34" charset="0"/>
              </a:rPr>
              <a:t>Garasiya</a:t>
            </a:r>
            <a:r>
              <a:rPr lang="en-US" sz="4800" dirty="0">
                <a:latin typeface="Calibri" panose="020F0502020204030204" pitchFamily="34" charset="0"/>
                <a:cs typeface="Calibri" panose="020F0502020204030204" pitchFamily="34" charset="0"/>
              </a:rPr>
              <a:t>  (140010119022)</a:t>
            </a:r>
          </a:p>
          <a:p>
            <a:r>
              <a:rPr lang="en-US" sz="4800" dirty="0">
                <a:latin typeface="Calibri" panose="020F0502020204030204" pitchFamily="34" charset="0"/>
                <a:cs typeface="Calibri" panose="020F0502020204030204" pitchFamily="34" charset="0"/>
              </a:rPr>
              <a:t>                    Chirag V Patel.          (140010119072)</a:t>
            </a:r>
          </a:p>
          <a:p>
            <a:r>
              <a:rPr lang="en-US" sz="4800" dirty="0">
                <a:latin typeface="Calibri" panose="020F0502020204030204" pitchFamily="34" charset="0"/>
                <a:cs typeface="Calibri" panose="020F0502020204030204" pitchFamily="34" charset="0"/>
              </a:rPr>
              <a:t>                    </a:t>
            </a:r>
            <a:r>
              <a:rPr lang="en-US" sz="4800" dirty="0" err="1">
                <a:latin typeface="Calibri" panose="020F0502020204030204" pitchFamily="34" charset="0"/>
                <a:cs typeface="Calibri" panose="020F0502020204030204" pitchFamily="34" charset="0"/>
              </a:rPr>
              <a:t>Kunjan</a:t>
            </a:r>
            <a:r>
              <a:rPr lang="en-US" sz="4800" dirty="0">
                <a:latin typeface="Calibri" panose="020F0502020204030204" pitchFamily="34" charset="0"/>
                <a:cs typeface="Calibri" panose="020F0502020204030204" pitchFamily="34" charset="0"/>
              </a:rPr>
              <a:t> P </a:t>
            </a:r>
            <a:r>
              <a:rPr lang="en-US" sz="4800" dirty="0" err="1">
                <a:latin typeface="Calibri" panose="020F0502020204030204" pitchFamily="34" charset="0"/>
                <a:cs typeface="Calibri" panose="020F0502020204030204" pitchFamily="34" charset="0"/>
              </a:rPr>
              <a:t>Bhoye</a:t>
            </a:r>
            <a:r>
              <a:rPr lang="en-US" sz="4800" dirty="0">
                <a:latin typeface="Calibri" panose="020F0502020204030204" pitchFamily="34" charset="0"/>
                <a:cs typeface="Calibri" panose="020F0502020204030204" pitchFamily="34" charset="0"/>
              </a:rPr>
              <a:t>        (140010119022)</a:t>
            </a:r>
          </a:p>
          <a:p>
            <a:r>
              <a:rPr lang="en-US" sz="4800" dirty="0">
                <a:latin typeface="Calibri" panose="020F0502020204030204" pitchFamily="34" charset="0"/>
                <a:cs typeface="Calibri" panose="020F0502020204030204" pitchFamily="34" charset="0"/>
              </a:rPr>
              <a:t>                    Hardik   </a:t>
            </a:r>
            <a:r>
              <a:rPr lang="en-US" sz="4800" dirty="0" err="1">
                <a:latin typeface="Calibri" panose="020F0502020204030204" pitchFamily="34" charset="0"/>
                <a:cs typeface="Calibri" panose="020F0502020204030204" pitchFamily="34" charset="0"/>
              </a:rPr>
              <a:t>Vaghela</a:t>
            </a:r>
            <a:r>
              <a:rPr lang="en-US" sz="4800" dirty="0">
                <a:latin typeface="Calibri" panose="020F0502020204030204" pitchFamily="34" charset="0"/>
                <a:cs typeface="Calibri" panose="020F0502020204030204" pitchFamily="34" charset="0"/>
              </a:rPr>
              <a:t>       (140010119022)</a:t>
            </a:r>
          </a:p>
          <a:p>
            <a:r>
              <a:rPr lang="en-US" sz="4800" dirty="0">
                <a:solidFill>
                  <a:schemeClr val="accent1"/>
                </a:solidFill>
                <a:latin typeface="Calibri" panose="020F0502020204030204" pitchFamily="34" charset="0"/>
                <a:cs typeface="Calibri" panose="020F0502020204030204" pitchFamily="34" charset="0"/>
              </a:rPr>
              <a:t>Guided by: </a:t>
            </a:r>
            <a:r>
              <a:rPr lang="en-US" sz="4800" dirty="0">
                <a:latin typeface="Calibri" panose="020F0502020204030204" pitchFamily="34" charset="0"/>
                <a:cs typeface="Calibri" panose="020F0502020204030204" pitchFamily="34" charset="0"/>
              </a:rPr>
              <a:t>Dr. Y. D. Patel &amp; </a:t>
            </a:r>
          </a:p>
          <a:p>
            <a:r>
              <a:rPr lang="en-US" sz="4800" dirty="0">
                <a:latin typeface="Calibri" panose="020F0502020204030204" pitchFamily="34" charset="0"/>
                <a:cs typeface="Calibri" panose="020F0502020204030204" pitchFamily="34" charset="0"/>
              </a:rPr>
              <a:t>                     Prof. R. J. Desai                                 </a:t>
            </a:r>
          </a:p>
          <a:p>
            <a:endParaRPr lang="en-US" sz="4800" dirty="0">
              <a:latin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9AD4FAC7-37AF-0A49-96DD-A8962A969FE8}"/>
              </a:ext>
            </a:extLst>
          </p:cNvPr>
          <p:cNvPicPr>
            <a:picLocks noChangeAspect="1"/>
          </p:cNvPicPr>
          <p:nvPr/>
        </p:nvPicPr>
        <p:blipFill>
          <a:blip r:embed="rId4"/>
          <a:stretch>
            <a:fillRect/>
          </a:stretch>
        </p:blipFill>
        <p:spPr>
          <a:xfrm>
            <a:off x="1887685" y="1887283"/>
            <a:ext cx="3735876" cy="4249559"/>
          </a:xfrm>
          <a:prstGeom prst="rect">
            <a:avLst/>
          </a:prstGeom>
        </p:spPr>
      </p:pic>
      <p:pic>
        <p:nvPicPr>
          <p:cNvPr id="16" name="Picture 15">
            <a:extLst>
              <a:ext uri="{FF2B5EF4-FFF2-40B4-BE49-F238E27FC236}">
                <a16:creationId xmlns:a16="http://schemas.microsoft.com/office/drawing/2014/main" id="{9AFAE2B6-B3E6-AA41-BC33-F593A3711BEC}"/>
              </a:ext>
            </a:extLst>
          </p:cNvPr>
          <p:cNvPicPr>
            <a:picLocks noChangeAspect="1"/>
          </p:cNvPicPr>
          <p:nvPr/>
        </p:nvPicPr>
        <p:blipFill>
          <a:blip r:embed="rId5"/>
          <a:stretch>
            <a:fillRect/>
          </a:stretch>
        </p:blipFill>
        <p:spPr>
          <a:xfrm>
            <a:off x="26955624" y="1965638"/>
            <a:ext cx="3518635" cy="4249559"/>
          </a:xfrm>
          <a:prstGeom prst="rect">
            <a:avLst/>
          </a:prstGeom>
        </p:spPr>
      </p:pic>
      <p:sp>
        <p:nvSpPr>
          <p:cNvPr id="22" name="TextBox 21">
            <a:extLst>
              <a:ext uri="{FF2B5EF4-FFF2-40B4-BE49-F238E27FC236}">
                <a16:creationId xmlns:a16="http://schemas.microsoft.com/office/drawing/2014/main" id="{6F04F247-EEC7-D241-AF66-D15FD0A5629B}"/>
              </a:ext>
            </a:extLst>
          </p:cNvPr>
          <p:cNvSpPr txBox="1"/>
          <p:nvPr/>
        </p:nvSpPr>
        <p:spPr>
          <a:xfrm>
            <a:off x="11843608" y="12705123"/>
            <a:ext cx="11058113" cy="5497568"/>
          </a:xfrm>
          <a:prstGeom prst="rect">
            <a:avLst/>
          </a:prstGeom>
          <a:noFill/>
          <a:ln>
            <a:noFill/>
          </a:ln>
        </p:spPr>
        <p:txBody>
          <a:bodyPr wrap="square" lIns="360000" tIns="360000" rIns="360000" bIns="360000" rtlCol="0">
            <a:spAutoFit/>
          </a:bodyPr>
          <a:lstStyle/>
          <a:p>
            <a:r>
              <a:rPr lang="en-IN" sz="4000" b="1" dirty="0">
                <a:solidFill>
                  <a:schemeClr val="accent1"/>
                </a:solidFill>
              </a:rPr>
              <a:t>Twin screw pump</a:t>
            </a:r>
            <a:endParaRPr lang="en-IN" sz="4000" dirty="0">
              <a:solidFill>
                <a:schemeClr val="accent1"/>
              </a:solidFill>
            </a:endParaRPr>
          </a:p>
          <a:p>
            <a:endParaRPr lang="en-IN" sz="3000" dirty="0"/>
          </a:p>
          <a:p>
            <a:r>
              <a:rPr lang="en-IN" sz="3000" dirty="0"/>
              <a:t>A twin screw pump is a positive displacement pump which means that the pump is transferring a certain volume of product in accordance to the speed and pitch of the screws. While turning, the two screws are forming closed chambers that are moving in an axial direction. This movement creates a vacuum at inlet side and a pressure at the outlet. Due to this double chamber technic there is an almost pulsation free working with high and low viscosity products. </a:t>
            </a:r>
            <a:r>
              <a:rPr lang="en-IN" sz="3000" dirty="0">
                <a:effectLst/>
              </a:rPr>
              <a:t> </a:t>
            </a:r>
            <a:endParaRPr lang="en-IN" sz="3000" dirty="0"/>
          </a:p>
        </p:txBody>
      </p:sp>
      <p:pic>
        <p:nvPicPr>
          <p:cNvPr id="29" name="Picture 28">
            <a:extLst>
              <a:ext uri="{FF2B5EF4-FFF2-40B4-BE49-F238E27FC236}">
                <a16:creationId xmlns:a16="http://schemas.microsoft.com/office/drawing/2014/main" id="{61EF2A10-D023-7C4F-AA54-86938C2BC3BC}"/>
              </a:ext>
            </a:extLst>
          </p:cNvPr>
          <p:cNvPicPr/>
          <p:nvPr/>
        </p:nvPicPr>
        <p:blipFill>
          <a:blip r:embed="rId6">
            <a:extLst>
              <a:ext uri="{28A0092B-C50C-407E-A947-70E740481C1C}">
                <a14:useLocalDpi xmlns:a14="http://schemas.microsoft.com/office/drawing/2010/main" val="0"/>
              </a:ext>
            </a:extLst>
          </a:blip>
          <a:stretch>
            <a:fillRect/>
          </a:stretch>
        </p:blipFill>
        <p:spPr>
          <a:xfrm>
            <a:off x="22690067" y="12933721"/>
            <a:ext cx="9339761" cy="5032230"/>
          </a:xfrm>
          <a:prstGeom prst="rect">
            <a:avLst/>
          </a:prstGeom>
        </p:spPr>
      </p:pic>
      <p:sp>
        <p:nvSpPr>
          <p:cNvPr id="31" name="TextBox 30">
            <a:extLst>
              <a:ext uri="{FF2B5EF4-FFF2-40B4-BE49-F238E27FC236}">
                <a16:creationId xmlns:a16="http://schemas.microsoft.com/office/drawing/2014/main" id="{98FC354C-54E3-BC47-BED0-2D9BBFC2F9E7}"/>
              </a:ext>
            </a:extLst>
          </p:cNvPr>
          <p:cNvSpPr txBox="1"/>
          <p:nvPr/>
        </p:nvSpPr>
        <p:spPr>
          <a:xfrm>
            <a:off x="698371" y="12809854"/>
            <a:ext cx="11180405" cy="4574238"/>
          </a:xfrm>
          <a:prstGeom prst="rect">
            <a:avLst/>
          </a:prstGeom>
          <a:noFill/>
          <a:ln>
            <a:noFill/>
          </a:ln>
        </p:spPr>
        <p:txBody>
          <a:bodyPr wrap="square" lIns="360000" tIns="360000" rIns="360000" bIns="360000" rtlCol="0">
            <a:spAutoFit/>
          </a:bodyPr>
          <a:lstStyle/>
          <a:p>
            <a:r>
              <a:rPr lang="en-IN" sz="4000" b="1" dirty="0">
                <a:solidFill>
                  <a:schemeClr val="accent1"/>
                </a:solidFill>
              </a:rPr>
              <a:t>OBJECTIVE</a:t>
            </a:r>
            <a:endParaRPr lang="en-IN" sz="4000" dirty="0">
              <a:solidFill>
                <a:schemeClr val="accent1"/>
              </a:solidFill>
            </a:endParaRPr>
          </a:p>
          <a:p>
            <a:endParaRPr lang="en-IN" sz="3000" dirty="0"/>
          </a:p>
          <a:p>
            <a:pPr marL="457200" lvl="0" indent="-457200">
              <a:buFont typeface="Arial" panose="020B0604020202020204" pitchFamily="34" charset="0"/>
              <a:buChar char="•"/>
            </a:pPr>
            <a:r>
              <a:rPr lang="en-IN" sz="3000" dirty="0"/>
              <a:t>Energy saving: correcting for pump oversizing can save 15% to 25% of electricity consumption for pumping.</a:t>
            </a:r>
          </a:p>
          <a:p>
            <a:pPr marL="457200" lvl="0" indent="-457200">
              <a:buFont typeface="Arial" panose="020B0604020202020204" pitchFamily="34" charset="0"/>
              <a:buChar char="•"/>
            </a:pPr>
            <a:r>
              <a:rPr lang="en-IN" sz="3000" dirty="0"/>
              <a:t>Improve pump efficiency.</a:t>
            </a:r>
          </a:p>
          <a:p>
            <a:pPr marL="457200" lvl="0" indent="-457200">
              <a:buFont typeface="Arial" panose="020B0604020202020204" pitchFamily="34" charset="0"/>
              <a:buChar char="•"/>
            </a:pPr>
            <a:r>
              <a:rPr lang="en-IN" sz="3000" dirty="0"/>
              <a:t>Flexible for various conditions at the best operating: from high to low viscous liquids.</a:t>
            </a:r>
          </a:p>
          <a:p>
            <a:pPr marL="457200" lvl="0" indent="-457200">
              <a:buFont typeface="Arial" panose="020B0604020202020204" pitchFamily="34" charset="0"/>
              <a:buChar char="•"/>
            </a:pPr>
            <a:r>
              <a:rPr lang="en-IN" sz="3000" dirty="0"/>
              <a:t>Simple &amp; easy maintenance with low service cost.</a:t>
            </a:r>
          </a:p>
        </p:txBody>
      </p:sp>
      <p:sp>
        <p:nvSpPr>
          <p:cNvPr id="38" name="TextBox 37">
            <a:extLst>
              <a:ext uri="{FF2B5EF4-FFF2-40B4-BE49-F238E27FC236}">
                <a16:creationId xmlns:a16="http://schemas.microsoft.com/office/drawing/2014/main" id="{D23867B7-C387-A948-97C6-6AFD6F23E535}"/>
              </a:ext>
            </a:extLst>
          </p:cNvPr>
          <p:cNvSpPr txBox="1"/>
          <p:nvPr/>
        </p:nvSpPr>
        <p:spPr>
          <a:xfrm flipH="1">
            <a:off x="8122514" y="18202691"/>
            <a:ext cx="24103254" cy="7959780"/>
          </a:xfrm>
          <a:prstGeom prst="rect">
            <a:avLst/>
          </a:prstGeom>
          <a:noFill/>
        </p:spPr>
        <p:txBody>
          <a:bodyPr wrap="square" lIns="360000" tIns="360000" rIns="360000" bIns="360000" rtlCol="0">
            <a:spAutoFit/>
          </a:bodyPr>
          <a:lstStyle/>
          <a:p>
            <a:r>
              <a:rPr lang="en-US" sz="4000" b="1" dirty="0">
                <a:solidFill>
                  <a:schemeClr val="accent1"/>
                </a:solidFill>
              </a:rPr>
              <a:t>Working of the software</a:t>
            </a:r>
            <a:r>
              <a:rPr lang="en-IN" sz="4000" dirty="0">
                <a:effectLst/>
              </a:rPr>
              <a:t> </a:t>
            </a:r>
          </a:p>
          <a:p>
            <a:endParaRPr lang="en-US" sz="4000" dirty="0"/>
          </a:p>
          <a:p>
            <a:r>
              <a:rPr lang="en-US" sz="3000" dirty="0"/>
              <a:t>As shown in the Flowchart, this software takes inputs </a:t>
            </a:r>
            <a:r>
              <a:rPr lang="en-US" sz="3000" b="1" dirty="0"/>
              <a:t>Flowrate Viscosity, Pressure and RPM. </a:t>
            </a:r>
            <a:r>
              <a:rPr lang="en-US" sz="3000" dirty="0"/>
              <a:t>Then software calculates: </a:t>
            </a:r>
            <a:endParaRPr lang="en-IN" sz="3000" dirty="0"/>
          </a:p>
          <a:p>
            <a:r>
              <a:rPr lang="en-US" sz="3000" b="1" dirty="0"/>
              <a:t>- Coefficient of leakage (QF) </a:t>
            </a:r>
            <a:endParaRPr lang="en-IN" sz="3000" b="1" dirty="0"/>
          </a:p>
          <a:p>
            <a:r>
              <a:rPr lang="en-US" sz="3000" b="1" dirty="0"/>
              <a:t>- Required Flowrate (QR) </a:t>
            </a:r>
            <a:endParaRPr lang="en-IN" sz="3000" b="1" dirty="0"/>
          </a:p>
          <a:p>
            <a:r>
              <a:rPr lang="en-US" sz="3000" b="1" dirty="0"/>
              <a:t>- Coefficient of RPM </a:t>
            </a:r>
            <a:endParaRPr lang="en-IN" sz="3000" b="1" dirty="0"/>
          </a:p>
          <a:p>
            <a:r>
              <a:rPr lang="en-US" sz="3000" b="1" dirty="0"/>
              <a:t>- Pump Power (PP) </a:t>
            </a:r>
            <a:endParaRPr lang="en-IN" sz="3000" b="1" dirty="0"/>
          </a:p>
          <a:p>
            <a:r>
              <a:rPr lang="en-US" sz="3000" b="1" dirty="0"/>
              <a:t>- Theoretical Power (PTH)</a:t>
            </a:r>
            <a:endParaRPr lang="en-IN" sz="3000" b="1" dirty="0"/>
          </a:p>
          <a:p>
            <a:r>
              <a:rPr lang="en-US" sz="3000" b="1" dirty="0"/>
              <a:t>- Pressure Absolute (PABS)</a:t>
            </a:r>
            <a:endParaRPr lang="en-IN" sz="3000" b="1" dirty="0"/>
          </a:p>
          <a:p>
            <a:pPr marL="457200" indent="-457200">
              <a:buFontTx/>
              <a:buChar char="-"/>
            </a:pPr>
            <a:r>
              <a:rPr lang="en-US" sz="3000" b="1" dirty="0"/>
              <a:t>Theoretical Flowrate at 1000 RPM.</a:t>
            </a:r>
          </a:p>
          <a:p>
            <a:endParaRPr lang="en-US" sz="3000" dirty="0"/>
          </a:p>
          <a:p>
            <a:r>
              <a:rPr lang="en-US" sz="3000" dirty="0"/>
              <a:t>As shown process on the flowchart, Program iterate all values of pressure from the database and calculate all values that shown above and store all answers in the matrix array from that matrix array, program selects the required flowrate which is higher than input flowrate or show the warning if flowrate is lower then the input flowrate.</a:t>
            </a:r>
          </a:p>
          <a:p>
            <a:r>
              <a:rPr lang="en-US" sz="3000" dirty="0"/>
              <a:t>Also according to the inputs program generates graphs as shown below.</a:t>
            </a:r>
            <a:endParaRPr lang="en-IN" sz="3000" dirty="0"/>
          </a:p>
        </p:txBody>
      </p:sp>
      <p:pic>
        <p:nvPicPr>
          <p:cNvPr id="40" name="Picture 39">
            <a:extLst>
              <a:ext uri="{FF2B5EF4-FFF2-40B4-BE49-F238E27FC236}">
                <a16:creationId xmlns:a16="http://schemas.microsoft.com/office/drawing/2014/main" id="{11BA695F-EFCD-4F43-9D9E-034EDFD46143}"/>
              </a:ext>
            </a:extLst>
          </p:cNvPr>
          <p:cNvPicPr>
            <a:picLocks noChangeAspect="1"/>
          </p:cNvPicPr>
          <p:nvPr/>
        </p:nvPicPr>
        <p:blipFill>
          <a:blip r:embed="rId7"/>
          <a:stretch>
            <a:fillRect/>
          </a:stretch>
        </p:blipFill>
        <p:spPr>
          <a:xfrm>
            <a:off x="8200230" y="25367578"/>
            <a:ext cx="17531458" cy="10402341"/>
          </a:xfrm>
          <a:prstGeom prst="rect">
            <a:avLst/>
          </a:prstGeom>
        </p:spPr>
      </p:pic>
      <p:pic>
        <p:nvPicPr>
          <p:cNvPr id="42" name="Picture 41">
            <a:extLst>
              <a:ext uri="{FF2B5EF4-FFF2-40B4-BE49-F238E27FC236}">
                <a16:creationId xmlns:a16="http://schemas.microsoft.com/office/drawing/2014/main" id="{9C7ED85D-CAE1-504C-85B5-C6AE35DAC787}"/>
              </a:ext>
            </a:extLst>
          </p:cNvPr>
          <p:cNvPicPr>
            <a:picLocks noChangeAspect="1"/>
          </p:cNvPicPr>
          <p:nvPr/>
        </p:nvPicPr>
        <p:blipFill>
          <a:blip r:embed="rId8">
            <a:alphaModFix amt="80000"/>
          </a:blip>
          <a:stretch>
            <a:fillRect/>
          </a:stretch>
        </p:blipFill>
        <p:spPr>
          <a:xfrm>
            <a:off x="916827" y="19815861"/>
            <a:ext cx="6749886" cy="23493535"/>
          </a:xfrm>
          <a:prstGeom prst="rect">
            <a:avLst/>
          </a:prstGeom>
        </p:spPr>
      </p:pic>
      <p:sp>
        <p:nvSpPr>
          <p:cNvPr id="43" name="TextBox 42">
            <a:extLst>
              <a:ext uri="{FF2B5EF4-FFF2-40B4-BE49-F238E27FC236}">
                <a16:creationId xmlns:a16="http://schemas.microsoft.com/office/drawing/2014/main" id="{E177443A-2F4C-FA42-8EDC-F6E0DD4BBA2A}"/>
              </a:ext>
            </a:extLst>
          </p:cNvPr>
          <p:cNvSpPr txBox="1"/>
          <p:nvPr/>
        </p:nvSpPr>
        <p:spPr>
          <a:xfrm>
            <a:off x="1176209" y="18637749"/>
            <a:ext cx="2457211" cy="707886"/>
          </a:xfrm>
          <a:prstGeom prst="rect">
            <a:avLst/>
          </a:prstGeom>
          <a:noFill/>
        </p:spPr>
        <p:txBody>
          <a:bodyPr wrap="none" rtlCol="0">
            <a:spAutoFit/>
          </a:bodyPr>
          <a:lstStyle/>
          <a:p>
            <a:r>
              <a:rPr lang="en-US" sz="4000" b="1" dirty="0">
                <a:solidFill>
                  <a:schemeClr val="accent1"/>
                </a:solidFill>
              </a:rPr>
              <a:t>Flow-chart</a:t>
            </a:r>
          </a:p>
        </p:txBody>
      </p:sp>
      <p:sp>
        <p:nvSpPr>
          <p:cNvPr id="48" name="TextBox 47">
            <a:extLst>
              <a:ext uri="{FF2B5EF4-FFF2-40B4-BE49-F238E27FC236}">
                <a16:creationId xmlns:a16="http://schemas.microsoft.com/office/drawing/2014/main" id="{A0074073-D142-D54E-BB12-74A19C762E10}"/>
              </a:ext>
            </a:extLst>
          </p:cNvPr>
          <p:cNvSpPr txBox="1"/>
          <p:nvPr/>
        </p:nvSpPr>
        <p:spPr>
          <a:xfrm>
            <a:off x="8318455" y="35332041"/>
            <a:ext cx="23711374" cy="4401205"/>
          </a:xfrm>
          <a:prstGeom prst="rect">
            <a:avLst/>
          </a:prstGeom>
          <a:noFill/>
        </p:spPr>
        <p:txBody>
          <a:bodyPr wrap="square" rtlCol="0">
            <a:spAutoFit/>
          </a:bodyPr>
          <a:lstStyle/>
          <a:p>
            <a:r>
              <a:rPr lang="en-US" sz="4000" b="1" dirty="0">
                <a:solidFill>
                  <a:schemeClr val="accent1"/>
                </a:solidFill>
              </a:rPr>
              <a:t>Advantages after integrating the software</a:t>
            </a:r>
            <a:endParaRPr lang="en-IN" sz="4000" dirty="0">
              <a:solidFill>
                <a:schemeClr val="accent1"/>
              </a:solidFill>
            </a:endParaRPr>
          </a:p>
          <a:p>
            <a:r>
              <a:rPr lang="en-US" sz="3000" dirty="0"/>
              <a:t> </a:t>
            </a:r>
            <a:endParaRPr lang="en-IN" sz="3000" dirty="0"/>
          </a:p>
          <a:p>
            <a:pPr marL="457200" lvl="0" indent="-457200">
              <a:buFont typeface="Arial" panose="020B0604020202020204" pitchFamily="34" charset="0"/>
              <a:buChar char="•"/>
            </a:pPr>
            <a:r>
              <a:rPr lang="en-US" sz="3000" dirty="0"/>
              <a:t>After integrating the software, the company will able to select the pump based on their customer needs without doing any calculations manually it can save significant amount of time.</a:t>
            </a:r>
            <a:endParaRPr lang="en-IN" sz="3000" dirty="0"/>
          </a:p>
          <a:p>
            <a:pPr marL="457200" lvl="0" indent="-457200">
              <a:buFont typeface="Arial" panose="020B0604020202020204" pitchFamily="34" charset="0"/>
              <a:buChar char="•"/>
            </a:pPr>
            <a:r>
              <a:rPr lang="en-US" sz="3000" dirty="0"/>
              <a:t>Because the Pump is selected specifically based on the parameters it is more efficient therefore it will consume less power in compare to over suited pump.</a:t>
            </a:r>
            <a:endParaRPr lang="en-IN" sz="3000" dirty="0"/>
          </a:p>
          <a:p>
            <a:pPr marL="457200" lvl="0" indent="-457200">
              <a:buFont typeface="Arial" panose="020B0604020202020204" pitchFamily="34" charset="0"/>
              <a:buChar char="•"/>
            </a:pPr>
            <a:r>
              <a:rPr lang="en-US" sz="3000" dirty="0"/>
              <a:t>Company can build a pump which take feedback of those parameters like Viscosity, Pressure, RPM, Flowrate and optimize the RPM to maintain flowrate at different type of viscus fluid.</a:t>
            </a:r>
            <a:endParaRPr lang="en-IN" sz="3000" dirty="0"/>
          </a:p>
          <a:p>
            <a:endParaRPr lang="en-US" sz="3000" dirty="0"/>
          </a:p>
        </p:txBody>
      </p:sp>
      <p:sp>
        <p:nvSpPr>
          <p:cNvPr id="49" name="TextBox 48">
            <a:extLst>
              <a:ext uri="{FF2B5EF4-FFF2-40B4-BE49-F238E27FC236}">
                <a16:creationId xmlns:a16="http://schemas.microsoft.com/office/drawing/2014/main" id="{BC4239B9-A908-1844-9B32-7133D4F30831}"/>
              </a:ext>
            </a:extLst>
          </p:cNvPr>
          <p:cNvSpPr txBox="1"/>
          <p:nvPr/>
        </p:nvSpPr>
        <p:spPr>
          <a:xfrm>
            <a:off x="8318454" y="39486330"/>
            <a:ext cx="11477587" cy="2554545"/>
          </a:xfrm>
          <a:prstGeom prst="rect">
            <a:avLst/>
          </a:prstGeom>
          <a:noFill/>
        </p:spPr>
        <p:txBody>
          <a:bodyPr wrap="square" rtlCol="0">
            <a:spAutoFit/>
          </a:bodyPr>
          <a:lstStyle/>
          <a:p>
            <a:r>
              <a:rPr lang="en-IN" sz="4000" b="1" dirty="0">
                <a:solidFill>
                  <a:schemeClr val="accent1"/>
                </a:solidFill>
              </a:rPr>
              <a:t>Conclusion</a:t>
            </a:r>
            <a:endParaRPr lang="en-IN" sz="4000" dirty="0">
              <a:solidFill>
                <a:schemeClr val="accent1"/>
              </a:solidFill>
            </a:endParaRPr>
          </a:p>
          <a:p>
            <a:r>
              <a:rPr lang="en-IN" sz="3000" b="1" dirty="0"/>
              <a:t> </a:t>
            </a:r>
            <a:endParaRPr lang="en-IN" sz="3000" dirty="0"/>
          </a:p>
          <a:p>
            <a:pPr marL="457200" indent="-457200">
              <a:buFont typeface="Arial" panose="020B0604020202020204" pitchFamily="34" charset="0"/>
              <a:buChar char="•"/>
            </a:pPr>
            <a:r>
              <a:rPr lang="en-IN" sz="3000" dirty="0"/>
              <a:t>Industry can save energy consumption and also make cost effective for the pump for the consumer.</a:t>
            </a:r>
          </a:p>
          <a:p>
            <a:pPr marL="457200" indent="-457200">
              <a:buFont typeface="Arial" panose="020B0604020202020204" pitchFamily="34" charset="0"/>
              <a:buChar char="•"/>
            </a:pPr>
            <a:r>
              <a:rPr lang="en-US" sz="3000" dirty="0"/>
              <a:t>Reduce the time of pump selection process</a:t>
            </a:r>
          </a:p>
        </p:txBody>
      </p:sp>
      <p:sp>
        <p:nvSpPr>
          <p:cNvPr id="51" name="TextBox 50">
            <a:extLst>
              <a:ext uri="{FF2B5EF4-FFF2-40B4-BE49-F238E27FC236}">
                <a16:creationId xmlns:a16="http://schemas.microsoft.com/office/drawing/2014/main" id="{40833C5A-BB16-A547-B5F2-56BABC9330E4}"/>
              </a:ext>
            </a:extLst>
          </p:cNvPr>
          <p:cNvSpPr txBox="1"/>
          <p:nvPr/>
        </p:nvSpPr>
        <p:spPr>
          <a:xfrm>
            <a:off x="20151969" y="39515960"/>
            <a:ext cx="11877859" cy="2554545"/>
          </a:xfrm>
          <a:prstGeom prst="rect">
            <a:avLst/>
          </a:prstGeom>
          <a:noFill/>
        </p:spPr>
        <p:txBody>
          <a:bodyPr wrap="square" rtlCol="0">
            <a:spAutoFit/>
          </a:bodyPr>
          <a:lstStyle/>
          <a:p>
            <a:r>
              <a:rPr lang="en-IN" sz="4000" b="1" dirty="0">
                <a:solidFill>
                  <a:schemeClr val="accent1"/>
                </a:solidFill>
              </a:rPr>
              <a:t>Reference</a:t>
            </a:r>
            <a:endParaRPr lang="en-IN" sz="4000" dirty="0">
              <a:solidFill>
                <a:schemeClr val="accent1"/>
              </a:solidFill>
            </a:endParaRPr>
          </a:p>
          <a:p>
            <a:r>
              <a:rPr lang="en-IN" sz="3000" dirty="0"/>
              <a:t>                   </a:t>
            </a:r>
          </a:p>
          <a:p>
            <a:pPr marL="457200" lvl="0" indent="-457200">
              <a:buFont typeface="Arial" panose="020B0604020202020204" pitchFamily="34" charset="0"/>
              <a:buChar char="•"/>
            </a:pPr>
            <a:r>
              <a:rPr lang="en-IN" sz="3000" dirty="0"/>
              <a:t>Pump and system magazine.</a:t>
            </a:r>
          </a:p>
          <a:p>
            <a:pPr marL="457200" lvl="0" indent="-457200">
              <a:buFont typeface="Arial" panose="020B0604020202020204" pitchFamily="34" charset="0"/>
              <a:buChar char="•"/>
            </a:pPr>
            <a:r>
              <a:rPr lang="en-IN" sz="3000" dirty="0"/>
              <a:t>Pump square LLP.</a:t>
            </a:r>
          </a:p>
          <a:p>
            <a:pPr marL="457200" indent="-457200">
              <a:buFont typeface="Arial" panose="020B0604020202020204" pitchFamily="34" charset="0"/>
              <a:buChar char="•"/>
            </a:pPr>
            <a:r>
              <a:rPr lang="en-IN" sz="3000" dirty="0"/>
              <a:t>MATLAB’s APPDESIGNER documentation.</a:t>
            </a:r>
            <a:r>
              <a:rPr lang="en-IN" sz="3000" dirty="0">
                <a:effectLst/>
              </a:rPr>
              <a:t> </a:t>
            </a:r>
            <a:endParaRPr lang="en-US" sz="3000" dirty="0"/>
          </a:p>
        </p:txBody>
      </p:sp>
      <p:pic>
        <p:nvPicPr>
          <p:cNvPr id="53" name="Picture 52">
            <a:extLst>
              <a:ext uri="{FF2B5EF4-FFF2-40B4-BE49-F238E27FC236}">
                <a16:creationId xmlns:a16="http://schemas.microsoft.com/office/drawing/2014/main" id="{B2CDD114-8F1F-AA42-BB1F-83417D7D0DED}"/>
              </a:ext>
            </a:extLst>
          </p:cNvPr>
          <p:cNvPicPr>
            <a:picLocks noChangeAspect="1"/>
          </p:cNvPicPr>
          <p:nvPr/>
        </p:nvPicPr>
        <p:blipFill>
          <a:blip r:embed="rId9"/>
          <a:stretch>
            <a:fillRect/>
          </a:stretch>
        </p:blipFill>
        <p:spPr>
          <a:xfrm>
            <a:off x="26199891" y="25774336"/>
            <a:ext cx="4664881" cy="4186663"/>
          </a:xfrm>
          <a:prstGeom prst="rect">
            <a:avLst/>
          </a:prstGeom>
        </p:spPr>
      </p:pic>
      <p:pic>
        <p:nvPicPr>
          <p:cNvPr id="55" name="Picture 54">
            <a:extLst>
              <a:ext uri="{FF2B5EF4-FFF2-40B4-BE49-F238E27FC236}">
                <a16:creationId xmlns:a16="http://schemas.microsoft.com/office/drawing/2014/main" id="{49ED79EB-7D4B-604C-8E24-77E9EC144825}"/>
              </a:ext>
            </a:extLst>
          </p:cNvPr>
          <p:cNvPicPr>
            <a:picLocks noChangeAspect="1"/>
          </p:cNvPicPr>
          <p:nvPr/>
        </p:nvPicPr>
        <p:blipFill>
          <a:blip r:embed="rId10"/>
          <a:stretch>
            <a:fillRect/>
          </a:stretch>
        </p:blipFill>
        <p:spPr>
          <a:xfrm>
            <a:off x="26199891" y="30396848"/>
            <a:ext cx="4847490" cy="4393038"/>
          </a:xfrm>
          <a:prstGeom prst="rect">
            <a:avLst/>
          </a:prstGeom>
        </p:spPr>
      </p:pic>
    </p:spTree>
    <p:extLst>
      <p:ext uri="{BB962C8B-B14F-4D97-AF65-F5344CB8AC3E}">
        <p14:creationId xmlns:p14="http://schemas.microsoft.com/office/powerpoint/2010/main" val="2902019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09A822-21C2-1548-8009-F409239F11BB}"/>
              </a:ext>
            </a:extLst>
          </p:cNvPr>
          <p:cNvSpPr txBox="1"/>
          <p:nvPr/>
        </p:nvSpPr>
        <p:spPr>
          <a:xfrm>
            <a:off x="508308" y="8132049"/>
            <a:ext cx="31562567" cy="5035903"/>
          </a:xfrm>
          <a:prstGeom prst="rect">
            <a:avLst/>
          </a:prstGeom>
          <a:noFill/>
          <a:ln>
            <a:solidFill>
              <a:schemeClr val="tx1"/>
            </a:solidFill>
          </a:ln>
        </p:spPr>
        <p:txBody>
          <a:bodyPr wrap="square" lIns="360000" tIns="360000" rIns="360000" bIns="360000" rtlCol="0">
            <a:spAutoFit/>
          </a:bodyPr>
          <a:lstStyle/>
          <a:p>
            <a:r>
              <a:rPr lang="en-US" sz="4000" b="1" dirty="0">
                <a:solidFill>
                  <a:srgbClr val="0070C0"/>
                </a:solidFill>
              </a:rPr>
              <a:t>Introduction</a:t>
            </a:r>
            <a:endParaRPr lang="en-IN" sz="4000" dirty="0">
              <a:solidFill>
                <a:srgbClr val="0070C0"/>
              </a:solidFill>
            </a:endParaRPr>
          </a:p>
          <a:p>
            <a:r>
              <a:rPr lang="en-US" sz="3000" dirty="0"/>
              <a:t> </a:t>
            </a:r>
            <a:endParaRPr lang="en-IN" sz="3000" dirty="0"/>
          </a:p>
          <a:p>
            <a:r>
              <a:rPr lang="en-US" sz="3000" dirty="0"/>
              <a:t>Pump is selected based on parameters like </a:t>
            </a:r>
            <a:r>
              <a:rPr lang="en-US" sz="3000" b="1" dirty="0"/>
              <a:t>flow-rate, pressure, viscosity and RPM </a:t>
            </a:r>
            <a:r>
              <a:rPr lang="en-US" sz="3000" dirty="0"/>
              <a:t>but is most cases pump selection is over suited in terms of specifications due to that power consumption increases and leads to lower efficiency. To improve the efficiency pump is needed to selected carefully based on the parameters.</a:t>
            </a:r>
            <a:endParaRPr lang="en-IN" sz="3000" dirty="0"/>
          </a:p>
          <a:p>
            <a:r>
              <a:rPr lang="en-US" sz="3000" dirty="0"/>
              <a:t> </a:t>
            </a:r>
            <a:endParaRPr lang="en-IN" sz="3000" dirty="0"/>
          </a:p>
          <a:p>
            <a:r>
              <a:rPr lang="en-US" sz="3000" dirty="0"/>
              <a:t>This software takes this parameter as an input and based on calculation it automatically selects suitable pump from the database in addition to that it generates some useful graphs like </a:t>
            </a:r>
            <a:r>
              <a:rPr lang="en-US" sz="3000" b="1" dirty="0"/>
              <a:t>flow-rate vs pressure, power vs pressure and pump efficiency.</a:t>
            </a:r>
            <a:endParaRPr lang="en-IN" sz="3000" dirty="0"/>
          </a:p>
          <a:p>
            <a:endParaRPr lang="en-IN" sz="3000" dirty="0"/>
          </a:p>
          <a:p>
            <a:r>
              <a:rPr lang="en-IN" sz="3000" dirty="0"/>
              <a:t>While selecting of pump company has to select manually data which take more time, so company needed a software by which they input some parameter and get appropriate pump and reduce time.</a:t>
            </a:r>
            <a:r>
              <a:rPr lang="en-IN" sz="3000" dirty="0">
                <a:effectLst/>
              </a:rPr>
              <a:t> </a:t>
            </a:r>
            <a:endParaRPr lang="en-US" sz="3000" dirty="0"/>
          </a:p>
        </p:txBody>
      </p:sp>
      <p:sp>
        <p:nvSpPr>
          <p:cNvPr id="5" name="TextBox 4">
            <a:extLst>
              <a:ext uri="{FF2B5EF4-FFF2-40B4-BE49-F238E27FC236}">
                <a16:creationId xmlns:a16="http://schemas.microsoft.com/office/drawing/2014/main" id="{E25D9350-5E32-4248-AFF1-7459174FE144}"/>
              </a:ext>
            </a:extLst>
          </p:cNvPr>
          <p:cNvSpPr txBox="1"/>
          <p:nvPr/>
        </p:nvSpPr>
        <p:spPr>
          <a:xfrm>
            <a:off x="5623561" y="1545631"/>
            <a:ext cx="21107892" cy="1323439"/>
          </a:xfrm>
          <a:prstGeom prst="rect">
            <a:avLst/>
          </a:prstGeom>
          <a:noFill/>
        </p:spPr>
        <p:txBody>
          <a:bodyPr wrap="square" rtlCol="0">
            <a:spAutoFit/>
          </a:bodyPr>
          <a:lstStyle/>
          <a:p>
            <a:r>
              <a:rPr lang="en-US" sz="8000" dirty="0"/>
              <a:t>Development twin screw pump selection software</a:t>
            </a:r>
          </a:p>
        </p:txBody>
      </p:sp>
      <p:sp>
        <p:nvSpPr>
          <p:cNvPr id="6" name="TextBox 5">
            <a:extLst>
              <a:ext uri="{FF2B5EF4-FFF2-40B4-BE49-F238E27FC236}">
                <a16:creationId xmlns:a16="http://schemas.microsoft.com/office/drawing/2014/main" id="{30BE7B0F-1FA7-8041-B480-011DA6304156}"/>
              </a:ext>
            </a:extLst>
          </p:cNvPr>
          <p:cNvSpPr txBox="1"/>
          <p:nvPr/>
        </p:nvSpPr>
        <p:spPr>
          <a:xfrm>
            <a:off x="9677464" y="2869070"/>
            <a:ext cx="13224257" cy="5262979"/>
          </a:xfrm>
          <a:prstGeom prst="rect">
            <a:avLst/>
          </a:prstGeom>
          <a:noFill/>
        </p:spPr>
        <p:txBody>
          <a:bodyPr wrap="square" rtlCol="0">
            <a:spAutoFit/>
          </a:bodyPr>
          <a:lstStyle/>
          <a:p>
            <a:r>
              <a:rPr lang="en-US" sz="4800" dirty="0">
                <a:latin typeface="Calibri" panose="020F0502020204030204" pitchFamily="34" charset="0"/>
                <a:cs typeface="Calibri" panose="020F0502020204030204" pitchFamily="34" charset="0"/>
              </a:rPr>
              <a:t>Poster By : </a:t>
            </a:r>
            <a:r>
              <a:rPr lang="en-US" sz="4800" dirty="0" err="1">
                <a:latin typeface="Calibri" panose="020F0502020204030204" pitchFamily="34" charset="0"/>
                <a:cs typeface="Calibri" panose="020F0502020204030204" pitchFamily="34" charset="0"/>
              </a:rPr>
              <a:t>Kartikey</a:t>
            </a:r>
            <a:r>
              <a:rPr lang="en-US" sz="4800" dirty="0">
                <a:latin typeface="Calibri" panose="020F0502020204030204" pitchFamily="34" charset="0"/>
                <a:cs typeface="Calibri" panose="020F0502020204030204" pitchFamily="34" charset="0"/>
              </a:rPr>
              <a:t> </a:t>
            </a:r>
            <a:r>
              <a:rPr lang="en-US" sz="4800" dirty="0" err="1">
                <a:latin typeface="Calibri" panose="020F0502020204030204" pitchFamily="34" charset="0"/>
                <a:cs typeface="Calibri" panose="020F0502020204030204" pitchFamily="34" charset="0"/>
              </a:rPr>
              <a:t>Garasiya</a:t>
            </a:r>
            <a:r>
              <a:rPr lang="en-US" sz="4800" dirty="0">
                <a:latin typeface="Calibri" panose="020F0502020204030204" pitchFamily="34" charset="0"/>
                <a:cs typeface="Calibri" panose="020F0502020204030204" pitchFamily="34" charset="0"/>
              </a:rPr>
              <a:t> (140010119022)</a:t>
            </a:r>
          </a:p>
          <a:p>
            <a:r>
              <a:rPr lang="en-US" sz="4800" dirty="0">
                <a:latin typeface="Calibri" panose="020F0502020204030204" pitchFamily="34" charset="0"/>
                <a:cs typeface="Calibri" panose="020F0502020204030204" pitchFamily="34" charset="0"/>
              </a:rPr>
              <a:t>                   Chirag .V. Patel (140010119072)</a:t>
            </a:r>
          </a:p>
          <a:p>
            <a:r>
              <a:rPr lang="en-US" sz="4800" dirty="0">
                <a:latin typeface="Calibri" panose="020F0502020204030204" pitchFamily="34" charset="0"/>
                <a:cs typeface="Calibri" panose="020F0502020204030204" pitchFamily="34" charset="0"/>
              </a:rPr>
              <a:t>                    Hardik .G. </a:t>
            </a:r>
            <a:r>
              <a:rPr lang="en-US" sz="4800" dirty="0" err="1">
                <a:latin typeface="Calibri" panose="020F0502020204030204" pitchFamily="34" charset="0"/>
                <a:cs typeface="Calibri" panose="020F0502020204030204" pitchFamily="34" charset="0"/>
              </a:rPr>
              <a:t>Vaghela</a:t>
            </a:r>
            <a:r>
              <a:rPr lang="en-US" sz="4800" dirty="0">
                <a:latin typeface="Calibri" panose="020F0502020204030204" pitchFamily="34" charset="0"/>
                <a:cs typeface="Calibri" panose="020F0502020204030204" pitchFamily="34" charset="0"/>
              </a:rPr>
              <a:t> (150013119029)</a:t>
            </a:r>
          </a:p>
          <a:p>
            <a:r>
              <a:rPr lang="en-US" sz="4800" dirty="0">
                <a:latin typeface="Calibri" panose="020F0502020204030204" pitchFamily="34" charset="0"/>
                <a:cs typeface="Calibri" panose="020F0502020204030204" pitchFamily="34" charset="0"/>
              </a:rPr>
              <a:t>                    </a:t>
            </a:r>
            <a:r>
              <a:rPr lang="en-US" sz="4800" dirty="0" err="1">
                <a:latin typeface="Calibri" panose="020F0502020204030204" pitchFamily="34" charset="0"/>
                <a:cs typeface="Calibri" panose="020F0502020204030204" pitchFamily="34" charset="0"/>
              </a:rPr>
              <a:t>Kunjan</a:t>
            </a:r>
            <a:r>
              <a:rPr lang="en-US" sz="4800" dirty="0">
                <a:latin typeface="Calibri" panose="020F0502020204030204" pitchFamily="34" charset="0"/>
                <a:cs typeface="Calibri" panose="020F0502020204030204" pitchFamily="34" charset="0"/>
              </a:rPr>
              <a:t> .P. </a:t>
            </a:r>
            <a:r>
              <a:rPr lang="en-US" sz="4800" dirty="0" err="1">
                <a:latin typeface="Calibri" panose="020F0502020204030204" pitchFamily="34" charset="0"/>
                <a:cs typeface="Calibri" panose="020F0502020204030204" pitchFamily="34" charset="0"/>
              </a:rPr>
              <a:t>Bhoye</a:t>
            </a:r>
            <a:r>
              <a:rPr lang="en-US" sz="4800" dirty="0">
                <a:latin typeface="Calibri" panose="020F0502020204030204" pitchFamily="34" charset="0"/>
                <a:cs typeface="Calibri" panose="020F0502020204030204" pitchFamily="34" charset="0"/>
              </a:rPr>
              <a:t> (140010119006)</a:t>
            </a:r>
          </a:p>
          <a:p>
            <a:r>
              <a:rPr lang="en-US" sz="4800" dirty="0">
                <a:latin typeface="Calibri" panose="020F0502020204030204" pitchFamily="34" charset="0"/>
                <a:cs typeface="Calibri" panose="020F0502020204030204" pitchFamily="34" charset="0"/>
              </a:rPr>
              <a:t>Guided by: Dr. Y. D. Patel &amp; </a:t>
            </a:r>
          </a:p>
          <a:p>
            <a:r>
              <a:rPr lang="en-US" sz="4800" dirty="0">
                <a:latin typeface="Calibri" panose="020F0502020204030204" pitchFamily="34" charset="0"/>
                <a:cs typeface="Calibri" panose="020F0502020204030204" pitchFamily="34" charset="0"/>
              </a:rPr>
              <a:t>                    Prof. R. J. Desai                                 </a:t>
            </a:r>
          </a:p>
          <a:p>
            <a:endParaRPr lang="en-US" sz="4800" dirty="0">
              <a:latin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9AD4FAC7-37AF-0A49-96DD-A8962A969FE8}"/>
              </a:ext>
            </a:extLst>
          </p:cNvPr>
          <p:cNvPicPr>
            <a:picLocks noChangeAspect="1"/>
          </p:cNvPicPr>
          <p:nvPr/>
        </p:nvPicPr>
        <p:blipFill>
          <a:blip r:embed="rId3"/>
          <a:stretch>
            <a:fillRect/>
          </a:stretch>
        </p:blipFill>
        <p:spPr>
          <a:xfrm>
            <a:off x="1887685" y="1887283"/>
            <a:ext cx="3735876" cy="4249559"/>
          </a:xfrm>
          <a:prstGeom prst="rect">
            <a:avLst/>
          </a:prstGeom>
        </p:spPr>
      </p:pic>
      <p:pic>
        <p:nvPicPr>
          <p:cNvPr id="16" name="Picture 15">
            <a:extLst>
              <a:ext uri="{FF2B5EF4-FFF2-40B4-BE49-F238E27FC236}">
                <a16:creationId xmlns:a16="http://schemas.microsoft.com/office/drawing/2014/main" id="{9AFAE2B6-B3E6-AA41-BC33-F593A3711BEC}"/>
              </a:ext>
            </a:extLst>
          </p:cNvPr>
          <p:cNvPicPr>
            <a:picLocks noChangeAspect="1"/>
          </p:cNvPicPr>
          <p:nvPr/>
        </p:nvPicPr>
        <p:blipFill>
          <a:blip r:embed="rId4"/>
          <a:stretch>
            <a:fillRect/>
          </a:stretch>
        </p:blipFill>
        <p:spPr>
          <a:xfrm>
            <a:off x="26955624" y="1965638"/>
            <a:ext cx="3518635" cy="4249559"/>
          </a:xfrm>
          <a:prstGeom prst="rect">
            <a:avLst/>
          </a:prstGeom>
        </p:spPr>
      </p:pic>
      <p:sp>
        <p:nvSpPr>
          <p:cNvPr id="17" name="Rectangle 16">
            <a:extLst>
              <a:ext uri="{FF2B5EF4-FFF2-40B4-BE49-F238E27FC236}">
                <a16:creationId xmlns:a16="http://schemas.microsoft.com/office/drawing/2014/main" id="{2E7D72C0-64BF-2C41-A409-FA372E3CC5E2}"/>
              </a:ext>
            </a:extLst>
          </p:cNvPr>
          <p:cNvSpPr/>
          <p:nvPr/>
        </p:nvSpPr>
        <p:spPr>
          <a:xfrm>
            <a:off x="663203" y="650448"/>
            <a:ext cx="31562566" cy="7481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F04F247-EEC7-D241-AF66-D15FD0A5629B}"/>
              </a:ext>
            </a:extLst>
          </p:cNvPr>
          <p:cNvSpPr txBox="1"/>
          <p:nvPr/>
        </p:nvSpPr>
        <p:spPr>
          <a:xfrm>
            <a:off x="11843608" y="13171626"/>
            <a:ext cx="11058113" cy="5497568"/>
          </a:xfrm>
          <a:prstGeom prst="rect">
            <a:avLst/>
          </a:prstGeom>
          <a:noFill/>
          <a:ln>
            <a:noFill/>
          </a:ln>
        </p:spPr>
        <p:txBody>
          <a:bodyPr wrap="square" lIns="360000" tIns="360000" rIns="360000" bIns="360000" rtlCol="0">
            <a:spAutoFit/>
          </a:bodyPr>
          <a:lstStyle/>
          <a:p>
            <a:r>
              <a:rPr lang="en-IN" sz="4000" b="1" dirty="0">
                <a:solidFill>
                  <a:srgbClr val="0070C0"/>
                </a:solidFill>
              </a:rPr>
              <a:t>Twin screw pump</a:t>
            </a:r>
            <a:endParaRPr lang="en-IN" sz="4000" dirty="0">
              <a:solidFill>
                <a:srgbClr val="0070C0"/>
              </a:solidFill>
            </a:endParaRPr>
          </a:p>
          <a:p>
            <a:endParaRPr lang="en-IN" sz="3000" dirty="0"/>
          </a:p>
          <a:p>
            <a:r>
              <a:rPr lang="en-IN" sz="3000" dirty="0"/>
              <a:t>A twin screw pump is a positive displacement pump which means that the pump is transferring a certain volume of product in accordance to the speed and pitch of the screws. While turning, the two screws are forming closed chambers that are moving in an axial direction. This movement creates a vacuum at inlet side and a pressure at the outlet. Due to this double chamber technic there is an almost pulsation free working with high and low viscosity products. </a:t>
            </a:r>
            <a:r>
              <a:rPr lang="en-IN" sz="3000" dirty="0">
                <a:effectLst/>
              </a:rPr>
              <a:t> </a:t>
            </a:r>
            <a:endParaRPr lang="en-IN" sz="3000" dirty="0"/>
          </a:p>
        </p:txBody>
      </p:sp>
      <p:pic>
        <p:nvPicPr>
          <p:cNvPr id="29" name="Picture 28">
            <a:extLst>
              <a:ext uri="{FF2B5EF4-FFF2-40B4-BE49-F238E27FC236}">
                <a16:creationId xmlns:a16="http://schemas.microsoft.com/office/drawing/2014/main" id="{61EF2A10-D023-7C4F-AA54-86938C2BC3BC}"/>
              </a:ext>
            </a:extLst>
          </p:cNvPr>
          <p:cNvPicPr/>
          <p:nvPr/>
        </p:nvPicPr>
        <p:blipFill>
          <a:blip r:embed="rId5">
            <a:extLst>
              <a:ext uri="{28A0092B-C50C-407E-A947-70E740481C1C}">
                <a14:useLocalDpi xmlns:a14="http://schemas.microsoft.com/office/drawing/2010/main" val="0"/>
              </a:ext>
            </a:extLst>
          </a:blip>
          <a:stretch>
            <a:fillRect/>
          </a:stretch>
        </p:blipFill>
        <p:spPr>
          <a:xfrm>
            <a:off x="22483590" y="13513692"/>
            <a:ext cx="9339761" cy="5032230"/>
          </a:xfrm>
          <a:prstGeom prst="rect">
            <a:avLst/>
          </a:prstGeom>
        </p:spPr>
      </p:pic>
      <p:sp>
        <p:nvSpPr>
          <p:cNvPr id="30" name="Rectangle 29">
            <a:extLst>
              <a:ext uri="{FF2B5EF4-FFF2-40B4-BE49-F238E27FC236}">
                <a16:creationId xmlns:a16="http://schemas.microsoft.com/office/drawing/2014/main" id="{64EB11B4-CC76-E94C-809B-70DA5C164D0B}"/>
              </a:ext>
            </a:extLst>
          </p:cNvPr>
          <p:cNvSpPr/>
          <p:nvPr/>
        </p:nvSpPr>
        <p:spPr>
          <a:xfrm>
            <a:off x="11843609" y="13167953"/>
            <a:ext cx="20382160" cy="5466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98FC354C-54E3-BC47-BED0-2D9BBFC2F9E7}"/>
              </a:ext>
            </a:extLst>
          </p:cNvPr>
          <p:cNvSpPr txBox="1"/>
          <p:nvPr/>
        </p:nvSpPr>
        <p:spPr>
          <a:xfrm>
            <a:off x="698371" y="13276357"/>
            <a:ext cx="11180405" cy="4574238"/>
          </a:xfrm>
          <a:prstGeom prst="rect">
            <a:avLst/>
          </a:prstGeom>
          <a:noFill/>
          <a:ln>
            <a:noFill/>
          </a:ln>
        </p:spPr>
        <p:txBody>
          <a:bodyPr wrap="square" lIns="360000" tIns="360000" rIns="360000" bIns="360000" rtlCol="0">
            <a:spAutoFit/>
          </a:bodyPr>
          <a:lstStyle/>
          <a:p>
            <a:r>
              <a:rPr lang="en-IN" sz="4000" b="1" dirty="0">
                <a:solidFill>
                  <a:srgbClr val="0070C0"/>
                </a:solidFill>
              </a:rPr>
              <a:t>OBJECTIVE</a:t>
            </a:r>
            <a:endParaRPr lang="en-IN" sz="4000" dirty="0">
              <a:solidFill>
                <a:srgbClr val="0070C0"/>
              </a:solidFill>
            </a:endParaRPr>
          </a:p>
          <a:p>
            <a:endParaRPr lang="en-IN" sz="3000" dirty="0"/>
          </a:p>
          <a:p>
            <a:pPr marL="457200" lvl="0" indent="-457200">
              <a:buFont typeface="Arial" panose="020B0604020202020204" pitchFamily="34" charset="0"/>
              <a:buChar char="•"/>
            </a:pPr>
            <a:r>
              <a:rPr lang="en-IN" sz="3000" dirty="0"/>
              <a:t>Energy saving: correcting for pump oversizing can save 15% to 25% of electricity consumption for pumping.</a:t>
            </a:r>
          </a:p>
          <a:p>
            <a:pPr marL="457200" lvl="0" indent="-457200">
              <a:buFont typeface="Arial" panose="020B0604020202020204" pitchFamily="34" charset="0"/>
              <a:buChar char="•"/>
            </a:pPr>
            <a:r>
              <a:rPr lang="en-IN" sz="3000" dirty="0"/>
              <a:t>Improve pump efficiency.</a:t>
            </a:r>
          </a:p>
          <a:p>
            <a:pPr marL="457200" lvl="0" indent="-457200">
              <a:buFont typeface="Arial" panose="020B0604020202020204" pitchFamily="34" charset="0"/>
              <a:buChar char="•"/>
            </a:pPr>
            <a:r>
              <a:rPr lang="en-IN" sz="3000" dirty="0"/>
              <a:t>Flexible for various conditions at the best operating: from high to low viscous liquids.</a:t>
            </a:r>
          </a:p>
          <a:p>
            <a:pPr marL="457200" lvl="0" indent="-457200">
              <a:buFont typeface="Arial" panose="020B0604020202020204" pitchFamily="34" charset="0"/>
              <a:buChar char="•"/>
            </a:pPr>
            <a:r>
              <a:rPr lang="en-IN" sz="3000" dirty="0"/>
              <a:t>Simple &amp; easy maintenance with low service cost.</a:t>
            </a:r>
          </a:p>
        </p:txBody>
      </p:sp>
      <p:sp>
        <p:nvSpPr>
          <p:cNvPr id="32" name="Rectangle 31">
            <a:extLst>
              <a:ext uri="{FF2B5EF4-FFF2-40B4-BE49-F238E27FC236}">
                <a16:creationId xmlns:a16="http://schemas.microsoft.com/office/drawing/2014/main" id="{E0911881-8498-0B4E-B195-79825D18C3B0}"/>
              </a:ext>
            </a:extLst>
          </p:cNvPr>
          <p:cNvSpPr/>
          <p:nvPr/>
        </p:nvSpPr>
        <p:spPr>
          <a:xfrm>
            <a:off x="663202" y="13172790"/>
            <a:ext cx="11180405" cy="54612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23867B7-C387-A948-97C6-6AFD6F23E535}"/>
              </a:ext>
            </a:extLst>
          </p:cNvPr>
          <p:cNvSpPr txBox="1"/>
          <p:nvPr/>
        </p:nvSpPr>
        <p:spPr>
          <a:xfrm flipH="1">
            <a:off x="8687163" y="19193239"/>
            <a:ext cx="23907314" cy="7498116"/>
          </a:xfrm>
          <a:prstGeom prst="rect">
            <a:avLst/>
          </a:prstGeom>
          <a:noFill/>
        </p:spPr>
        <p:txBody>
          <a:bodyPr wrap="square" lIns="360000" tIns="360000" rIns="360000" bIns="360000" rtlCol="0">
            <a:spAutoFit/>
          </a:bodyPr>
          <a:lstStyle/>
          <a:p>
            <a:r>
              <a:rPr lang="en-US" sz="4000" b="1" dirty="0">
                <a:solidFill>
                  <a:srgbClr val="0070C0"/>
                </a:solidFill>
              </a:rPr>
              <a:t>Working of the software</a:t>
            </a:r>
            <a:r>
              <a:rPr lang="en-IN" sz="4000" dirty="0">
                <a:solidFill>
                  <a:srgbClr val="0070C0"/>
                </a:solidFill>
                <a:effectLst/>
              </a:rPr>
              <a:t> </a:t>
            </a:r>
          </a:p>
          <a:p>
            <a:endParaRPr lang="en-US" sz="4000" dirty="0"/>
          </a:p>
          <a:p>
            <a:r>
              <a:rPr lang="en-US" sz="3000" dirty="0"/>
              <a:t>As shown in the Flowchart, this software takes inputs </a:t>
            </a:r>
            <a:r>
              <a:rPr lang="en-US" sz="3000" b="1" dirty="0"/>
              <a:t>Flowrate Viscosity, Pressure and RPM. </a:t>
            </a:r>
            <a:r>
              <a:rPr lang="en-US" sz="3000" dirty="0"/>
              <a:t>Then software calculates: </a:t>
            </a:r>
            <a:endParaRPr lang="en-IN" sz="3000" dirty="0"/>
          </a:p>
          <a:p>
            <a:r>
              <a:rPr lang="en-US" sz="3000" dirty="0"/>
              <a:t>- Coefficient of leakage (QF) </a:t>
            </a:r>
            <a:endParaRPr lang="en-IN" sz="3000" dirty="0"/>
          </a:p>
          <a:p>
            <a:r>
              <a:rPr lang="en-US" sz="3000" dirty="0"/>
              <a:t>- Required Flowrate (QR) </a:t>
            </a:r>
            <a:endParaRPr lang="en-IN" sz="3000" dirty="0"/>
          </a:p>
          <a:p>
            <a:r>
              <a:rPr lang="en-US" sz="3000" dirty="0"/>
              <a:t>- Coefficient of RPM </a:t>
            </a:r>
            <a:endParaRPr lang="en-IN" sz="3000" dirty="0"/>
          </a:p>
          <a:p>
            <a:r>
              <a:rPr lang="en-US" sz="3000" dirty="0"/>
              <a:t>- Pump Power (PP) </a:t>
            </a:r>
            <a:endParaRPr lang="en-IN" sz="3000" dirty="0"/>
          </a:p>
          <a:p>
            <a:r>
              <a:rPr lang="en-US" sz="3000" dirty="0"/>
              <a:t>- Theoretical Power (PTH)</a:t>
            </a:r>
            <a:endParaRPr lang="en-IN" sz="3000" dirty="0"/>
          </a:p>
          <a:p>
            <a:r>
              <a:rPr lang="en-US" sz="3000" dirty="0"/>
              <a:t>- Pressure Absolute (PABS)</a:t>
            </a:r>
            <a:endParaRPr lang="en-IN" sz="3000" dirty="0"/>
          </a:p>
          <a:p>
            <a:r>
              <a:rPr lang="en-US" sz="3000" dirty="0"/>
              <a:t>-Theoretical Flowrate at 1000 RPM.</a:t>
            </a:r>
          </a:p>
          <a:p>
            <a:endParaRPr lang="en-US" sz="3000" dirty="0"/>
          </a:p>
          <a:p>
            <a:r>
              <a:rPr lang="en-US" sz="3000" dirty="0"/>
              <a:t>As shown process on the flowchart, Program iterate all values of pressure from the database and calculate all values that shown above and store all answers in the matrix array from that matrix array, program selects the required flowrate which is higher than input flowrate.</a:t>
            </a:r>
            <a:endParaRPr lang="en-IN" sz="3000" dirty="0"/>
          </a:p>
          <a:p>
            <a:r>
              <a:rPr lang="en-US" sz="3000" dirty="0"/>
              <a:t> </a:t>
            </a:r>
            <a:endParaRPr lang="en-IN" sz="3000" dirty="0"/>
          </a:p>
        </p:txBody>
      </p:sp>
      <p:pic>
        <p:nvPicPr>
          <p:cNvPr id="40" name="Picture 39">
            <a:extLst>
              <a:ext uri="{FF2B5EF4-FFF2-40B4-BE49-F238E27FC236}">
                <a16:creationId xmlns:a16="http://schemas.microsoft.com/office/drawing/2014/main" id="{11BA695F-EFCD-4F43-9D9E-034EDFD46143}"/>
              </a:ext>
            </a:extLst>
          </p:cNvPr>
          <p:cNvPicPr>
            <a:picLocks noChangeAspect="1"/>
          </p:cNvPicPr>
          <p:nvPr/>
        </p:nvPicPr>
        <p:blipFill>
          <a:blip r:embed="rId6"/>
          <a:stretch>
            <a:fillRect/>
          </a:stretch>
        </p:blipFill>
        <p:spPr>
          <a:xfrm>
            <a:off x="12021571" y="26222330"/>
            <a:ext cx="16501079" cy="9790963"/>
          </a:xfrm>
          <a:prstGeom prst="rect">
            <a:avLst/>
          </a:prstGeom>
        </p:spPr>
      </p:pic>
      <p:pic>
        <p:nvPicPr>
          <p:cNvPr id="42" name="Picture 41">
            <a:extLst>
              <a:ext uri="{FF2B5EF4-FFF2-40B4-BE49-F238E27FC236}">
                <a16:creationId xmlns:a16="http://schemas.microsoft.com/office/drawing/2014/main" id="{9C7ED85D-CAE1-504C-85B5-C6AE35DAC787}"/>
              </a:ext>
            </a:extLst>
          </p:cNvPr>
          <p:cNvPicPr>
            <a:picLocks noChangeAspect="1"/>
          </p:cNvPicPr>
          <p:nvPr/>
        </p:nvPicPr>
        <p:blipFill>
          <a:blip r:embed="rId7"/>
          <a:stretch>
            <a:fillRect/>
          </a:stretch>
        </p:blipFill>
        <p:spPr>
          <a:xfrm>
            <a:off x="1176209" y="20282364"/>
            <a:ext cx="6496078" cy="22610136"/>
          </a:xfrm>
          <a:prstGeom prst="rect">
            <a:avLst/>
          </a:prstGeom>
        </p:spPr>
      </p:pic>
      <p:sp>
        <p:nvSpPr>
          <p:cNvPr id="43" name="TextBox 42">
            <a:extLst>
              <a:ext uri="{FF2B5EF4-FFF2-40B4-BE49-F238E27FC236}">
                <a16:creationId xmlns:a16="http://schemas.microsoft.com/office/drawing/2014/main" id="{E177443A-2F4C-FA42-8EDC-F6E0DD4BBA2A}"/>
              </a:ext>
            </a:extLst>
          </p:cNvPr>
          <p:cNvSpPr txBox="1"/>
          <p:nvPr/>
        </p:nvSpPr>
        <p:spPr>
          <a:xfrm>
            <a:off x="1176209" y="19104252"/>
            <a:ext cx="2457211" cy="707886"/>
          </a:xfrm>
          <a:prstGeom prst="rect">
            <a:avLst/>
          </a:prstGeom>
          <a:noFill/>
        </p:spPr>
        <p:txBody>
          <a:bodyPr wrap="none" rtlCol="0">
            <a:spAutoFit/>
          </a:bodyPr>
          <a:lstStyle/>
          <a:p>
            <a:r>
              <a:rPr lang="en-US" sz="4000" b="1" dirty="0">
                <a:solidFill>
                  <a:srgbClr val="0070C0"/>
                </a:solidFill>
              </a:rPr>
              <a:t>Flow-char</a:t>
            </a:r>
            <a:r>
              <a:rPr lang="en-US" sz="4000" b="1" dirty="0"/>
              <a:t>t</a:t>
            </a:r>
          </a:p>
        </p:txBody>
      </p:sp>
      <p:sp>
        <p:nvSpPr>
          <p:cNvPr id="48" name="TextBox 47">
            <a:extLst>
              <a:ext uri="{FF2B5EF4-FFF2-40B4-BE49-F238E27FC236}">
                <a16:creationId xmlns:a16="http://schemas.microsoft.com/office/drawing/2014/main" id="{A0074073-D142-D54E-BB12-74A19C762E10}"/>
              </a:ext>
            </a:extLst>
          </p:cNvPr>
          <p:cNvSpPr txBox="1"/>
          <p:nvPr/>
        </p:nvSpPr>
        <p:spPr>
          <a:xfrm>
            <a:off x="8318454" y="36013293"/>
            <a:ext cx="23907314" cy="3939540"/>
          </a:xfrm>
          <a:prstGeom prst="rect">
            <a:avLst/>
          </a:prstGeom>
          <a:noFill/>
        </p:spPr>
        <p:txBody>
          <a:bodyPr wrap="square" rtlCol="0">
            <a:spAutoFit/>
          </a:bodyPr>
          <a:lstStyle/>
          <a:p>
            <a:r>
              <a:rPr lang="en-US" sz="4000" b="1" dirty="0">
                <a:solidFill>
                  <a:srgbClr val="0070C0"/>
                </a:solidFill>
              </a:rPr>
              <a:t>Advantages after integrating the softwar</a:t>
            </a:r>
            <a:r>
              <a:rPr lang="en-US" sz="4000" b="1" dirty="0"/>
              <a:t>e</a:t>
            </a:r>
            <a:endParaRPr lang="en-IN" sz="4000" dirty="0"/>
          </a:p>
          <a:p>
            <a:r>
              <a:rPr lang="en-US" sz="3000" dirty="0"/>
              <a:t> </a:t>
            </a:r>
            <a:endParaRPr lang="en-IN" sz="3000" dirty="0"/>
          </a:p>
          <a:p>
            <a:pPr lvl="0"/>
            <a:r>
              <a:rPr lang="en-US" sz="3000" dirty="0"/>
              <a:t> After integrating the software, the company will able to select the pump based on their customer needs without doing any calculations manually it can save significant amount of time.</a:t>
            </a:r>
            <a:endParaRPr lang="en-IN" sz="3000" dirty="0"/>
          </a:p>
          <a:p>
            <a:pPr lvl="0"/>
            <a:r>
              <a:rPr lang="en-US" sz="3000" dirty="0"/>
              <a:t> Because the Pump is selected specifically based on the parameters it is more efficient therefore it will consume less power in compare to over suited pump.</a:t>
            </a:r>
            <a:endParaRPr lang="en-IN" sz="3000" dirty="0"/>
          </a:p>
          <a:p>
            <a:pPr lvl="0"/>
            <a:r>
              <a:rPr lang="en-US" sz="3000" dirty="0"/>
              <a:t>Company can build a pump which take feedback of those parameters like Viscosity, pressure, RPM, Flowrate and optimize the RPM to save power.</a:t>
            </a:r>
            <a:endParaRPr lang="en-IN" sz="3000" dirty="0"/>
          </a:p>
          <a:p>
            <a:endParaRPr lang="en-US" sz="3000" dirty="0"/>
          </a:p>
        </p:txBody>
      </p:sp>
      <p:sp>
        <p:nvSpPr>
          <p:cNvPr id="49" name="TextBox 48">
            <a:extLst>
              <a:ext uri="{FF2B5EF4-FFF2-40B4-BE49-F238E27FC236}">
                <a16:creationId xmlns:a16="http://schemas.microsoft.com/office/drawing/2014/main" id="{BC4239B9-A908-1844-9B32-7133D4F30831}"/>
              </a:ext>
            </a:extLst>
          </p:cNvPr>
          <p:cNvSpPr txBox="1"/>
          <p:nvPr/>
        </p:nvSpPr>
        <p:spPr>
          <a:xfrm>
            <a:off x="8318454" y="40514788"/>
            <a:ext cx="11833515" cy="3016210"/>
          </a:xfrm>
          <a:prstGeom prst="rect">
            <a:avLst/>
          </a:prstGeom>
          <a:noFill/>
        </p:spPr>
        <p:txBody>
          <a:bodyPr wrap="square" rtlCol="0">
            <a:spAutoFit/>
          </a:bodyPr>
          <a:lstStyle/>
          <a:p>
            <a:r>
              <a:rPr lang="en-IN" sz="4000" b="1" dirty="0">
                <a:solidFill>
                  <a:srgbClr val="0070C0"/>
                </a:solidFill>
              </a:rPr>
              <a:t>Conclusion</a:t>
            </a:r>
            <a:r>
              <a:rPr lang="en-IN" sz="4000" b="1" dirty="0"/>
              <a:t>:</a:t>
            </a:r>
            <a:endParaRPr lang="en-IN" sz="4000" dirty="0"/>
          </a:p>
          <a:p>
            <a:r>
              <a:rPr lang="en-IN" sz="3000" b="1" dirty="0"/>
              <a:t> </a:t>
            </a:r>
            <a:endParaRPr lang="en-IN" sz="3000" dirty="0"/>
          </a:p>
          <a:p>
            <a:r>
              <a:rPr lang="en-IN" sz="3000" dirty="0"/>
              <a:t>This software helps for automation </a:t>
            </a:r>
          </a:p>
          <a:p>
            <a:r>
              <a:rPr lang="en-IN" sz="3000" dirty="0"/>
              <a:t>Industry save energy consumption and also make  cost effective for the pump  industry.</a:t>
            </a:r>
          </a:p>
          <a:p>
            <a:endParaRPr lang="en-US" sz="3000" dirty="0"/>
          </a:p>
        </p:txBody>
      </p:sp>
      <p:sp>
        <p:nvSpPr>
          <p:cNvPr id="51" name="TextBox 50">
            <a:extLst>
              <a:ext uri="{FF2B5EF4-FFF2-40B4-BE49-F238E27FC236}">
                <a16:creationId xmlns:a16="http://schemas.microsoft.com/office/drawing/2014/main" id="{40833C5A-BB16-A547-B5F2-56BABC9330E4}"/>
              </a:ext>
            </a:extLst>
          </p:cNvPr>
          <p:cNvSpPr txBox="1"/>
          <p:nvPr/>
        </p:nvSpPr>
        <p:spPr>
          <a:xfrm>
            <a:off x="20151969" y="40745620"/>
            <a:ext cx="11877859" cy="2554545"/>
          </a:xfrm>
          <a:prstGeom prst="rect">
            <a:avLst/>
          </a:prstGeom>
          <a:noFill/>
        </p:spPr>
        <p:txBody>
          <a:bodyPr wrap="square" rtlCol="0">
            <a:spAutoFit/>
          </a:bodyPr>
          <a:lstStyle/>
          <a:p>
            <a:r>
              <a:rPr lang="en-IN" sz="4000" b="1" dirty="0">
                <a:solidFill>
                  <a:srgbClr val="0070C0"/>
                </a:solidFill>
              </a:rPr>
              <a:t>Reference:</a:t>
            </a:r>
            <a:endParaRPr lang="en-IN" sz="4000" dirty="0">
              <a:solidFill>
                <a:srgbClr val="0070C0"/>
              </a:solidFill>
            </a:endParaRPr>
          </a:p>
          <a:p>
            <a:r>
              <a:rPr lang="en-IN" sz="3000" dirty="0"/>
              <a:t>                   </a:t>
            </a:r>
          </a:p>
          <a:p>
            <a:pPr lvl="0"/>
            <a:r>
              <a:rPr lang="en-IN" sz="3000" dirty="0"/>
              <a:t>pump and system magazine.</a:t>
            </a:r>
          </a:p>
          <a:p>
            <a:pPr lvl="0"/>
            <a:r>
              <a:rPr lang="en-IN" sz="3000" dirty="0"/>
              <a:t>pump square LLP.</a:t>
            </a:r>
          </a:p>
          <a:p>
            <a:r>
              <a:rPr lang="en-IN" sz="3000" dirty="0"/>
              <a:t>MATLAB’s APPDESIGNER documentation.</a:t>
            </a:r>
            <a:r>
              <a:rPr lang="en-IN" sz="3000" dirty="0">
                <a:effectLst/>
              </a:rPr>
              <a:t> </a:t>
            </a:r>
            <a:endParaRPr lang="en-US" sz="3000" dirty="0"/>
          </a:p>
        </p:txBody>
      </p:sp>
    </p:spTree>
    <p:extLst>
      <p:ext uri="{BB962C8B-B14F-4D97-AF65-F5344CB8AC3E}">
        <p14:creationId xmlns:p14="http://schemas.microsoft.com/office/powerpoint/2010/main" val="25620351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247</TotalTime>
  <Words>696</Words>
  <Application>Microsoft Macintosh PowerPoint</Application>
  <PresentationFormat>Custom</PresentationFormat>
  <Paragraphs>102</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22</cp:revision>
  <cp:lastPrinted>2019-03-22T18:25:20Z</cp:lastPrinted>
  <dcterms:created xsi:type="dcterms:W3CDTF">2019-03-22T16:26:37Z</dcterms:created>
  <dcterms:modified xsi:type="dcterms:W3CDTF">2019-03-22T20:34:00Z</dcterms:modified>
</cp:coreProperties>
</file>