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handoutMasterIdLst>
    <p:handoutMasterId r:id="rId17"/>
  </p:handoutMasterIdLst>
  <p:sldIdLst>
    <p:sldId id="338" r:id="rId3"/>
    <p:sldId id="327" r:id="rId4"/>
    <p:sldId id="315" r:id="rId5"/>
    <p:sldId id="329" r:id="rId6"/>
    <p:sldId id="302" r:id="rId7"/>
    <p:sldId id="345"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showGuides="1">
      <p:cViewPr varScale="1">
        <p:scale>
          <a:sx n="85" d="100"/>
          <a:sy n="85" d="100"/>
        </p:scale>
        <p:origin x="494" y="6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customXml" Target="../customXml/item3.xml"/><Relationship Id="rId22" Type="http://schemas.openxmlformats.org/officeDocument/2006/relationships/customXml" Target="../customXml/item2.xml"/><Relationship Id="rId21" Type="http://schemas.openxmlformats.org/officeDocument/2006/relationships/customXml" Target="../customXml/item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endParaRPr lang="en-US"/>
          </a:p>
          <a:p>
            <a:pPr lvl="1"/>
            <a:r>
              <a:rPr lang="en-US"/>
              <a:t>Second level</a:t>
            </a:r>
            <a:endParaRPr lang="en-US"/>
          </a:p>
        </p:txBody>
      </p:sp>
      <p:sp>
        <p:nvSpPr>
          <p:cNvPr id="15" name="Hexagon 14"/>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endParaRPr lang="en-US"/>
          </a:p>
        </p:txBody>
      </p:sp>
      <p:sp>
        <p:nvSpPr>
          <p:cNvPr id="8"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endParaRPr lang="en-US"/>
          </a:p>
        </p:txBody>
      </p:sp>
      <p:sp>
        <p:nvSpPr>
          <p:cNvPr id="19" name="Rectangle 18"/>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4" name="Text Placeholder 22"/>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7" name="Text Placeholder 22"/>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8" name="Text Placeholder 22"/>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9" name="Text Placeholder 22"/>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0" name="Text Placeholder 22"/>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1" name="Text Placeholder 22"/>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2" name="Text Placeholder 22"/>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3" name="Text Placeholder 22"/>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4" name="Text Placeholder 22"/>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7" name="Picture Placeholder 36"/>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endParaRPr lang="en-US" dirty="0"/>
          </a:p>
        </p:txBody>
      </p:sp>
      <p:sp>
        <p:nvSpPr>
          <p:cNvPr id="6" name="Title 1"/>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fld>
            <a:endParaRPr lang="en-US" dirty="0"/>
          </a:p>
        </p:txBody>
      </p:sp>
      <p:sp>
        <p:nvSpPr>
          <p:cNvPr id="18" name="Date Placeholder 3"/>
          <p:cNvSpPr txBox="1"/>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fld>
            <a:endParaRPr lang="en-US" sz="1100" dirty="0">
              <a:solidFill>
                <a:schemeClr val="accent2"/>
              </a:solidFill>
            </a:endParaRPr>
          </a:p>
        </p:txBody>
      </p:sp>
      <p:sp>
        <p:nvSpPr>
          <p:cNvPr id="29" name="Footer Placeholder 4"/>
          <p:cNvSpPr txBox="1"/>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endParaRPr lang="en-US" sz="1100" b="1" dirty="0">
              <a:solidFill>
                <a:schemeClr val="accent2"/>
              </a:solidFill>
            </a:endParaRPr>
          </a:p>
        </p:txBody>
      </p:sp>
      <p:sp>
        <p:nvSpPr>
          <p:cNvPr id="30" name="Slide Number Placeholder 5"/>
          <p:cNvSpPr txBox="1"/>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fld>
            <a:endParaRPr lang="en-US" sz="1100" dirty="0">
              <a:solidFill>
                <a:schemeClr val="accent4"/>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hyperlink" Target="abc" TargetMode="External"/><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5.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6.png"/><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12.png"/><Relationship Id="rId2" Type="http://schemas.openxmlformats.org/officeDocument/2006/relationships/hyperlink" Target="abc" TargetMode="Externa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13.png"/><Relationship Id="rId2" Type="http://schemas.openxmlformats.org/officeDocument/2006/relationships/hyperlink" Target="abc" TargetMode="External"/><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14.png"/><Relationship Id="rId2" Type="http://schemas.openxmlformats.org/officeDocument/2006/relationships/hyperlink" Target="abc" TargetMode="Externa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400800" y="2895905"/>
            <a:ext cx="4047265" cy="861497"/>
          </a:xfrm>
        </p:spPr>
        <p:txBody>
          <a:bodyPr>
            <a:normAutofit fontScale="80000"/>
          </a:bodyPr>
          <a:lstStyle/>
          <a:p>
            <a:pPr algn="r"/>
            <a:r>
              <a:rPr lang="en-IN" altLang="en-US" b="0" dirty="0">
                <a:solidFill>
                  <a:schemeClr val="tx1"/>
                </a:solidFill>
              </a:rPr>
              <a:t>Kartik hegde</a:t>
            </a:r>
            <a:endParaRPr lang="en-US" b="0" dirty="0">
              <a:solidFill>
                <a:schemeClr val="tx1"/>
              </a:solidFill>
            </a:endParaRPr>
          </a:p>
          <a:p>
            <a:pPr algn="r"/>
            <a:r>
              <a:rPr lang="en-US" altLang="en-US" b="0" dirty="0">
                <a:solidFill>
                  <a:schemeClr val="tx1"/>
                </a:solidFill>
              </a:rPr>
              <a:t>INTERNSHIP_17546440516895be537820f</a:t>
            </a:r>
            <a:endParaRPr lang="en-US" altLang="en-US" b="0" dirty="0">
              <a:solidFill>
                <a:schemeClr val="tx1"/>
              </a:solidFill>
            </a:endParaRPr>
          </a:p>
        </p:txBody>
      </p:sp>
      <p:sp>
        <p:nvSpPr>
          <p:cNvPr id="4" name="Title 3"/>
          <p:cNvSpPr>
            <a:spLocks noGrp="1"/>
          </p:cNvSpPr>
          <p:nvPr>
            <p:ph type="title"/>
          </p:nvPr>
        </p:nvSpPr>
        <p:spPr>
          <a:xfrm>
            <a:off x="5235388" y="2050553"/>
            <a:ext cx="6076203" cy="743448"/>
          </a:xfrm>
        </p:spPr>
        <p:txBody>
          <a:bodyPr>
            <a:normAutofit/>
          </a:bodyPr>
          <a:lstStyle/>
          <a:p>
            <a:r>
              <a:rPr lang="en-GB" sz="2700" dirty="0"/>
              <a:t>AIRBNB HOTEL BOOKING ANALYSIS </a:t>
            </a:r>
            <a:endParaRPr lang="en-IN" sz="3200" dirty="0"/>
          </a:p>
        </p:txBody>
      </p:sp>
      <p:sp>
        <p:nvSpPr>
          <p:cNvPr id="15" name="Text Placeholder 1"/>
          <p:cNvSpPr txBox="1"/>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panose="05040102010807070707"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p:cNvPicPr>
            <a:picLocks noChangeAspect="1"/>
          </p:cNvPicPr>
          <p:nvPr/>
        </p:nvPicPr>
        <p:blipFill rotWithShape="1">
          <a:blip r:embed="rId1"/>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6115368" cy="878622"/>
          </a:xfrm>
        </p:spPr>
        <p:txBody>
          <a:bodyPr>
            <a:normAutofit/>
          </a:bodyPr>
          <a:lstStyle/>
          <a:p>
            <a:r>
              <a:rPr lang="en-GB" dirty="0"/>
              <a:t>GitHub repository </a:t>
            </a:r>
            <a:endParaRPr lang="en-GB"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p:cNvSpPr txBox="1"/>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2" action="ppaction://hlinkfile"/>
              </a:rPr>
              <a:t>Demo Link</a:t>
            </a:r>
            <a:endParaRPr lang="en-IN" b="0" u="sng" dirty="0">
              <a:solidFill>
                <a:srgbClr val="0070C0"/>
              </a:solidFill>
            </a:endParaRPr>
          </a:p>
        </p:txBody>
      </p:sp>
      <p:sp>
        <p:nvSpPr>
          <p:cNvPr id="10" name="Text Placeholder 1"/>
          <p:cNvSpPr>
            <a:spLocks noGrp="1"/>
          </p:cNvSpPr>
          <p:nvPr>
            <p:ph type="body" sz="quarter" idx="12"/>
          </p:nvPr>
        </p:nvSpPr>
        <p:spPr>
          <a:xfrm>
            <a:off x="675957" y="1398941"/>
            <a:ext cx="8650601" cy="2553970"/>
          </a:xfrm>
        </p:spPr>
        <p:txBody>
          <a:bodyPr vert="horz" lIns="91440" tIns="45720" rIns="91440" bIns="45720" rtlCol="0" anchor="t">
            <a:normAutofit/>
          </a:bodyPr>
          <a:lstStyle/>
          <a:p>
            <a:pPr marL="0" indent="0">
              <a:buNone/>
            </a:pPr>
            <a:r>
              <a:rPr lang="en-US" sz="1800" dirty="0"/>
              <a:t> </a:t>
            </a:r>
            <a:endParaRPr lang="en-US" sz="1800" dirty="0"/>
          </a:p>
          <a:p>
            <a:pPr marL="0" indent="0">
              <a:buNone/>
            </a:pPr>
            <a:endParaRPr lang="en-US" dirty="0"/>
          </a:p>
        </p:txBody>
      </p:sp>
      <p:sp>
        <p:nvSpPr>
          <p:cNvPr id="2" name="Text Box 1"/>
          <p:cNvSpPr txBox="1"/>
          <p:nvPr/>
        </p:nvSpPr>
        <p:spPr>
          <a:xfrm>
            <a:off x="1298575" y="2359660"/>
            <a:ext cx="7845425" cy="1391920"/>
          </a:xfrm>
          <a:prstGeom prst="rect">
            <a:avLst/>
          </a:prstGeom>
          <a:noFill/>
        </p:spPr>
        <p:txBody>
          <a:bodyPr wrap="square" rtlCol="0" anchor="t">
            <a:noAutofit/>
          </a:bodyPr>
          <a:p>
            <a:r>
              <a:rPr lang="en-US" altLang="en-US"/>
              <a:t>https://github.com/kartik13112004/VOIS_AICTE_Oct2025_Kartik_Hegde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p:cNvSpPr>
          <p:nvPr>
            <p:ph type="body" sz="quarter" idx="12"/>
          </p:nvPr>
        </p:nvSpPr>
        <p:spPr>
          <a:xfrm flipV="1">
            <a:off x="4048760" y="1660525"/>
            <a:ext cx="1059815" cy="1196975"/>
          </a:xfrm>
        </p:spPr>
        <p:txBody>
          <a:bodyPr/>
          <a:lstStyle/>
          <a:p>
            <a:pPr marL="0" indent="0">
              <a:buNone/>
            </a:pPr>
            <a:endParaRPr lang="en-IN" dirty="0"/>
          </a:p>
        </p:txBody>
      </p:sp>
      <p:pic>
        <p:nvPicPr>
          <p:cNvPr id="2" name="Picture 1"/>
          <p:cNvPicPr>
            <a:picLocks noChangeAspect="1"/>
          </p:cNvPicPr>
          <p:nvPr/>
        </p:nvPicPr>
        <p:blipFill>
          <a:blip r:embed="rId2"/>
          <a:stretch>
            <a:fillRect/>
          </a:stretch>
        </p:blipFill>
        <p:spPr>
          <a:xfrm>
            <a:off x="1078230" y="1082040"/>
            <a:ext cx="8189595" cy="50552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p:cNvSpPr>
          <p:nvPr>
            <p:ph type="body" sz="quarter" idx="12"/>
          </p:nvPr>
        </p:nvSpPr>
        <p:spPr>
          <a:xfrm flipV="1">
            <a:off x="3983990" y="2338705"/>
            <a:ext cx="4275455" cy="1582420"/>
          </a:xfrm>
        </p:spPr>
        <p:txBody>
          <a:bodyPr/>
          <a:lstStyle/>
          <a:p>
            <a:pPr marL="0" indent="0">
              <a:buNone/>
            </a:pPr>
            <a:endParaRPr lang="en-IN" dirty="0"/>
          </a:p>
        </p:txBody>
      </p:sp>
      <p:pic>
        <p:nvPicPr>
          <p:cNvPr id="2" name="Picture 1"/>
          <p:cNvPicPr>
            <a:picLocks noChangeAspect="1"/>
          </p:cNvPicPr>
          <p:nvPr/>
        </p:nvPicPr>
        <p:blipFill>
          <a:blip r:embed="rId2"/>
          <a:stretch>
            <a:fillRect/>
          </a:stretch>
        </p:blipFill>
        <p:spPr>
          <a:xfrm>
            <a:off x="1104900" y="1028700"/>
            <a:ext cx="7779385" cy="54698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endParaRPr lang="en-US" sz="4800" b="1" dirty="0">
              <a:solidFill>
                <a:schemeClr val="tx1"/>
              </a:solidFill>
            </a:endParaRPr>
          </a:p>
        </p:txBody>
      </p:sp>
      <p:sp>
        <p:nvSpPr>
          <p:cNvPr id="31" name="Text Placeholder 30"/>
          <p:cNvSpPr>
            <a:spLocks noGrp="1"/>
          </p:cNvSpPr>
          <p:nvPr>
            <p:ph type="body" sz="quarter" idx="13"/>
          </p:nvPr>
        </p:nvSpPr>
        <p:spPr>
          <a:xfrm>
            <a:off x="3727865" y="4641925"/>
            <a:ext cx="2139695" cy="1108635"/>
          </a:xfrm>
        </p:spPr>
        <p:txBody>
          <a:bodyPr>
            <a:normAutofit/>
          </a:bodyPr>
          <a:lstStyle/>
          <a:p>
            <a:r>
              <a:rPr lang="en-US" dirty="0"/>
              <a:t>.</a:t>
            </a:r>
            <a:endParaRPr lang="en-US" dirty="0"/>
          </a:p>
        </p:txBody>
      </p:sp>
      <p:sp>
        <p:nvSpPr>
          <p:cNvPr id="17" name="Text Placeholder 28"/>
          <p:cNvSpPr txBox="1"/>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p:cNvSpPr txBox="1"/>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p:cNvSpPr txBox="1"/>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p:cNvSpPr txBox="1"/>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p:cNvSpPr txBox="1"/>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r>
              <a:rPr lang="en-GB" dirty="0"/>
              <a:t>.</a:t>
            </a:r>
            <a:endParaRPr lang="en-GB" dirty="0"/>
          </a:p>
        </p:txBody>
      </p:sp>
      <p:pic>
        <p:nvPicPr>
          <p:cNvPr id="15" name="Picture 1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12" name="Text Placeholder 11"/>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036764" y="2018992"/>
            <a:ext cx="6995604" cy="3924608"/>
          </a:xfrm>
        </p:spPr>
        <p:txBody>
          <a:bodyPr>
            <a:normAutofit/>
          </a:bodyPr>
          <a:lstStyle/>
          <a:p>
            <a:pPr marL="0" indent="0">
              <a:lnSpc>
                <a:spcPct val="150000"/>
              </a:lnSpc>
              <a:buNone/>
            </a:pPr>
            <a:r>
              <a:rPr lang="en-US" sz="1600" dirty="0"/>
              <a:t>Airbnb is a popular platform where property owners rent out their homes or apartments to travelers. One of the biggest challenges for hosts is deciding the right price for their listings, since prices vary depending on several factors such as the number of bedrooms, number of bathrooms, cleanliness, accuracy of descriptions, a communication quality with guests.</a:t>
            </a:r>
            <a:endParaRPr lang="en-IN" sz="1600" dirty="0"/>
          </a:p>
        </p:txBody>
      </p:sp>
      <p:sp>
        <p:nvSpPr>
          <p:cNvPr id="4" name="Title 3"/>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p:cNvPicPr>
            <a:picLocks noChangeAspect="1"/>
          </p:cNvPicPr>
          <p:nvPr/>
        </p:nvPicPr>
        <p:blipFill>
          <a:blip r:embed="rId1"/>
          <a:stretch>
            <a:fillRect/>
          </a:stretch>
        </p:blipFill>
        <p:spPr>
          <a:xfrm>
            <a:off x="7995684" y="2930834"/>
            <a:ext cx="2760758" cy="3264409"/>
          </a:xfrm>
          <a:prstGeom prst="rect">
            <a:avLst/>
          </a:prstGeom>
        </p:spPr>
      </p:pic>
      <p:pic>
        <p:nvPicPr>
          <p:cNvPr id="6" name="Picture 5"/>
          <p:cNvPicPr>
            <a:picLocks noChangeAspect="1"/>
          </p:cNvPicPr>
          <p:nvPr/>
        </p:nvPicPr>
        <p:blipFill rotWithShape="1">
          <a:blip r:embed="rId2"/>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60399" y="805213"/>
            <a:ext cx="7120966" cy="5479046"/>
          </a:xfrm>
        </p:spPr>
        <p:txBody>
          <a:bodyPr>
            <a:normAutofit fontScale="90000"/>
          </a:bodyPr>
          <a:lstStyle/>
          <a:p>
            <a:r>
              <a:rPr lang="en-GB" dirty="0"/>
              <a:t>Project Description</a:t>
            </a:r>
            <a:br>
              <a:rPr lang="en-GB" dirty="0"/>
            </a:br>
            <a:br>
              <a:rPr lang="en-GB" dirty="0"/>
            </a:br>
            <a:r>
              <a:rPr lang="en-US" sz="2200" b="0" dirty="0">
                <a:latin typeface="+mn-lt"/>
              </a:rPr>
              <a:t>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 The model can then be used to predict prices for new or hypothetical listings, helping property owners make informed pricing decisions.</a:t>
            </a:r>
            <a:br>
              <a:rPr lang="en-GB" sz="2200" b="0" dirty="0">
                <a:latin typeface="+mn-lt"/>
              </a:rPr>
            </a:br>
            <a:br>
              <a:rPr lang="en-GB" sz="2200" b="0" dirty="0"/>
            </a:br>
            <a:br>
              <a:rPr lang="en-GB" dirty="0"/>
            </a:br>
            <a:br>
              <a:rPr lang="en-GB" dirty="0"/>
            </a:br>
            <a:r>
              <a:rPr lang="en-GB" dirty="0"/>
              <a:t> </a:t>
            </a:r>
            <a:br>
              <a:rPr lang="en-GB" dirty="0"/>
            </a:b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721359" y="1433988"/>
            <a:ext cx="7904481" cy="3990023"/>
          </a:xfrm>
        </p:spPr>
        <p:txBody>
          <a:bodyPr>
            <a:normAutofit fontScale="25000" lnSpcReduction="20000"/>
          </a:bodyPr>
          <a:lstStyle/>
          <a:p>
            <a:pPr marL="0" indent="0" algn="just">
              <a:lnSpc>
                <a:spcPct val="150000"/>
              </a:lnSpc>
              <a:buNone/>
            </a:pPr>
            <a:r>
              <a:rPr lang="en-US" sz="8000" b="1" dirty="0"/>
              <a:t>Airbnb Hosts</a:t>
            </a:r>
            <a:endParaRPr lang="en-US" sz="8000" b="1" dirty="0"/>
          </a:p>
          <a:p>
            <a:pPr algn="just">
              <a:lnSpc>
                <a:spcPct val="150000"/>
              </a:lnSpc>
            </a:pPr>
            <a:r>
              <a:rPr lang="en-US" sz="7200" dirty="0"/>
              <a:t>To optimize pricing of their listings based on property features and guest reviews.</a:t>
            </a:r>
            <a:endParaRPr lang="en-US" sz="7200" dirty="0"/>
          </a:p>
          <a:p>
            <a:pPr marL="0" indent="0" algn="just">
              <a:lnSpc>
                <a:spcPct val="150000"/>
              </a:lnSpc>
              <a:buNone/>
            </a:pPr>
            <a:r>
              <a:rPr lang="en-US" sz="8000" b="1" dirty="0"/>
              <a:t>Travelers</a:t>
            </a:r>
            <a:endParaRPr lang="en-US" sz="8000" b="1" dirty="0"/>
          </a:p>
          <a:p>
            <a:pPr algn="just">
              <a:lnSpc>
                <a:spcPct val="150000"/>
              </a:lnSpc>
            </a:pPr>
            <a:r>
              <a:rPr lang="en-US" sz="7200" dirty="0"/>
              <a:t>To evaluate whether a listing is overpriced or reasonably priced.</a:t>
            </a:r>
            <a:endParaRPr lang="en-US" sz="7200" dirty="0"/>
          </a:p>
          <a:p>
            <a:pPr marL="0" indent="0" algn="just">
              <a:lnSpc>
                <a:spcPct val="150000"/>
              </a:lnSpc>
              <a:buNone/>
            </a:pPr>
            <a:r>
              <a:rPr lang="en-US" sz="8000" b="1" dirty="0"/>
              <a:t>Airbnb Platform Analysts</a:t>
            </a:r>
            <a:endParaRPr lang="en-US" sz="8000" b="1" dirty="0"/>
          </a:p>
          <a:p>
            <a:pPr algn="just">
              <a:lnSpc>
                <a:spcPct val="150000"/>
              </a:lnSpc>
            </a:pPr>
            <a:r>
              <a:rPr lang="en-US" sz="7200" dirty="0"/>
              <a:t>To improve automated pricing suggestions and increase platform trust.</a:t>
            </a:r>
            <a:endParaRPr lang="en-US" sz="7200" dirty="0"/>
          </a:p>
          <a:p>
            <a:pPr marL="0" indent="0" algn="just">
              <a:lnSpc>
                <a:spcPct val="150000"/>
              </a:lnSpc>
              <a:buNone/>
            </a:pPr>
            <a:r>
              <a:rPr lang="en-US" sz="8000" b="1" dirty="0"/>
              <a:t>Researchers/Students</a:t>
            </a:r>
            <a:endParaRPr lang="en-US" sz="8000" b="1" dirty="0"/>
          </a:p>
          <a:p>
            <a:pPr algn="just">
              <a:lnSpc>
                <a:spcPct val="150000"/>
              </a:lnSpc>
            </a:pPr>
            <a:r>
              <a:rPr lang="en-US" sz="7200" dirty="0"/>
              <a:t>To study the impact of property features and reviews on rental pricing.</a:t>
            </a:r>
            <a:endParaRPr lang="en-IN" sz="7200" dirty="0"/>
          </a:p>
        </p:txBody>
      </p:sp>
      <p:sp>
        <p:nvSpPr>
          <p:cNvPr id="4" name="Title 3"/>
          <p:cNvSpPr>
            <a:spLocks noGrp="1"/>
          </p:cNvSpPr>
          <p:nvPr>
            <p:ph type="title"/>
          </p:nvPr>
        </p:nvSpPr>
        <p:spPr>
          <a:xfrm>
            <a:off x="548291" y="491135"/>
            <a:ext cx="10046070" cy="802641"/>
          </a:xfrm>
        </p:spPr>
        <p:txBody>
          <a:bodyPr>
            <a:normAutofit/>
          </a:bodyPr>
          <a:lstStyle/>
          <a:p>
            <a:r>
              <a:rPr lang="en-US" sz="3200" dirty="0"/>
              <a:t>WHO ARE THE END USERS?</a:t>
            </a:r>
            <a:endParaRPr lang="en-IN" sz="2000" dirty="0"/>
          </a:p>
        </p:txBody>
      </p:sp>
      <p:pic>
        <p:nvPicPr>
          <p:cNvPr id="6" name="Picture 5"/>
          <p:cNvPicPr>
            <a:picLocks noChangeAspect="1"/>
          </p:cNvPicPr>
          <p:nvPr/>
        </p:nvPicPr>
        <p:blipFill>
          <a:blip r:embed="rId1"/>
          <a:stretch>
            <a:fillRect/>
          </a:stretch>
        </p:blipFill>
        <p:spPr>
          <a:xfrm>
            <a:off x="721359" y="6176804"/>
            <a:ext cx="2181225" cy="485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67359" y="6410461"/>
            <a:ext cx="3706253" cy="296092"/>
          </a:xfrm>
          <a:prstGeom prst="rect">
            <a:avLst/>
          </a:prstGeom>
        </p:spPr>
      </p:pic>
      <p:pic>
        <p:nvPicPr>
          <p:cNvPr id="2" name="Picture 1"/>
          <p:cNvPicPr>
            <a:picLocks noChangeAspect="1"/>
          </p:cNvPicPr>
          <p:nvPr/>
        </p:nvPicPr>
        <p:blipFill>
          <a:blip r:embed="rId2"/>
          <a:stretch>
            <a:fillRect/>
          </a:stretch>
        </p:blipFill>
        <p:spPr>
          <a:xfrm flipH="1">
            <a:off x="50800" y="3820160"/>
            <a:ext cx="1727200" cy="3010024"/>
          </a:xfrm>
          <a:prstGeom prst="rect">
            <a:avLst/>
          </a:prstGeom>
        </p:spPr>
      </p:pic>
      <p:sp>
        <p:nvSpPr>
          <p:cNvPr id="7" name="Text Placeholder 6"/>
          <p:cNvSpPr>
            <a:spLocks noGrp="1"/>
          </p:cNvSpPr>
          <p:nvPr>
            <p:ph type="body" sz="quarter" idx="12"/>
          </p:nvPr>
        </p:nvSpPr>
        <p:spPr>
          <a:xfrm>
            <a:off x="1111624" y="1432560"/>
            <a:ext cx="8306696" cy="5243448"/>
          </a:xfrm>
        </p:spPr>
        <p:txBody>
          <a:bodyPr>
            <a:normAutofit/>
          </a:bodyPr>
          <a:lstStyle/>
          <a:p>
            <a:pPr lvl="1">
              <a:lnSpc>
                <a:spcPct val="150000"/>
              </a:lnSpc>
            </a:pPr>
            <a:r>
              <a:rPr lang="en-IN" sz="1800" b="1" dirty="0"/>
              <a:t>Python</a:t>
            </a:r>
            <a:r>
              <a:rPr lang="en-IN" sz="1800" dirty="0"/>
              <a:t>-Core programming language</a:t>
            </a:r>
            <a:endParaRPr lang="en-IN" sz="1800" dirty="0"/>
          </a:p>
          <a:p>
            <a:pPr lvl="1">
              <a:lnSpc>
                <a:spcPct val="150000"/>
              </a:lnSpc>
            </a:pPr>
            <a:r>
              <a:rPr lang="en-IN" sz="1800" b="1" dirty="0"/>
              <a:t>Pandas &amp; NumPy </a:t>
            </a:r>
            <a:r>
              <a:rPr lang="en-IN" sz="1800" dirty="0"/>
              <a:t>- Data cleaning and preprocessing</a:t>
            </a:r>
            <a:endParaRPr lang="en-IN" sz="1800" dirty="0"/>
          </a:p>
          <a:p>
            <a:pPr lvl="1">
              <a:lnSpc>
                <a:spcPct val="150000"/>
              </a:lnSpc>
            </a:pPr>
            <a:r>
              <a:rPr lang="en-IN" sz="1800" b="1" dirty="0"/>
              <a:t>Scikit-learn </a:t>
            </a:r>
            <a:r>
              <a:rPr lang="en-IN" sz="1800" dirty="0"/>
              <a:t>- Machine learning (model training, regression, evaluation)</a:t>
            </a:r>
            <a:endParaRPr lang="en-IN" sz="1800" dirty="0"/>
          </a:p>
          <a:p>
            <a:pPr lvl="1">
              <a:lnSpc>
                <a:spcPct val="150000"/>
              </a:lnSpc>
            </a:pPr>
            <a:r>
              <a:rPr lang="en-IN" sz="1800" b="1" dirty="0"/>
              <a:t>Matplotlib/Seaborn- </a:t>
            </a:r>
            <a:r>
              <a:rPr lang="en-IN" sz="1800" dirty="0"/>
              <a:t>Data visualization and feature importance</a:t>
            </a:r>
            <a:endParaRPr lang="en-IN" sz="1800" dirty="0"/>
          </a:p>
          <a:p>
            <a:pPr lvl="1">
              <a:lnSpc>
                <a:spcPct val="150000"/>
              </a:lnSpc>
            </a:pPr>
            <a:r>
              <a:rPr lang="en-IN" sz="1800" b="1" dirty="0" err="1"/>
              <a:t>Jupyter</a:t>
            </a:r>
            <a:r>
              <a:rPr lang="en-IN" sz="1800" b="1" dirty="0"/>
              <a:t> Notebook </a:t>
            </a:r>
            <a:r>
              <a:rPr lang="en-IN" sz="1800" dirty="0"/>
              <a:t>- Cloud-based environment for running the project</a:t>
            </a:r>
            <a:endParaRPr lang="en-IN" sz="1800" dirty="0"/>
          </a:p>
          <a:p>
            <a:pPr lvl="1">
              <a:lnSpc>
                <a:spcPct val="150000"/>
              </a:lnSpc>
            </a:pPr>
            <a:r>
              <a:rPr lang="en-IN" sz="1800" b="1" dirty="0"/>
              <a:t>File handling libraries - </a:t>
            </a:r>
            <a:r>
              <a:rPr lang="en-IN" sz="1800" dirty="0" err="1"/>
              <a:t>openpyxl</a:t>
            </a:r>
            <a:r>
              <a:rPr lang="en-IN" sz="1800" dirty="0"/>
              <a:t> (for Excel) and built-in CSV handling</a:t>
            </a:r>
            <a:endParaRPr lang="en-IN" sz="1800" dirty="0"/>
          </a:p>
        </p:txBody>
      </p:sp>
      <p:sp>
        <p:nvSpPr>
          <p:cNvPr id="9" name="Title 8"/>
          <p:cNvSpPr>
            <a:spLocks noGrp="1"/>
          </p:cNvSpPr>
          <p:nvPr>
            <p:ph type="title"/>
          </p:nvPr>
        </p:nvSpPr>
        <p:spPr>
          <a:xfrm>
            <a:off x="660399" y="430567"/>
            <a:ext cx="5306291" cy="847817"/>
          </a:xfrm>
        </p:spPr>
        <p:txBody>
          <a:bodyPr>
            <a:normAutofit/>
          </a:bodyPr>
          <a:lstStyle/>
          <a:p>
            <a:r>
              <a:rPr lang="en-US" dirty="0"/>
              <a:t>Technology Used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09600"/>
          </a:xfrm>
        </p:spPr>
        <p:txBody>
          <a:bodyPr>
            <a:normAutofit fontScale="90000"/>
          </a:bodyPr>
          <a:lstStyle/>
          <a:p>
            <a:r>
              <a:rPr lang="en-IN" b="1" dirty="0">
                <a:solidFill>
                  <a:schemeClr val="tx1"/>
                </a:solidFill>
              </a:rPr>
              <a:t>Python Code</a:t>
            </a:r>
            <a:endParaRPr lang="en-IN" b="1" dirty="0">
              <a:solidFill>
                <a:schemeClr val="tx1"/>
              </a:solidFill>
            </a:endParaRPr>
          </a:p>
        </p:txBody>
      </p:sp>
      <p:pic>
        <p:nvPicPr>
          <p:cNvPr id="6" name="Content Placeholder 5"/>
          <p:cNvPicPr>
            <a:picLocks noGrp="1" noChangeAspect="1"/>
          </p:cNvPicPr>
          <p:nvPr>
            <p:ph idx="1"/>
          </p:nvPr>
        </p:nvPicPr>
        <p:blipFill>
          <a:blip r:embed="rId1"/>
          <a:stretch>
            <a:fillRect/>
          </a:stretch>
        </p:blipFill>
        <p:spPr>
          <a:xfrm>
            <a:off x="526204" y="1219200"/>
            <a:ext cx="4369795" cy="1810003"/>
          </a:xfrm>
          <a:prstGeom prst="rect">
            <a:avLst/>
          </a:prstGeom>
        </p:spPr>
      </p:pic>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pic>
        <p:nvPicPr>
          <p:cNvPr id="8" name="Picture 7"/>
          <p:cNvPicPr>
            <a:picLocks noChangeAspect="1"/>
          </p:cNvPicPr>
          <p:nvPr/>
        </p:nvPicPr>
        <p:blipFill>
          <a:blip r:embed="rId2"/>
          <a:stretch>
            <a:fillRect/>
          </a:stretch>
        </p:blipFill>
        <p:spPr>
          <a:xfrm>
            <a:off x="526204" y="3146678"/>
            <a:ext cx="4369795" cy="3424406"/>
          </a:xfrm>
          <a:prstGeom prst="rect">
            <a:avLst/>
          </a:prstGeom>
        </p:spPr>
      </p:pic>
      <p:pic>
        <p:nvPicPr>
          <p:cNvPr id="10" name="Picture 9"/>
          <p:cNvPicPr>
            <a:picLocks noChangeAspect="1"/>
          </p:cNvPicPr>
          <p:nvPr/>
        </p:nvPicPr>
        <p:blipFill>
          <a:blip r:embed="rId3"/>
          <a:stretch>
            <a:fillRect/>
          </a:stretch>
        </p:blipFill>
        <p:spPr>
          <a:xfrm>
            <a:off x="5218873" y="991235"/>
            <a:ext cx="4607603" cy="1438476"/>
          </a:xfrm>
          <a:prstGeom prst="rect">
            <a:avLst/>
          </a:prstGeom>
        </p:spPr>
      </p:pic>
      <p:pic>
        <p:nvPicPr>
          <p:cNvPr id="12" name="Picture 11"/>
          <p:cNvPicPr>
            <a:picLocks noChangeAspect="1"/>
          </p:cNvPicPr>
          <p:nvPr/>
        </p:nvPicPr>
        <p:blipFill>
          <a:blip r:embed="rId4"/>
          <a:stretch>
            <a:fillRect/>
          </a:stretch>
        </p:blipFill>
        <p:spPr>
          <a:xfrm>
            <a:off x="5218873" y="2521774"/>
            <a:ext cx="4607603" cy="828791"/>
          </a:xfrm>
          <a:prstGeom prst="rect">
            <a:avLst/>
          </a:prstGeom>
        </p:spPr>
      </p:pic>
      <p:pic>
        <p:nvPicPr>
          <p:cNvPr id="14" name="Picture 13"/>
          <p:cNvPicPr>
            <a:picLocks noChangeAspect="1"/>
          </p:cNvPicPr>
          <p:nvPr/>
        </p:nvPicPr>
        <p:blipFill>
          <a:blip r:embed="rId5"/>
          <a:stretch>
            <a:fillRect/>
          </a:stretch>
        </p:blipFill>
        <p:spPr>
          <a:xfrm>
            <a:off x="5290335" y="3475660"/>
            <a:ext cx="4536142" cy="1133633"/>
          </a:xfrm>
          <a:prstGeom prst="rect">
            <a:avLst/>
          </a:prstGeom>
        </p:spPr>
      </p:pic>
      <p:pic>
        <p:nvPicPr>
          <p:cNvPr id="16" name="Picture 15"/>
          <p:cNvPicPr>
            <a:picLocks noChangeAspect="1"/>
          </p:cNvPicPr>
          <p:nvPr/>
        </p:nvPicPr>
        <p:blipFill>
          <a:blip r:embed="rId6"/>
          <a:stretch>
            <a:fillRect/>
          </a:stretch>
        </p:blipFill>
        <p:spPr>
          <a:xfrm>
            <a:off x="5290334" y="4611521"/>
            <a:ext cx="4369795" cy="180756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p:cNvSpPr txBox="1"/>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2" action="ppaction://hlinkfile"/>
              </a:rPr>
              <a:t>Demo Link</a:t>
            </a:r>
            <a:endParaRPr lang="en-IN" b="0" u="sng" dirty="0">
              <a:solidFill>
                <a:srgbClr val="0070C0"/>
              </a:solidFill>
            </a:endParaRPr>
          </a:p>
        </p:txBody>
      </p:sp>
      <p:sp>
        <p:nvSpPr>
          <p:cNvPr id="10" name="Text Placeholder 1"/>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3" name="Picture 2"/>
          <p:cNvPicPr>
            <a:picLocks noChangeAspect="1"/>
          </p:cNvPicPr>
          <p:nvPr/>
        </p:nvPicPr>
        <p:blipFill>
          <a:blip r:embed="rId3"/>
          <a:stretch>
            <a:fillRect/>
          </a:stretch>
        </p:blipFill>
        <p:spPr>
          <a:xfrm>
            <a:off x="644931" y="1201586"/>
            <a:ext cx="7799822" cy="47934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p:cNvSpPr txBox="1"/>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2" action="ppaction://hlinkfile"/>
              </a:rPr>
              <a:t>Demo Link</a:t>
            </a:r>
            <a:endParaRPr lang="en-IN" b="0" u="sng" dirty="0">
              <a:solidFill>
                <a:srgbClr val="0070C0"/>
              </a:solidFill>
            </a:endParaRPr>
          </a:p>
        </p:txBody>
      </p:sp>
      <p:sp>
        <p:nvSpPr>
          <p:cNvPr id="10" name="Text Placeholder 1"/>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3" name="Picture 2"/>
          <p:cNvPicPr>
            <a:picLocks noChangeAspect="1"/>
          </p:cNvPicPr>
          <p:nvPr/>
        </p:nvPicPr>
        <p:blipFill>
          <a:blip r:embed="rId3"/>
          <a:stretch>
            <a:fillRect/>
          </a:stretch>
        </p:blipFill>
        <p:spPr>
          <a:xfrm>
            <a:off x="582402" y="1167896"/>
            <a:ext cx="8050610" cy="500878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panose="05040102010807070707"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p:cNvSpPr txBox="1"/>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2" action="ppaction://hlinkfile"/>
              </a:rPr>
              <a:t>Demo Link</a:t>
            </a:r>
            <a:endParaRPr lang="en-IN" b="0" u="sng" dirty="0">
              <a:solidFill>
                <a:srgbClr val="0070C0"/>
              </a:solidFill>
            </a:endParaRPr>
          </a:p>
        </p:txBody>
      </p:sp>
      <p:sp>
        <p:nvSpPr>
          <p:cNvPr id="10" name="Text Placeholder 1"/>
          <p:cNvSpPr>
            <a:spLocks noGrp="1"/>
          </p:cNvSpPr>
          <p:nvPr>
            <p:ph type="body" sz="quarter" idx="12"/>
          </p:nvPr>
        </p:nvSpPr>
        <p:spPr>
          <a:xfrm>
            <a:off x="681513" y="1458543"/>
            <a:ext cx="4275138" cy="477520"/>
          </a:xfrm>
        </p:spPr>
        <p:txBody>
          <a:bodyPr>
            <a:normAutofit/>
          </a:bodyPr>
          <a:lstStyle/>
          <a:p>
            <a:pPr marL="0" indent="0">
              <a:buNone/>
            </a:pPr>
            <a:endParaRPr lang="en-IN" dirty="0"/>
          </a:p>
        </p:txBody>
      </p:sp>
      <p:pic>
        <p:nvPicPr>
          <p:cNvPr id="3" name="Picture 2"/>
          <p:cNvPicPr>
            <a:picLocks noChangeAspect="1"/>
          </p:cNvPicPr>
          <p:nvPr/>
        </p:nvPicPr>
        <p:blipFill>
          <a:blip r:embed="rId3"/>
          <a:stretch>
            <a:fillRect/>
          </a:stretch>
        </p:blipFill>
        <p:spPr>
          <a:xfrm>
            <a:off x="439604" y="1323681"/>
            <a:ext cx="8345807" cy="421063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EA9014-ED64-4558-B1E1-D03F0EE32BEB}">
  <ds:schemaRefs/>
</ds:datastoreItem>
</file>

<file path=customXml/itemProps2.xml><?xml version="1.0" encoding="utf-8"?>
<ds:datastoreItem xmlns:ds="http://schemas.openxmlformats.org/officeDocument/2006/customXml" ds:itemID="{B19EB750-A6DA-4BE8-B87B-FC499FE73360}">
  <ds:schemaRefs/>
</ds:datastoreItem>
</file>

<file path=customXml/itemProps3.xml><?xml version="1.0" encoding="utf-8"?>
<ds:datastoreItem xmlns:ds="http://schemas.openxmlformats.org/officeDocument/2006/customXml" ds:itemID="{05D99ABA-76CE-4A8E-B5F0-C051B96628DE}">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2095</Words>
  <Application>WPS Presentation</Application>
  <PresentationFormat>Widescreen</PresentationFormat>
  <Paragraphs>66</Paragraphs>
  <Slides>13</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SimSun</vt:lpstr>
      <vt:lpstr>Wingdings</vt:lpstr>
      <vt:lpstr>Wingdings 3</vt:lpstr>
      <vt:lpstr>Arial</vt:lpstr>
      <vt:lpstr>Calibri</vt:lpstr>
      <vt:lpstr>Trebuchet MS</vt:lpstr>
      <vt:lpstr>Microsoft YaHei</vt:lpstr>
      <vt:lpstr>Arial Unicode MS</vt:lpstr>
      <vt:lpstr>Facet</vt:lpstr>
      <vt:lpstr>AIRBNB HOTEL BOOKING ANALYSIS </vt:lpstr>
      <vt:lpstr>PROBLEM  STATEMENT</vt:lpstr>
      <vt:lpstr>Project Description  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 The model can then be used to predict prices for new or hypothetical listings, helping property owners make informed pricing decisions.      </vt:lpstr>
      <vt:lpstr>WHO ARE THE END USERS?</vt:lpstr>
      <vt:lpstr>Technology Used</vt:lpstr>
      <vt:lpstr>Python Code</vt:lpstr>
      <vt:lpstr>RESULTS1 </vt:lpstr>
      <vt:lpstr>RESULTS2</vt:lpstr>
      <vt:lpstr>RESULTS3 </vt:lpstr>
      <vt:lpstr>GitHub repository </vt:lpstr>
      <vt:lpstr>Getting started with Basics of Python Certificate  </vt:lpstr>
      <vt:lpstr>Data Visualization Certificate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KARTIK HEGDE</cp:lastModifiedBy>
  <cp:revision>110</cp:revision>
  <dcterms:created xsi:type="dcterms:W3CDTF">2021-07-11T13:13:00Z</dcterms:created>
  <dcterms:modified xsi:type="dcterms:W3CDTF">2025-09-28T16:33:22Z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B14E3CEAD11C4872A9CE5BB348706003_12</vt:lpwstr>
  </property>
  <property fmtid="{D5CDD505-2E9C-101B-9397-08002B2CF9AE}" pid="4" name="KSOProductBuildVer">
    <vt:lpwstr>1033-12.2.0.22549</vt:lpwstr>
  </property>
</Properties>
</file>