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7"/>
  </p:handoutMasterIdLst>
  <p:sldIdLst>
    <p:sldId id="338" r:id="rId3"/>
    <p:sldId id="327" r:id="rId4"/>
    <p:sldId id="315" r:id="rId5"/>
    <p:sldId id="329" r:id="rId6"/>
    <p:sldId id="302" r:id="rId7"/>
    <p:sldId id="345"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showGuides="1">
      <p:cViewPr varScale="1">
        <p:scale>
          <a:sx n="85" d="100"/>
          <a:sy n="85" d="100"/>
        </p:scale>
        <p:origin x="494"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hyperlink" Target="abc" TargetMode="Externa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6.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2.png"/><Relationship Id="rId2" Type="http://schemas.openxmlformats.org/officeDocument/2006/relationships/hyperlink" Target="abc" TargetMode="Externa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3.png"/><Relationship Id="rId2" Type="http://schemas.openxmlformats.org/officeDocument/2006/relationships/hyperlink" Target="abc" TargetMode="Externa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4.png"/><Relationship Id="rId2" Type="http://schemas.openxmlformats.org/officeDocument/2006/relationships/hyperlink" Target="abc" TargetMode="Externa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400800" y="2895905"/>
            <a:ext cx="4047265" cy="861497"/>
          </a:xfrm>
        </p:spPr>
        <p:txBody>
          <a:bodyPr>
            <a:normAutofit fontScale="80000"/>
          </a:bodyPr>
          <a:lstStyle/>
          <a:p>
            <a:pPr algn="r"/>
            <a:r>
              <a:rPr lang="en-IN" altLang="en-US" b="0" dirty="0">
                <a:solidFill>
                  <a:schemeClr val="tx1"/>
                </a:solidFill>
              </a:rPr>
              <a:t>Kartik hegde</a:t>
            </a:r>
            <a:endParaRPr lang="en-US" b="0" dirty="0">
              <a:solidFill>
                <a:schemeClr val="tx1"/>
              </a:solidFill>
            </a:endParaRPr>
          </a:p>
          <a:p>
            <a:pPr algn="r"/>
            <a:r>
              <a:rPr lang="en-US" altLang="en-US" b="0" dirty="0">
                <a:solidFill>
                  <a:schemeClr val="tx1"/>
                </a:solidFill>
              </a:rPr>
              <a:t>INTERNSHIP_17546440516895be537820f</a:t>
            </a:r>
            <a:endParaRPr lang="en-US" altLang="en-US" b="0" dirty="0">
              <a:solidFill>
                <a:schemeClr val="tx1"/>
              </a:solidFill>
            </a:endParaRPr>
          </a:p>
        </p:txBody>
      </p:sp>
      <p:sp>
        <p:nvSpPr>
          <p:cNvPr id="4" name="Title 3"/>
          <p:cNvSpPr>
            <a:spLocks noGrp="1"/>
          </p:cNvSpPr>
          <p:nvPr>
            <p:ph type="title"/>
          </p:nvPr>
        </p:nvSpPr>
        <p:spPr>
          <a:xfrm>
            <a:off x="5235388" y="2050553"/>
            <a:ext cx="6076203" cy="743448"/>
          </a:xfrm>
        </p:spPr>
        <p:txBody>
          <a:bodyPr>
            <a:normAutofit/>
          </a:bodyPr>
          <a:lstStyle/>
          <a:p>
            <a:r>
              <a:rPr lang="en-GB" sz="2700" dirty="0"/>
              <a:t>AIRBNB HOTEL BOOKING ANALYSIS </a:t>
            </a:r>
            <a:endParaRPr lang="en-IN" sz="32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endParaRPr lang="en-GB"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675957" y="1398941"/>
            <a:ext cx="8650601" cy="2553970"/>
          </a:xfrm>
        </p:spPr>
        <p:txBody>
          <a:bodyPr vert="horz" lIns="91440" tIns="45720" rIns="91440" bIns="45720" rtlCol="0" anchor="t">
            <a:normAutofit/>
          </a:bodyPr>
          <a:lstStyle/>
          <a:p>
            <a:pPr marL="0" indent="0">
              <a:buNone/>
            </a:pPr>
            <a:r>
              <a:rPr lang="en-US" sz="1800" dirty="0"/>
              <a:t> </a:t>
            </a:r>
            <a:endParaRPr lang="en-US" sz="1800" dirty="0"/>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flipV="1">
            <a:off x="4048760" y="1660525"/>
            <a:ext cx="1059815" cy="1196975"/>
          </a:xfrm>
        </p:spPr>
        <p:txBody>
          <a:bodyPr/>
          <a:lstStyle/>
          <a:p>
            <a:pPr marL="0" indent="0">
              <a:buNone/>
            </a:pPr>
            <a:endParaRPr lang="en-IN" dirty="0"/>
          </a:p>
        </p:txBody>
      </p:sp>
      <p:pic>
        <p:nvPicPr>
          <p:cNvPr id="2" name="Picture 1"/>
          <p:cNvPicPr>
            <a:picLocks noChangeAspect="1"/>
          </p:cNvPicPr>
          <p:nvPr/>
        </p:nvPicPr>
        <p:blipFill>
          <a:blip r:embed="rId2"/>
          <a:stretch>
            <a:fillRect/>
          </a:stretch>
        </p:blipFill>
        <p:spPr>
          <a:xfrm>
            <a:off x="1078230" y="1082040"/>
            <a:ext cx="8189595" cy="5055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flipV="1">
            <a:off x="3983990" y="2338705"/>
            <a:ext cx="4275455" cy="1582420"/>
          </a:xfrm>
        </p:spPr>
        <p:txBody>
          <a:bodyPr/>
          <a:lstStyle/>
          <a:p>
            <a:pPr marL="0" indent="0">
              <a:buNone/>
            </a:pPr>
            <a:endParaRPr lang="en-IN" dirty="0"/>
          </a:p>
        </p:txBody>
      </p:sp>
      <p:pic>
        <p:nvPicPr>
          <p:cNvPr id="2" name="Picture 1"/>
          <p:cNvPicPr>
            <a:picLocks noChangeAspect="1"/>
          </p:cNvPicPr>
          <p:nvPr/>
        </p:nvPicPr>
        <p:blipFill>
          <a:blip r:embed="rId2"/>
          <a:stretch>
            <a:fillRect/>
          </a:stretch>
        </p:blipFill>
        <p:spPr>
          <a:xfrm>
            <a:off x="1104900" y="1028700"/>
            <a:ext cx="7779385" cy="5469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endParaRPr lang="en-US" sz="48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12" name="Text Placeholder 11"/>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36764" y="2018992"/>
            <a:ext cx="6995604" cy="3924608"/>
          </a:xfrm>
        </p:spPr>
        <p:txBody>
          <a:bodyPr>
            <a:normAutofit/>
          </a:bodyPr>
          <a:lstStyle/>
          <a:p>
            <a:pPr marL="0" indent="0">
              <a:lnSpc>
                <a:spcPct val="150000"/>
              </a:lnSpc>
              <a:buNone/>
            </a:pPr>
            <a:r>
              <a:rPr lang="en-US" sz="16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 communication quality with guests.</a:t>
            </a:r>
            <a:endParaRPr lang="en-IN" sz="1600"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399" y="805213"/>
            <a:ext cx="7120966" cy="5479046"/>
          </a:xfrm>
        </p:spPr>
        <p:txBody>
          <a:bodyPr>
            <a:normAutofit fontScale="90000"/>
          </a:bodyPr>
          <a:lstStyle/>
          <a:p>
            <a:r>
              <a:rPr lang="en-GB" dirty="0"/>
              <a:t>Project Description</a:t>
            </a:r>
            <a:br>
              <a:rPr lang="en-GB" dirty="0"/>
            </a:br>
            <a:br>
              <a:rPr lang="en-GB" dirty="0"/>
            </a:br>
            <a:r>
              <a:rPr lang="en-US" sz="2200" b="0" dirty="0">
                <a:latin typeface="+mn-lt"/>
              </a:rPr>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a:t>
            </a:r>
            <a:br>
              <a:rPr lang="en-GB" sz="2200" b="0" dirty="0">
                <a:latin typeface="+mn-lt"/>
              </a:rPr>
            </a:br>
            <a:br>
              <a:rPr lang="en-GB" sz="2200" b="0" dirty="0"/>
            </a:br>
            <a:br>
              <a:rPr lang="en-GB" dirty="0"/>
            </a:br>
            <a:br>
              <a:rPr lang="en-GB" dirty="0"/>
            </a:br>
            <a:r>
              <a:rPr lang="en-GB" dirty="0"/>
              <a:t> </a:t>
            </a:r>
            <a:br>
              <a:rPr lang="en-GB" dirty="0"/>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59" y="1433988"/>
            <a:ext cx="7904481" cy="3990023"/>
          </a:xfrm>
        </p:spPr>
        <p:txBody>
          <a:bodyPr>
            <a:normAutofit fontScale="25000" lnSpcReduction="20000"/>
          </a:bodyPr>
          <a:lstStyle/>
          <a:p>
            <a:pPr marL="0" indent="0" algn="just">
              <a:lnSpc>
                <a:spcPct val="150000"/>
              </a:lnSpc>
              <a:buNone/>
            </a:pPr>
            <a:r>
              <a:rPr lang="en-US" sz="8000" b="1" dirty="0"/>
              <a:t>Airbnb Hosts</a:t>
            </a:r>
            <a:endParaRPr lang="en-US" sz="8000" b="1" dirty="0"/>
          </a:p>
          <a:p>
            <a:pPr algn="just">
              <a:lnSpc>
                <a:spcPct val="150000"/>
              </a:lnSpc>
            </a:pPr>
            <a:r>
              <a:rPr lang="en-US" sz="7200" dirty="0"/>
              <a:t>To optimize pricing of their listings based on property features and guest reviews.</a:t>
            </a:r>
            <a:endParaRPr lang="en-US" sz="7200" dirty="0"/>
          </a:p>
          <a:p>
            <a:pPr marL="0" indent="0" algn="just">
              <a:lnSpc>
                <a:spcPct val="150000"/>
              </a:lnSpc>
              <a:buNone/>
            </a:pPr>
            <a:r>
              <a:rPr lang="en-US" sz="8000" b="1" dirty="0"/>
              <a:t>Travelers</a:t>
            </a:r>
            <a:endParaRPr lang="en-US" sz="8000" b="1" dirty="0"/>
          </a:p>
          <a:p>
            <a:pPr algn="just">
              <a:lnSpc>
                <a:spcPct val="150000"/>
              </a:lnSpc>
            </a:pPr>
            <a:r>
              <a:rPr lang="en-US" sz="7200" dirty="0"/>
              <a:t>To evaluate whether a listing is overpriced or reasonably priced.</a:t>
            </a:r>
            <a:endParaRPr lang="en-US" sz="7200" dirty="0"/>
          </a:p>
          <a:p>
            <a:pPr marL="0" indent="0" algn="just">
              <a:lnSpc>
                <a:spcPct val="150000"/>
              </a:lnSpc>
              <a:buNone/>
            </a:pPr>
            <a:r>
              <a:rPr lang="en-US" sz="8000" b="1" dirty="0"/>
              <a:t>Airbnb Platform Analysts</a:t>
            </a:r>
            <a:endParaRPr lang="en-US" sz="8000" b="1" dirty="0"/>
          </a:p>
          <a:p>
            <a:pPr algn="just">
              <a:lnSpc>
                <a:spcPct val="150000"/>
              </a:lnSpc>
            </a:pPr>
            <a:r>
              <a:rPr lang="en-US" sz="7200" dirty="0"/>
              <a:t>To improve automated pricing suggestions and increase platform trust.</a:t>
            </a:r>
            <a:endParaRPr lang="en-US" sz="7200" dirty="0"/>
          </a:p>
          <a:p>
            <a:pPr marL="0" indent="0" algn="just">
              <a:lnSpc>
                <a:spcPct val="150000"/>
              </a:lnSpc>
              <a:buNone/>
            </a:pPr>
            <a:r>
              <a:rPr lang="en-US" sz="8000" b="1" dirty="0"/>
              <a:t>Researchers/Students</a:t>
            </a:r>
            <a:endParaRPr lang="en-US" sz="8000" b="1" dirty="0"/>
          </a:p>
          <a:p>
            <a:pPr algn="just">
              <a:lnSpc>
                <a:spcPct val="150000"/>
              </a:lnSpc>
            </a:pPr>
            <a:r>
              <a:rPr lang="en-US" sz="7200" dirty="0"/>
              <a:t>To study the impact of property features and reviews on rental pricing.</a:t>
            </a:r>
            <a:endParaRPr lang="en-IN" sz="7200" dirty="0"/>
          </a:p>
        </p:txBody>
      </p:sp>
      <p:sp>
        <p:nvSpPr>
          <p:cNvPr id="4" name="Title 3"/>
          <p:cNvSpPr>
            <a:spLocks noGrp="1"/>
          </p:cNvSpPr>
          <p:nvPr>
            <p:ph type="title"/>
          </p:nvPr>
        </p:nvSpPr>
        <p:spPr>
          <a:xfrm>
            <a:off x="548291" y="491135"/>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1111624" y="1432560"/>
            <a:ext cx="8306696" cy="5243448"/>
          </a:xfrm>
        </p:spPr>
        <p:txBody>
          <a:bodyPr>
            <a:normAutofit/>
          </a:bodyPr>
          <a:lstStyle/>
          <a:p>
            <a:pPr lvl="1">
              <a:lnSpc>
                <a:spcPct val="150000"/>
              </a:lnSpc>
            </a:pPr>
            <a:r>
              <a:rPr lang="en-IN" sz="1800" b="1" dirty="0"/>
              <a:t>Python</a:t>
            </a:r>
            <a:r>
              <a:rPr lang="en-IN" sz="1800" dirty="0"/>
              <a:t>-Core programming language</a:t>
            </a:r>
            <a:endParaRPr lang="en-IN" sz="1800" dirty="0"/>
          </a:p>
          <a:p>
            <a:pPr lvl="1">
              <a:lnSpc>
                <a:spcPct val="150000"/>
              </a:lnSpc>
            </a:pPr>
            <a:r>
              <a:rPr lang="en-IN" sz="1800" b="1" dirty="0"/>
              <a:t>Pandas &amp; NumPy </a:t>
            </a:r>
            <a:r>
              <a:rPr lang="en-IN" sz="1800" dirty="0"/>
              <a:t>- Data cleaning and preprocessing</a:t>
            </a:r>
            <a:endParaRPr lang="en-IN" sz="1800" dirty="0"/>
          </a:p>
          <a:p>
            <a:pPr lvl="1">
              <a:lnSpc>
                <a:spcPct val="150000"/>
              </a:lnSpc>
            </a:pPr>
            <a:r>
              <a:rPr lang="en-IN" sz="1800" b="1" dirty="0"/>
              <a:t>Scikit-learn </a:t>
            </a:r>
            <a:r>
              <a:rPr lang="en-IN" sz="1800" dirty="0"/>
              <a:t>- Machine learning (model training, regression, evaluation)</a:t>
            </a:r>
            <a:endParaRPr lang="en-IN" sz="1800" dirty="0"/>
          </a:p>
          <a:p>
            <a:pPr lvl="1">
              <a:lnSpc>
                <a:spcPct val="150000"/>
              </a:lnSpc>
            </a:pPr>
            <a:r>
              <a:rPr lang="en-IN" sz="1800" b="1" dirty="0"/>
              <a:t>Matplotlib/Seaborn- </a:t>
            </a:r>
            <a:r>
              <a:rPr lang="en-IN" sz="1800" dirty="0"/>
              <a:t>Data visualization and feature importance</a:t>
            </a:r>
            <a:endParaRPr lang="en-IN" sz="1800" dirty="0"/>
          </a:p>
          <a:p>
            <a:pPr lvl="1">
              <a:lnSpc>
                <a:spcPct val="150000"/>
              </a:lnSpc>
            </a:pPr>
            <a:r>
              <a:rPr lang="en-IN" sz="1800" b="1" dirty="0" err="1"/>
              <a:t>Jupyter</a:t>
            </a:r>
            <a:r>
              <a:rPr lang="en-IN" sz="1800" b="1" dirty="0"/>
              <a:t> Notebook </a:t>
            </a:r>
            <a:r>
              <a:rPr lang="en-IN" sz="1800" dirty="0"/>
              <a:t>- Cloud-based environment for running the project</a:t>
            </a:r>
            <a:endParaRPr lang="en-IN" sz="1800" dirty="0"/>
          </a:p>
          <a:p>
            <a:pPr lvl="1">
              <a:lnSpc>
                <a:spcPct val="150000"/>
              </a:lnSpc>
            </a:pPr>
            <a:r>
              <a:rPr lang="en-IN" sz="1800" b="1" dirty="0"/>
              <a:t>File handling libraries - </a:t>
            </a:r>
            <a:r>
              <a:rPr lang="en-IN" sz="1800" dirty="0" err="1"/>
              <a:t>openpyxl</a:t>
            </a:r>
            <a:r>
              <a:rPr lang="en-IN" sz="1800" dirty="0"/>
              <a:t> (for Excel) and built-in CSV handling</a:t>
            </a:r>
            <a:endParaRPr lang="en-IN" sz="1800" dirty="0"/>
          </a:p>
        </p:txBody>
      </p:sp>
      <p:sp>
        <p:nvSpPr>
          <p:cNvPr id="9" name="Title 8"/>
          <p:cNvSpPr>
            <a:spLocks noGrp="1"/>
          </p:cNvSpPr>
          <p:nvPr>
            <p:ph type="title"/>
          </p:nvPr>
        </p:nvSpPr>
        <p:spPr>
          <a:xfrm>
            <a:off x="660399" y="430567"/>
            <a:ext cx="5306291" cy="847817"/>
          </a:xfrm>
        </p:spPr>
        <p:txBody>
          <a:bodyPr>
            <a:normAutofit/>
          </a:bodyPr>
          <a:lstStyle/>
          <a:p>
            <a:r>
              <a:rPr lang="en-US" dirty="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0"/>
          </a:xfrm>
        </p:spPr>
        <p:txBody>
          <a:bodyPr>
            <a:normAutofit fontScale="90000"/>
          </a:bodyPr>
          <a:lstStyle/>
          <a:p>
            <a:r>
              <a:rPr lang="en-IN" b="1" dirty="0">
                <a:solidFill>
                  <a:schemeClr val="tx1"/>
                </a:solidFill>
              </a:rPr>
              <a:t>Python Code</a:t>
            </a:r>
            <a:endParaRPr lang="en-IN" b="1" dirty="0">
              <a:solidFill>
                <a:schemeClr val="tx1"/>
              </a:solidFill>
            </a:endParaRPr>
          </a:p>
        </p:txBody>
      </p:sp>
      <p:pic>
        <p:nvPicPr>
          <p:cNvPr id="6" name="Content Placeholder 5"/>
          <p:cNvPicPr>
            <a:picLocks noGrp="1" noChangeAspect="1"/>
          </p:cNvPicPr>
          <p:nvPr>
            <p:ph idx="1"/>
          </p:nvPr>
        </p:nvPicPr>
        <p:blipFill>
          <a:blip r:embed="rId1"/>
          <a:stretch>
            <a:fillRect/>
          </a:stretch>
        </p:blipFill>
        <p:spPr>
          <a:xfrm>
            <a:off x="526204" y="1219200"/>
            <a:ext cx="4369795" cy="1810003"/>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8" name="Picture 7"/>
          <p:cNvPicPr>
            <a:picLocks noChangeAspect="1"/>
          </p:cNvPicPr>
          <p:nvPr/>
        </p:nvPicPr>
        <p:blipFill>
          <a:blip r:embed="rId2"/>
          <a:stretch>
            <a:fillRect/>
          </a:stretch>
        </p:blipFill>
        <p:spPr>
          <a:xfrm>
            <a:off x="526204" y="3146678"/>
            <a:ext cx="4369795" cy="3424406"/>
          </a:xfrm>
          <a:prstGeom prst="rect">
            <a:avLst/>
          </a:prstGeom>
        </p:spPr>
      </p:pic>
      <p:pic>
        <p:nvPicPr>
          <p:cNvPr id="10" name="Picture 9"/>
          <p:cNvPicPr>
            <a:picLocks noChangeAspect="1"/>
          </p:cNvPicPr>
          <p:nvPr/>
        </p:nvPicPr>
        <p:blipFill>
          <a:blip r:embed="rId3"/>
          <a:stretch>
            <a:fillRect/>
          </a:stretch>
        </p:blipFill>
        <p:spPr>
          <a:xfrm>
            <a:off x="5218873" y="991235"/>
            <a:ext cx="4607603" cy="1438476"/>
          </a:xfrm>
          <a:prstGeom prst="rect">
            <a:avLst/>
          </a:prstGeom>
        </p:spPr>
      </p:pic>
      <p:pic>
        <p:nvPicPr>
          <p:cNvPr id="12" name="Picture 11"/>
          <p:cNvPicPr>
            <a:picLocks noChangeAspect="1"/>
          </p:cNvPicPr>
          <p:nvPr/>
        </p:nvPicPr>
        <p:blipFill>
          <a:blip r:embed="rId4"/>
          <a:stretch>
            <a:fillRect/>
          </a:stretch>
        </p:blipFill>
        <p:spPr>
          <a:xfrm>
            <a:off x="5218873" y="2521774"/>
            <a:ext cx="4607603" cy="828791"/>
          </a:xfrm>
          <a:prstGeom prst="rect">
            <a:avLst/>
          </a:prstGeom>
        </p:spPr>
      </p:pic>
      <p:pic>
        <p:nvPicPr>
          <p:cNvPr id="14" name="Picture 13"/>
          <p:cNvPicPr>
            <a:picLocks noChangeAspect="1"/>
          </p:cNvPicPr>
          <p:nvPr/>
        </p:nvPicPr>
        <p:blipFill>
          <a:blip r:embed="rId5"/>
          <a:stretch>
            <a:fillRect/>
          </a:stretch>
        </p:blipFill>
        <p:spPr>
          <a:xfrm>
            <a:off x="5290335" y="3475660"/>
            <a:ext cx="4536142" cy="1133633"/>
          </a:xfrm>
          <a:prstGeom prst="rect">
            <a:avLst/>
          </a:prstGeom>
        </p:spPr>
      </p:pic>
      <p:pic>
        <p:nvPicPr>
          <p:cNvPr id="16" name="Picture 15"/>
          <p:cNvPicPr>
            <a:picLocks noChangeAspect="1"/>
          </p:cNvPicPr>
          <p:nvPr/>
        </p:nvPicPr>
        <p:blipFill>
          <a:blip r:embed="rId6"/>
          <a:stretch>
            <a:fillRect/>
          </a:stretch>
        </p:blipFill>
        <p:spPr>
          <a:xfrm>
            <a:off x="5290334" y="4611521"/>
            <a:ext cx="4369795" cy="18075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p:cNvPicPr>
            <a:picLocks noChangeAspect="1"/>
          </p:cNvPicPr>
          <p:nvPr/>
        </p:nvPicPr>
        <p:blipFill>
          <a:blip r:embed="rId3"/>
          <a:stretch>
            <a:fillRect/>
          </a:stretch>
        </p:blipFill>
        <p:spPr>
          <a:xfrm>
            <a:off x="644931" y="1201586"/>
            <a:ext cx="7799822" cy="47934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p:cNvPicPr>
            <a:picLocks noChangeAspect="1"/>
          </p:cNvPicPr>
          <p:nvPr/>
        </p:nvPicPr>
        <p:blipFill>
          <a:blip r:embed="rId3"/>
          <a:stretch>
            <a:fillRect/>
          </a:stretch>
        </p:blipFill>
        <p:spPr>
          <a:xfrm>
            <a:off x="582402" y="1167896"/>
            <a:ext cx="8050610" cy="50087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681513" y="1458543"/>
            <a:ext cx="4275138" cy="477520"/>
          </a:xfrm>
        </p:spPr>
        <p:txBody>
          <a:bodyPr>
            <a:normAutofit/>
          </a:bodyPr>
          <a:lstStyle/>
          <a:p>
            <a:pPr marL="0" indent="0">
              <a:buNone/>
            </a:pPr>
            <a:endParaRPr lang="en-IN" dirty="0"/>
          </a:p>
        </p:txBody>
      </p:sp>
      <p:pic>
        <p:nvPicPr>
          <p:cNvPr id="3" name="Picture 2"/>
          <p:cNvPicPr>
            <a:picLocks noChangeAspect="1"/>
          </p:cNvPicPr>
          <p:nvPr/>
        </p:nvPicPr>
        <p:blipFill>
          <a:blip r:embed="rId3"/>
          <a:stretch>
            <a:fillRect/>
          </a:stretch>
        </p:blipFill>
        <p:spPr>
          <a:xfrm>
            <a:off x="439604" y="1323681"/>
            <a:ext cx="8345807" cy="42106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datastoreItem>
</file>

<file path=customXml/itemProps2.xml><?xml version="1.0" encoding="utf-8"?>
<ds:datastoreItem xmlns:ds="http://schemas.openxmlformats.org/officeDocument/2006/customXml" ds:itemID="{B19EB750-A6DA-4BE8-B87B-FC499FE73360}">
  <ds:schemaRefs/>
</ds:datastoreItem>
</file>

<file path=customXml/itemProps3.xml><?xml version="1.0" encoding="utf-8"?>
<ds:datastoreItem xmlns:ds="http://schemas.openxmlformats.org/officeDocument/2006/customXml" ds:itemID="{05D99ABA-76CE-4A8E-B5F0-C051B96628DE}">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2030</Words>
  <Application>WPS Presentation</Application>
  <PresentationFormat>Widescreen</PresentationFormat>
  <Paragraphs>64</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Wingdings 3</vt:lpstr>
      <vt:lpstr>Arial</vt:lpstr>
      <vt:lpstr>Calibri</vt:lpstr>
      <vt:lpstr>Trebuchet MS</vt:lpstr>
      <vt:lpstr>Microsoft YaHei</vt:lpstr>
      <vt:lpstr>Arial Unicode MS</vt:lpstr>
      <vt:lpstr>Facet</vt:lpstr>
      <vt:lpstr>AIRBNB HOTEL BOOKING ANALYSIS </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      </vt:lpstr>
      <vt:lpstr>WHO ARE THE END USERS?</vt:lpstr>
      <vt:lpstr>Technology Used</vt:lpstr>
      <vt:lpstr>Python Code</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KARTIK HEGDE</cp:lastModifiedBy>
  <cp:revision>108</cp:revision>
  <dcterms:created xsi:type="dcterms:W3CDTF">2021-07-11T13:13:00Z</dcterms:created>
  <dcterms:modified xsi:type="dcterms:W3CDTF">2025-09-28T15:06:21Z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B14E3CEAD11C4872A9CE5BB348706003_12</vt:lpwstr>
  </property>
  <property fmtid="{D5CDD505-2E9C-101B-9397-08002B2CF9AE}" pid="4" name="KSOProductBuildVer">
    <vt:lpwstr>1033-12.2.0.22549</vt:lpwstr>
  </property>
</Properties>
</file>