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0" clrIdx="0">
    <p:extLst>
      <p:ext uri="{19B8F6BF-5375-455C-9EA6-DF929625EA0E}">
        <p15:presenceInfo xmlns:p15="http://schemas.microsoft.com/office/powerpoint/2012/main" userId="27a32326364e48f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44DBF4-9636-488C-90D0-41781C507E80}" type="datetimeFigureOut">
              <a:rPr lang="en-IN" smtClean="0"/>
              <a:t>10-03-2023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AB52AD-4262-4BB8-9227-4715D2B88193}" type="slidenum">
              <a:rPr lang="en-IN" smtClean="0"/>
              <a:t>‹#›</a:t>
            </a:fld>
            <a:endParaRPr lang="en-IN"/>
          </a:p>
        </p:txBody>
      </p:sp>
    </p:spTree>
    <p:extLst>
      <p:ext uri="{BB962C8B-B14F-4D97-AF65-F5344CB8AC3E}">
        <p14:creationId xmlns:p14="http://schemas.microsoft.com/office/powerpoint/2010/main" val="191404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FAB52AD-4262-4BB8-9227-4715D2B88193}" type="slidenum">
              <a:rPr lang="en-IN" smtClean="0"/>
              <a:t>2</a:t>
            </a:fld>
            <a:endParaRPr lang="en-IN"/>
          </a:p>
        </p:txBody>
      </p:sp>
    </p:spTree>
    <p:extLst>
      <p:ext uri="{BB962C8B-B14F-4D97-AF65-F5344CB8AC3E}">
        <p14:creationId xmlns:p14="http://schemas.microsoft.com/office/powerpoint/2010/main" val="4039031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128B52C-EC7B-4C31-93A1-9433AAE75928}"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5D15FC-F443-4316-8D76-098D77D51981}" type="slidenum">
              <a:rPr lang="en-IN" smtClean="0"/>
              <a:t>‹#›</a:t>
            </a:fld>
            <a:endParaRPr lang="en-IN"/>
          </a:p>
        </p:txBody>
      </p:sp>
    </p:spTree>
    <p:extLst>
      <p:ext uri="{BB962C8B-B14F-4D97-AF65-F5344CB8AC3E}">
        <p14:creationId xmlns:p14="http://schemas.microsoft.com/office/powerpoint/2010/main" val="3933089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28B52C-EC7B-4C31-93A1-9433AAE75928}"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5D15FC-F443-4316-8D76-098D77D51981}" type="slidenum">
              <a:rPr lang="en-IN" smtClean="0"/>
              <a:t>‹#›</a:t>
            </a:fld>
            <a:endParaRPr lang="en-IN"/>
          </a:p>
        </p:txBody>
      </p:sp>
    </p:spTree>
    <p:extLst>
      <p:ext uri="{BB962C8B-B14F-4D97-AF65-F5344CB8AC3E}">
        <p14:creationId xmlns:p14="http://schemas.microsoft.com/office/powerpoint/2010/main" val="525595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28B52C-EC7B-4C31-93A1-9433AAE75928}"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5D15FC-F443-4316-8D76-098D77D51981}" type="slidenum">
              <a:rPr lang="en-IN" smtClean="0"/>
              <a:t>‹#›</a:t>
            </a:fld>
            <a:endParaRPr lang="en-IN"/>
          </a:p>
        </p:txBody>
      </p:sp>
    </p:spTree>
    <p:extLst>
      <p:ext uri="{BB962C8B-B14F-4D97-AF65-F5344CB8AC3E}">
        <p14:creationId xmlns:p14="http://schemas.microsoft.com/office/powerpoint/2010/main" val="317070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28B52C-EC7B-4C31-93A1-9433AAE75928}"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5D15FC-F443-4316-8D76-098D77D51981}" type="slidenum">
              <a:rPr lang="en-IN" smtClean="0"/>
              <a:t>‹#›</a:t>
            </a:fld>
            <a:endParaRPr lang="en-IN"/>
          </a:p>
        </p:txBody>
      </p:sp>
    </p:spTree>
    <p:extLst>
      <p:ext uri="{BB962C8B-B14F-4D97-AF65-F5344CB8AC3E}">
        <p14:creationId xmlns:p14="http://schemas.microsoft.com/office/powerpoint/2010/main" val="128015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28B52C-EC7B-4C31-93A1-9433AAE75928}"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5D15FC-F443-4316-8D76-098D77D51981}" type="slidenum">
              <a:rPr lang="en-IN" smtClean="0"/>
              <a:t>‹#›</a:t>
            </a:fld>
            <a:endParaRPr lang="en-IN"/>
          </a:p>
        </p:txBody>
      </p:sp>
    </p:spTree>
    <p:extLst>
      <p:ext uri="{BB962C8B-B14F-4D97-AF65-F5344CB8AC3E}">
        <p14:creationId xmlns:p14="http://schemas.microsoft.com/office/powerpoint/2010/main" val="59519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128B52C-EC7B-4C31-93A1-9433AAE75928}"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5D15FC-F443-4316-8D76-098D77D51981}" type="slidenum">
              <a:rPr lang="en-IN" smtClean="0"/>
              <a:t>‹#›</a:t>
            </a:fld>
            <a:endParaRPr lang="en-IN"/>
          </a:p>
        </p:txBody>
      </p:sp>
    </p:spTree>
    <p:extLst>
      <p:ext uri="{BB962C8B-B14F-4D97-AF65-F5344CB8AC3E}">
        <p14:creationId xmlns:p14="http://schemas.microsoft.com/office/powerpoint/2010/main" val="378093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128B52C-EC7B-4C31-93A1-9433AAE75928}" type="datetimeFigureOut">
              <a:rPr lang="en-IN" smtClean="0"/>
              <a:t>10-03-2023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5D15FC-F443-4316-8D76-098D77D51981}" type="slidenum">
              <a:rPr lang="en-IN" smtClean="0"/>
              <a:t>‹#›</a:t>
            </a:fld>
            <a:endParaRPr lang="en-IN"/>
          </a:p>
        </p:txBody>
      </p:sp>
    </p:spTree>
    <p:extLst>
      <p:ext uri="{BB962C8B-B14F-4D97-AF65-F5344CB8AC3E}">
        <p14:creationId xmlns:p14="http://schemas.microsoft.com/office/powerpoint/2010/main" val="157841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128B52C-EC7B-4C31-93A1-9433AAE75928}" type="datetimeFigureOut">
              <a:rPr lang="en-IN" smtClean="0"/>
              <a:t>10-03-2023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5D15FC-F443-4316-8D76-098D77D51981}" type="slidenum">
              <a:rPr lang="en-IN" smtClean="0"/>
              <a:t>‹#›</a:t>
            </a:fld>
            <a:endParaRPr lang="en-IN"/>
          </a:p>
        </p:txBody>
      </p:sp>
    </p:spTree>
    <p:extLst>
      <p:ext uri="{BB962C8B-B14F-4D97-AF65-F5344CB8AC3E}">
        <p14:creationId xmlns:p14="http://schemas.microsoft.com/office/powerpoint/2010/main" val="2555859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28B52C-EC7B-4C31-93A1-9433AAE75928}" type="datetimeFigureOut">
              <a:rPr lang="en-IN" smtClean="0"/>
              <a:t>10-03-2023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5D15FC-F443-4316-8D76-098D77D51981}" type="slidenum">
              <a:rPr lang="en-IN" smtClean="0"/>
              <a:t>‹#›</a:t>
            </a:fld>
            <a:endParaRPr lang="en-IN"/>
          </a:p>
        </p:txBody>
      </p:sp>
    </p:spTree>
    <p:extLst>
      <p:ext uri="{BB962C8B-B14F-4D97-AF65-F5344CB8AC3E}">
        <p14:creationId xmlns:p14="http://schemas.microsoft.com/office/powerpoint/2010/main" val="2713640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28B52C-EC7B-4C31-93A1-9433AAE75928}"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5D15FC-F443-4316-8D76-098D77D51981}" type="slidenum">
              <a:rPr lang="en-IN" smtClean="0"/>
              <a:t>‹#›</a:t>
            </a:fld>
            <a:endParaRPr lang="en-IN"/>
          </a:p>
        </p:txBody>
      </p:sp>
    </p:spTree>
    <p:extLst>
      <p:ext uri="{BB962C8B-B14F-4D97-AF65-F5344CB8AC3E}">
        <p14:creationId xmlns:p14="http://schemas.microsoft.com/office/powerpoint/2010/main" val="293273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28B52C-EC7B-4C31-93A1-9433AAE75928}"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5D15FC-F443-4316-8D76-098D77D51981}" type="slidenum">
              <a:rPr lang="en-IN" smtClean="0"/>
              <a:t>‹#›</a:t>
            </a:fld>
            <a:endParaRPr lang="en-IN"/>
          </a:p>
        </p:txBody>
      </p:sp>
    </p:spTree>
    <p:extLst>
      <p:ext uri="{BB962C8B-B14F-4D97-AF65-F5344CB8AC3E}">
        <p14:creationId xmlns:p14="http://schemas.microsoft.com/office/powerpoint/2010/main" val="361588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8B52C-EC7B-4C31-93A1-9433AAE75928}" type="datetimeFigureOut">
              <a:rPr lang="en-IN" smtClean="0"/>
              <a:t>10-03-2023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D15FC-F443-4316-8D76-098D77D51981}" type="slidenum">
              <a:rPr lang="en-IN" smtClean="0"/>
              <a:t>‹#›</a:t>
            </a:fld>
            <a:endParaRPr lang="en-IN"/>
          </a:p>
        </p:txBody>
      </p:sp>
    </p:spTree>
    <p:extLst>
      <p:ext uri="{BB962C8B-B14F-4D97-AF65-F5344CB8AC3E}">
        <p14:creationId xmlns:p14="http://schemas.microsoft.com/office/powerpoint/2010/main" val="2389435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4973" y="596349"/>
            <a:ext cx="9144000" cy="548640"/>
          </a:xfrm>
        </p:spPr>
        <p:txBody>
          <a:bodyPr>
            <a:noAutofit/>
          </a:bodyPr>
          <a:lstStyle/>
          <a:p>
            <a:r>
              <a:rPr lang="en-IN" sz="3600" dirty="0" smtClean="0"/>
              <a:t>What is inventory management?</a:t>
            </a:r>
            <a:endParaRPr lang="en-IN" sz="3600" dirty="0"/>
          </a:p>
        </p:txBody>
      </p:sp>
      <p:sp>
        <p:nvSpPr>
          <p:cNvPr id="3" name="Subtitle 2"/>
          <p:cNvSpPr>
            <a:spLocks noGrp="1"/>
          </p:cNvSpPr>
          <p:nvPr>
            <p:ph type="subTitle" idx="1"/>
          </p:nvPr>
        </p:nvSpPr>
        <p:spPr>
          <a:xfrm>
            <a:off x="1524000" y="1367623"/>
            <a:ext cx="9144000" cy="4993420"/>
          </a:xfrm>
        </p:spPr>
        <p:txBody>
          <a:bodyPr>
            <a:normAutofit fontScale="77500" lnSpcReduction="20000"/>
          </a:bodyPr>
          <a:lstStyle/>
          <a:p>
            <a:pPr algn="l">
              <a:lnSpc>
                <a:spcPct val="120000"/>
              </a:lnSpc>
            </a:pPr>
            <a:r>
              <a:rPr lang="en-US" dirty="0" smtClean="0">
                <a:latin typeface="Times New Roman" panose="02020603050405020304" pitchFamily="18" charset="0"/>
                <a:cs typeface="Times New Roman" panose="02020603050405020304" pitchFamily="18" charset="0"/>
              </a:rPr>
              <a:t>Inventory management is the process of efficiently overseeing the flow of goods, products or materials in and out of a business or organization. This includes managing the ordering, storing, tracking and selling of inventory, as well as ensuring that inventory levels are optimal to meet customer demand while minimizing excess inventory and associated costs.</a:t>
            </a:r>
          </a:p>
          <a:p>
            <a:pPr algn="l">
              <a:lnSpc>
                <a:spcPct val="120000"/>
              </a:lnSpc>
            </a:pPr>
            <a:endParaRPr lang="en-US" dirty="0" smtClean="0">
              <a:latin typeface="Times New Roman" panose="02020603050405020304" pitchFamily="18" charset="0"/>
              <a:cs typeface="Times New Roman" panose="02020603050405020304" pitchFamily="18" charset="0"/>
            </a:endParaRPr>
          </a:p>
          <a:p>
            <a:pPr algn="l">
              <a:lnSpc>
                <a:spcPct val="120000"/>
              </a:lnSpc>
            </a:pPr>
            <a:r>
              <a:rPr lang="en-US" dirty="0" smtClean="0">
                <a:latin typeface="Times New Roman" panose="02020603050405020304" pitchFamily="18" charset="0"/>
                <a:cs typeface="Times New Roman" panose="02020603050405020304" pitchFamily="18" charset="0"/>
              </a:rPr>
              <a:t>Effective inventory management involves balancing the costs of holding inventory (such as storage, handling and financing costs) with the benefits of having sufficient inventory on hand to meet customer demand and prevent stock outs. It also involves monitoring inventory levels, forecasting demand, and making data-driven decisions to optimize inventory levels, reorder points, and safety stock levels.</a:t>
            </a:r>
          </a:p>
          <a:p>
            <a:pPr algn="l">
              <a:lnSpc>
                <a:spcPct val="120000"/>
              </a:lnSpc>
            </a:pPr>
            <a:endParaRPr lang="en-US" dirty="0" smtClean="0">
              <a:latin typeface="Times New Roman" panose="02020603050405020304" pitchFamily="18" charset="0"/>
              <a:cs typeface="Times New Roman" panose="02020603050405020304" pitchFamily="18" charset="0"/>
            </a:endParaRPr>
          </a:p>
          <a:p>
            <a:pPr algn="l">
              <a:lnSpc>
                <a:spcPct val="120000"/>
              </a:lnSpc>
            </a:pPr>
            <a:r>
              <a:rPr lang="en-US" dirty="0" smtClean="0">
                <a:latin typeface="Times New Roman" panose="02020603050405020304" pitchFamily="18" charset="0"/>
                <a:cs typeface="Times New Roman" panose="02020603050405020304" pitchFamily="18" charset="0"/>
              </a:rPr>
              <a:t>Inventory management is an essential function for businesses of all sizes and types, including retail stores, warehouses, manufacturers, and distributors. By maintaining accurate inventory records and using inventory management software, businesses can reduce costs, improve efficiency, and enhance customer satisfaction.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629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97280" y="818984"/>
            <a:ext cx="9629030" cy="5078313"/>
          </a:xfrm>
          <a:prstGeom prst="rect">
            <a:avLst/>
          </a:prstGeom>
          <a:noFill/>
        </p:spPr>
        <p:txBody>
          <a:bodyPr wrap="square" rtlCol="0">
            <a:spAutoFit/>
          </a:bodyPr>
          <a:lstStyle/>
          <a:p>
            <a:pPr>
              <a:lnSpc>
                <a:spcPct val="150000"/>
              </a:lnSpc>
            </a:pPr>
            <a:r>
              <a:rPr lang="en-US" sz="2000" dirty="0">
                <a:solidFill>
                  <a:srgbClr val="FF0000"/>
                </a:solidFill>
                <a:latin typeface="Times New Roman" panose="02020603050405020304" pitchFamily="18" charset="0"/>
                <a:cs typeface="Times New Roman" panose="02020603050405020304" pitchFamily="18" charset="0"/>
              </a:rPr>
              <a:t>Vendor Managed Inventory </a:t>
            </a:r>
            <a:r>
              <a:rPr lang="en-US" dirty="0">
                <a:latin typeface="Times New Roman" panose="02020603050405020304" pitchFamily="18" charset="0"/>
                <a:cs typeface="Times New Roman" panose="02020603050405020304" pitchFamily="18" charset="0"/>
              </a:rPr>
              <a:t>(VMI) is a supply chain management practice where the supplier or vendor of goods takes responsibility for managing the inventory levels of the customer. In this system, the vendor monitors the inventory levels of their products at the customer's location, and based on the agreed-upon inventory levels, the vendor ensures that the customer always has the required level of inventory without the customer having to place individual orders.</a:t>
            </a:r>
          </a:p>
          <a:p>
            <a:pPr>
              <a:lnSpc>
                <a:spcPct val="150000"/>
              </a:lnSpc>
            </a:pPr>
            <a:r>
              <a:rPr lang="en-US" dirty="0">
                <a:latin typeface="Times New Roman" panose="02020603050405020304" pitchFamily="18" charset="0"/>
                <a:cs typeface="Times New Roman" panose="02020603050405020304" pitchFamily="18" charset="0"/>
              </a:rPr>
              <a:t>The vendor typically receives access to the customer's inventory data and then regularly checks the inventory levels to determine the amount of stock to replenish. This ensures that the customer always has the right amount of inventory to meet their needs while reducing the risk of </a:t>
            </a:r>
            <a:r>
              <a:rPr lang="en-US" dirty="0" smtClean="0">
                <a:latin typeface="Times New Roman" panose="02020603050405020304" pitchFamily="18" charset="0"/>
                <a:cs typeface="Times New Roman" panose="02020603050405020304" pitchFamily="18" charset="0"/>
              </a:rPr>
              <a:t>stock outs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overstocking. VMI </a:t>
            </a:r>
            <a:r>
              <a:rPr lang="en-US" dirty="0">
                <a:latin typeface="Times New Roman" panose="02020603050405020304" pitchFamily="18" charset="0"/>
                <a:cs typeface="Times New Roman" panose="02020603050405020304" pitchFamily="18" charset="0"/>
              </a:rPr>
              <a:t>is typically used in industries where there is a high volume of inventory turnover, such as retail, manufacturing, and automotive industries. VMI can help improve efficiency, reduce inventory holding costs, and improve the overall supply chain performance.</a:t>
            </a:r>
          </a:p>
          <a:p>
            <a:pPr>
              <a:lnSpc>
                <a:spcPct val="150000"/>
              </a:lnSpc>
            </a:pPr>
            <a:r>
              <a:rPr lang="en-IN" dirty="0">
                <a:latin typeface="Times New Roman" panose="02020603050405020304" pitchFamily="18" charset="0"/>
                <a:cs typeface="Times New Roman" panose="02020603050405020304" pitchFamily="18" charset="0"/>
              </a:rPr>
              <a:t>I</a:t>
            </a:r>
            <a:r>
              <a:rPr lang="en-IN" dirty="0" smtClean="0">
                <a:latin typeface="Times New Roman" panose="02020603050405020304" pitchFamily="18" charset="0"/>
                <a:cs typeface="Times New Roman" panose="02020603050405020304" pitchFamily="18" charset="0"/>
              </a:rPr>
              <a:t>n this project, we consider Vendor Managed Inventory (VMI)</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0217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492981"/>
            <a:ext cx="9342783"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Simple Case : One Warehouse</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842838" y="1280160"/>
                <a:ext cx="8833899" cy="4093428"/>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There is a warehouse </a:t>
                </a:r>
                <a:r>
                  <a:rPr lang="en-US" sz="1600" dirty="0">
                    <a:latin typeface="Times New Roman" panose="02020603050405020304" pitchFamily="18" charset="0"/>
                    <a:cs typeface="Times New Roman" panose="02020603050405020304" pitchFamily="18" charset="0"/>
                  </a:rPr>
                  <a:t>where </a:t>
                </a:r>
                <a:r>
                  <a:rPr lang="en-US" sz="1600" dirty="0" smtClean="0">
                    <a:latin typeface="Times New Roman" panose="02020603050405020304" pitchFamily="18" charset="0"/>
                    <a:cs typeface="Times New Roman" panose="02020603050405020304" pitchFamily="18" charset="0"/>
                  </a:rPr>
                  <a:t>we need </a:t>
                </a:r>
                <a:r>
                  <a:rPr lang="en-US" sz="1600" dirty="0">
                    <a:latin typeface="Times New Roman" panose="02020603050405020304" pitchFamily="18" charset="0"/>
                    <a:cs typeface="Times New Roman" panose="02020603050405020304" pitchFamily="18" charset="0"/>
                  </a:rPr>
                  <a:t>to keep the inventory of the stocks as per the expected customer </a:t>
                </a:r>
                <a:r>
                  <a:rPr lang="en-US" sz="1600" dirty="0" smtClean="0">
                    <a:latin typeface="Times New Roman" panose="02020603050405020304" pitchFamily="18" charset="0"/>
                    <a:cs typeface="Times New Roman" panose="02020603050405020304" pitchFamily="18" charset="0"/>
                  </a:rPr>
                  <a:t>demand. </a:t>
                </a:r>
                <a:r>
                  <a:rPr lang="en-US" sz="1600" dirty="0">
                    <a:latin typeface="Times New Roman" panose="02020603050405020304" pitchFamily="18" charset="0"/>
                    <a:cs typeface="Times New Roman" panose="02020603050405020304" pitchFamily="18" charset="0"/>
                  </a:rPr>
                  <a:t>For simplicity, let's assume </a:t>
                </a:r>
                <a:r>
                  <a:rPr lang="en-US" sz="1600" dirty="0" smtClean="0">
                    <a:latin typeface="Times New Roman" panose="02020603050405020304" pitchFamily="18" charset="0"/>
                    <a:cs typeface="Times New Roman" panose="02020603050405020304" pitchFamily="18" charset="0"/>
                  </a:rPr>
                  <a:t>we manage </a:t>
                </a:r>
                <a:r>
                  <a:rPr lang="en-US" sz="1600" dirty="0">
                    <a:latin typeface="Times New Roman" panose="02020603050405020304" pitchFamily="18" charset="0"/>
                    <a:cs typeface="Times New Roman" panose="02020603050405020304" pitchFamily="18" charset="0"/>
                  </a:rPr>
                  <a:t>maximum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IN" sz="1600" b="0" i="1" smtClean="0">
                            <a:latin typeface="Cambria Math" panose="02040503050406030204" pitchFamily="18" charset="0"/>
                            <a:cs typeface="Times New Roman" panose="02020603050405020304" pitchFamily="18" charset="0"/>
                          </a:rPr>
                          <m:t>𝑢</m:t>
                        </m:r>
                      </m:e>
                      <m:sub>
                        <m:r>
                          <a:rPr lang="en-IN" sz="1600" b="0" i="1" smtClean="0">
                            <a:latin typeface="Cambria Math" panose="02040503050406030204" pitchFamily="18" charset="0"/>
                            <a:cs typeface="Times New Roman" panose="02020603050405020304" pitchFamily="18" charset="0"/>
                          </a:rPr>
                          <m:t>𝑚𝑎𝑥</m:t>
                        </m:r>
                      </m:sub>
                    </m:sSub>
                  </m:oMath>
                </a14:m>
                <a:r>
                  <a:rPr lang="en-US" sz="1600" dirty="0" smtClean="0">
                    <a:latin typeface="Times New Roman" panose="02020603050405020304" pitchFamily="18" charset="0"/>
                    <a:cs typeface="Times New Roman" panose="02020603050405020304" pitchFamily="18" charset="0"/>
                  </a:rPr>
                  <a:t> units </a:t>
                </a:r>
                <a:r>
                  <a:rPr lang="en-US" sz="1600" dirty="0">
                    <a:latin typeface="Times New Roman" panose="02020603050405020304" pitchFamily="18" charset="0"/>
                    <a:cs typeface="Times New Roman" panose="02020603050405020304" pitchFamily="18" charset="0"/>
                  </a:rPr>
                  <a:t>of only 1 product in the </a:t>
                </a:r>
                <a:r>
                  <a:rPr lang="en-US" sz="1600" dirty="0" smtClean="0">
                    <a:latin typeface="Times New Roman" panose="02020603050405020304" pitchFamily="18" charset="0"/>
                    <a:cs typeface="Times New Roman" panose="02020603050405020304" pitchFamily="18" charset="0"/>
                  </a:rPr>
                  <a:t>warehouse.</a:t>
                </a:r>
                <a:endParaRPr lang="en-IN"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At the end of each day, we look at the stock in hand  </a:t>
                </a:r>
                <a14:m>
                  <m:oMath xmlns:m="http://schemas.openxmlformats.org/officeDocument/2006/math">
                    <m:sSub>
                      <m:sSubPr>
                        <m:ctrlPr>
                          <a:rPr lang="en-US" sz="1600" i="1" smtClean="0">
                            <a:latin typeface="Cambria Math" panose="02040503050406030204" pitchFamily="18" charset="0"/>
                          </a:rPr>
                        </m:ctrlPr>
                      </m:sSubPr>
                      <m:e>
                        <m:r>
                          <a:rPr lang="en-IN" sz="1600" b="0" i="1" smtClean="0">
                            <a:latin typeface="Cambria Math" panose="02040503050406030204" pitchFamily="18" charset="0"/>
                          </a:rPr>
                          <m:t>𝑠</m:t>
                        </m:r>
                      </m:e>
                      <m:sub>
                        <m:r>
                          <a:rPr lang="en-IN" sz="1600" b="0" i="1" smtClean="0">
                            <a:latin typeface="Cambria Math" panose="02040503050406030204" pitchFamily="18" charset="0"/>
                          </a:rPr>
                          <m:t>𝑡</m:t>
                        </m:r>
                      </m:sub>
                    </m:sSub>
                  </m:oMath>
                </a14:m>
                <a:r>
                  <a:rPr lang="en-IN"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decision to order additional units of the product is then made at the end of every day and the delivery happens by next day early morning</a:t>
                </a:r>
                <a:r>
                  <a:rPr lang="en-US" sz="1600" dirty="0" smtClean="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demand for the product arrives </a:t>
                </a:r>
                <a:r>
                  <a:rPr lang="en-US" sz="1600" dirty="0" smtClean="0">
                    <a:latin typeface="Times New Roman" panose="02020603050405020304" pitchFamily="18" charset="0"/>
                    <a:cs typeface="Times New Roman" panose="02020603050405020304" pitchFamily="18" charset="0"/>
                  </a:rPr>
                  <a:t>throughout </a:t>
                </a:r>
                <a:r>
                  <a:rPr lang="en-US" sz="1600" dirty="0">
                    <a:latin typeface="Times New Roman" panose="02020603050405020304" pitchFamily="18" charset="0"/>
                    <a:cs typeface="Times New Roman" panose="02020603050405020304" pitchFamily="18" charset="0"/>
                  </a:rPr>
                  <a:t>the day which is immediately serviced. Products are sold in whole units. The total demand </a:t>
                </a:r>
                <a:r>
                  <a:rPr lang="en-US" sz="1600" dirty="0" smtClean="0">
                    <a:latin typeface="Times New Roman" panose="02020603050405020304" pitchFamily="18" charset="0"/>
                    <a:cs typeface="Times New Roman" panose="02020603050405020304" pitchFamily="18" charset="0"/>
                  </a:rPr>
                  <a:t>throughout </a:t>
                </a:r>
                <a:r>
                  <a:rPr lang="en-US" sz="1600" dirty="0">
                    <a:latin typeface="Times New Roman" panose="02020603050405020304" pitchFamily="18" charset="0"/>
                    <a:cs typeface="Times New Roman" panose="02020603050405020304" pitchFamily="18" charset="0"/>
                  </a:rPr>
                  <a:t>the day is Poisson distributed with mean rate of </a:t>
                </a:r>
                <a:r>
                  <a:rPr lang="en-US" sz="16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1600" dirty="0" smtClean="0">
                    <a:latin typeface="Times New Roman" panose="02020603050405020304" pitchFamily="18" charset="0"/>
                    <a:cs typeface="Times New Roman" panose="02020603050405020304" pitchFamily="18" charset="0"/>
                  </a:rPr>
                  <a:t>units</a:t>
                </a:r>
                <a:r>
                  <a:rPr lang="en-US" sz="1600" dirty="0">
                    <a:latin typeface="Times New Roman" panose="02020603050405020304" pitchFamily="18" charset="0"/>
                    <a:cs typeface="Times New Roman" panose="02020603050405020304" pitchFamily="18" charset="0"/>
                  </a:rPr>
                  <a:t>. In case, the demand exceeds the inventory, the extra demand is lost</a:t>
                </a:r>
                <a:r>
                  <a:rPr lang="en-US" sz="1600" dirty="0" smtClean="0">
                    <a:latin typeface="Times New Roman" panose="02020603050405020304" pitchFamily="18" charset="0"/>
                    <a:cs typeface="Times New Roman" panose="02020603050405020304" pitchFamily="18" charset="0"/>
                  </a:rPr>
                  <a:t>.</a:t>
                </a:r>
              </a:p>
              <a:p>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There is a fixed cost K and a variable cost c(u) =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IN" sz="1600" b="0" i="1" smtClean="0">
                            <a:latin typeface="Cambria Math" panose="02040503050406030204" pitchFamily="18" charset="0"/>
                            <a:cs typeface="Times New Roman" panose="02020603050405020304" pitchFamily="18" charset="0"/>
                          </a:rPr>
                          <m:t>𝑣</m:t>
                        </m:r>
                      </m:e>
                      <m:sub>
                        <m:r>
                          <a:rPr lang="en-IN" sz="1600" b="0" i="1" smtClean="0">
                            <a:latin typeface="Cambria Math" panose="02040503050406030204" pitchFamily="18" charset="0"/>
                            <a:cs typeface="Times New Roman" panose="02020603050405020304" pitchFamily="18" charset="0"/>
                          </a:rPr>
                          <m:t>𝑐</m:t>
                        </m:r>
                      </m:sub>
                    </m:sSub>
                    <m:r>
                      <a:rPr lang="en-IN" sz="1600" b="0" i="1" smtClean="0">
                        <a:latin typeface="Cambria Math" panose="02040503050406030204" pitchFamily="18" charset="0"/>
                        <a:cs typeface="Times New Roman" panose="02020603050405020304" pitchFamily="18" charset="0"/>
                      </a:rPr>
                      <m:t>∗</m:t>
                    </m:r>
                  </m:oMath>
                </a14:m>
                <a:r>
                  <a:rPr lang="en-US" sz="1600" dirty="0" smtClean="0">
                    <a:latin typeface="Times New Roman" panose="02020603050405020304" pitchFamily="18" charset="0"/>
                    <a:cs typeface="Times New Roman" panose="02020603050405020304" pitchFamily="18" charset="0"/>
                  </a:rPr>
                  <a:t>u for placing an order of u. Further, there is a holding cost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IN" sz="1600" b="0" i="1" smtClean="0">
                            <a:latin typeface="Cambria Math" panose="02040503050406030204" pitchFamily="18" charset="0"/>
                            <a:cs typeface="Times New Roman" panose="02020603050405020304" pitchFamily="18" charset="0"/>
                          </a:rPr>
                          <m:t>h</m:t>
                        </m:r>
                      </m:e>
                      <m:sub>
                        <m:r>
                          <a:rPr lang="en-IN" sz="1600" b="0" i="1" smtClean="0">
                            <a:latin typeface="Cambria Math" panose="02040503050406030204" pitchFamily="18" charset="0"/>
                            <a:cs typeface="Times New Roman" panose="02020603050405020304" pitchFamily="18" charset="0"/>
                          </a:rPr>
                          <m:t>𝑐</m:t>
                        </m:r>
                      </m:sub>
                    </m:sSub>
                  </m:oMath>
                </a14:m>
                <a:r>
                  <a:rPr lang="en-US" sz="1600" dirty="0" smtClean="0">
                    <a:latin typeface="Times New Roman" panose="02020603050405020304" pitchFamily="18" charset="0"/>
                    <a:cs typeface="Times New Roman" panose="02020603050405020304" pitchFamily="18" charset="0"/>
                  </a:rPr>
                  <a:t> for each item in inventory at the end of the day.  For each unit sold, the revenue is </a:t>
                </a:r>
                <a14:m>
                  <m:oMath xmlns:m="http://schemas.openxmlformats.org/officeDocument/2006/math">
                    <m:r>
                      <a:rPr lang="en-IN" sz="1600" b="0" i="1" smtClean="0">
                        <a:latin typeface="Cambria Math" panose="02040503050406030204" pitchFamily="18" charset="0"/>
                        <a:cs typeface="Times New Roman" panose="02020603050405020304" pitchFamily="18" charset="0"/>
                      </a:rPr>
                      <m:t>𝑟</m:t>
                    </m:r>
                  </m:oMath>
                </a14:m>
                <a:r>
                  <a:rPr lang="en-US" sz="1600" dirty="0" smtClean="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We can formulate the above problem as Markov Decision Process (MDP).</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42838" y="1280160"/>
                <a:ext cx="8833899" cy="4093428"/>
              </a:xfrm>
              <a:prstGeom prst="rect">
                <a:avLst/>
              </a:prstGeom>
              <a:blipFill rotWithShape="0">
                <a:blip r:embed="rId2"/>
                <a:stretch>
                  <a:fillRect l="-552" t="-447"/>
                </a:stretch>
              </a:blipFill>
            </p:spPr>
            <p:txBody>
              <a:bodyPr/>
              <a:lstStyle/>
              <a:p>
                <a:r>
                  <a:rPr lang="en-IN">
                    <a:noFill/>
                  </a:rPr>
                  <a:t> </a:t>
                </a:r>
              </a:p>
            </p:txBody>
          </p:sp>
        </mc:Fallback>
      </mc:AlternateContent>
    </p:spTree>
    <p:extLst>
      <p:ext uri="{BB962C8B-B14F-4D97-AF65-F5344CB8AC3E}">
        <p14:creationId xmlns:p14="http://schemas.microsoft.com/office/powerpoint/2010/main" val="1929285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812" y="278296"/>
            <a:ext cx="9541565"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MARKOV DECISION PROCESS (MDP)</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683812" y="821780"/>
            <a:ext cx="9716494" cy="2350900"/>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Markov </a:t>
            </a:r>
            <a:r>
              <a:rPr lang="en-US" sz="1600" dirty="0">
                <a:latin typeface="Times New Roman" panose="02020603050405020304" pitchFamily="18" charset="0"/>
                <a:cs typeface="Times New Roman" panose="02020603050405020304" pitchFamily="18" charset="0"/>
              </a:rPr>
              <a:t>decision process (MDP) is a mathematical framework used to model decision-making problems in which outcomes are partially random and partially under the control of a decision-maker. </a:t>
            </a:r>
            <a:endParaRPr lang="en-US" sz="1600" dirty="0" smtClean="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In an MDP, a decision-maker takes actions in a sequence of states, each of which has a certain probability of leading to other states based on a transition function. The objective is to find a policy that maximizes the expected total reward over a finite or infinite time horizon. The reward function assigns a numerical value to each state, action, and transition based on the desired outcome of the decision-making problem</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683812" y="3427012"/>
                <a:ext cx="9485906" cy="2677656"/>
              </a:xfrm>
              <a:prstGeom prst="rect">
                <a:avLst/>
              </a:prstGeom>
              <a:noFill/>
            </p:spPr>
            <p:txBody>
              <a:bodyPr wrap="square" rtlCol="0">
                <a:spAutoFit/>
              </a:bodyPr>
              <a:lstStyle/>
              <a:p>
                <a:pPr>
                  <a:lnSpc>
                    <a:spcPct val="150000"/>
                  </a:lnSpc>
                </a:pPr>
                <a:r>
                  <a:rPr lang="en-US" sz="1600" dirty="0" smtClean="0">
                    <a:solidFill>
                      <a:srgbClr val="202122"/>
                    </a:solidFill>
                    <a:latin typeface="Times New Roman" panose="02020603050405020304" pitchFamily="18" charset="0"/>
                    <a:cs typeface="Times New Roman" panose="02020603050405020304" pitchFamily="18" charset="0"/>
                  </a:rPr>
                  <a:t>Mathematically, MDP is </a:t>
                </a:r>
                <a:r>
                  <a:rPr lang="en-US" sz="1600" dirty="0">
                    <a:solidFill>
                      <a:srgbClr val="202122"/>
                    </a:solidFill>
                    <a:latin typeface="Times New Roman" panose="02020603050405020304" pitchFamily="18" charset="0"/>
                    <a:cs typeface="Times New Roman" panose="02020603050405020304" pitchFamily="18" charset="0"/>
                  </a:rPr>
                  <a:t>a 4-tuple (S, A, </a:t>
                </a:r>
                <a14:m>
                  <m:oMath xmlns:m="http://schemas.openxmlformats.org/officeDocument/2006/math">
                    <m:sSub>
                      <m:sSubPr>
                        <m:ctrlPr>
                          <a:rPr lang="en-US" sz="1600" i="1">
                            <a:solidFill>
                              <a:srgbClr val="202122"/>
                            </a:solidFill>
                            <a:latin typeface="Cambria Math" panose="02040503050406030204" pitchFamily="18" charset="0"/>
                          </a:rPr>
                        </m:ctrlPr>
                      </m:sSubPr>
                      <m:e>
                        <m:r>
                          <a:rPr lang="en-IN" sz="1600" i="1">
                            <a:solidFill>
                              <a:srgbClr val="202122"/>
                            </a:solidFill>
                            <a:latin typeface="Cambria Math" panose="02040503050406030204" pitchFamily="18" charset="0"/>
                          </a:rPr>
                          <m:t>𝑃</m:t>
                        </m:r>
                      </m:e>
                      <m:sub>
                        <m:r>
                          <a:rPr lang="en-IN" sz="1600" i="1">
                            <a:solidFill>
                              <a:srgbClr val="202122"/>
                            </a:solidFill>
                            <a:latin typeface="Cambria Math" panose="02040503050406030204" pitchFamily="18" charset="0"/>
                          </a:rPr>
                          <m:t>𝑎</m:t>
                        </m:r>
                      </m:sub>
                    </m:sSub>
                    <m:sSub>
                      <m:sSubPr>
                        <m:ctrlPr>
                          <a:rPr lang="en-US" sz="1600" i="1">
                            <a:solidFill>
                              <a:srgbClr val="202122"/>
                            </a:solidFill>
                            <a:latin typeface="Cambria Math" panose="02040503050406030204" pitchFamily="18" charset="0"/>
                          </a:rPr>
                        </m:ctrlPr>
                      </m:sSubPr>
                      <m:e>
                        <m:r>
                          <a:rPr lang="en-IN" sz="1600" i="1">
                            <a:solidFill>
                              <a:srgbClr val="202122"/>
                            </a:solidFill>
                            <a:latin typeface="Cambria Math" panose="02040503050406030204" pitchFamily="18" charset="0"/>
                          </a:rPr>
                          <m:t>,</m:t>
                        </m:r>
                        <m:r>
                          <a:rPr lang="en-IN" sz="1600" i="1">
                            <a:solidFill>
                              <a:srgbClr val="202122"/>
                            </a:solidFill>
                            <a:latin typeface="Cambria Math" panose="02040503050406030204" pitchFamily="18" charset="0"/>
                          </a:rPr>
                          <m:t>𝑅</m:t>
                        </m:r>
                      </m:e>
                      <m:sub>
                        <m:r>
                          <a:rPr lang="en-IN" sz="1600" i="1">
                            <a:solidFill>
                              <a:srgbClr val="202122"/>
                            </a:solidFill>
                            <a:latin typeface="Cambria Math" panose="02040503050406030204" pitchFamily="18" charset="0"/>
                          </a:rPr>
                          <m:t>𝑎</m:t>
                        </m:r>
                      </m:sub>
                    </m:sSub>
                  </m:oMath>
                </a14:m>
                <a:r>
                  <a:rPr lang="en-US" sz="1600" dirty="0">
                    <a:solidFill>
                      <a:srgbClr val="202122"/>
                    </a:solidFill>
                    <a:latin typeface="Times New Roman" panose="02020603050405020304" pitchFamily="18" charset="0"/>
                    <a:cs typeface="Times New Roman" panose="02020603050405020304" pitchFamily="18" charset="0"/>
                  </a:rPr>
                  <a:t>) where:</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 is a set of states called the state space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is a set of actions called the </a:t>
                </a:r>
                <a:r>
                  <a:rPr lang="en-US" sz="1600" i="1" dirty="0">
                    <a:latin typeface="Times New Roman" panose="02020603050405020304" pitchFamily="18" charset="0"/>
                    <a:cs typeface="Times New Roman" panose="02020603050405020304" pitchFamily="18" charset="0"/>
                  </a:rPr>
                  <a:t>action space</a:t>
                </a:r>
              </a:p>
              <a:p>
                <a:pPr marL="285750" indent="-285750">
                  <a:lnSpc>
                    <a:spcPct val="150000"/>
                  </a:lnSpc>
                  <a:buFont typeface="Arial" panose="020B0604020202020204" pitchFamily="34" charset="0"/>
                  <a:buChar char="•"/>
                </a:pPr>
                <a14:m>
                  <m:oMath xmlns:m="http://schemas.openxmlformats.org/officeDocument/2006/math">
                    <m:sSub>
                      <m:sSubPr>
                        <m:ctrlPr>
                          <a:rPr lang="en-US" sz="1600" i="1">
                            <a:solidFill>
                              <a:srgbClr val="202122"/>
                            </a:solidFill>
                            <a:latin typeface="Cambria Math" panose="02040503050406030204" pitchFamily="18" charset="0"/>
                          </a:rPr>
                        </m:ctrlPr>
                      </m:sSubPr>
                      <m:e>
                        <m:r>
                          <a:rPr lang="en-IN" sz="1600" i="1">
                            <a:solidFill>
                              <a:srgbClr val="202122"/>
                            </a:solidFill>
                            <a:latin typeface="Cambria Math" panose="02040503050406030204" pitchFamily="18" charset="0"/>
                          </a:rPr>
                          <m:t>𝑃</m:t>
                        </m:r>
                      </m:e>
                      <m:sub>
                        <m:r>
                          <a:rPr lang="en-IN" sz="1600" i="1">
                            <a:solidFill>
                              <a:srgbClr val="202122"/>
                            </a:solidFill>
                            <a:latin typeface="Cambria Math" panose="02040503050406030204" pitchFamily="18" charset="0"/>
                          </a:rPr>
                          <m:t>𝑎</m:t>
                        </m:r>
                      </m:sub>
                    </m:sSub>
                  </m:oMath>
                </a14:m>
                <a:r>
                  <a:rPr lang="en-IN" sz="1600" dirty="0">
                    <a:latin typeface="Times New Roman" panose="02020603050405020304" pitchFamily="18" charset="0"/>
                    <a:cs typeface="Times New Roman" panose="02020603050405020304" pitchFamily="18" charset="0"/>
                  </a:rPr>
                  <a:t> is transition function where </a:t>
                </a:r>
                <a14:m>
                  <m:oMath xmlns:m="http://schemas.openxmlformats.org/officeDocument/2006/math">
                    <m:sSub>
                      <m:sSubPr>
                        <m:ctrlPr>
                          <a:rPr lang="en-US" sz="1600" i="1">
                            <a:solidFill>
                              <a:srgbClr val="202122"/>
                            </a:solidFill>
                            <a:latin typeface="Cambria Math" panose="02040503050406030204" pitchFamily="18" charset="0"/>
                          </a:rPr>
                        </m:ctrlPr>
                      </m:sSubPr>
                      <m:e>
                        <m:r>
                          <a:rPr lang="en-IN" sz="1600" i="1">
                            <a:solidFill>
                              <a:srgbClr val="202122"/>
                            </a:solidFill>
                            <a:latin typeface="Cambria Math" panose="02040503050406030204" pitchFamily="18" charset="0"/>
                          </a:rPr>
                          <m:t>𝑃</m:t>
                        </m:r>
                      </m:e>
                      <m:sub>
                        <m:r>
                          <a:rPr lang="en-IN" sz="1600" i="1">
                            <a:solidFill>
                              <a:srgbClr val="202122"/>
                            </a:solidFill>
                            <a:latin typeface="Cambria Math" panose="02040503050406030204" pitchFamily="18" charset="0"/>
                          </a:rPr>
                          <m:t>𝑎</m:t>
                        </m:r>
                      </m:sub>
                    </m:sSub>
                  </m:oMath>
                </a14:m>
                <a:r>
                  <a:rPr lang="en-IN" sz="16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IN" sz="1600" i="1" dirty="0">
                            <a:latin typeface="Cambria Math" panose="02040503050406030204" pitchFamily="18" charset="0"/>
                          </a:rPr>
                        </m:ctrlPr>
                      </m:sSupPr>
                      <m:e>
                        <m:r>
                          <a:rPr lang="en-IN" sz="1600" i="1" dirty="0">
                            <a:latin typeface="Cambria Math" panose="02040503050406030204" pitchFamily="18" charset="0"/>
                          </a:rPr>
                          <m:t>𝑠</m:t>
                        </m:r>
                      </m:e>
                      <m:sup>
                        <m:r>
                          <a:rPr lang="en-IN" sz="1600" i="1" dirty="0">
                            <a:latin typeface="Cambria Math" panose="02040503050406030204" pitchFamily="18" charset="0"/>
                          </a:rPr>
                          <m:t>′</m:t>
                        </m:r>
                      </m:sup>
                    </m:sSup>
                  </m:oMath>
                </a14:m>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s , a) denotes the probability of going to state </a:t>
                </a:r>
                <a14:m>
                  <m:oMath xmlns:m="http://schemas.openxmlformats.org/officeDocument/2006/math">
                    <m:sSup>
                      <m:sSupPr>
                        <m:ctrlPr>
                          <a:rPr lang="en-IN" sz="1600" i="1" dirty="0">
                            <a:latin typeface="Cambria Math" panose="02040503050406030204" pitchFamily="18" charset="0"/>
                          </a:rPr>
                        </m:ctrlPr>
                      </m:sSupPr>
                      <m:e>
                        <m:r>
                          <a:rPr lang="en-IN" sz="1600" i="1" dirty="0">
                            <a:latin typeface="Cambria Math" panose="02040503050406030204" pitchFamily="18" charset="0"/>
                          </a:rPr>
                          <m:t>𝑠</m:t>
                        </m:r>
                      </m:e>
                      <m:sup>
                        <m:r>
                          <a:rPr lang="en-IN" sz="1600" i="1" dirty="0">
                            <a:latin typeface="Cambria Math" panose="02040503050406030204" pitchFamily="18" charset="0"/>
                          </a:rPr>
                          <m:t>′</m:t>
                        </m:r>
                      </m:sup>
                    </m:sSup>
                  </m:oMath>
                </a14:m>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from state </a:t>
                </a:r>
                <a:r>
                  <a:rPr lang="en-IN" sz="1600" dirty="0">
                    <a:latin typeface="Times New Roman" panose="02020603050405020304" pitchFamily="18" charset="0"/>
                    <a:cs typeface="Times New Roman" panose="02020603050405020304" pitchFamily="18" charset="0"/>
                  </a:rPr>
                  <a:t>s on taking action a. </a:t>
                </a:r>
              </a:p>
              <a:p>
                <a:pPr marL="285750" indent="-285750">
                  <a:lnSpc>
                    <a:spcPct val="150000"/>
                  </a:lnSpc>
                  <a:buFont typeface="Arial" panose="020B0604020202020204" pitchFamily="34" charset="0"/>
                  <a:buChar char="•"/>
                </a:pPr>
                <a14:m>
                  <m:oMath xmlns:m="http://schemas.openxmlformats.org/officeDocument/2006/math">
                    <m:sSub>
                      <m:sSubPr>
                        <m:ctrlPr>
                          <a:rPr lang="en-US" sz="1600" i="1">
                            <a:solidFill>
                              <a:srgbClr val="202122"/>
                            </a:solidFill>
                            <a:latin typeface="Cambria Math" panose="02040503050406030204" pitchFamily="18" charset="0"/>
                          </a:rPr>
                        </m:ctrlPr>
                      </m:sSubPr>
                      <m:e>
                        <m:r>
                          <a:rPr lang="en-IN" sz="1600" i="1">
                            <a:solidFill>
                              <a:srgbClr val="202122"/>
                            </a:solidFill>
                            <a:latin typeface="Cambria Math" panose="02040503050406030204" pitchFamily="18" charset="0"/>
                          </a:rPr>
                          <m:t>𝑅</m:t>
                        </m:r>
                      </m:e>
                      <m:sub>
                        <m:r>
                          <a:rPr lang="en-IN" sz="1600" i="1">
                            <a:solidFill>
                              <a:srgbClr val="202122"/>
                            </a:solidFill>
                            <a:latin typeface="Cambria Math" panose="02040503050406030204" pitchFamily="18" charset="0"/>
                          </a:rPr>
                          <m:t>𝑎</m:t>
                        </m:r>
                      </m:sub>
                    </m:sSub>
                  </m:oMath>
                </a14:m>
                <a:r>
                  <a:rPr lang="en-IN" sz="16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IN" sz="1600" i="1" dirty="0">
                            <a:latin typeface="Cambria Math" panose="02040503050406030204" pitchFamily="18" charset="0"/>
                          </a:rPr>
                        </m:ctrlPr>
                      </m:sSupPr>
                      <m:e>
                        <m:r>
                          <a:rPr lang="en-IN" sz="1600" i="1" dirty="0">
                            <a:latin typeface="Cambria Math" panose="02040503050406030204" pitchFamily="18" charset="0"/>
                          </a:rPr>
                          <m:t>𝑠</m:t>
                        </m:r>
                        <m:r>
                          <a:rPr lang="en-IN" sz="1600" i="1" dirty="0">
                            <a:latin typeface="Cambria Math" panose="02040503050406030204" pitchFamily="18" charset="0"/>
                          </a:rPr>
                          <m:t>,</m:t>
                        </m:r>
                        <m:r>
                          <a:rPr lang="en-IN" sz="1600" i="1" dirty="0">
                            <a:latin typeface="Cambria Math" panose="02040503050406030204" pitchFamily="18" charset="0"/>
                          </a:rPr>
                          <m:t>𝑠</m:t>
                        </m:r>
                      </m:e>
                      <m:sup>
                        <m:r>
                          <a:rPr lang="en-IN" sz="1600" i="1" dirty="0">
                            <a:latin typeface="Cambria Math" panose="02040503050406030204" pitchFamily="18" charset="0"/>
                          </a:rPr>
                          <m:t>′</m:t>
                        </m:r>
                      </m:sup>
                    </m:sSup>
                  </m:oMath>
                </a14:m>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the immediate reward (or expected immediate reward) received after </a:t>
                </a:r>
                <a:r>
                  <a:rPr lang="en-IN" sz="1600" dirty="0">
                    <a:latin typeface="Times New Roman" panose="02020603050405020304" pitchFamily="18" charset="0"/>
                    <a:cs typeface="Times New Roman" panose="02020603050405020304" pitchFamily="18" charset="0"/>
                  </a:rPr>
                  <a:t>transitioning from state </a:t>
                </a:r>
                <a14:m>
                  <m:oMath xmlns:m="http://schemas.openxmlformats.org/officeDocument/2006/math">
                    <m:sSup>
                      <m:sSupPr>
                        <m:ctrlPr>
                          <a:rPr lang="en-IN" sz="1600" i="1" dirty="0">
                            <a:latin typeface="Cambria Math" panose="02040503050406030204" pitchFamily="18" charset="0"/>
                          </a:rPr>
                        </m:ctrlPr>
                      </m:sSupPr>
                      <m:e>
                        <m:r>
                          <a:rPr lang="en-IN" sz="1600" i="1" dirty="0">
                            <a:latin typeface="Cambria Math" panose="02040503050406030204" pitchFamily="18" charset="0"/>
                          </a:rPr>
                          <m:t>𝑠</m:t>
                        </m:r>
                        <m:r>
                          <a:rPr lang="en-IN" sz="1600" i="1" dirty="0">
                            <a:latin typeface="Cambria Math" panose="02040503050406030204" pitchFamily="18" charset="0"/>
                          </a:rPr>
                          <m:t> </m:t>
                        </m:r>
                        <m:r>
                          <a:rPr lang="en-IN" sz="1600" i="1" dirty="0">
                            <a:latin typeface="Cambria Math" panose="02040503050406030204" pitchFamily="18" charset="0"/>
                          </a:rPr>
                          <m:t>𝑡𝑜</m:t>
                        </m:r>
                        <m:r>
                          <a:rPr lang="en-IN" sz="1600" i="1" dirty="0">
                            <a:latin typeface="Cambria Math" panose="02040503050406030204" pitchFamily="18" charset="0"/>
                          </a:rPr>
                          <m:t> </m:t>
                        </m:r>
                        <m:r>
                          <a:rPr lang="en-IN" sz="1600" i="1" dirty="0">
                            <a:latin typeface="Cambria Math" panose="02040503050406030204" pitchFamily="18" charset="0"/>
                          </a:rPr>
                          <m:t>𝑠</m:t>
                        </m:r>
                      </m:e>
                      <m:sup>
                        <m:r>
                          <a:rPr lang="en-IN" sz="1600" i="1" dirty="0">
                            <a:latin typeface="Cambria Math" panose="02040503050406030204" pitchFamily="18" charset="0"/>
                          </a:rPr>
                          <m:t>′</m:t>
                        </m:r>
                      </m:sup>
                    </m:sSup>
                    <m:r>
                      <a:rPr lang="en-IN" sz="1600" i="1" dirty="0">
                        <a:latin typeface="Cambria Math" panose="02040503050406030204" pitchFamily="18" charset="0"/>
                      </a:rPr>
                      <m:t> </m:t>
                    </m:r>
                    <m:r>
                      <a:rPr lang="en-IN" sz="1600" b="0" i="0" dirty="0" smtClean="0">
                        <a:latin typeface="Cambria Math" panose="02040503050406030204" pitchFamily="18" charset="0"/>
                      </a:rPr>
                      <m:t> </m:t>
                    </m:r>
                  </m:oMath>
                </a14:m>
                <a:r>
                  <a:rPr lang="en-IN" sz="1600" dirty="0" smtClean="0">
                    <a:latin typeface="Times New Roman" panose="02020603050405020304" pitchFamily="18" charset="0"/>
                    <a:cs typeface="Times New Roman" panose="02020603050405020304" pitchFamily="18" charset="0"/>
                  </a:rPr>
                  <a:t>by </a:t>
                </a:r>
                <a:r>
                  <a:rPr lang="en-IN" sz="1600" dirty="0">
                    <a:latin typeface="Times New Roman" panose="02020603050405020304" pitchFamily="18" charset="0"/>
                    <a:cs typeface="Times New Roman" panose="02020603050405020304" pitchFamily="18" charset="0"/>
                  </a:rPr>
                  <a:t>taking action </a:t>
                </a:r>
                <a:r>
                  <a:rPr lang="en-IN" sz="1600" dirty="0" smtClean="0">
                    <a:latin typeface="Times New Roman" panose="02020603050405020304" pitchFamily="18" charset="0"/>
                    <a:cs typeface="Times New Roman" panose="02020603050405020304" pitchFamily="18" charset="0"/>
                  </a:rPr>
                  <a:t>a</a:t>
                </a:r>
                <a:endParaRPr lang="en-IN" sz="1600" dirty="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83812" y="3427012"/>
                <a:ext cx="9485906" cy="2677656"/>
              </a:xfrm>
              <a:prstGeom prst="rect">
                <a:avLst/>
              </a:prstGeom>
              <a:blipFill rotWithShape="0">
                <a:blip r:embed="rId2"/>
                <a:stretch>
                  <a:fillRect l="-321" b="-456"/>
                </a:stretch>
              </a:blipFill>
            </p:spPr>
            <p:txBody>
              <a:bodyPr/>
              <a:lstStyle/>
              <a:p>
                <a:r>
                  <a:rPr lang="en-IN">
                    <a:noFill/>
                  </a:rPr>
                  <a:t> </a:t>
                </a:r>
              </a:p>
            </p:txBody>
          </p:sp>
        </mc:Fallback>
      </mc:AlternateContent>
    </p:spTree>
    <p:extLst>
      <p:ext uri="{BB962C8B-B14F-4D97-AF65-F5344CB8AC3E}">
        <p14:creationId xmlns:p14="http://schemas.microsoft.com/office/powerpoint/2010/main" val="747688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2" name="TextBox 51"/>
              <p:cNvSpPr txBox="1"/>
              <p:nvPr/>
            </p:nvSpPr>
            <p:spPr>
              <a:xfrm>
                <a:off x="890545" y="556592"/>
                <a:ext cx="10432112" cy="5711051"/>
              </a:xfrm>
              <a:prstGeom prst="rect">
                <a:avLst/>
              </a:prstGeom>
              <a:noFill/>
            </p:spPr>
            <p:txBody>
              <a:bodyPr wrap="square" rtlCol="0">
                <a:spAutoFit/>
              </a:bodyPr>
              <a:lstStyle/>
              <a:p>
                <a:r>
                  <a:rPr lang="en-IN" dirty="0" smtClean="0"/>
                  <a:t>Formulation of single warehouse as MDP:</a:t>
                </a:r>
              </a:p>
              <a:p>
                <a:endParaRPr lang="en-IN" dirty="0" smtClean="0"/>
              </a:p>
              <a:p>
                <a:r>
                  <a:rPr lang="en-IN" dirty="0" smtClean="0"/>
                  <a:t>States, S  = {0,1,2,....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𝑢</m:t>
                        </m:r>
                      </m:e>
                      <m:sub>
                        <m:r>
                          <a:rPr lang="en-IN" i="1">
                            <a:latin typeface="Cambria Math" panose="02040503050406030204" pitchFamily="18" charset="0"/>
                            <a:cs typeface="Times New Roman" panose="02020603050405020304" pitchFamily="18" charset="0"/>
                          </a:rPr>
                          <m:t>𝑚𝑎𝑥</m:t>
                        </m:r>
                      </m:sub>
                    </m:sSub>
                  </m:oMath>
                </a14:m>
                <a:r>
                  <a:rPr lang="en-IN" dirty="0" smtClean="0"/>
                  <a:t>}</a:t>
                </a:r>
              </a:p>
              <a:p>
                <a:r>
                  <a:rPr lang="en-IN" dirty="0" smtClean="0"/>
                  <a:t>Actions, A = {0,1,2,.....</a:t>
                </a:r>
                <a:r>
                  <a:rPr lang="en-US" dirty="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𝑢</m:t>
                        </m:r>
                      </m:e>
                      <m:sub>
                        <m:r>
                          <a:rPr lang="en-IN" i="1">
                            <a:latin typeface="Cambria Math" panose="02040503050406030204" pitchFamily="18" charset="0"/>
                            <a:cs typeface="Times New Roman" panose="02020603050405020304" pitchFamily="18" charset="0"/>
                          </a:rPr>
                          <m:t>𝑚𝑎𝑥</m:t>
                        </m:r>
                      </m:sub>
                    </m:sSub>
                  </m:oMath>
                </a14:m>
                <a:r>
                  <a:rPr lang="en-IN" dirty="0"/>
                  <a:t>}</a:t>
                </a:r>
              </a:p>
              <a:p>
                <a:endParaRPr lang="en-IN" dirty="0" smtClean="0"/>
              </a:p>
              <a:p>
                <a:endParaRPr lang="en-IN" dirty="0" smtClean="0"/>
              </a:p>
              <a:p>
                <a:pPr/>
                <a14:m>
                  <m:oMathPara xmlns:m="http://schemas.openxmlformats.org/officeDocument/2006/math">
                    <m:oMathParaPr>
                      <m:jc m:val="left"/>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𝑟</m:t>
                          </m:r>
                        </m:e>
                        <m:sub>
                          <m:r>
                            <a:rPr lang="en-IN" b="0" i="1" smtClean="0">
                              <a:latin typeface="Cambria Math" panose="02040503050406030204" pitchFamily="18" charset="0"/>
                            </a:rPr>
                            <m:t>𝑡</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𝑠</m:t>
                          </m:r>
                          <m:r>
                            <a:rPr lang="en-IN" b="0" i="1" smtClean="0">
                              <a:latin typeface="Cambria Math" panose="02040503050406030204" pitchFamily="18" charset="0"/>
                            </a:rPr>
                            <m:t>,</m:t>
                          </m:r>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𝐹</m:t>
                      </m:r>
                      <m:d>
                        <m:dPr>
                          <m:ctrlPr>
                            <a:rPr lang="en-IN" b="0" i="1" smtClean="0">
                              <a:latin typeface="Cambria Math" panose="02040503050406030204" pitchFamily="18" charset="0"/>
                            </a:rPr>
                          </m:ctrlPr>
                        </m:dPr>
                        <m:e>
                          <m:r>
                            <a:rPr lang="en-IN" b="0" i="1" smtClean="0">
                              <a:latin typeface="Cambria Math" panose="02040503050406030204" pitchFamily="18" charset="0"/>
                            </a:rPr>
                            <m:t>𝑠</m:t>
                          </m:r>
                          <m:r>
                            <a:rPr lang="en-IN" b="0" i="1" smtClean="0">
                              <a:latin typeface="Cambria Math" panose="02040503050406030204" pitchFamily="18" charset="0"/>
                            </a:rPr>
                            <m:t>+</m:t>
                          </m:r>
                          <m:r>
                            <a:rPr lang="en-IN" b="0" i="1" smtClean="0">
                              <a:latin typeface="Cambria Math" panose="02040503050406030204" pitchFamily="18" charset="0"/>
                            </a:rPr>
                            <m:t>𝑎</m:t>
                          </m:r>
                        </m:e>
                      </m:d>
                      <m:r>
                        <a:rPr lang="en-IN" b="0" i="0" smtClean="0">
                          <a:latin typeface="Cambria Math" panose="02040503050406030204" pitchFamily="18" charset="0"/>
                        </a:rPr>
                        <m:t> −</m:t>
                      </m:r>
                      <m:r>
                        <m:rPr>
                          <m:sty m:val="p"/>
                        </m:rPr>
                        <a:rPr lang="en-IN" b="0" i="0" smtClean="0">
                          <a:latin typeface="Cambria Math" panose="02040503050406030204" pitchFamily="18" charset="0"/>
                        </a:rPr>
                        <m:t>C</m:t>
                      </m:r>
                      <m:d>
                        <m:dPr>
                          <m:ctrlPr>
                            <a:rPr lang="en-IN" b="0" i="1" smtClean="0">
                              <a:latin typeface="Cambria Math" panose="02040503050406030204" pitchFamily="18" charset="0"/>
                            </a:rPr>
                          </m:ctrlPr>
                        </m:dPr>
                        <m:e>
                          <m:r>
                            <m:rPr>
                              <m:sty m:val="p"/>
                            </m:rPr>
                            <a:rPr lang="en-IN" b="0" i="0" smtClean="0">
                              <a:latin typeface="Cambria Math" panose="02040503050406030204" pitchFamily="18" charset="0"/>
                            </a:rPr>
                            <m:t>a</m:t>
                          </m:r>
                        </m:e>
                      </m:d>
                      <m:r>
                        <a:rPr lang="en-IN" b="0" i="0"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𝑡</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𝑠</m:t>
                          </m:r>
                        </m:e>
                      </m:d>
                    </m:oMath>
                  </m:oMathPara>
                </a14:m>
                <a:endParaRPr lang="en-IN" b="0" dirty="0" smtClean="0">
                  <a:latin typeface="Cambria" panose="02040503050406030204" pitchFamily="18" charset="0"/>
                  <a:ea typeface="Cambria" panose="02040503050406030204" pitchFamily="18" charset="0"/>
                </a:endParaRPr>
              </a:p>
              <a:p>
                <a:endParaRPr lang="en-IN" b="0" dirty="0" smtClean="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cs typeface="Times New Roman" panose="02020603050405020304" pitchFamily="18" charset="0"/>
                  </a:rPr>
                  <a:t>where</a:t>
                </a:r>
                <a:r>
                  <a:rPr lang="en-US" dirty="0">
                    <a:latin typeface="Cambria" panose="02040503050406030204" pitchFamily="18" charset="0"/>
                    <a:ea typeface="Cambria" panose="02040503050406030204" pitchFamily="18" charset="0"/>
                    <a:cs typeface="Times New Roman" panose="02020603050405020304" pitchFamily="18" charset="0"/>
                  </a:rPr>
                  <a:t>,  F(u)  is the expected revenue from the available units  u  given as</a:t>
                </a:r>
                <a:r>
                  <a:rPr lang="en-US" dirty="0" smtClean="0">
                    <a:latin typeface="Cambria" panose="02040503050406030204" pitchFamily="18" charset="0"/>
                    <a:ea typeface="Cambria" panose="02040503050406030204" pitchFamily="18" charset="0"/>
                    <a:cs typeface="Times New Roman" panose="02020603050405020304" pitchFamily="18" charset="0"/>
                  </a:rPr>
                  <a:t>:</a:t>
                </a:r>
                <a:r>
                  <a:rPr lang="en-IN" dirty="0">
                    <a:latin typeface="Cambria" panose="02040503050406030204" pitchFamily="18" charset="0"/>
                    <a:ea typeface="Cambria" panose="02040503050406030204" pitchFamily="18" charset="0"/>
                  </a:rPr>
                  <a:t/>
                </a:r>
                <a:br>
                  <a:rPr lang="en-IN" dirty="0">
                    <a:latin typeface="Cambria" panose="02040503050406030204" pitchFamily="18" charset="0"/>
                    <a:ea typeface="Cambria" panose="02040503050406030204" pitchFamily="18" charset="0"/>
                  </a:rPr>
                </a:br>
                <a:r>
                  <a:rPr lang="en-IN" dirty="0" smtClean="0">
                    <a:latin typeface="Cambria" panose="02040503050406030204" pitchFamily="18" charset="0"/>
                    <a:ea typeface="Cambria" panose="02040503050406030204" pitchFamily="18" charset="0"/>
                  </a:rPr>
                  <a:t>F(u) = </a:t>
                </a:r>
                <a14:m>
                  <m:oMath xmlns:m="http://schemas.openxmlformats.org/officeDocument/2006/math">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𝑗</m:t>
                        </m:r>
                        <m:r>
                          <a:rPr lang="en-IN" b="0" i="1" smtClean="0">
                            <a:latin typeface="Cambria Math" panose="02040503050406030204" pitchFamily="18" charset="0"/>
                          </a:rPr>
                          <m:t>=0</m:t>
                        </m:r>
                      </m:sub>
                      <m:sup>
                        <m:r>
                          <a:rPr lang="en-IN" b="0" i="1" smtClean="0">
                            <a:latin typeface="Cambria Math" panose="02040503050406030204" pitchFamily="18" charset="0"/>
                          </a:rPr>
                          <m:t>𝑢</m:t>
                        </m:r>
                        <m:r>
                          <a:rPr lang="en-IN" b="0" i="1" smtClean="0">
                            <a:latin typeface="Cambria Math" panose="02040503050406030204" pitchFamily="18" charset="0"/>
                          </a:rPr>
                          <m:t>−1</m:t>
                        </m:r>
                      </m:sup>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𝑗</m:t>
                            </m:r>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𝑗</m:t>
                            </m:r>
                          </m:e>
                        </m:d>
                      </m:e>
                    </m:nary>
                  </m:oMath>
                </a14:m>
                <a:r>
                  <a:rPr lang="en-IN" dirty="0" smtClean="0">
                    <a:latin typeface="Cambria" panose="02040503050406030204" pitchFamily="18" charset="0"/>
                    <a:ea typeface="Cambria" panose="02040503050406030204" pitchFamily="18" charset="0"/>
                  </a:rPr>
                  <a:t> + f(u)*q(u)</a:t>
                </a:r>
              </a:p>
              <a:p>
                <a:endParaRPr lang="en-IN" dirty="0" smtClean="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P(j) is Poisson probability of j</a:t>
                </a:r>
              </a:p>
              <a:p>
                <a:r>
                  <a:rPr lang="en-IN" dirty="0" smtClean="0">
                    <a:latin typeface="Cambria" panose="02040503050406030204" pitchFamily="18" charset="0"/>
                    <a:ea typeface="Cambria" panose="02040503050406030204" pitchFamily="18" charset="0"/>
                  </a:rPr>
                  <a:t>and, q(u) = </a:t>
                </a:r>
                <a:r>
                  <a:rPr lang="en-IN" dirty="0">
                    <a:latin typeface="Cambria" panose="02040503050406030204" pitchFamily="18" charset="0"/>
                    <a:ea typeface="Cambria" panose="02040503050406030204" pitchFamily="18" charset="0"/>
                  </a:rPr>
                  <a:t>= </a:t>
                </a:r>
                <a14:m>
                  <m:oMath xmlns:m="http://schemas.openxmlformats.org/officeDocument/2006/math">
                    <m:nary>
                      <m:naryPr>
                        <m:chr m:val="∑"/>
                        <m:ctrlPr>
                          <a:rPr lang="en-IN" i="1" smtClean="0">
                            <a:latin typeface="Cambria Math" panose="02040503050406030204" pitchFamily="18" charset="0"/>
                          </a:rPr>
                        </m:ctrlPr>
                      </m:naryPr>
                      <m:sub>
                        <m:r>
                          <m:rPr>
                            <m:brk m:alnAt="23"/>
                          </m:rPr>
                          <a:rPr lang="en-IN" i="1">
                            <a:latin typeface="Cambria Math" panose="02040503050406030204" pitchFamily="18" charset="0"/>
                          </a:rPr>
                          <m:t>𝑗</m:t>
                        </m:r>
                        <m:r>
                          <a:rPr lang="en-IN" i="1">
                            <a:latin typeface="Cambria Math" panose="02040503050406030204" pitchFamily="18" charset="0"/>
                          </a:rPr>
                          <m:t>=</m:t>
                        </m:r>
                        <m:r>
                          <a:rPr lang="en-IN" b="0" i="1" smtClean="0">
                            <a:latin typeface="Cambria Math" panose="02040503050406030204" pitchFamily="18" charset="0"/>
                          </a:rPr>
                          <m:t>𝑢</m:t>
                        </m:r>
                      </m:sub>
                      <m:sup>
                        <m:r>
                          <a:rPr lang="en-IN" i="1" dirty="0">
                            <a:latin typeface="Cambria Math" panose="02040503050406030204" pitchFamily="18" charset="0"/>
                            <a:ea typeface="Cambria Math" panose="02040503050406030204" pitchFamily="18" charset="0"/>
                          </a:rPr>
                          <m:t>∞</m:t>
                        </m:r>
                      </m:sup>
                      <m:e>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𝑗</m:t>
                            </m:r>
                          </m:e>
                        </m:d>
                      </m:e>
                    </m:nary>
                  </m:oMath>
                </a14:m>
                <a:endParaRPr lang="en-IN" dirty="0" smtClean="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T(j | s , a) </a:t>
                </a:r>
                <a:r>
                  <a:rPr lang="en-IN" dirty="0" smtClean="0">
                    <a:latin typeface="Cambria" panose="02040503050406030204" pitchFamily="18" charset="0"/>
                    <a:ea typeface="Cambria" panose="02040503050406030204" pitchFamily="18" charset="0"/>
                  </a:rPr>
                  <a:t>= { 0 if j &gt; s + a ; p(s + a – j) if </a:t>
                </a:r>
                <a:r>
                  <a:rPr lang="en-IN" dirty="0">
                    <a:latin typeface="Cambria" panose="02040503050406030204" pitchFamily="18" charset="0"/>
                    <a:ea typeface="Cambria" panose="02040503050406030204" pitchFamily="18" charset="0"/>
                  </a:rPr>
                  <a:t>s + a </a:t>
                </a:r>
                <a:r>
                  <a:rPr lang="en-IN" dirty="0" smtClean="0">
                    <a:latin typeface="Cambria" panose="02040503050406030204" pitchFamily="18" charset="0"/>
                    <a:ea typeface="Cambria" panose="02040503050406030204" pitchFamily="18" charset="0"/>
                  </a:rPr>
                  <a:t>&gt;= j &gt;0 ; q(s + a) if  j=0 }</a:t>
                </a:r>
              </a:p>
              <a:p>
                <a:endParaRPr lang="en-IN" dirty="0" smtClean="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We take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𝑢</m:t>
                        </m:r>
                      </m:e>
                      <m:sub>
                        <m:r>
                          <a:rPr lang="en-IN" i="1">
                            <a:latin typeface="Cambria Math" panose="02040503050406030204" pitchFamily="18" charset="0"/>
                            <a:cs typeface="Times New Roman" panose="02020603050405020304" pitchFamily="18" charset="0"/>
                          </a:rPr>
                          <m:t>𝑚𝑎𝑥</m:t>
                        </m:r>
                      </m:sub>
                    </m:sSub>
                  </m:oMath>
                </a14:m>
                <a:r>
                  <a:rPr lang="en-IN" dirty="0" smtClean="0">
                    <a:latin typeface="Cambria" panose="02040503050406030204" pitchFamily="18" charset="0"/>
                    <a:ea typeface="Cambria" panose="02040503050406030204" pitchFamily="18" charset="0"/>
                  </a:rPr>
                  <a:t> = 20, Fixed cost (K) = 10,  variable cost per unit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𝑣</m:t>
                        </m:r>
                      </m:e>
                      <m:sub>
                        <m:r>
                          <a:rPr lang="en-IN" i="1">
                            <a:latin typeface="Cambria Math" panose="02040503050406030204" pitchFamily="18" charset="0"/>
                            <a:cs typeface="Times New Roman" panose="02020603050405020304" pitchFamily="18" charset="0"/>
                          </a:rPr>
                          <m:t>𝑐</m:t>
                        </m:r>
                      </m:sub>
                    </m:sSub>
                  </m:oMath>
                </a14:m>
                <a:r>
                  <a:rPr lang="en-IN" dirty="0" smtClean="0">
                    <a:latin typeface="Cambria" panose="02040503050406030204" pitchFamily="18" charset="0"/>
                    <a:ea typeface="Cambria" panose="02040503050406030204" pitchFamily="18" charset="0"/>
                  </a:rPr>
                  <a:t>) </a:t>
                </a:r>
                <a:r>
                  <a:rPr lang="en-IN" smtClean="0">
                    <a:latin typeface="Cambria" panose="02040503050406030204" pitchFamily="18" charset="0"/>
                    <a:ea typeface="Cambria" panose="02040503050406030204" pitchFamily="18" charset="0"/>
                  </a:rPr>
                  <a:t>= 3</a:t>
                </a:r>
                <a:br>
                  <a:rPr lang="en-IN" smtClean="0">
                    <a:latin typeface="Cambria" panose="02040503050406030204" pitchFamily="18" charset="0"/>
                    <a:ea typeface="Cambria" panose="02040503050406030204" pitchFamily="18" charset="0"/>
                  </a:rPr>
                </a:br>
                <a:endParaRPr lang="en-IN" dirty="0" smtClean="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Holding cost per unit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𝑡</m:t>
                        </m:r>
                      </m:sub>
                    </m:sSub>
                  </m:oMath>
                </a14:m>
                <a:r>
                  <a:rPr lang="en-IN" dirty="0" smtClean="0">
                    <a:latin typeface="Cambria" panose="02040503050406030204" pitchFamily="18" charset="0"/>
                    <a:ea typeface="Cambria" panose="02040503050406030204" pitchFamily="18" charset="0"/>
                  </a:rPr>
                  <a:t>) = 1, Poisson parameter = 10, revenue </a:t>
                </a:r>
                <a14:m>
                  <m:oMath xmlns:m="http://schemas.openxmlformats.org/officeDocument/2006/math">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𝑗</m:t>
                        </m:r>
                      </m:e>
                    </m:d>
                  </m:oMath>
                </a14:m>
                <a:r>
                  <a:rPr lang="en-IN" dirty="0" smtClean="0">
                    <a:latin typeface="Cambria" panose="02040503050406030204" pitchFamily="18" charset="0"/>
                    <a:ea typeface="Cambria" panose="02040503050406030204" pitchFamily="18" charset="0"/>
                  </a:rPr>
                  <a:t> = 15*j</a:t>
                </a:r>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890545" y="556592"/>
                <a:ext cx="10432112" cy="5711051"/>
              </a:xfrm>
              <a:prstGeom prst="rect">
                <a:avLst/>
              </a:prstGeom>
              <a:blipFill rotWithShape="0">
                <a:blip r:embed="rId2"/>
                <a:stretch>
                  <a:fillRect l="-468" t="-534"/>
                </a:stretch>
              </a:blipFill>
            </p:spPr>
            <p:txBody>
              <a:bodyPr/>
              <a:lstStyle/>
              <a:p>
                <a:r>
                  <a:rPr lang="en-IN">
                    <a:noFill/>
                  </a:rPr>
                  <a:t> </a:t>
                </a:r>
              </a:p>
            </p:txBody>
          </p:sp>
        </mc:Fallback>
      </mc:AlternateContent>
    </p:spTree>
    <p:extLst>
      <p:ext uri="{BB962C8B-B14F-4D97-AF65-F5344CB8AC3E}">
        <p14:creationId xmlns:p14="http://schemas.microsoft.com/office/powerpoint/2010/main" val="87843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715617" y="636104"/>
                <a:ext cx="10789920" cy="4929747"/>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Solution of our Warehouse MDP</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Value Function : It is defined as the expectation of cumulative (discounted) sum of rewards we can get starting from current state.</a:t>
                </a:r>
              </a:p>
              <a:p>
                <a:endParaRPr lang="en-IN" dirty="0" smtClean="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𝐺</m:t>
                        </m:r>
                      </m:e>
                      <m:sub>
                        <m:r>
                          <a:rPr lang="en-IN" b="0" i="1" smtClean="0">
                            <a:latin typeface="Cambria Math" panose="02040503050406030204" pitchFamily="18" charset="0"/>
                            <a:cs typeface="Times New Roman" panose="02020603050405020304" pitchFamily="18" charset="0"/>
                          </a:rPr>
                          <m:t>𝑡</m:t>
                        </m:r>
                      </m:sub>
                    </m:sSub>
                  </m:oMath>
                </a14:m>
                <a:r>
                  <a:rPr lang="en-IN" dirty="0" smtClean="0">
                    <a:latin typeface="Times New Roman" panose="02020603050405020304" pitchFamily="18" charset="0"/>
                    <a:cs typeface="Times New Roman" panose="02020603050405020304" pitchFamily="18" charset="0"/>
                  </a:rPr>
                  <a:t> = </a:t>
                </a:r>
                <a14:m>
                  <m:oMath xmlns:m="http://schemas.openxmlformats.org/officeDocument/2006/math">
                    <m:nary>
                      <m:naryPr>
                        <m:chr m:val="∑"/>
                        <m:ctrlPr>
                          <a:rPr lang="en-IN" i="1" smtClean="0">
                            <a:latin typeface="Cambria Math" panose="02040503050406030204" pitchFamily="18" charset="0"/>
                            <a:cs typeface="Times New Roman" panose="02020603050405020304" pitchFamily="18" charset="0"/>
                          </a:rPr>
                        </m:ctrlPr>
                      </m:naryPr>
                      <m:sub>
                        <m:r>
                          <m:rPr>
                            <m:brk m:alnAt="23"/>
                          </m:rPr>
                          <a:rPr lang="en-IN" b="0" i="1" smtClean="0">
                            <a:latin typeface="Cambria Math" panose="02040503050406030204" pitchFamily="18" charset="0"/>
                            <a:cs typeface="Times New Roman" panose="02020603050405020304" pitchFamily="18" charset="0"/>
                          </a:rPr>
                          <m:t>𝑖</m:t>
                        </m:r>
                        <m:r>
                          <a:rPr lang="en-IN" b="0" i="1" smtClean="0">
                            <a:latin typeface="Cambria Math" panose="02040503050406030204" pitchFamily="18" charset="0"/>
                            <a:cs typeface="Times New Roman" panose="02020603050405020304" pitchFamily="18" charset="0"/>
                          </a:rPr>
                          <m:t>=0</m:t>
                        </m:r>
                      </m:sub>
                      <m:sup>
                        <m:r>
                          <a:rPr lang="en-IN" b="0" i="1" smtClean="0">
                            <a:latin typeface="Cambria Math" panose="02040503050406030204" pitchFamily="18" charset="0"/>
                            <a:cs typeface="Times New Roman" panose="02020603050405020304" pitchFamily="18" charset="0"/>
                          </a:rPr>
                          <m:t>𝑖𝑛𝑓</m:t>
                        </m:r>
                      </m:sup>
                      <m:e>
                        <m:sSup>
                          <m:sSupPr>
                            <m:ctrlPr>
                              <a:rPr lang="en-IN" i="1">
                                <a:latin typeface="Cambria Math" panose="02040503050406030204" pitchFamily="18" charset="0"/>
                                <a:cs typeface="Times New Roman" panose="02020603050405020304" pitchFamily="18" charset="0"/>
                              </a:rPr>
                            </m:ctrlPr>
                          </m:sSupPr>
                          <m:e>
                            <m:r>
                              <m:rPr>
                                <m:nor/>
                              </m:rPr>
                              <a:rPr lang="el-GR" dirty="0">
                                <a:latin typeface="Garamond" panose="02020404030301010803" pitchFamily="18" charset="0"/>
                                <a:cs typeface="Times New Roman" panose="02020603050405020304" pitchFamily="18" charset="0"/>
                              </a:rPr>
                              <m:t>γ</m:t>
                            </m:r>
                            <m:r>
                              <m:rPr>
                                <m:nor/>
                              </m:rPr>
                              <a:rPr lang="en-IN" dirty="0">
                                <a:latin typeface="Times New Roman" panose="02020603050405020304" pitchFamily="18" charset="0"/>
                                <a:cs typeface="Times New Roman" panose="02020603050405020304" pitchFamily="18" charset="0"/>
                              </a:rPr>
                              <m:t> </m:t>
                            </m:r>
                          </m:e>
                          <m:sup>
                            <m:r>
                              <a:rPr lang="en-IN" i="1">
                                <a:latin typeface="Cambria Math" panose="02040503050406030204" pitchFamily="18" charset="0"/>
                                <a:cs typeface="Times New Roman" panose="02020603050405020304" pitchFamily="18" charset="0"/>
                              </a:rPr>
                              <m:t>𝑖</m:t>
                            </m:r>
                          </m:sup>
                        </m:sSup>
                      </m:e>
                    </m:nary>
                  </m:oMath>
                </a14:m>
                <a:r>
                  <a:rPr lang="en-IN"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IN" i="1" dirty="0" smtClean="0">
                            <a:latin typeface="Cambria Math" panose="02040503050406030204" pitchFamily="18" charset="0"/>
                            <a:cs typeface="Times New Roman" panose="02020603050405020304" pitchFamily="18" charset="0"/>
                          </a:rPr>
                        </m:ctrlPr>
                      </m:sSubPr>
                      <m:e>
                        <m:r>
                          <a:rPr lang="en-IN" b="0" i="1" dirty="0" smtClean="0">
                            <a:latin typeface="Cambria Math" panose="02040503050406030204" pitchFamily="18" charset="0"/>
                            <a:cs typeface="Times New Roman" panose="02020603050405020304" pitchFamily="18" charset="0"/>
                          </a:rPr>
                          <m:t>𝑅</m:t>
                        </m:r>
                      </m:e>
                      <m:sub>
                        <m:r>
                          <a:rPr lang="en-IN" b="0" i="1" dirty="0" smtClean="0">
                            <a:latin typeface="Cambria Math" panose="02040503050406030204" pitchFamily="18" charset="0"/>
                            <a:cs typeface="Times New Roman" panose="02020603050405020304" pitchFamily="18" charset="0"/>
                          </a:rPr>
                          <m:t>𝑡</m:t>
                        </m:r>
                        <m:r>
                          <a:rPr lang="en-IN" b="0" i="1" dirty="0" smtClean="0">
                            <a:latin typeface="Cambria Math" panose="02040503050406030204" pitchFamily="18" charset="0"/>
                            <a:cs typeface="Times New Roman" panose="02020603050405020304" pitchFamily="18" charset="0"/>
                          </a:rPr>
                          <m:t>+</m:t>
                        </m:r>
                        <m:r>
                          <a:rPr lang="en-IN" b="0" i="1" dirty="0" smtClean="0">
                            <a:latin typeface="Cambria Math" panose="02040503050406030204" pitchFamily="18" charset="0"/>
                            <a:cs typeface="Times New Roman" panose="02020603050405020304" pitchFamily="18" charset="0"/>
                          </a:rPr>
                          <m:t>𝑖</m:t>
                        </m:r>
                      </m:sub>
                    </m:sSub>
                  </m:oMath>
                </a14:m>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For policy </a:t>
                </a:r>
                <a14:m>
                  <m:oMath xmlns:m="http://schemas.openxmlformats.org/officeDocument/2006/math">
                    <m:r>
                      <m:rPr>
                        <m:sty m:val="p"/>
                      </m:rPr>
                      <a:rPr lang="el-GR" i="1">
                        <a:latin typeface="Cambria Math" panose="02040503050406030204" pitchFamily="18" charset="0"/>
                        <a:cs typeface="Times New Roman" panose="02020603050405020304" pitchFamily="18" charset="0"/>
                      </a:rPr>
                      <m:t>π</m:t>
                    </m:r>
                  </m:oMath>
                </a14:m>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𝑉</m:t>
                        </m:r>
                      </m:e>
                      <m:sub>
                        <m:r>
                          <m:rPr>
                            <m:sty m:val="p"/>
                          </m:rPr>
                          <a:rPr lang="el-GR" i="1">
                            <a:latin typeface="Cambria Math" panose="02040503050406030204" pitchFamily="18" charset="0"/>
                            <a:cs typeface="Times New Roman" panose="02020603050405020304" pitchFamily="18" charset="0"/>
                          </a:rPr>
                          <m:t>π</m:t>
                        </m:r>
                        <m:r>
                          <m:rPr>
                            <m:nor/>
                          </m:rPr>
                          <a:rPr lang="en-IN" dirty="0">
                            <a:latin typeface="Times New Roman" panose="02020603050405020304" pitchFamily="18" charset="0"/>
                            <a:cs typeface="Times New Roman" panose="02020603050405020304" pitchFamily="18" charset="0"/>
                          </a:rPr>
                          <m:t> </m:t>
                        </m:r>
                      </m:sub>
                    </m:sSub>
                  </m:oMath>
                </a14:m>
                <a:r>
                  <a:rPr lang="en-IN" dirty="0">
                    <a:latin typeface="Times New Roman" panose="02020603050405020304" pitchFamily="18" charset="0"/>
                    <a:cs typeface="Times New Roman" panose="02020603050405020304" pitchFamily="18" charset="0"/>
                  </a:rPr>
                  <a:t>(s</a:t>
                </a:r>
                <a:r>
                  <a:rPr lang="en-IN" dirty="0" smtClean="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𝐸</m:t>
                        </m:r>
                      </m:e>
                      <m:sub>
                        <m:r>
                          <m:rPr>
                            <m:sty m:val="p"/>
                          </m:rPr>
                          <a:rPr lang="el-GR" i="1">
                            <a:latin typeface="Cambria Math" panose="02040503050406030204" pitchFamily="18" charset="0"/>
                            <a:cs typeface="Times New Roman" panose="02020603050405020304" pitchFamily="18" charset="0"/>
                          </a:rPr>
                          <m:t>π</m:t>
                        </m:r>
                      </m:sub>
                    </m:sSub>
                    <m:r>
                      <a:rPr lang="el-GR" i="1">
                        <a:latin typeface="Cambria Math" panose="02040503050406030204" pitchFamily="18" charset="0"/>
                        <a:cs typeface="Times New Roman" panose="02020603050405020304" pitchFamily="18" charset="0"/>
                      </a:rPr>
                      <m:t> </m:t>
                    </m:r>
                    <m:r>
                      <a:rPr lang="en-IN" b="0" i="0" smtClean="0">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𝐺</m:t>
                        </m:r>
                      </m:e>
                      <m:sub>
                        <m:r>
                          <a:rPr lang="en-IN" i="1">
                            <a:latin typeface="Cambria Math" panose="02040503050406030204" pitchFamily="18" charset="0"/>
                            <a:cs typeface="Times New Roman" panose="02020603050405020304" pitchFamily="18" charset="0"/>
                          </a:rPr>
                          <m:t>𝑡</m:t>
                        </m:r>
                      </m:sub>
                    </m:sSub>
                  </m:oMath>
                </a14:m>
                <a:r>
                  <a:rPr lang="en-IN"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𝑠</m:t>
                        </m:r>
                      </m:e>
                      <m:sub>
                        <m:r>
                          <a:rPr lang="en-IN" i="1">
                            <a:latin typeface="Cambria Math" panose="02040503050406030204" pitchFamily="18" charset="0"/>
                            <a:cs typeface="Times New Roman" panose="02020603050405020304" pitchFamily="18" charset="0"/>
                          </a:rPr>
                          <m:t>𝑡</m:t>
                        </m:r>
                      </m:sub>
                    </m:sSub>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𝑠</m:t>
                    </m:r>
                    <m:r>
                      <a:rPr lang="en-IN" b="0" i="0" smtClean="0">
                        <a:latin typeface="Cambria Math" panose="02040503050406030204" pitchFamily="18" charset="0"/>
                        <a:cs typeface="Times New Roman" panose="02020603050405020304" pitchFamily="18" charset="0"/>
                      </a:rPr>
                      <m:t>]</m:t>
                    </m:r>
                  </m:oMath>
                </a14:m>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𝑉</m:t>
                        </m:r>
                      </m:e>
                      <m:sub>
                        <m:r>
                          <m:rPr>
                            <m:sty m:val="p"/>
                          </m:rPr>
                          <a:rPr lang="el-GR" i="1">
                            <a:latin typeface="Cambria Math" panose="02040503050406030204" pitchFamily="18" charset="0"/>
                            <a:cs typeface="Times New Roman" panose="02020603050405020304" pitchFamily="18" charset="0"/>
                          </a:rPr>
                          <m:t>π</m:t>
                        </m:r>
                        <m:r>
                          <m:rPr>
                            <m:nor/>
                          </m:rPr>
                          <a:rPr lang="en-IN" dirty="0">
                            <a:latin typeface="Times New Roman" panose="02020603050405020304" pitchFamily="18" charset="0"/>
                            <a:cs typeface="Times New Roman" panose="02020603050405020304" pitchFamily="18" charset="0"/>
                          </a:rPr>
                          <m:t> </m:t>
                        </m:r>
                      </m:sub>
                    </m:sSub>
                  </m:oMath>
                </a14:m>
                <a:r>
                  <a:rPr lang="en-IN" dirty="0" smtClean="0">
                    <a:latin typeface="Times New Roman" panose="02020603050405020304" pitchFamily="18" charset="0"/>
                    <a:cs typeface="Times New Roman" panose="02020603050405020304" pitchFamily="18" charset="0"/>
                  </a:rPr>
                  <a:t>(s) = </a:t>
                </a:r>
                <a14:m>
                  <m:oMath xmlns:m="http://schemas.openxmlformats.org/officeDocument/2006/math">
                    <m:nary>
                      <m:naryPr>
                        <m:chr m:val="∑"/>
                        <m:supHide m:val="on"/>
                        <m:ctrlPr>
                          <a:rPr lang="en-IN" i="1">
                            <a:latin typeface="Cambria Math" panose="02040503050406030204" pitchFamily="18" charset="0"/>
                            <a:cs typeface="Times New Roman" panose="02020603050405020304" pitchFamily="18" charset="0"/>
                          </a:rPr>
                        </m:ctrlPr>
                      </m:naryPr>
                      <m:sub>
                        <m:r>
                          <a:rPr lang="en-IN" b="0" i="1" smtClean="0">
                            <a:latin typeface="Cambria Math" panose="02040503050406030204" pitchFamily="18" charset="0"/>
                            <a:cs typeface="Times New Roman" panose="02020603050405020304" pitchFamily="18" charset="0"/>
                          </a:rPr>
                          <m:t>𝑎</m:t>
                        </m:r>
                      </m:sub>
                      <m:sup/>
                      <m:e>
                        <m:r>
                          <m:rPr>
                            <m:sty m:val="p"/>
                          </m:rPr>
                          <a:rPr lang="el-GR" i="1">
                            <a:latin typeface="Cambria Math" panose="02040503050406030204" pitchFamily="18" charset="0"/>
                            <a:cs typeface="Times New Roman" panose="02020603050405020304" pitchFamily="18" charset="0"/>
                          </a:rPr>
                          <m:t>π</m:t>
                        </m:r>
                        <m:d>
                          <m:dPr>
                            <m:ctrlPr>
                              <a:rPr lang="en-IN" b="0" i="1" smtClean="0">
                                <a:latin typeface="Cambria Math" panose="02040503050406030204" pitchFamily="18" charset="0"/>
                                <a:cs typeface="Times New Roman" panose="02020603050405020304" pitchFamily="18" charset="0"/>
                              </a:rPr>
                            </m:ctrlPr>
                          </m:dPr>
                          <m:e>
                            <m:r>
                              <a:rPr lang="en-IN" b="0" i="1" smtClean="0">
                                <a:latin typeface="Cambria Math" panose="02040503050406030204" pitchFamily="18" charset="0"/>
                                <a:cs typeface="Times New Roman" panose="02020603050405020304" pitchFamily="18" charset="0"/>
                              </a:rPr>
                              <m:t>𝑎</m:t>
                            </m:r>
                          </m:e>
                          <m:e>
                            <m:r>
                              <a:rPr lang="en-IN" b="0" i="1" smtClean="0">
                                <a:latin typeface="Cambria Math" panose="02040503050406030204" pitchFamily="18" charset="0"/>
                                <a:cs typeface="Times New Roman" panose="02020603050405020304" pitchFamily="18" charset="0"/>
                              </a:rPr>
                              <m:t>𝑠</m:t>
                            </m:r>
                          </m:e>
                        </m:d>
                        <m:r>
                          <a:rPr lang="en-IN" b="0" i="1" smtClean="0">
                            <a:latin typeface="Cambria Math" panose="02040503050406030204" pitchFamily="18" charset="0"/>
                            <a:cs typeface="Times New Roman" panose="02020603050405020304" pitchFamily="18" charset="0"/>
                          </a:rPr>
                          <m:t>∗</m:t>
                        </m:r>
                      </m:e>
                    </m:nary>
                    <m:nary>
                      <m:naryPr>
                        <m:chr m:val="∑"/>
                        <m:supHide m:val="on"/>
                        <m:ctrlPr>
                          <a:rPr lang="en-IN" i="1">
                            <a:latin typeface="Cambria Math" panose="02040503050406030204" pitchFamily="18" charset="0"/>
                            <a:cs typeface="Times New Roman" panose="02020603050405020304" pitchFamily="18" charset="0"/>
                          </a:rPr>
                        </m:ctrlPr>
                      </m:naryPr>
                      <m:sub>
                        <m:sSup>
                          <m:sSupPr>
                            <m:ctrlPr>
                              <a:rPr lang="en-IN" b="0"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𝑠</m:t>
                            </m:r>
                          </m:e>
                          <m:sup>
                            <m:r>
                              <a:rPr lang="en-IN" b="0" i="1" smtClean="0">
                                <a:latin typeface="Cambria Math" panose="02040503050406030204" pitchFamily="18" charset="0"/>
                                <a:cs typeface="Times New Roman" panose="02020603050405020304" pitchFamily="18" charset="0"/>
                              </a:rPr>
                              <m:t>′</m:t>
                            </m:r>
                          </m:sup>
                        </m:sSup>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𝑟</m:t>
                        </m:r>
                      </m:sub>
                      <m:sup/>
                      <m:e>
                        <m:r>
                          <a:rPr lang="en-IN" b="0" i="1" smtClean="0">
                            <a:latin typeface="Cambria Math" panose="02040503050406030204" pitchFamily="18" charset="0"/>
                            <a:cs typeface="Times New Roman" panose="02020603050405020304" pitchFamily="18" charset="0"/>
                          </a:rPr>
                          <m:t>𝑝</m:t>
                        </m:r>
                        <m:d>
                          <m:dPr>
                            <m:ctrlPr>
                              <a:rPr lang="en-IN" b="0" i="1" smtClean="0">
                                <a:latin typeface="Cambria Math" panose="02040503050406030204" pitchFamily="18" charset="0"/>
                                <a:cs typeface="Times New Roman" panose="02020603050405020304" pitchFamily="18" charset="0"/>
                              </a:rPr>
                            </m:ctrlPr>
                          </m:dPr>
                          <m:e>
                            <m:sSup>
                              <m:sSupPr>
                                <m:ctrlPr>
                                  <a:rPr lang="en-IN" b="0"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𝑠</m:t>
                                </m:r>
                              </m:e>
                              <m:sup>
                                <m:r>
                                  <a:rPr lang="en-IN" b="0" i="1" smtClean="0">
                                    <a:latin typeface="Cambria Math" panose="02040503050406030204" pitchFamily="18" charset="0"/>
                                    <a:cs typeface="Times New Roman" panose="02020603050405020304" pitchFamily="18" charset="0"/>
                                  </a:rPr>
                                  <m:t>′</m:t>
                                </m:r>
                              </m:sup>
                            </m:sSup>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𝑟</m:t>
                            </m:r>
                          </m:e>
                          <m:e>
                            <m:r>
                              <a:rPr lang="en-IN" b="0" i="1" smtClean="0">
                                <a:latin typeface="Cambria Math" panose="02040503050406030204" pitchFamily="18" charset="0"/>
                                <a:cs typeface="Times New Roman" panose="02020603050405020304" pitchFamily="18" charset="0"/>
                              </a:rPr>
                              <m:t>𝑠</m:t>
                            </m:r>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𝑎</m:t>
                            </m:r>
                          </m:e>
                        </m:d>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𝑟</m:t>
                        </m:r>
                        <m:r>
                          <a:rPr lang="en-IN" b="0" i="1" smtClean="0">
                            <a:latin typeface="Cambria Math" panose="02040503050406030204" pitchFamily="18" charset="0"/>
                            <a:cs typeface="Times New Roman" panose="02020603050405020304" pitchFamily="18" charset="0"/>
                          </a:rPr>
                          <m:t>+</m:t>
                        </m:r>
                        <m:r>
                          <m:rPr>
                            <m:nor/>
                          </m:rPr>
                          <a:rPr lang="el-GR" dirty="0">
                            <a:latin typeface="Garamond" panose="02020404030301010803" pitchFamily="18" charset="0"/>
                            <a:cs typeface="Times New Roman" panose="02020603050405020304" pitchFamily="18" charset="0"/>
                          </a:rPr>
                          <m:t>γ</m:t>
                        </m:r>
                        <m:r>
                          <a:rPr lang="en-IN" b="0" i="1" smtClean="0">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𝑉</m:t>
                            </m:r>
                          </m:e>
                          <m:sub>
                            <m:r>
                              <m:rPr>
                                <m:sty m:val="p"/>
                              </m:rPr>
                              <a:rPr lang="el-GR" i="1">
                                <a:latin typeface="Cambria Math" panose="02040503050406030204" pitchFamily="18" charset="0"/>
                                <a:cs typeface="Times New Roman" panose="02020603050405020304" pitchFamily="18" charset="0"/>
                              </a:rPr>
                              <m:t>π</m:t>
                            </m:r>
                            <m:r>
                              <m:rPr>
                                <m:nor/>
                              </m:rPr>
                              <a:rPr lang="en-IN" dirty="0">
                                <a:latin typeface="Times New Roman" panose="02020603050405020304" pitchFamily="18" charset="0"/>
                                <a:cs typeface="Times New Roman" panose="02020603050405020304" pitchFamily="18" charset="0"/>
                              </a:rPr>
                              <m:t> </m:t>
                            </m:r>
                          </m:sub>
                        </m:sSub>
                        <m:r>
                          <m:rPr>
                            <m:nor/>
                          </m:rPr>
                          <a:rPr lang="en-IN" dirty="0">
                            <a:latin typeface="Times New Roman" panose="02020603050405020304" pitchFamily="18" charset="0"/>
                            <a:cs typeface="Times New Roman" panose="02020603050405020304" pitchFamily="18" charset="0"/>
                          </a:rPr>
                          <m:t>(</m:t>
                        </m:r>
                        <m:r>
                          <m:rPr>
                            <m:nor/>
                          </m:rPr>
                          <a:rPr lang="en-IN" dirty="0">
                            <a:latin typeface="Times New Roman" panose="02020603050405020304" pitchFamily="18" charset="0"/>
                            <a:cs typeface="Times New Roman" panose="02020603050405020304" pitchFamily="18" charset="0"/>
                          </a:rPr>
                          <m:t>s</m:t>
                        </m:r>
                        <m:r>
                          <m:rPr>
                            <m:nor/>
                          </m:rPr>
                          <a:rPr lang="en-IN" b="0" i="0" dirty="0" smtClean="0">
                            <a:latin typeface="Times New Roman" panose="02020603050405020304" pitchFamily="18" charset="0"/>
                            <a:cs typeface="Times New Roman" panose="02020603050405020304" pitchFamily="18" charset="0"/>
                          </a:rPr>
                          <m:t>′</m:t>
                        </m:r>
                        <m:r>
                          <m:rPr>
                            <m:nor/>
                          </m:rPr>
                          <a:rPr lang="en-IN" dirty="0">
                            <a:latin typeface="Times New Roman" panose="020206030504050203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m:t>
                        </m:r>
                      </m:e>
                    </m:nary>
                  </m:oMath>
                </a14:m>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This can be solved iteratively using Dynamic Programming (DP) methods.</a:t>
                </a: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Value iteration update :</a:t>
                </a:r>
              </a:p>
              <a:p>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𝑉</m:t>
                        </m:r>
                      </m:e>
                      <m:sub>
                        <m:r>
                          <a:rPr lang="en-IN" b="0" i="1" smtClean="0">
                            <a:latin typeface="Cambria Math" panose="02040503050406030204" pitchFamily="18" charset="0"/>
                            <a:cs typeface="Times New Roman" panose="02020603050405020304" pitchFamily="18" charset="0"/>
                          </a:rPr>
                          <m:t>𝑘</m:t>
                        </m:r>
                        <m:r>
                          <a:rPr lang="en-IN" b="0" i="1" smtClean="0">
                            <a:latin typeface="Cambria Math" panose="02040503050406030204" pitchFamily="18" charset="0"/>
                            <a:cs typeface="Times New Roman" panose="02020603050405020304" pitchFamily="18" charset="0"/>
                          </a:rPr>
                          <m:t>+1</m:t>
                        </m:r>
                        <m:r>
                          <m:rPr>
                            <m:nor/>
                          </m:rPr>
                          <a:rPr lang="en-IN" dirty="0">
                            <a:latin typeface="Times New Roman" panose="02020603050405020304" pitchFamily="18" charset="0"/>
                            <a:cs typeface="Times New Roman" panose="02020603050405020304" pitchFamily="18" charset="0"/>
                          </a:rPr>
                          <m:t> </m:t>
                        </m:r>
                      </m:sub>
                    </m:sSub>
                  </m:oMath>
                </a14:m>
                <a:r>
                  <a:rPr lang="en-IN" dirty="0">
                    <a:latin typeface="Times New Roman" panose="02020603050405020304" pitchFamily="18" charset="0"/>
                    <a:cs typeface="Times New Roman" panose="02020603050405020304" pitchFamily="18" charset="0"/>
                  </a:rPr>
                  <a:t>(s) =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𝑀𝑎𝑥</m:t>
                        </m:r>
                      </m:e>
                      <m:sub>
                        <m:r>
                          <a:rPr lang="en-IN" b="0" i="1" smtClean="0">
                            <a:latin typeface="Cambria Math" panose="02040503050406030204" pitchFamily="18" charset="0"/>
                            <a:cs typeface="Times New Roman" panose="02020603050405020304" pitchFamily="18" charset="0"/>
                          </a:rPr>
                          <m:t>𝑎</m:t>
                        </m:r>
                      </m:sub>
                    </m:sSub>
                    <m:nary>
                      <m:naryPr>
                        <m:chr m:val="∑"/>
                        <m:supHide m:val="on"/>
                        <m:ctrlPr>
                          <a:rPr lang="en-IN" i="1">
                            <a:latin typeface="Cambria Math" panose="02040503050406030204" pitchFamily="18" charset="0"/>
                            <a:cs typeface="Times New Roman" panose="02020603050405020304" pitchFamily="18" charset="0"/>
                          </a:rPr>
                        </m:ctrlPr>
                      </m:naryPr>
                      <m:sub>
                        <m:sSup>
                          <m:sSupPr>
                            <m:ctrlPr>
                              <a:rPr lang="en-IN" i="1">
                                <a:latin typeface="Cambria Math" panose="02040503050406030204" pitchFamily="18" charset="0"/>
                                <a:cs typeface="Times New Roman" panose="02020603050405020304" pitchFamily="18" charset="0"/>
                              </a:rPr>
                            </m:ctrlPr>
                          </m:sSupPr>
                          <m:e>
                            <m:r>
                              <a:rPr lang="en-IN" i="1">
                                <a:latin typeface="Cambria Math" panose="02040503050406030204" pitchFamily="18" charset="0"/>
                                <a:cs typeface="Times New Roman" panose="02020603050405020304" pitchFamily="18" charset="0"/>
                              </a:rPr>
                              <m:t>𝑠</m:t>
                            </m:r>
                          </m:e>
                          <m:sup>
                            <m:r>
                              <a:rPr lang="en-IN" i="1">
                                <a:latin typeface="Cambria Math" panose="02040503050406030204" pitchFamily="18" charset="0"/>
                                <a:cs typeface="Times New Roman" panose="02020603050405020304" pitchFamily="18" charset="0"/>
                              </a:rPr>
                              <m:t>′</m:t>
                            </m:r>
                          </m:sup>
                        </m:sSup>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𝑟</m:t>
                        </m:r>
                      </m:sub>
                      <m:sup/>
                      <m:e>
                        <m:r>
                          <a:rPr lang="en-IN" i="1">
                            <a:latin typeface="Cambria Math" panose="02040503050406030204" pitchFamily="18" charset="0"/>
                            <a:cs typeface="Times New Roman" panose="02020603050405020304" pitchFamily="18" charset="0"/>
                          </a:rPr>
                          <m:t>𝑝</m:t>
                        </m:r>
                        <m:d>
                          <m:dPr>
                            <m:ctrlPr>
                              <a:rPr lang="en-IN" i="1">
                                <a:latin typeface="Cambria Math" panose="02040503050406030204" pitchFamily="18" charset="0"/>
                                <a:cs typeface="Times New Roman" panose="02020603050405020304" pitchFamily="18" charset="0"/>
                              </a:rPr>
                            </m:ctrlPr>
                          </m:dPr>
                          <m:e>
                            <m:sSup>
                              <m:sSupPr>
                                <m:ctrlPr>
                                  <a:rPr lang="en-IN" i="1">
                                    <a:latin typeface="Cambria Math" panose="02040503050406030204" pitchFamily="18" charset="0"/>
                                    <a:cs typeface="Times New Roman" panose="02020603050405020304" pitchFamily="18" charset="0"/>
                                  </a:rPr>
                                </m:ctrlPr>
                              </m:sSupPr>
                              <m:e>
                                <m:r>
                                  <a:rPr lang="en-IN" i="1">
                                    <a:latin typeface="Cambria Math" panose="02040503050406030204" pitchFamily="18" charset="0"/>
                                    <a:cs typeface="Times New Roman" panose="02020603050405020304" pitchFamily="18" charset="0"/>
                                  </a:rPr>
                                  <m:t>𝑠</m:t>
                                </m:r>
                              </m:e>
                              <m:sup>
                                <m:r>
                                  <a:rPr lang="en-IN" i="1">
                                    <a:latin typeface="Cambria Math" panose="02040503050406030204" pitchFamily="18" charset="0"/>
                                    <a:cs typeface="Times New Roman" panose="02020603050405020304" pitchFamily="18" charset="0"/>
                                  </a:rPr>
                                  <m:t>′</m:t>
                                </m:r>
                              </m:sup>
                            </m:sSup>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𝑟</m:t>
                            </m:r>
                          </m:e>
                          <m:e>
                            <m:r>
                              <a:rPr lang="en-IN" i="1">
                                <a:latin typeface="Cambria Math" panose="02040503050406030204" pitchFamily="18" charset="0"/>
                                <a:cs typeface="Times New Roman" panose="02020603050405020304" pitchFamily="18" charset="0"/>
                              </a:rPr>
                              <m:t>𝑠</m:t>
                            </m:r>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𝑎</m:t>
                            </m:r>
                          </m:e>
                        </m:d>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𝑟</m:t>
                        </m:r>
                        <m:r>
                          <a:rPr lang="en-IN" i="1">
                            <a:latin typeface="Cambria Math" panose="02040503050406030204" pitchFamily="18" charset="0"/>
                            <a:cs typeface="Times New Roman" panose="02020603050405020304" pitchFamily="18" charset="0"/>
                          </a:rPr>
                          <m:t>+</m:t>
                        </m:r>
                        <m:r>
                          <m:rPr>
                            <m:nor/>
                          </m:rPr>
                          <a:rPr lang="el-GR" dirty="0">
                            <a:latin typeface="Garamond" panose="02020404030301010803" pitchFamily="18" charset="0"/>
                            <a:cs typeface="Times New Roman" panose="02020603050405020304" pitchFamily="18" charset="0"/>
                          </a:rPr>
                          <m:t>γ</m:t>
                        </m:r>
                        <m:r>
                          <a:rPr lang="en-IN" i="1">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𝑉</m:t>
                            </m:r>
                          </m:e>
                          <m:sub>
                            <m:r>
                              <a:rPr lang="en-IN" b="0" i="1" smtClean="0">
                                <a:latin typeface="Cambria Math" panose="02040503050406030204" pitchFamily="18" charset="0"/>
                                <a:cs typeface="Times New Roman" panose="02020603050405020304" pitchFamily="18" charset="0"/>
                              </a:rPr>
                              <m:t>𝑘</m:t>
                            </m:r>
                            <m:r>
                              <m:rPr>
                                <m:nor/>
                              </m:rPr>
                              <a:rPr lang="en-IN" dirty="0">
                                <a:latin typeface="Times New Roman" panose="02020603050405020304" pitchFamily="18" charset="0"/>
                                <a:cs typeface="Times New Roman" panose="02020603050405020304" pitchFamily="18" charset="0"/>
                              </a:rPr>
                              <m:t> </m:t>
                            </m:r>
                          </m:sub>
                        </m:sSub>
                        <m:r>
                          <m:rPr>
                            <m:nor/>
                          </m:rPr>
                          <a:rPr lang="en-IN" dirty="0">
                            <a:latin typeface="Times New Roman" panose="02020603050405020304" pitchFamily="18" charset="0"/>
                            <a:cs typeface="Times New Roman" panose="02020603050405020304" pitchFamily="18" charset="0"/>
                          </a:rPr>
                          <m:t>(</m:t>
                        </m:r>
                        <m:r>
                          <m:rPr>
                            <m:nor/>
                          </m:rPr>
                          <a:rPr lang="en-IN" dirty="0">
                            <a:latin typeface="Times New Roman" panose="02020603050405020304" pitchFamily="18" charset="0"/>
                            <a:cs typeface="Times New Roman" panose="02020603050405020304" pitchFamily="18" charset="0"/>
                          </a:rPr>
                          <m:t>s</m:t>
                        </m:r>
                        <m:r>
                          <m:rPr>
                            <m:nor/>
                          </m:rPr>
                          <a:rPr lang="en-IN" dirty="0">
                            <a:latin typeface="Times New Roman" panose="020206030504050203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m:t>
                        </m:r>
                      </m:e>
                    </m:nary>
                  </m:oMath>
                </a14:m>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715617" y="636104"/>
                <a:ext cx="10789920" cy="4929747"/>
              </a:xfrm>
              <a:prstGeom prst="rect">
                <a:avLst/>
              </a:prstGeom>
              <a:blipFill rotWithShape="0">
                <a:blip r:embed="rId2"/>
                <a:stretch>
                  <a:fillRect l="-452" t="-618" b="-6922"/>
                </a:stretch>
              </a:blipFill>
            </p:spPr>
            <p:txBody>
              <a:bodyPr/>
              <a:lstStyle/>
              <a:p>
                <a:r>
                  <a:rPr lang="en-IN">
                    <a:noFill/>
                  </a:rPr>
                  <a:t> </a:t>
                </a:r>
              </a:p>
            </p:txBody>
          </p:sp>
        </mc:Fallback>
      </mc:AlternateContent>
    </p:spTree>
    <p:extLst>
      <p:ext uri="{BB962C8B-B14F-4D97-AF65-F5344CB8AC3E}">
        <p14:creationId xmlns:p14="http://schemas.microsoft.com/office/powerpoint/2010/main" val="1283435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6674" y="1202090"/>
            <a:ext cx="10500601" cy="4740067"/>
          </a:xfrm>
          <a:prstGeom prst="rect">
            <a:avLst/>
          </a:prstGeom>
        </p:spPr>
      </p:pic>
      <p:sp>
        <p:nvSpPr>
          <p:cNvPr id="3" name="TextBox 2"/>
          <p:cNvSpPr txBox="1"/>
          <p:nvPr/>
        </p:nvSpPr>
        <p:spPr>
          <a:xfrm>
            <a:off x="686674" y="294199"/>
            <a:ext cx="6016276"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Algorithm (Sutton &amp; Barto)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3923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930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846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1502</TotalTime>
  <Words>576</Words>
  <Application>Microsoft Office PowerPoint</Application>
  <PresentationFormat>Widescreen</PresentationFormat>
  <Paragraphs>61</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Light</vt:lpstr>
      <vt:lpstr>Cambria</vt:lpstr>
      <vt:lpstr>Cambria Math</vt:lpstr>
      <vt:lpstr>Garamond</vt:lpstr>
      <vt:lpstr>Symbol</vt:lpstr>
      <vt:lpstr>Times New Roman</vt:lpstr>
      <vt:lpstr>Office Theme</vt:lpstr>
      <vt:lpstr>What is inventory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inventory management?</dc:title>
  <dc:creator>Microsoft account</dc:creator>
  <cp:lastModifiedBy>Microsoft account</cp:lastModifiedBy>
  <cp:revision>35</cp:revision>
  <dcterms:created xsi:type="dcterms:W3CDTF">2023-03-08T10:41:31Z</dcterms:created>
  <dcterms:modified xsi:type="dcterms:W3CDTF">2023-03-10T09:52:09Z</dcterms:modified>
</cp:coreProperties>
</file>