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9"/>
  </p:notesMasterIdLst>
  <p:handoutMasterIdLst>
    <p:handoutMasterId r:id="rId10"/>
  </p:handoutMasterIdLst>
  <p:sldIdLst>
    <p:sldId id="278" r:id="rId2"/>
    <p:sldId id="281" r:id="rId3"/>
    <p:sldId id="282" r:id="rId4"/>
    <p:sldId id="283" r:id="rId5"/>
    <p:sldId id="284" r:id="rId6"/>
    <p:sldId id="285" r:id="rId7"/>
    <p:sldId id="286"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7A587"/>
    <a:srgbClr val="FFDE75"/>
    <a:srgbClr val="30CAA5"/>
    <a:srgbClr val="E2F1F6"/>
    <a:srgbClr val="AD319B"/>
    <a:srgbClr val="F159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5" autoAdjust="0"/>
    <p:restoredTop sz="93716" autoAdjust="0"/>
  </p:normalViewPr>
  <p:slideViewPr>
    <p:cSldViewPr snapToGrid="0" snapToObjects="1">
      <p:cViewPr varScale="1">
        <p:scale>
          <a:sx n="91" d="100"/>
          <a:sy n="91" d="100"/>
        </p:scale>
        <p:origin x="678" y="78"/>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11/26/2019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4958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infosyspublicservices.com/" TargetMode="External"/><Relationship Id="rId3" Type="http://schemas.openxmlformats.org/officeDocument/2006/relationships/image" Target="../media/image6.png"/><Relationship Id="rId7" Type="http://schemas.openxmlformats.org/officeDocument/2006/relationships/hyperlink" Target="mailto:askus@infosyspublicservices.com"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22" y="5357"/>
            <a:ext cx="9143954" cy="5132781"/>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0592" y="4571197"/>
            <a:ext cx="2514600" cy="302542"/>
          </a:xfrm>
          <a:prstGeom prst="rect">
            <a:avLst/>
          </a:prstGeom>
        </p:spPr>
      </p:pic>
    </p:spTree>
    <p:extLst>
      <p:ext uri="{BB962C8B-B14F-4D97-AF65-F5344CB8AC3E}">
        <p14:creationId xmlns:p14="http://schemas.microsoft.com/office/powerpoint/2010/main" val="19030426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230935" y="150264"/>
            <a:ext cx="8723050" cy="452986"/>
          </a:xfrm>
          <a:prstGeom prst="rect">
            <a:avLst/>
          </a:prstGeom>
        </p:spPr>
        <p:txBody>
          <a:bodyPr anchor="t">
            <a:noAutofit/>
          </a:bodyPr>
          <a:lstStyle>
            <a:lvl1pPr>
              <a:defRPr sz="2000">
                <a:solidFill>
                  <a:srgbClr val="0070C0"/>
                </a:solidFill>
              </a:defRPr>
            </a:lvl1pPr>
          </a:lstStyle>
          <a:p>
            <a:r>
              <a:rPr dirty="0"/>
              <a:t>Title Text</a:t>
            </a:r>
          </a:p>
        </p:txBody>
      </p:sp>
      <p:grpSp>
        <p:nvGrpSpPr>
          <p:cNvPr id="7" name="Group 6"/>
          <p:cNvGrpSpPr/>
          <p:nvPr userDrawn="1"/>
        </p:nvGrpSpPr>
        <p:grpSpPr>
          <a:xfrm>
            <a:off x="307257" y="547315"/>
            <a:ext cx="390183" cy="73152"/>
            <a:chOff x="2522085" y="4216400"/>
            <a:chExt cx="390183" cy="73152"/>
          </a:xfrm>
        </p:grpSpPr>
        <p:sp>
          <p:nvSpPr>
            <p:cNvPr id="8" name="Oval 7"/>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Oval 9"/>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2"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3" name="Text Placeholder 2"/>
          <p:cNvSpPr>
            <a:spLocks noGrp="1"/>
          </p:cNvSpPr>
          <p:nvPr>
            <p:ph type="body" sz="quarter" idx="10"/>
          </p:nvPr>
        </p:nvSpPr>
        <p:spPr>
          <a:xfrm>
            <a:off x="399459" y="855662"/>
            <a:ext cx="8509720" cy="3558511"/>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3819564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0" name="Shape 40"/>
          <p:cNvSpPr>
            <a:spLocks noGrp="1"/>
          </p:cNvSpPr>
          <p:nvPr>
            <p:ph type="title"/>
          </p:nvPr>
        </p:nvSpPr>
        <p:spPr>
          <a:xfrm>
            <a:off x="6210720" y="2989523"/>
            <a:ext cx="2900657" cy="993776"/>
          </a:xfrm>
          <a:prstGeom prst="rect">
            <a:avLst/>
          </a:prstGeom>
        </p:spPr>
        <p:txBody>
          <a:bodyPr anchor="t">
            <a:noAutofit/>
          </a:bodyPr>
          <a:lstStyle>
            <a:lvl1pPr>
              <a:defRPr sz="2000">
                <a:solidFill>
                  <a:srgbClr val="0070C0"/>
                </a:solidFill>
              </a:defRPr>
            </a:lvl1pPr>
          </a:lstStyle>
          <a:p>
            <a:r>
              <a:rPr dirty="0"/>
              <a:t>Title Text</a:t>
            </a:r>
          </a:p>
        </p:txBody>
      </p:sp>
      <p:grpSp>
        <p:nvGrpSpPr>
          <p:cNvPr id="10" name="Group 9"/>
          <p:cNvGrpSpPr/>
          <p:nvPr userDrawn="1"/>
        </p:nvGrpSpPr>
        <p:grpSpPr>
          <a:xfrm>
            <a:off x="6285228" y="3383349"/>
            <a:ext cx="390183" cy="73152"/>
            <a:chOff x="2522085" y="4216400"/>
            <a:chExt cx="390183" cy="73152"/>
          </a:xfrm>
        </p:grpSpPr>
        <p:sp>
          <p:nvSpPr>
            <p:cNvPr id="12" name="Oval 11"/>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5" name="Picture Placeholder 8"/>
          <p:cNvSpPr>
            <a:spLocks noGrp="1" noChangeAspect="1"/>
          </p:cNvSpPr>
          <p:nvPr>
            <p:ph type="pic" sz="quarter" idx="11"/>
          </p:nvPr>
        </p:nvSpPr>
        <p:spPr>
          <a:xfrm rot="21418073">
            <a:off x="-875704" y="-1590964"/>
            <a:ext cx="6601135" cy="5792520"/>
          </a:xfrm>
          <a:prstGeom prst="roundRect">
            <a:avLst>
              <a:gd name="adj" fmla="val 5406"/>
            </a:avLst>
          </a:prstGeom>
        </p:spPr>
        <p:txBody>
          <a:bodyPr/>
          <a:lstStyle/>
          <a:p>
            <a:endParaRPr lang="en-US"/>
          </a:p>
        </p:txBody>
      </p:sp>
    </p:spTree>
    <p:extLst>
      <p:ext uri="{BB962C8B-B14F-4D97-AF65-F5344CB8AC3E}">
        <p14:creationId xmlns:p14="http://schemas.microsoft.com/office/powerpoint/2010/main" val="85705107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0_Custom Layout">
    <p:spTree>
      <p:nvGrpSpPr>
        <p:cNvPr id="1" name=""/>
        <p:cNvGrpSpPr/>
        <p:nvPr/>
      </p:nvGrpSpPr>
      <p:grpSpPr>
        <a:xfrm>
          <a:off x="0" y="0"/>
          <a:ext cx="0" cy="0"/>
          <a:chOff x="0" y="0"/>
          <a:chExt cx="0" cy="0"/>
        </a:xfrm>
      </p:grpSpPr>
      <p:sp>
        <p:nvSpPr>
          <p:cNvPr id="11" name="Picture Placeholder 8"/>
          <p:cNvSpPr>
            <a:spLocks noGrp="1"/>
          </p:cNvSpPr>
          <p:nvPr>
            <p:ph type="pic" sz="quarter" idx="10"/>
          </p:nvPr>
        </p:nvSpPr>
        <p:spPr>
          <a:xfrm rot="21332200">
            <a:off x="5735829" y="606953"/>
            <a:ext cx="3768385" cy="3795814"/>
          </a:xfrm>
          <a:prstGeom prst="flowChartAlternateProcess">
            <a:avLst/>
          </a:prstGeom>
        </p:spPr>
        <p:txBody>
          <a:bodyPr/>
          <a:lstStyle/>
          <a:p>
            <a:endParaRPr lang="en-US" dirty="0"/>
          </a:p>
        </p:txBody>
      </p:sp>
      <p:sp>
        <p:nvSpPr>
          <p:cNvPr id="12" name="Shape 40"/>
          <p:cNvSpPr>
            <a:spLocks noGrp="1"/>
          </p:cNvSpPr>
          <p:nvPr>
            <p:ph type="title"/>
          </p:nvPr>
        </p:nvSpPr>
        <p:spPr>
          <a:xfrm>
            <a:off x="230935" y="150264"/>
            <a:ext cx="8723050" cy="452986"/>
          </a:xfrm>
          <a:prstGeom prst="rect">
            <a:avLst/>
          </a:prstGeom>
        </p:spPr>
        <p:txBody>
          <a:bodyPr anchor="t">
            <a:noAutofit/>
          </a:bodyPr>
          <a:lstStyle>
            <a:lvl1pPr>
              <a:defRPr sz="2000">
                <a:solidFill>
                  <a:srgbClr val="0070C0"/>
                </a:solidFill>
              </a:defRPr>
            </a:lvl1pPr>
          </a:lstStyle>
          <a:p>
            <a:r>
              <a:rPr dirty="0"/>
              <a:t>Title Text</a:t>
            </a:r>
          </a:p>
        </p:txBody>
      </p:sp>
      <p:grpSp>
        <p:nvGrpSpPr>
          <p:cNvPr id="20" name="Group 19"/>
          <p:cNvGrpSpPr/>
          <p:nvPr userDrawn="1"/>
        </p:nvGrpSpPr>
        <p:grpSpPr>
          <a:xfrm>
            <a:off x="307257" y="547315"/>
            <a:ext cx="390183" cy="73152"/>
            <a:chOff x="2522085" y="4216400"/>
            <a:chExt cx="390183" cy="73152"/>
          </a:xfrm>
        </p:grpSpPr>
        <p:sp>
          <p:nvSpPr>
            <p:cNvPr id="21" name="Oval 20"/>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3"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2729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pPr/>
              <a:t>11/26/2019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03953729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1" name="Picture 30"/>
          <p:cNvPicPr>
            <a:picLocks noChangeAspect="1"/>
          </p:cNvPicPr>
          <p:nvPr/>
        </p:nvPicPr>
        <p:blipFill rotWithShape="1">
          <a:blip r:embed="rId2"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grpSp>
        <p:nvGrpSpPr>
          <p:cNvPr id="37" name="Group 36"/>
          <p:cNvGrpSpPr/>
          <p:nvPr/>
        </p:nvGrpSpPr>
        <p:grpSpPr>
          <a:xfrm>
            <a:off x="1" y="-332"/>
            <a:ext cx="9143999" cy="1428910"/>
            <a:chOff x="0" y="-334"/>
            <a:chExt cx="12328699" cy="1926575"/>
          </a:xfrm>
        </p:grpSpPr>
        <p:grpSp>
          <p:nvGrpSpPr>
            <p:cNvPr id="36" name="Group 35"/>
            <p:cNvGrpSpPr/>
            <p:nvPr userDrawn="1"/>
          </p:nvGrpSpPr>
          <p:grpSpPr>
            <a:xfrm>
              <a:off x="0" y="623"/>
              <a:ext cx="1564295" cy="1925618"/>
              <a:chOff x="0" y="623"/>
              <a:chExt cx="1564295" cy="1925618"/>
            </a:xfrm>
          </p:grpSpPr>
          <p:pic>
            <p:nvPicPr>
              <p:cNvPr id="33" name="Picture 32"/>
              <p:cNvPicPr>
                <a:picLocks noChangeAspect="1" noChangeArrowheads="1"/>
              </p:cNvPicPr>
              <p:nvPr userDrawn="1"/>
            </p:nvPicPr>
            <p:blipFill>
              <a:blip r:embed="rId3" cstate="print"/>
              <a:srcRect/>
              <a:stretch>
                <a:fillRect/>
              </a:stretch>
            </p:blipFill>
            <p:spPr bwMode="auto">
              <a:xfrm rot="10800000">
                <a:off x="584877" y="623"/>
                <a:ext cx="979418" cy="946060"/>
              </a:xfrm>
              <a:prstGeom prst="rect">
                <a:avLst/>
              </a:prstGeom>
              <a:noFill/>
            </p:spPr>
          </p:pic>
          <p:pic>
            <p:nvPicPr>
              <p:cNvPr id="34" name="Picture 33"/>
              <p:cNvPicPr>
                <a:picLocks noChangeAspect="1" noChangeArrowheads="1"/>
              </p:cNvPicPr>
              <p:nvPr userDrawn="1"/>
            </p:nvPicPr>
            <p:blipFill>
              <a:blip r:embed="rId4" cstate="print"/>
              <a:srcRect/>
              <a:stretch>
                <a:fillRect/>
              </a:stretch>
            </p:blipFill>
            <p:spPr bwMode="auto">
              <a:xfrm rot="10800000">
                <a:off x="0" y="946205"/>
                <a:ext cx="584877" cy="980036"/>
              </a:xfrm>
              <a:prstGeom prst="rect">
                <a:avLst/>
              </a:prstGeom>
              <a:noFill/>
            </p:spPr>
          </p:pic>
        </p:grpSp>
        <p:pic>
          <p:nvPicPr>
            <p:cNvPr id="35" name="Picture 34"/>
            <p:cNvPicPr>
              <a:picLocks noChangeAspect="1" noChangeArrowheads="1"/>
            </p:cNvPicPr>
            <p:nvPr userDrawn="1"/>
          </p:nvPicPr>
          <p:blipFill>
            <a:blip r:embed="rId5" cstate="print"/>
            <a:srcRect/>
            <a:stretch>
              <a:fillRect/>
            </a:stretch>
          </p:blipFill>
          <p:spPr bwMode="auto">
            <a:xfrm rot="10800000">
              <a:off x="11349281" y="-334"/>
              <a:ext cx="979418" cy="948931"/>
            </a:xfrm>
            <a:prstGeom prst="rect">
              <a:avLst/>
            </a:prstGeom>
            <a:noFill/>
          </p:spPr>
        </p:pic>
      </p:grpSp>
      <p:pic>
        <p:nvPicPr>
          <p:cNvPr id="23" name="Picture 22" descr="IPS_natural_horz_BTE-01.png"/>
          <p:cNvPicPr>
            <a:picLocks noChangeAspect="1"/>
          </p:cNvPicPr>
          <p:nvPr/>
        </p:nvPicPr>
        <p:blipFill>
          <a:blip r:embed="rId6" cstate="print"/>
          <a:srcRect r="6053"/>
          <a:stretch>
            <a:fillRect/>
          </a:stretch>
        </p:blipFill>
        <p:spPr>
          <a:xfrm>
            <a:off x="2372926" y="876300"/>
            <a:ext cx="4398149" cy="693746"/>
          </a:xfrm>
          <a:prstGeom prst="rect">
            <a:avLst/>
          </a:prstGeom>
        </p:spPr>
      </p:pic>
      <p:sp>
        <p:nvSpPr>
          <p:cNvPr id="25" name="Title 1"/>
          <p:cNvSpPr txBox="1">
            <a:spLocks/>
          </p:cNvSpPr>
          <p:nvPr/>
        </p:nvSpPr>
        <p:spPr bwMode="auto">
          <a:xfrm>
            <a:off x="384142" y="3486150"/>
            <a:ext cx="2998737" cy="309637"/>
          </a:xfrm>
          <a:prstGeom prst="rect">
            <a:avLst/>
          </a:prstGeom>
          <a:noFill/>
          <a:ln>
            <a:miter lim="800000"/>
            <a:headEnd/>
            <a:tailEnd/>
          </a:ln>
        </p:spPr>
        <p:txBody>
          <a:bodyPr vert="horz" wrap="square" lIns="91440" tIns="45720" rIns="91440" bIns="45720" numCol="1" anchor="b" anchorCtr="0" compatLnSpc="1">
            <a:prstTxWarp prst="textNoShape">
              <a:avLst/>
            </a:prstTxWarp>
            <a:noAutofit/>
          </a:bodyPr>
          <a:lstStyle/>
          <a:p>
            <a:pPr algn="l" eaLnBrk="0" hangingPunct="0"/>
            <a:r>
              <a:rPr lang="en-US" sz="1100" b="0" dirty="0">
                <a:solidFill>
                  <a:srgbClr val="0070C0"/>
                </a:solidFill>
                <a:latin typeface="Arial" pitchFamily="34" charset="0"/>
                <a:cs typeface="Arial" pitchFamily="34" charset="0"/>
                <a:hlinkClick r:id="rId7"/>
              </a:rPr>
              <a:t>askus@infosyspublicservices.com</a:t>
            </a:r>
            <a:endParaRPr lang="en-US" sz="1100" b="0" dirty="0">
              <a:solidFill>
                <a:srgbClr val="0070C0"/>
              </a:solidFill>
              <a:latin typeface="Arial" pitchFamily="34" charset="0"/>
              <a:cs typeface="Arial" pitchFamily="34" charset="0"/>
            </a:endParaRPr>
          </a:p>
        </p:txBody>
      </p:sp>
      <p:sp>
        <p:nvSpPr>
          <p:cNvPr id="32" name="Title 1"/>
          <p:cNvSpPr txBox="1">
            <a:spLocks/>
          </p:cNvSpPr>
          <p:nvPr/>
        </p:nvSpPr>
        <p:spPr bwMode="auto">
          <a:xfrm>
            <a:off x="5785464" y="3486150"/>
            <a:ext cx="2998737" cy="309637"/>
          </a:xfrm>
          <a:prstGeom prst="rect">
            <a:avLst/>
          </a:prstGeom>
          <a:noFill/>
          <a:ln>
            <a:miter lim="800000"/>
            <a:headEnd/>
            <a:tailEnd/>
          </a:ln>
        </p:spPr>
        <p:txBody>
          <a:bodyPr vert="horz" wrap="square" lIns="91440" tIns="45720" rIns="91440" bIns="45720" numCol="1" anchor="b" anchorCtr="0" compatLnSpc="1">
            <a:prstTxWarp prst="textNoShape">
              <a:avLst/>
            </a:prstTxWarp>
            <a:noAutofit/>
          </a:bodyPr>
          <a:lstStyle/>
          <a:p>
            <a:pPr algn="r" eaLnBrk="0" hangingPunct="0"/>
            <a:r>
              <a:rPr lang="en-US" sz="1100" b="0" dirty="0">
                <a:solidFill>
                  <a:srgbClr val="0070C0"/>
                </a:solidFill>
                <a:latin typeface="Arial" pitchFamily="34" charset="0"/>
                <a:cs typeface="Arial" pitchFamily="34" charset="0"/>
              </a:rPr>
              <a:t> </a:t>
            </a:r>
            <a:r>
              <a:rPr lang="en-US" sz="1100" b="0" dirty="0">
                <a:solidFill>
                  <a:srgbClr val="0070C0"/>
                </a:solidFill>
                <a:latin typeface="Arial" pitchFamily="34" charset="0"/>
                <a:cs typeface="Arial" pitchFamily="34" charset="0"/>
                <a:hlinkClick r:id="rId8"/>
              </a:rPr>
              <a:t>www.infosyspublicservices.com</a:t>
            </a:r>
            <a:endParaRPr lang="en-US" sz="1100" b="0" dirty="0">
              <a:solidFill>
                <a:srgbClr val="0070C0"/>
              </a:solidFill>
              <a:latin typeface="Arial" pitchFamily="34" charset="0"/>
              <a:cs typeface="Arial" pitchFamily="34" charset="0"/>
            </a:endParaRPr>
          </a:p>
        </p:txBody>
      </p:sp>
      <p:grpSp>
        <p:nvGrpSpPr>
          <p:cNvPr id="38" name="Group 37"/>
          <p:cNvGrpSpPr/>
          <p:nvPr/>
        </p:nvGrpSpPr>
        <p:grpSpPr>
          <a:xfrm>
            <a:off x="457200" y="1724025"/>
            <a:ext cx="8229600" cy="1685925"/>
            <a:chOff x="457200" y="1724025"/>
            <a:chExt cx="8229600" cy="2057400"/>
          </a:xfrm>
        </p:grpSpPr>
        <p:cxnSp>
          <p:nvCxnSpPr>
            <p:cNvPr id="39" name="Straight Connector 38"/>
            <p:cNvCxnSpPr/>
            <p:nvPr userDrawn="1"/>
          </p:nvCxnSpPr>
          <p:spPr>
            <a:xfrm>
              <a:off x="457200" y="3781425"/>
              <a:ext cx="8229600"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57200" y="1724025"/>
              <a:ext cx="8229600"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ext Placeholder 2"/>
          <p:cNvSpPr txBox="1">
            <a:spLocks/>
          </p:cNvSpPr>
          <p:nvPr/>
        </p:nvSpPr>
        <p:spPr>
          <a:xfrm>
            <a:off x="388374" y="4171950"/>
            <a:ext cx="8406343" cy="30099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600" dirty="0">
                <a:solidFill>
                  <a:schemeClr val="tx1"/>
                </a:solidFill>
              </a:rPr>
              <a:t>© 2013 Infosys Public Services, Inc., Rockville, Maryland, USA. All Rights Reserved. Infosys Public Services believes the information in this document is accurate as of its publication date; such information is</a:t>
            </a:r>
            <a:r>
              <a:rPr lang="en-US" sz="600" baseline="0" dirty="0">
                <a:solidFill>
                  <a:schemeClr val="tx1"/>
                </a:solidFill>
              </a:rPr>
              <a:t> </a:t>
            </a:r>
            <a:r>
              <a:rPr lang="en-US" sz="600" dirty="0">
                <a:solidFill>
                  <a:schemeClr val="tx1"/>
                </a:solidFill>
              </a:rPr>
              <a:t>subject to change without notice. Infosys Public Services acknowledges the proprietary rights of other companies to the trademarks, product names and such other intellectual property rights mentioned in</a:t>
            </a:r>
            <a:r>
              <a:rPr lang="en-US" sz="600" baseline="0" dirty="0">
                <a:solidFill>
                  <a:schemeClr val="tx1"/>
                </a:solidFill>
              </a:rPr>
              <a:t> </a:t>
            </a:r>
            <a:r>
              <a:rPr lang="en-US" sz="600" dirty="0">
                <a:solidFill>
                  <a:schemeClr val="tx1"/>
                </a:solidFill>
              </a:rPr>
              <a:t>this document. Except as expressly permitted, neither this documentation nor any part of it may be reproduced, stored in a retrieval system, or transmitted in any form or by any means, electronic,</a:t>
            </a:r>
            <a:r>
              <a:rPr lang="en-US" sz="600" baseline="0" dirty="0">
                <a:solidFill>
                  <a:schemeClr val="tx1"/>
                </a:solidFill>
              </a:rPr>
              <a:t> </a:t>
            </a:r>
            <a:r>
              <a:rPr lang="en-US" sz="600" dirty="0">
                <a:solidFill>
                  <a:schemeClr val="tx1"/>
                </a:solidFill>
              </a:rPr>
              <a:t>mechanical, printing, photocopying, recording or otherwise, without the prior permission of Infosys Public Services and/ or any named intellectual property rights holders under this document.</a:t>
            </a:r>
          </a:p>
        </p:txBody>
      </p:sp>
      <p:grpSp>
        <p:nvGrpSpPr>
          <p:cNvPr id="52" name="Group 51"/>
          <p:cNvGrpSpPr/>
          <p:nvPr/>
        </p:nvGrpSpPr>
        <p:grpSpPr>
          <a:xfrm>
            <a:off x="381000" y="2030656"/>
            <a:ext cx="8458200" cy="1150694"/>
            <a:chOff x="381000" y="1962150"/>
            <a:chExt cx="8458200" cy="1150694"/>
          </a:xfrm>
        </p:grpSpPr>
        <p:sp>
          <p:nvSpPr>
            <p:cNvPr id="53" name="Rectangle 52"/>
            <p:cNvSpPr/>
            <p:nvPr userDrawn="1"/>
          </p:nvSpPr>
          <p:spPr>
            <a:xfrm>
              <a:off x="4419600" y="1962150"/>
              <a:ext cx="2019300" cy="1123384"/>
            </a:xfrm>
            <a:prstGeom prst="rect">
              <a:avLst/>
            </a:prstGeom>
          </p:spPr>
          <p:txBody>
            <a:bodyPr wrap="square">
              <a:spAutoFit/>
            </a:bodyPr>
            <a:lstStyle/>
            <a:p>
              <a:pPr algn="ctr" eaLnBrk="0" hangingPunct="0"/>
              <a:r>
                <a:rPr lang="en-US" sz="1200" b="1" dirty="0">
                  <a:solidFill>
                    <a:srgbClr val="0070C0"/>
                  </a:solidFill>
                  <a:latin typeface="Arial" pitchFamily="34" charset="0"/>
                  <a:cs typeface="Arial" pitchFamily="34" charset="0"/>
                </a:rPr>
                <a:t>CANADA</a:t>
              </a:r>
            </a:p>
            <a:p>
              <a:pPr algn="ctr" eaLnBrk="0" hangingPunct="0"/>
              <a:endPar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a:p>
              <a:pPr algn="ctr" eaLnBrk="0" hangingPunct="0"/>
              <a:endPar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a:p>
              <a:pPr algn="ctr" eaLnBrk="0" hangingPunct="0"/>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5140 Yonge Street</a:t>
              </a:r>
              <a:b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Suite 1400</a:t>
              </a:r>
              <a:b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Toronto, Ontario M2N 6L7  </a:t>
              </a:r>
              <a:endParaRPr kumimoji="0" lang="en-GB"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4" name="Rectangle 53"/>
            <p:cNvSpPr/>
            <p:nvPr userDrawn="1"/>
          </p:nvSpPr>
          <p:spPr>
            <a:xfrm>
              <a:off x="6705600" y="1962150"/>
              <a:ext cx="2133600" cy="1123384"/>
            </a:xfrm>
            <a:prstGeom prst="rect">
              <a:avLst/>
            </a:prstGeom>
          </p:spPr>
          <p:txBody>
            <a:bodyPr wrap="square">
              <a:spAutoFit/>
            </a:bodyPr>
            <a:lstStyle/>
            <a:p>
              <a:pPr marL="0" algn="ctr" defTabSz="914400" rtl="0" eaLnBrk="0" latinLnBrk="0" hangingPunct="0"/>
              <a:r>
                <a:rPr lang="en-US" sz="1200" b="1" kern="1200" dirty="0">
                  <a:solidFill>
                    <a:srgbClr val="0070C0"/>
                  </a:solidFill>
                  <a:latin typeface="Arial" pitchFamily="34" charset="0"/>
                  <a:ea typeface="+mn-ea"/>
                  <a:cs typeface="Arial" pitchFamily="34" charset="0"/>
                </a:rPr>
                <a:t>INDIA</a:t>
              </a:r>
            </a:p>
            <a:p>
              <a:pPr marL="0" algn="ctr" defTabSz="914400" rtl="0" eaLnBrk="0" latinLnBrk="0" hangingPunct="0"/>
              <a:endPar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a:p>
              <a:pPr marL="0" algn="ctr" defTabSz="914400" rtl="0" eaLnBrk="0" latinLnBrk="0" hangingPunct="0"/>
              <a:endPar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a:p>
              <a:pPr marL="0" algn="ctr" defTabSz="914400" rtl="0" eaLnBrk="0" latinLnBrk="0" hangingPunct="0"/>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Plot No. 44 &amp; 97A</a:t>
              </a:r>
            </a:p>
            <a:p>
              <a:pPr marL="0" algn="ctr" defTabSz="914400" rtl="0" eaLnBrk="0" latinLnBrk="0" hangingPunct="0"/>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Electronics City, Hosur Road</a:t>
              </a:r>
              <a:b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Bangalore, Karnataka 560 100 </a:t>
              </a:r>
              <a:endParaRPr kumimoji="0" lang="en-GB"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pSp>
          <p:nvGrpSpPr>
            <p:cNvPr id="55" name="Group 49"/>
            <p:cNvGrpSpPr/>
            <p:nvPr userDrawn="1"/>
          </p:nvGrpSpPr>
          <p:grpSpPr>
            <a:xfrm>
              <a:off x="381000" y="1962150"/>
              <a:ext cx="4114800" cy="1150694"/>
              <a:chOff x="381000" y="1962150"/>
              <a:chExt cx="4114800" cy="1150694"/>
            </a:xfrm>
          </p:grpSpPr>
          <p:sp>
            <p:nvSpPr>
              <p:cNvPr id="58" name="Rectangle 57"/>
              <p:cNvSpPr/>
              <p:nvPr userDrawn="1"/>
            </p:nvSpPr>
            <p:spPr>
              <a:xfrm>
                <a:off x="2362200" y="2343403"/>
                <a:ext cx="1828800" cy="769441"/>
              </a:xfrm>
              <a:prstGeom prst="rect">
                <a:avLst/>
              </a:prstGeom>
            </p:spPr>
            <p:txBody>
              <a:bodyPr wrap="square">
                <a:spAutoFit/>
              </a:bodyPr>
              <a:lstStyle/>
              <a:p>
                <a:pPr algn="ctr"/>
                <a:endPar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a:p>
                <a:pPr algn="ctr"/>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12021 Sunset Hills Road</a:t>
                </a:r>
                <a:b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Suite 340</a:t>
                </a:r>
                <a:b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Reston, VA 20190</a:t>
                </a:r>
                <a:r>
                  <a:rPr kumimoji="0" lang="en-US" sz="1100" b="1" i="0" u="none" strike="noStrike" kern="1200" cap="none" spc="0" normalizeH="0" baseline="0" noProof="0" dirty="0">
                    <a:ln>
                      <a:noFill/>
                    </a:ln>
                    <a:solidFill>
                      <a:srgbClr val="6D6E71"/>
                    </a:solidFill>
                    <a:effectLst/>
                    <a:uLnTx/>
                    <a:uFillTx/>
                    <a:latin typeface="Arial" pitchFamily="34" charset="0"/>
                    <a:ea typeface="+mj-ea"/>
                    <a:cs typeface="Arial" pitchFamily="34" charset="0"/>
                  </a:rPr>
                  <a:t> </a:t>
                </a:r>
                <a:endParaRPr lang="en-US" dirty="0"/>
              </a:p>
            </p:txBody>
          </p:sp>
          <p:sp>
            <p:nvSpPr>
              <p:cNvPr id="59" name="Rectangle 58"/>
              <p:cNvSpPr/>
              <p:nvPr userDrawn="1"/>
            </p:nvSpPr>
            <p:spPr>
              <a:xfrm>
                <a:off x="381000" y="2343403"/>
                <a:ext cx="1828800" cy="761747"/>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i="1" kern="1200" dirty="0">
                    <a:solidFill>
                      <a:schemeClr val="tx1"/>
                    </a:solidFill>
                    <a:latin typeface="Arial" pitchFamily="34" charset="0"/>
                    <a:ea typeface="+mn-ea"/>
                    <a:cs typeface="Arial" pitchFamily="34" charset="0"/>
                  </a:rPr>
                  <a:t>(Headquarters)</a:t>
                </a:r>
                <a:r>
                  <a:rPr lang="en-US" sz="1200" b="1" dirty="0">
                    <a:solidFill>
                      <a:schemeClr val="bg1"/>
                    </a:solidFill>
                    <a:latin typeface="Arial" pitchFamily="34" charset="0"/>
                    <a:cs typeface="Arial" pitchFamily="34" charset="0"/>
                  </a:rPr>
                  <a:t/>
                </a:r>
                <a:br>
                  <a:rPr lang="en-US" sz="1200" b="1" dirty="0">
                    <a:solidFill>
                      <a:schemeClr val="bg1"/>
                    </a:solidFill>
                    <a:latin typeface="Arial" pitchFamily="34" charset="0"/>
                    <a:cs typeface="Arial" pitchFamily="34" charset="0"/>
                  </a:rPr>
                </a:br>
                <a:r>
                  <a:rPr lang="en-US" sz="1100" dirty="0">
                    <a:latin typeface="Arial" pitchFamily="34" charset="0"/>
                    <a:ea typeface="+mn-ea"/>
                    <a:cs typeface="Arial" pitchFamily="34" charset="0"/>
                  </a:rPr>
                  <a:t>800 King Farm Boulevard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itchFamily="34" charset="0"/>
                    <a:ea typeface="+mn-ea"/>
                    <a:cs typeface="Arial" pitchFamily="34" charset="0"/>
                  </a:rPr>
                  <a:t>Suite 505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itchFamily="34" charset="0"/>
                    <a:ea typeface="+mn-ea"/>
                    <a:cs typeface="Arial" pitchFamily="34" charset="0"/>
                  </a:rPr>
                  <a:t>Rockville, MD 20850</a:t>
                </a:r>
              </a:p>
            </p:txBody>
          </p:sp>
          <p:sp>
            <p:nvSpPr>
              <p:cNvPr id="60" name="Rectangle 59"/>
              <p:cNvSpPr/>
              <p:nvPr userDrawn="1"/>
            </p:nvSpPr>
            <p:spPr>
              <a:xfrm>
                <a:off x="457200" y="1962150"/>
                <a:ext cx="4038600" cy="276999"/>
              </a:xfrm>
              <a:prstGeom prst="rect">
                <a:avLst/>
              </a:prstGeom>
            </p:spPr>
            <p:txBody>
              <a:bodyPr wrap="square">
                <a:spAutoFit/>
              </a:bodyPr>
              <a:lstStyle/>
              <a:p>
                <a:pPr algn="ctr"/>
                <a:r>
                  <a:rPr lang="en-US" sz="1200" b="1" kern="1200" noProof="0" dirty="0">
                    <a:solidFill>
                      <a:srgbClr val="0070C0"/>
                    </a:solidFill>
                    <a:latin typeface="Arial" pitchFamily="34" charset="0"/>
                    <a:ea typeface="+mn-ea"/>
                    <a:cs typeface="Arial" pitchFamily="34" charset="0"/>
                  </a:rPr>
                  <a:t>UNITED STATES</a:t>
                </a:r>
                <a:endParaRPr lang="en-US" dirty="0"/>
              </a:p>
            </p:txBody>
          </p:sp>
        </p:grpSp>
        <p:cxnSp>
          <p:nvCxnSpPr>
            <p:cNvPr id="56" name="Straight Connector 55"/>
            <p:cNvCxnSpPr/>
            <p:nvPr userDrawn="1"/>
          </p:nvCxnSpPr>
          <p:spPr>
            <a:xfrm>
              <a:off x="4343400" y="2362200"/>
              <a:ext cx="0" cy="6858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477000" y="2362200"/>
              <a:ext cx="0" cy="6858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57017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394874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171311487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pPr/>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10477131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18496355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73865482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762"/>
            <a:ext cx="9141291" cy="5141975"/>
          </a:xfrm>
          <a:prstGeom prst="rect">
            <a:avLst/>
          </a:prstGeom>
        </p:spPr>
      </p:pic>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p:nvPr>
        </p:nvSpPr>
        <p:spPr>
          <a:xfrm>
            <a:off x="228865" y="3084191"/>
            <a:ext cx="3321317" cy="411486"/>
          </a:xfrm>
          <a:prstGeom prst="rect">
            <a:avLst/>
          </a:prstGeom>
        </p:spPr>
        <p:txBody>
          <a:bodyPr anchor="t">
            <a:noAutofit/>
          </a:bodyPr>
          <a:lstStyle>
            <a:lvl1pPr>
              <a:defRPr sz="2400">
                <a:solidFill>
                  <a:srgbClr val="0070C0"/>
                </a:solidFill>
              </a:defRPr>
            </a:lvl1pPr>
          </a:lstStyle>
          <a:p>
            <a:r>
              <a:rPr dirty="0"/>
              <a:t>Title Text</a:t>
            </a:r>
          </a:p>
        </p:txBody>
      </p:sp>
    </p:spTree>
    <p:extLst>
      <p:ext uri="{BB962C8B-B14F-4D97-AF65-F5344CB8AC3E}">
        <p14:creationId xmlns:p14="http://schemas.microsoft.com/office/powerpoint/2010/main" val="313907257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11/26/2019</a:t>
            </a:fld>
            <a:endParaRPr lang="en-US" dirty="0"/>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324600" y="4800015"/>
            <a:ext cx="2450592" cy="294841"/>
          </a:xfrm>
          <a:prstGeom prst="rect">
            <a:avLst/>
          </a:prstGeom>
        </p:spPr>
      </p:pic>
      <p:pic>
        <p:nvPicPr>
          <p:cNvPr id="11" name="Picture 10"/>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Tree>
    <p:extLst>
      <p:ext uri="{BB962C8B-B14F-4D97-AF65-F5344CB8AC3E}">
        <p14:creationId xmlns:p14="http://schemas.microsoft.com/office/powerpoint/2010/main" val="415495402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693" r:id="rId12"/>
  </p:sldLayoutIdLst>
  <p:hf hdr="0" ft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kartik173/Wav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0" y="-95250"/>
            <a:ext cx="9144000" cy="3429000"/>
          </a:xfrm>
          <a:prstGeom prst="rect">
            <a:avLst/>
          </a:prstGeom>
        </p:spPr>
      </p:pic>
      <p:sp>
        <p:nvSpPr>
          <p:cNvPr id="374" name="Shape 374"/>
          <p:cNvSpPr>
            <a:spLocks noGrp="1"/>
          </p:cNvSpPr>
          <p:nvPr>
            <p:ph type="ctrTitle" idx="4294967295"/>
          </p:nvPr>
        </p:nvSpPr>
        <p:spPr>
          <a:xfrm>
            <a:off x="2386012" y="3275074"/>
            <a:ext cx="4371975" cy="968375"/>
          </a:xfrm>
        </p:spPr>
        <p:txBody>
          <a:bodyPr>
            <a:noAutofit/>
          </a:bodyPr>
          <a:lstStyle>
            <a:lvl1pPr>
              <a:defRPr sz="2500"/>
            </a:lvl1pPr>
          </a:lstStyle>
          <a:p>
            <a:pPr algn="ctr"/>
            <a:r>
              <a:rPr lang="sv-SE" sz="2800" dirty="0"/>
              <a:t>Hacker Factory Cyber Hackathon Solution</a:t>
            </a:r>
            <a:endParaRPr lang="en-US" sz="2800" dirty="0"/>
          </a:p>
        </p:txBody>
      </p:sp>
      <p:grpSp>
        <p:nvGrpSpPr>
          <p:cNvPr id="15" name="Group 14"/>
          <p:cNvGrpSpPr/>
          <p:nvPr/>
        </p:nvGrpSpPr>
        <p:grpSpPr>
          <a:xfrm>
            <a:off x="319429" y="3450935"/>
            <a:ext cx="390183" cy="73152"/>
            <a:chOff x="2522085" y="4216400"/>
            <a:chExt cx="390183" cy="73152"/>
          </a:xfrm>
        </p:grpSpPr>
        <p:sp>
          <p:nvSpPr>
            <p:cNvPr id="16" name="Oval 15"/>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9" name="Text Placeholder 1"/>
          <p:cNvSpPr txBox="1">
            <a:spLocks/>
          </p:cNvSpPr>
          <p:nvPr/>
        </p:nvSpPr>
        <p:spPr>
          <a:xfrm>
            <a:off x="6672275" y="4425631"/>
            <a:ext cx="4149558" cy="315250"/>
          </a:xfrm>
          <a:prstGeom prst="rect">
            <a:avLst/>
          </a:prstGeom>
        </p:spPr>
        <p:txBody>
          <a:bodyPr/>
          <a:lst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marL="0" indent="0">
              <a:buNone/>
            </a:pPr>
            <a:r>
              <a:rPr lang="en-US" sz="1200" b="1" dirty="0"/>
              <a:t>Team Name: </a:t>
            </a:r>
            <a:r>
              <a:rPr lang="en-US" sz="1200" dirty="0" smtClean="0"/>
              <a:t>Waves</a:t>
            </a:r>
            <a:endParaRPr lang="en-US" sz="1200" dirty="0"/>
          </a:p>
        </p:txBody>
      </p:sp>
      <p:sp>
        <p:nvSpPr>
          <p:cNvPr id="23" name="Text Placeholder 1"/>
          <p:cNvSpPr txBox="1">
            <a:spLocks/>
          </p:cNvSpPr>
          <p:nvPr/>
        </p:nvSpPr>
        <p:spPr>
          <a:xfrm>
            <a:off x="6672275" y="4731855"/>
            <a:ext cx="4149558" cy="315250"/>
          </a:xfrm>
          <a:prstGeom prst="rect">
            <a:avLst/>
          </a:prstGeom>
        </p:spPr>
        <p:txBody>
          <a:bodyPr/>
          <a:lst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marL="0" indent="0">
              <a:buNone/>
            </a:pPr>
            <a:r>
              <a:rPr lang="en-US" sz="1200" b="1" dirty="0"/>
              <a:t>Location: </a:t>
            </a:r>
            <a:r>
              <a:rPr lang="en-US" sz="1200" dirty="0" smtClean="0"/>
              <a:t>Bangalore</a:t>
            </a:r>
            <a:endParaRPr lang="en-US" sz="1200" dirty="0"/>
          </a:p>
        </p:txBody>
      </p:sp>
    </p:spTree>
    <p:extLst>
      <p:ext uri="{BB962C8B-B14F-4D97-AF65-F5344CB8AC3E}">
        <p14:creationId xmlns:p14="http://schemas.microsoft.com/office/powerpoint/2010/main" val="78595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Information (Team Name and Participants details)</a:t>
            </a:r>
            <a:br>
              <a:rPr lang="en-US" dirty="0"/>
            </a:b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2</a:t>
            </a:fld>
            <a:endParaRPr lang="en-US" dirty="0"/>
          </a:p>
        </p:txBody>
      </p:sp>
      <p:sp>
        <p:nvSpPr>
          <p:cNvPr id="4" name="Text Placeholder 3"/>
          <p:cNvSpPr>
            <a:spLocks noGrp="1"/>
          </p:cNvSpPr>
          <p:nvPr>
            <p:ph type="body" sz="quarter" idx="10"/>
          </p:nvPr>
        </p:nvSpPr>
        <p:spPr/>
        <p:txBody>
          <a:bodyPr>
            <a:normAutofit/>
          </a:bodyPr>
          <a:lstStyle/>
          <a:p>
            <a:r>
              <a:rPr lang="en-US" sz="1600" dirty="0" smtClean="0">
                <a:latin typeface="+mn-lt"/>
              </a:rPr>
              <a:t>Team Name: Waves</a:t>
            </a:r>
          </a:p>
          <a:p>
            <a:r>
              <a:rPr lang="en-US" sz="1600" dirty="0" smtClean="0">
                <a:latin typeface="+mn-lt"/>
              </a:rPr>
              <a:t>Team Members: </a:t>
            </a:r>
          </a:p>
          <a:p>
            <a:pPr marL="454025" lvl="1" indent="-228600">
              <a:buAutoNum type="arabicPeriod"/>
            </a:pPr>
            <a:r>
              <a:rPr lang="en-US" sz="1400" dirty="0" smtClean="0">
                <a:latin typeface="+mn-lt"/>
              </a:rPr>
              <a:t>Kartik Sharma (Employee ID: 468012)</a:t>
            </a:r>
          </a:p>
          <a:p>
            <a:pPr marL="454025" lvl="1" indent="-228600">
              <a:buAutoNum type="arabicPeriod"/>
            </a:pPr>
            <a:r>
              <a:rPr lang="en-US" sz="1400" dirty="0" smtClean="0">
                <a:latin typeface="+mn-lt"/>
              </a:rPr>
              <a:t>Surabhi Chaudhary (Employee ID: 773039)</a:t>
            </a:r>
          </a:p>
        </p:txBody>
      </p:sp>
    </p:spTree>
    <p:extLst>
      <p:ext uri="{BB962C8B-B14F-4D97-AF65-F5344CB8AC3E}">
        <p14:creationId xmlns:p14="http://schemas.microsoft.com/office/powerpoint/2010/main" val="29329050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rgbClr val="0070C0"/>
                </a:solidFill>
              </a:rPr>
              <a:t>Cyber Security </a:t>
            </a:r>
            <a:r>
              <a:rPr lang="en-US" sz="2000" dirty="0" smtClean="0">
                <a:solidFill>
                  <a:srgbClr val="0070C0"/>
                </a:solidFill>
              </a:rPr>
              <a:t>Topic: </a:t>
            </a:r>
            <a:r>
              <a:rPr lang="en-US" sz="2000" dirty="0"/>
              <a:t>Preventive analytics with AI</a:t>
            </a:r>
            <a:endParaRPr lang="en-US" sz="2000" dirty="0">
              <a:solidFill>
                <a:srgbClr val="0070C0"/>
              </a:solidFill>
            </a:endParaRPr>
          </a:p>
        </p:txBody>
      </p:sp>
      <p:sp>
        <p:nvSpPr>
          <p:cNvPr id="5" name="Content Placeholder 4"/>
          <p:cNvSpPr>
            <a:spLocks noGrp="1"/>
          </p:cNvSpPr>
          <p:nvPr>
            <p:ph idx="1"/>
          </p:nvPr>
        </p:nvSpPr>
        <p:spPr/>
        <p:txBody>
          <a:bodyPr>
            <a:normAutofit fontScale="77500" lnSpcReduction="20000"/>
          </a:bodyPr>
          <a:lstStyle/>
          <a:p>
            <a:pPr>
              <a:spcAft>
                <a:spcPts val="0"/>
              </a:spcAft>
            </a:pPr>
            <a:r>
              <a:rPr lang="en-US" sz="2200" dirty="0"/>
              <a:t>Context</a:t>
            </a:r>
            <a:r>
              <a:rPr lang="en-US" sz="2600" dirty="0"/>
              <a:t>: </a:t>
            </a:r>
          </a:p>
          <a:p>
            <a:pPr marL="225425" lvl="1" indent="0">
              <a:lnSpc>
                <a:spcPct val="120000"/>
              </a:lnSpc>
              <a:buNone/>
            </a:pPr>
            <a:r>
              <a:rPr lang="en-US" dirty="0">
                <a:latin typeface="+mn-lt"/>
              </a:rPr>
              <a:t>Cops used to tap the calls they got from suspected persons or criminals. Whatever processing they do is to be done on the recorded call which consumes a lot of </a:t>
            </a:r>
            <a:r>
              <a:rPr lang="en-US" dirty="0" smtClean="0">
                <a:latin typeface="+mn-lt"/>
              </a:rPr>
              <a:t>time. In </a:t>
            </a:r>
            <a:r>
              <a:rPr lang="en-US" dirty="0">
                <a:latin typeface="+mn-lt"/>
              </a:rPr>
              <a:t>the meantime, criminal can do some crimes. Furthermore, cops do not have any intel about the person and his crime records. </a:t>
            </a:r>
            <a:r>
              <a:rPr lang="en-US" dirty="0" smtClean="0">
                <a:latin typeface="+mn-lt"/>
              </a:rPr>
              <a:t>If </a:t>
            </a:r>
            <a:r>
              <a:rPr lang="en-US" dirty="0">
                <a:latin typeface="+mn-lt"/>
              </a:rPr>
              <a:t>we reduce this time and make it happen in the real-time, cops will be able to get all the intel about the criminal they previously had and much crimes can be </a:t>
            </a:r>
            <a:r>
              <a:rPr lang="en-US" dirty="0" smtClean="0">
                <a:latin typeface="+mn-lt"/>
              </a:rPr>
              <a:t>prevented.</a:t>
            </a:r>
            <a:endParaRPr lang="en-US" dirty="0">
              <a:latin typeface="+mn-lt"/>
            </a:endParaRPr>
          </a:p>
          <a:p>
            <a:pPr>
              <a:spcBef>
                <a:spcPts val="1200"/>
              </a:spcBef>
              <a:spcAft>
                <a:spcPts val="0"/>
              </a:spcAft>
            </a:pPr>
            <a:r>
              <a:rPr lang="en-US" sz="2200" dirty="0"/>
              <a:t>Your understanding:</a:t>
            </a:r>
          </a:p>
          <a:p>
            <a:pPr marL="225425" lvl="1" indent="0">
              <a:lnSpc>
                <a:spcPct val="120000"/>
              </a:lnSpc>
              <a:buNone/>
            </a:pPr>
            <a:r>
              <a:rPr lang="en-US" dirty="0">
                <a:latin typeface="+mn-lt"/>
              </a:rPr>
              <a:t>Its not difficult to get the voice data of the previously </a:t>
            </a:r>
            <a:r>
              <a:rPr lang="en-US" dirty="0" smtClean="0">
                <a:latin typeface="+mn-lt"/>
              </a:rPr>
              <a:t>cached </a:t>
            </a:r>
            <a:r>
              <a:rPr lang="en-US" dirty="0">
                <a:latin typeface="+mn-lt"/>
              </a:rPr>
              <a:t>criminals. Also they </a:t>
            </a:r>
            <a:r>
              <a:rPr lang="en-US" dirty="0" smtClean="0">
                <a:latin typeface="+mn-lt"/>
              </a:rPr>
              <a:t>must </a:t>
            </a:r>
            <a:r>
              <a:rPr lang="en-US" dirty="0">
                <a:latin typeface="+mn-lt"/>
              </a:rPr>
              <a:t>have maintained the criminal records of the previous criminals. All together, it will be serving as the database. </a:t>
            </a:r>
            <a:r>
              <a:rPr lang="en-US" dirty="0" smtClean="0">
                <a:latin typeface="+mn-lt"/>
              </a:rPr>
              <a:t>This application will take the voice samples from the on going call and give the possible match of the criminal from the dataset. And cops </a:t>
            </a:r>
            <a:r>
              <a:rPr lang="en-US" dirty="0">
                <a:latin typeface="+mn-lt"/>
              </a:rPr>
              <a:t>will have all the </a:t>
            </a:r>
            <a:r>
              <a:rPr lang="en-US" dirty="0" smtClean="0">
                <a:latin typeface="+mn-lt"/>
              </a:rPr>
              <a:t>relevant </a:t>
            </a:r>
            <a:r>
              <a:rPr lang="en-US" dirty="0">
                <a:latin typeface="+mn-lt"/>
              </a:rPr>
              <a:t>details about the caller </a:t>
            </a:r>
            <a:r>
              <a:rPr lang="en-US" dirty="0" smtClean="0">
                <a:latin typeface="+mn-lt"/>
              </a:rPr>
              <a:t>if there is a good match. </a:t>
            </a:r>
            <a:r>
              <a:rPr lang="en-US" dirty="0">
                <a:latin typeface="+mn-lt"/>
              </a:rPr>
              <a:t>So cops can come up with better tactics to catch the caller before any crime occurs</a:t>
            </a:r>
            <a:r>
              <a:rPr lang="en-US" dirty="0" smtClean="0">
                <a:latin typeface="+mn-lt"/>
              </a:rPr>
              <a:t>.</a:t>
            </a:r>
            <a:endParaRPr lang="en-US" dirty="0">
              <a:latin typeface="+mn-lt"/>
            </a:endParaRPr>
          </a:p>
          <a:p>
            <a:pPr>
              <a:spcBef>
                <a:spcPts val="1200"/>
              </a:spcBef>
              <a:spcAft>
                <a:spcPts val="0"/>
              </a:spcAft>
            </a:pPr>
            <a:r>
              <a:rPr lang="en-US" sz="2200" dirty="0"/>
              <a:t>Scope of the solution covered:</a:t>
            </a:r>
          </a:p>
          <a:p>
            <a:pPr marL="225425" lvl="1" indent="0">
              <a:lnSpc>
                <a:spcPct val="120000"/>
              </a:lnSpc>
              <a:buNone/>
            </a:pPr>
            <a:r>
              <a:rPr lang="en-US" dirty="0">
                <a:latin typeface="+mn-lt"/>
              </a:rPr>
              <a:t>This </a:t>
            </a:r>
            <a:r>
              <a:rPr lang="en-US" dirty="0" smtClean="0">
                <a:latin typeface="+mn-lt"/>
              </a:rPr>
              <a:t>is a web application prototype which performs all the functionality mentioned but is less accurate due to very small dataset. Also, We are using microphone attached to pc instead of real voice call over cell phones.</a:t>
            </a:r>
            <a:endParaRPr lang="en-US" dirty="0">
              <a:latin typeface="+mn-lt"/>
            </a:endParaRPr>
          </a:p>
        </p:txBody>
      </p:sp>
      <p:sp>
        <p:nvSpPr>
          <p:cNvPr id="3" name="Slide Number Placeholder 2"/>
          <p:cNvSpPr>
            <a:spLocks noGrp="1"/>
          </p:cNvSpPr>
          <p:nvPr>
            <p:ph type="sldNum" sz="quarter" idx="12"/>
          </p:nvPr>
        </p:nvSpPr>
        <p:spPr/>
        <p:txBody>
          <a:bodyPr/>
          <a:lstStyle/>
          <a:p>
            <a:fld id="{86CB4B4D-7CA3-9044-876B-883B54F8677D}" type="slidenum">
              <a:rPr lang="en-US" smtClean="0"/>
              <a:pPr/>
              <a:t>3</a:t>
            </a:fld>
            <a:endParaRPr lang="en-US" dirty="0"/>
          </a:p>
        </p:txBody>
      </p:sp>
    </p:spTree>
    <p:extLst>
      <p:ext uri="{BB962C8B-B14F-4D97-AF65-F5344CB8AC3E}">
        <p14:creationId xmlns:p14="http://schemas.microsoft.com/office/powerpoint/2010/main" val="351661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rgbClr val="0070C0"/>
                </a:solidFill>
              </a:rPr>
              <a:t>Solution Architecture / Design (What)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578" y="830263"/>
            <a:ext cx="6809606" cy="3741737"/>
          </a:xfrm>
        </p:spPr>
      </p:pic>
      <p:sp>
        <p:nvSpPr>
          <p:cNvPr id="3" name="Slide Number Placeholder 2"/>
          <p:cNvSpPr>
            <a:spLocks noGrp="1"/>
          </p:cNvSpPr>
          <p:nvPr>
            <p:ph type="sldNum" sz="quarter" idx="4294967295"/>
          </p:nvPr>
        </p:nvSpPr>
        <p:spPr>
          <a:xfrm>
            <a:off x="8675688" y="4754563"/>
            <a:ext cx="468312" cy="279400"/>
          </a:xfrm>
        </p:spPr>
        <p:txBody>
          <a:bodyPr/>
          <a:lstStyle/>
          <a:p>
            <a:fld id="{86CB4B4D-7CA3-9044-876B-883B54F8677D}" type="slidenum">
              <a:rPr lang="en-US" smtClean="0"/>
              <a:pPr/>
              <a:t>4</a:t>
            </a:fld>
            <a:endParaRPr lang="en-US" dirty="0"/>
          </a:p>
        </p:txBody>
      </p:sp>
    </p:spTree>
    <p:extLst>
      <p:ext uri="{BB962C8B-B14F-4D97-AF65-F5344CB8AC3E}">
        <p14:creationId xmlns:p14="http://schemas.microsoft.com/office/powerpoint/2010/main" val="413446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rgbClr val="0070C0"/>
                </a:solidFill>
              </a:rPr>
              <a:t>Screenshots</a:t>
            </a:r>
            <a:endParaRPr lang="en-US" sz="2000"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62" y="830263"/>
            <a:ext cx="8085039" cy="3741737"/>
          </a:xfrm>
        </p:spPr>
      </p:pic>
      <p:sp>
        <p:nvSpPr>
          <p:cNvPr id="3" name="Slide Number Placeholder 2"/>
          <p:cNvSpPr>
            <a:spLocks noGrp="1"/>
          </p:cNvSpPr>
          <p:nvPr>
            <p:ph type="sldNum" sz="quarter" idx="4294967295"/>
          </p:nvPr>
        </p:nvSpPr>
        <p:spPr>
          <a:xfrm>
            <a:off x="8675688" y="4754563"/>
            <a:ext cx="468312" cy="279400"/>
          </a:xfrm>
        </p:spPr>
        <p:txBody>
          <a:bodyPr/>
          <a:lstStyle/>
          <a:p>
            <a:fld id="{86CB4B4D-7CA3-9044-876B-883B54F8677D}" type="slidenum">
              <a:rPr lang="en-US" smtClean="0"/>
              <a:pPr/>
              <a:t>5</a:t>
            </a:fld>
            <a:endParaRPr lang="en-US" dirty="0"/>
          </a:p>
        </p:txBody>
      </p:sp>
    </p:spTree>
    <p:extLst>
      <p:ext uri="{BB962C8B-B14F-4D97-AF65-F5344CB8AC3E}">
        <p14:creationId xmlns:p14="http://schemas.microsoft.com/office/powerpoint/2010/main" val="255073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rgbClr val="0070C0"/>
                </a:solidFill>
              </a:rPr>
              <a:t>Additional Information – How can it enhance further </a:t>
            </a:r>
          </a:p>
        </p:txBody>
      </p:sp>
      <p:sp>
        <p:nvSpPr>
          <p:cNvPr id="12" name="Content Placeholder 11"/>
          <p:cNvSpPr>
            <a:spLocks noGrp="1"/>
          </p:cNvSpPr>
          <p:nvPr>
            <p:ph idx="1"/>
          </p:nvPr>
        </p:nvSpPr>
        <p:spPr/>
        <p:txBody>
          <a:bodyPr/>
          <a:lstStyle/>
          <a:p>
            <a:r>
              <a:rPr lang="en-US" dirty="0" smtClean="0">
                <a:latin typeface="+mn-lt"/>
              </a:rPr>
              <a:t>More Data, more accuracy and less crime</a:t>
            </a:r>
          </a:p>
          <a:p>
            <a:r>
              <a:rPr lang="en-US" dirty="0" smtClean="0">
                <a:latin typeface="+mn-lt"/>
              </a:rPr>
              <a:t>A multithreaded architecture can be implemented to make it more faster</a:t>
            </a:r>
          </a:p>
          <a:p>
            <a:r>
              <a:rPr lang="en-US" dirty="0" smtClean="0">
                <a:latin typeface="+mn-lt"/>
              </a:rPr>
              <a:t>More features can be implemented in the website like Face match</a:t>
            </a:r>
            <a:endParaRPr lang="en-US" dirty="0">
              <a:latin typeface="+mn-lt"/>
            </a:endParaRPr>
          </a:p>
        </p:txBody>
      </p:sp>
      <p:sp>
        <p:nvSpPr>
          <p:cNvPr id="3" name="Slide Number Placeholder 2"/>
          <p:cNvSpPr>
            <a:spLocks noGrp="1"/>
          </p:cNvSpPr>
          <p:nvPr>
            <p:ph type="sldNum" sz="quarter" idx="4294967295"/>
          </p:nvPr>
        </p:nvSpPr>
        <p:spPr>
          <a:xfrm>
            <a:off x="8675688" y="4754563"/>
            <a:ext cx="468312" cy="279400"/>
          </a:xfrm>
        </p:spPr>
        <p:txBody>
          <a:bodyPr/>
          <a:lstStyle/>
          <a:p>
            <a:fld id="{86CB4B4D-7CA3-9044-876B-883B54F8677D}" type="slidenum">
              <a:rPr lang="en-US" smtClean="0"/>
              <a:pPr/>
              <a:t>6</a:t>
            </a:fld>
            <a:endParaRPr lang="en-US" dirty="0"/>
          </a:p>
        </p:txBody>
      </p:sp>
    </p:spTree>
    <p:extLst>
      <p:ext uri="{BB962C8B-B14F-4D97-AF65-F5344CB8AC3E}">
        <p14:creationId xmlns:p14="http://schemas.microsoft.com/office/powerpoint/2010/main" val="221699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rgbClr val="0070C0"/>
                </a:solidFill>
              </a:rPr>
              <a:t>References</a:t>
            </a:r>
            <a:endParaRPr lang="en-US" sz="2000" dirty="0">
              <a:solidFill>
                <a:srgbClr val="0070C0"/>
              </a:solidFill>
            </a:endParaRPr>
          </a:p>
        </p:txBody>
      </p:sp>
      <p:sp>
        <p:nvSpPr>
          <p:cNvPr id="3" name="Slide Number Placeholder 2"/>
          <p:cNvSpPr>
            <a:spLocks noGrp="1"/>
          </p:cNvSpPr>
          <p:nvPr>
            <p:ph type="sldNum" sz="quarter" idx="12"/>
          </p:nvPr>
        </p:nvSpPr>
        <p:spPr>
          <a:prstGeom prst="rect">
            <a:avLst/>
          </a:prstGeom>
        </p:spPr>
        <p:txBody>
          <a:bodyPr/>
          <a:lstStyle/>
          <a:p>
            <a:fld id="{86CB4B4D-7CA3-9044-876B-883B54F8677D}" type="slidenum">
              <a:rPr lang="en-US" smtClean="0"/>
              <a:pPr/>
              <a:t>7</a:t>
            </a:fld>
            <a:endParaRPr lang="en-US" dirty="0"/>
          </a:p>
        </p:txBody>
      </p:sp>
      <p:sp>
        <p:nvSpPr>
          <p:cNvPr id="4" name="Rectangle 3"/>
          <p:cNvSpPr/>
          <p:nvPr/>
        </p:nvSpPr>
        <p:spPr>
          <a:xfrm>
            <a:off x="232350" y="1497880"/>
            <a:ext cx="3634265" cy="369332"/>
          </a:xfrm>
          <a:prstGeom prst="rect">
            <a:avLst/>
          </a:prstGeom>
        </p:spPr>
        <p:txBody>
          <a:bodyPr wrap="none">
            <a:spAutoFit/>
          </a:bodyPr>
          <a:lstStyle/>
          <a:p>
            <a:r>
              <a:rPr lang="en-US" dirty="0">
                <a:hlinkClick r:id="rId2"/>
              </a:rPr>
              <a:t>https://github.com/kartik173/Waves</a:t>
            </a:r>
            <a:endParaRPr lang="en-US" dirty="0"/>
          </a:p>
        </p:txBody>
      </p:sp>
      <p:sp>
        <p:nvSpPr>
          <p:cNvPr id="5" name="Rectangle 4"/>
          <p:cNvSpPr/>
          <p:nvPr/>
        </p:nvSpPr>
        <p:spPr>
          <a:xfrm>
            <a:off x="232350" y="1157870"/>
            <a:ext cx="1340432" cy="369332"/>
          </a:xfrm>
          <a:prstGeom prst="rect">
            <a:avLst/>
          </a:prstGeom>
        </p:spPr>
        <p:txBody>
          <a:bodyPr wrap="none">
            <a:spAutoFit/>
          </a:bodyPr>
          <a:lstStyle/>
          <a:p>
            <a:r>
              <a:rPr lang="en-US" dirty="0" smtClean="0"/>
              <a:t>GitHub Link:</a:t>
            </a:r>
            <a:endParaRPr lang="en-US" dirty="0"/>
          </a:p>
        </p:txBody>
      </p:sp>
    </p:spTree>
    <p:extLst>
      <p:ext uri="{BB962C8B-B14F-4D97-AF65-F5344CB8AC3E}">
        <p14:creationId xmlns:p14="http://schemas.microsoft.com/office/powerpoint/2010/main" val="2999682208"/>
      </p:ext>
    </p:extLst>
  </p:cSld>
  <p:clrMapOvr>
    <a:masterClrMapping/>
  </p:clrMapOvr>
</p:sld>
</file>

<file path=ppt/theme/theme1.xml><?xml version="1.0" encoding="utf-8"?>
<a:theme xmlns:a="http://schemas.openxmlformats.org/drawingml/2006/main" name="AbhijitShah-Oct2013">
  <a:themeElements>
    <a:clrScheme name="Custom 3">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002060"/>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MyTechZooka-V2.0</Template>
  <TotalTime>1841</TotalTime>
  <Words>353</Words>
  <Application>Microsoft Office PowerPoint</Application>
  <PresentationFormat>On-screen Show (16:9)</PresentationFormat>
  <Paragraphs>30</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AbhijitShah-Oct2013</vt:lpstr>
      <vt:lpstr>Hacker Factory Cyber Hackathon Solution</vt:lpstr>
      <vt:lpstr>Team Information (Team Name and Participants details) </vt:lpstr>
      <vt:lpstr>Cyber Security Topic: Preventive analytics with AI</vt:lpstr>
      <vt:lpstr>Solution Architecture / Design (What)</vt:lpstr>
      <vt:lpstr>Screenshots</vt:lpstr>
      <vt:lpstr>Additional Information – How can it enhance further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Kartik Sharma</cp:lastModifiedBy>
  <cp:revision>536</cp:revision>
  <dcterms:modified xsi:type="dcterms:W3CDTF">2019-11-27T05:25:02Z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Sachin.Junghare@ad.infosys.com</vt:lpwstr>
  </property>
  <property fmtid="{D5CDD505-2E9C-101B-9397-08002B2CF9AE}" pid="8" name="MSIP_Label_be4b3411-284d-4d31-bd4f-bc13ef7f1fd6_SetDate">
    <vt:lpwstr>2019-11-18T12:17:56.9916824Z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ActionId">
    <vt:lpwstr>0744ca74-23c2-4e47-a8a8-22b31b4ace77</vt:lpwstr>
  </property>
  <property fmtid="{D5CDD505-2E9C-101B-9397-08002B2CF9AE}" pid="12" name="MSIP_Label_be4b3411-284d-4d31-bd4f-bc13ef7f1fd6_Extended_MSFT_Method">
    <vt:lpwstr>Automatic</vt:lpwstr>
  </property>
  <property fmtid="{D5CDD505-2E9C-101B-9397-08002B2CF9AE}" pid="13" name="MSIP_Label_a0819fa7-4367-4500-ba88-dd630d977609_Enabled">
    <vt:lpwstr>True</vt:lpwstr>
  </property>
  <property fmtid="{D5CDD505-2E9C-101B-9397-08002B2CF9AE}" pid="14" name="MSIP_Label_a0819fa7-4367-4500-ba88-dd630d977609_SiteId">
    <vt:lpwstr>63ce7d59-2f3e-42cd-a8cc-be764cff5eb6</vt:lpwstr>
  </property>
  <property fmtid="{D5CDD505-2E9C-101B-9397-08002B2CF9AE}" pid="15" name="MSIP_Label_a0819fa7-4367-4500-ba88-dd630d977609_Owner">
    <vt:lpwstr>Sachin.Junghare@ad.infosys.com</vt:lpwstr>
  </property>
  <property fmtid="{D5CDD505-2E9C-101B-9397-08002B2CF9AE}" pid="16" name="MSIP_Label_a0819fa7-4367-4500-ba88-dd630d977609_SetDate">
    <vt:lpwstr>2019-11-18T12:17:56.9916824Z</vt:lpwstr>
  </property>
  <property fmtid="{D5CDD505-2E9C-101B-9397-08002B2CF9AE}" pid="17" name="MSIP_Label_a0819fa7-4367-4500-ba88-dd630d977609_Name">
    <vt:lpwstr>Companywide usage</vt:lpwstr>
  </property>
  <property fmtid="{D5CDD505-2E9C-101B-9397-08002B2CF9AE}" pid="18" name="MSIP_Label_a0819fa7-4367-4500-ba88-dd630d977609_Application">
    <vt:lpwstr>Microsoft Azure Information Protection</vt:lpwstr>
  </property>
  <property fmtid="{D5CDD505-2E9C-101B-9397-08002B2CF9AE}" pid="19" name="MSIP_Label_a0819fa7-4367-4500-ba88-dd630d977609_ActionId">
    <vt:lpwstr>0744ca74-23c2-4e47-a8a8-22b31b4ace77</vt:lpwstr>
  </property>
  <property fmtid="{D5CDD505-2E9C-101B-9397-08002B2CF9AE}" pid="20" name="MSIP_Label_a0819fa7-4367-4500-ba88-dd630d977609_Parent">
    <vt:lpwstr>be4b3411-284d-4d31-bd4f-bc13ef7f1fd6</vt:lpwstr>
  </property>
  <property fmtid="{D5CDD505-2E9C-101B-9397-08002B2CF9AE}" pid="21" name="MSIP_Label_a0819fa7-4367-4500-ba88-dd630d977609_Extended_MSFT_Method">
    <vt:lpwstr>Automatic</vt:lpwstr>
  </property>
  <property fmtid="{D5CDD505-2E9C-101B-9397-08002B2CF9AE}" pid="22" name="Sensitivity">
    <vt:lpwstr>Internal Companywide usage</vt:lpwstr>
  </property>
</Properties>
</file>