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6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2E44CB-CD95-6AED-A8B9-0CCBE084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5C182-D9DE-2E5B-31D5-000EA35C5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971" y="224371"/>
            <a:ext cx="1390008" cy="865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F2C1DD-EC35-81D1-A358-69427F5ED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607" y="1562513"/>
            <a:ext cx="1806785" cy="1700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0067FB-D2B6-95C4-EA15-82C4EF2F7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6803" y="3035296"/>
            <a:ext cx="9498391" cy="11949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803" y="3093433"/>
            <a:ext cx="9440034" cy="1136783"/>
          </a:xfrm>
        </p:spPr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3">
                    <a:lumMod val="50000"/>
                  </a:schemeClr>
                </a:solidFill>
              </a:rPr>
              <a:t>Awesome Chocolate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80D01-C3AC-411C-83E5-5E867BDB8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t="19990" r="19990" b="19990"/>
          <a:stretch/>
        </p:blipFill>
        <p:spPr>
          <a:xfrm>
            <a:off x="143435" y="144534"/>
            <a:ext cx="919267" cy="868477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6E5B1-A32E-4979-BF44-46D1EECD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634" y="144535"/>
            <a:ext cx="1388682" cy="8684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EBC36F-ECF4-D961-D2A8-AD736418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721" y="345897"/>
            <a:ext cx="3074894" cy="588178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Operations 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9D86B-4260-D573-FFDE-CEBDD7AD1AB2}"/>
              </a:ext>
            </a:extLst>
          </p:cNvPr>
          <p:cNvSpPr txBox="1"/>
          <p:nvPr/>
        </p:nvSpPr>
        <p:spPr>
          <a:xfrm>
            <a:off x="1062702" y="2204032"/>
            <a:ext cx="69476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	Quick statistics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	Sales by country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	Top 5 products by $ per unit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	A low value Product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80D01-C3AC-411C-83E5-5E867BDB8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t="19990" r="19990" b="19990"/>
          <a:stretch/>
        </p:blipFill>
        <p:spPr>
          <a:xfrm>
            <a:off x="143435" y="144534"/>
            <a:ext cx="919267" cy="868477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6E5B1-A32E-4979-BF44-46D1EECD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634" y="144535"/>
            <a:ext cx="1388682" cy="8684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EBC36F-ECF4-D961-D2A8-AD736418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97" y="284683"/>
            <a:ext cx="8369479" cy="588178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Products detail</a:t>
            </a:r>
            <a:r>
              <a:rPr lang="en-IN" sz="3200" b="1" dirty="0"/>
              <a:t> </a:t>
            </a:r>
            <a:r>
              <a:rPr lang="en-IN" sz="1800" b="1" dirty="0"/>
              <a:t>(types of chocolates with their per unit price)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DA3A09-305C-1514-DC8D-E3BCE32B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60127"/>
              </p:ext>
            </p:extLst>
          </p:nvPr>
        </p:nvGraphicFramePr>
        <p:xfrm>
          <a:off x="3396697" y="1013011"/>
          <a:ext cx="4840942" cy="5325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2661">
                  <a:extLst>
                    <a:ext uri="{9D8B030D-6E8A-4147-A177-3AD203B41FA5}">
                      <a16:colId xmlns:a16="http://schemas.microsoft.com/office/drawing/2014/main" val="2071923531"/>
                    </a:ext>
                  </a:extLst>
                </a:gridCol>
                <a:gridCol w="2648281">
                  <a:extLst>
                    <a:ext uri="{9D8B030D-6E8A-4147-A177-3AD203B41FA5}">
                      <a16:colId xmlns:a16="http://schemas.microsoft.com/office/drawing/2014/main" val="2097974215"/>
                    </a:ext>
                  </a:extLst>
                </a:gridCol>
              </a:tblGrid>
              <a:tr h="38548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</a:t>
                      </a:r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8080"/>
                          </a:highlight>
                        </a:rPr>
                        <a:t>  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80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Price per unit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052220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Milk Bars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$9.33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93968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50% Dark Bites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$11.70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31336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Almond Choco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$11.88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74076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Raspberry Choco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$11.73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51073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Mint Chip Choco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$8.79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624067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Eclairs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$3.11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695528"/>
                  </a:ext>
                </a:extLst>
              </a:tr>
              <a:tr h="155978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Drinking Coco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$6.47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850170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99% Dark &amp; Pure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$7.64 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263501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Orange Choco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$10.62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909452"/>
                  </a:ext>
                </a:extLst>
              </a:tr>
              <a:tr h="21139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Spicy Special Slims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$9.00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996266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After Nines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$9.77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269059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Fruit &amp; Nut Bars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$6.49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16082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85% Dark Bars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$4.97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086133"/>
                  </a:ext>
                </a:extLst>
              </a:tr>
              <a:tr h="242482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White Choc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$13.15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428118"/>
                  </a:ext>
                </a:extLst>
              </a:tr>
              <a:tr h="209331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Baker's Choco Chips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$5.60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22137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Organic Choco Syrup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$16.73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3864"/>
                  </a:ext>
                </a:extLst>
              </a:tr>
              <a:tr h="224473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Caramel Stuffed Bars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$10.38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363826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Manuka Honey Choco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$7.16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439801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70% Dark Bites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$14.49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0761"/>
                  </a:ext>
                </a:extLst>
              </a:tr>
              <a:tr h="2235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Smooth </a:t>
                      </a:r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Sliky</a:t>
                      </a: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Salty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$5.79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57033"/>
                  </a:ext>
                </a:extLst>
              </a:tr>
              <a:tr h="246028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Choco Coated Almonds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$8.65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18658"/>
                  </a:ext>
                </a:extLst>
              </a:tr>
              <a:tr h="19497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Peanut Butter Cubes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$12.37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9" marR="5159" marT="515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5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96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80D01-C3AC-411C-83E5-5E867BDB8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t="19990" r="19990" b="19990"/>
          <a:stretch/>
        </p:blipFill>
        <p:spPr>
          <a:xfrm>
            <a:off x="143435" y="144534"/>
            <a:ext cx="919267" cy="868477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6E5B1-A32E-4979-BF44-46D1EECD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634" y="144535"/>
            <a:ext cx="1388682" cy="8684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EBC36F-ECF4-D961-D2A8-AD736418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721" y="424833"/>
            <a:ext cx="3074894" cy="588178"/>
          </a:xfrm>
        </p:spPr>
        <p:txBody>
          <a:bodyPr>
            <a:normAutofit/>
          </a:bodyPr>
          <a:lstStyle/>
          <a:p>
            <a:r>
              <a:rPr lang="en-IN" sz="3200" dirty="0"/>
              <a:t> </a:t>
            </a:r>
            <a:r>
              <a:rPr lang="en-IN" sz="3200" u="sng" dirty="0"/>
              <a:t>Quick Statistic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48D57-59CE-EAFA-CB68-0E3DFECB2606}"/>
              </a:ext>
            </a:extLst>
          </p:cNvPr>
          <p:cNvSpPr txBox="1"/>
          <p:nvPr/>
        </p:nvSpPr>
        <p:spPr>
          <a:xfrm>
            <a:off x="284823" y="1538551"/>
            <a:ext cx="74985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	              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</a:t>
            </a:r>
            <a:r>
              <a:rPr lang="en-US" sz="2800" dirty="0"/>
              <a:t>	         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Unit</a:t>
            </a:r>
          </a:p>
          <a:p>
            <a:endParaRPr lang="en-US" sz="2800" dirty="0"/>
          </a:p>
          <a:p>
            <a:r>
              <a:rPr lang="en-US" sz="2800" dirty="0"/>
              <a:t> Average    	     $4136.23	           152.2</a:t>
            </a:r>
          </a:p>
          <a:p>
            <a:r>
              <a:rPr lang="en-US" sz="2800" dirty="0"/>
              <a:t> Median 	          $3437	           124.5</a:t>
            </a:r>
          </a:p>
          <a:p>
            <a:r>
              <a:rPr lang="en-US" sz="2800" dirty="0"/>
              <a:t> Minimum                    $0	           0</a:t>
            </a:r>
          </a:p>
          <a:p>
            <a:r>
              <a:rPr lang="en-US" sz="2800" dirty="0"/>
              <a:t> Maximum            $16184	           525</a:t>
            </a:r>
          </a:p>
          <a:p>
            <a:r>
              <a:rPr lang="en-US" sz="2800" dirty="0"/>
              <a:t> Range                   $16184	           525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89F0E-DA06-CC16-BA65-EBE3955C5E67}"/>
              </a:ext>
            </a:extLst>
          </p:cNvPr>
          <p:cNvSpPr/>
          <p:nvPr/>
        </p:nvSpPr>
        <p:spPr>
          <a:xfrm>
            <a:off x="237949" y="1434353"/>
            <a:ext cx="6835204" cy="3505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60FFB-E61E-5D34-1E6A-5BC7AB203A3E}"/>
              </a:ext>
            </a:extLst>
          </p:cNvPr>
          <p:cNvSpPr txBox="1"/>
          <p:nvPr/>
        </p:nvSpPr>
        <p:spPr>
          <a:xfrm>
            <a:off x="8009580" y="2767280"/>
            <a:ext cx="39444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Product Types :   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Average Product unit :  152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Maximum Product unit :  525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92728-B384-2C89-2C4E-E660786796F3}"/>
              </a:ext>
            </a:extLst>
          </p:cNvPr>
          <p:cNvSpPr txBox="1"/>
          <p:nvPr/>
        </p:nvSpPr>
        <p:spPr>
          <a:xfrm>
            <a:off x="2328776" y="5427025"/>
            <a:ext cx="4034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Average Sale amount :      $4136.23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Maximum Sale amount :  $16184</a:t>
            </a:r>
          </a:p>
        </p:txBody>
      </p:sp>
    </p:spTree>
    <p:extLst>
      <p:ext uri="{BB962C8B-B14F-4D97-AF65-F5344CB8AC3E}">
        <p14:creationId xmlns:p14="http://schemas.microsoft.com/office/powerpoint/2010/main" val="39191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80D01-C3AC-411C-83E5-5E867BDB8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t="19990" r="19990" b="19990"/>
          <a:stretch/>
        </p:blipFill>
        <p:spPr>
          <a:xfrm>
            <a:off x="143435" y="144534"/>
            <a:ext cx="919267" cy="868477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6E5B1-A32E-4979-BF44-46D1EECD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634" y="144535"/>
            <a:ext cx="1388682" cy="8684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EBC36F-ECF4-D961-D2A8-AD736418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701" y="654425"/>
            <a:ext cx="9309463" cy="45720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Units sold and Sales amount per country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27951-D5F6-6D00-ACB6-84DE0AABD0E4}"/>
              </a:ext>
            </a:extLst>
          </p:cNvPr>
          <p:cNvSpPr txBox="1"/>
          <p:nvPr/>
        </p:nvSpPr>
        <p:spPr>
          <a:xfrm>
            <a:off x="683895" y="2270316"/>
            <a:ext cx="646450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Country</a:t>
            </a:r>
            <a:r>
              <a:rPr lang="en-US" sz="2000" b="1" dirty="0"/>
              <a:t>	                </a:t>
            </a:r>
            <a:r>
              <a:rPr lang="en-US" sz="2000" b="1" u="sng" dirty="0"/>
              <a:t>Amount</a:t>
            </a:r>
            <a:r>
              <a:rPr lang="en-US" sz="2000" b="1" dirty="0"/>
              <a:t>($)	         </a:t>
            </a:r>
            <a:r>
              <a:rPr lang="en-US" sz="2000" b="1" u="sng" dirty="0"/>
              <a:t>Total Units</a:t>
            </a:r>
          </a:p>
          <a:p>
            <a:endParaRPr lang="en-US" sz="2000" b="1" u="sng" dirty="0"/>
          </a:p>
          <a:p>
            <a:r>
              <a:rPr lang="en-US" u="sng" dirty="0"/>
              <a:t>Australia	                   $1,68,679	                    6264</a:t>
            </a:r>
          </a:p>
          <a:p>
            <a:endParaRPr lang="en-US" u="sng" dirty="0"/>
          </a:p>
          <a:p>
            <a:r>
              <a:rPr lang="en-US" u="sng" dirty="0"/>
              <a:t>Canada	                    $2,37,944	                    7302</a:t>
            </a:r>
          </a:p>
          <a:p>
            <a:endParaRPr lang="en-US" u="sng" dirty="0"/>
          </a:p>
          <a:p>
            <a:r>
              <a:rPr lang="en-US" u="sng" dirty="0"/>
              <a:t>India	                    $2,52,469	                    8760</a:t>
            </a:r>
          </a:p>
          <a:p>
            <a:endParaRPr lang="en-US" u="sng" dirty="0"/>
          </a:p>
          <a:p>
            <a:r>
              <a:rPr lang="en-US" u="sng" dirty="0"/>
              <a:t>New Zealand	    $2,18,813	                    7431</a:t>
            </a:r>
          </a:p>
          <a:p>
            <a:endParaRPr lang="en-US" u="sng" dirty="0"/>
          </a:p>
          <a:p>
            <a:r>
              <a:rPr lang="en-US" u="sng" dirty="0"/>
              <a:t>UK	                    $1,73,530	                    5745</a:t>
            </a:r>
          </a:p>
          <a:p>
            <a:endParaRPr lang="en-US" u="sng" dirty="0"/>
          </a:p>
          <a:p>
            <a:r>
              <a:rPr lang="en-US" u="sng" dirty="0"/>
              <a:t>USA	                    $1,89,434	                    10158</a:t>
            </a:r>
          </a:p>
          <a:p>
            <a:r>
              <a:rPr lang="en-US" dirty="0"/>
              <a:t>	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B1D5B-CCCB-1896-B1E3-B645BCF3A7FD}"/>
              </a:ext>
            </a:extLst>
          </p:cNvPr>
          <p:cNvSpPr txBox="1"/>
          <p:nvPr/>
        </p:nvSpPr>
        <p:spPr>
          <a:xfrm>
            <a:off x="925241" y="1133313"/>
            <a:ext cx="238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Sales:  $12,40,869</a:t>
            </a:r>
          </a:p>
          <a:p>
            <a:r>
              <a:rPr lang="en-IN" dirty="0"/>
              <a:t>Units Sold:  45660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E7F82-91EE-075F-6BF9-38940C63BE96}"/>
              </a:ext>
            </a:extLst>
          </p:cNvPr>
          <p:cNvSpPr/>
          <p:nvPr/>
        </p:nvSpPr>
        <p:spPr>
          <a:xfrm>
            <a:off x="925240" y="1111625"/>
            <a:ext cx="244961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FBE9C3-15A7-53FB-E9B8-CDFDED9AB9CE}"/>
              </a:ext>
            </a:extLst>
          </p:cNvPr>
          <p:cNvSpPr/>
          <p:nvPr/>
        </p:nvSpPr>
        <p:spPr>
          <a:xfrm>
            <a:off x="280417" y="2171702"/>
            <a:ext cx="6663979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A70600-7010-9440-19B9-3BB4A18F44AD}"/>
              </a:ext>
            </a:extLst>
          </p:cNvPr>
          <p:cNvCxnSpPr/>
          <p:nvPr/>
        </p:nvCxnSpPr>
        <p:spPr>
          <a:xfrm>
            <a:off x="2004060" y="2876550"/>
            <a:ext cx="0" cy="3032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5716A1-D014-3E7B-B3E7-B14B25C5234D}"/>
              </a:ext>
            </a:extLst>
          </p:cNvPr>
          <p:cNvSpPr txBox="1"/>
          <p:nvPr/>
        </p:nvSpPr>
        <p:spPr>
          <a:xfrm>
            <a:off x="7347874" y="2171702"/>
            <a:ext cx="45637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Max unit sold (10158)   </a:t>
            </a:r>
            <a:r>
              <a:rPr lang="en-IN" dirty="0"/>
              <a:t>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Min  unit sold (5745)     </a:t>
            </a:r>
            <a:r>
              <a:rPr lang="en-IN" dirty="0"/>
              <a:t>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Max sales ($2,52,469)  </a:t>
            </a:r>
            <a:r>
              <a:rPr lang="en-IN" dirty="0"/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Min sales ($1,68,679)  </a:t>
            </a:r>
            <a:r>
              <a:rPr lang="en-IN" dirty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1138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80D01-C3AC-411C-83E5-5E867BDB8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t="19990" r="19990" b="19990"/>
          <a:stretch/>
        </p:blipFill>
        <p:spPr>
          <a:xfrm>
            <a:off x="11014197" y="5660323"/>
            <a:ext cx="919267" cy="868477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6E5B1-A32E-4979-BF44-46D1EECD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634" y="144535"/>
            <a:ext cx="1388682" cy="8684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EBC36F-ECF4-D961-D2A8-AD736418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50" y="337742"/>
            <a:ext cx="4763063" cy="588178"/>
          </a:xfrm>
        </p:spPr>
        <p:txBody>
          <a:bodyPr>
            <a:normAutofit/>
          </a:bodyPr>
          <a:lstStyle/>
          <a:p>
            <a:r>
              <a:rPr lang="en-IN" sz="3200" u="sng" dirty="0"/>
              <a:t>Sale of unit per Product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A5DAAB-9F23-9B6D-BED4-5AAB6DD62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31168"/>
              </p:ext>
            </p:extLst>
          </p:nvPr>
        </p:nvGraphicFramePr>
        <p:xfrm>
          <a:off x="5191760" y="337742"/>
          <a:ext cx="5224388" cy="6276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5018">
                  <a:extLst>
                    <a:ext uri="{9D8B030D-6E8A-4147-A177-3AD203B41FA5}">
                      <a16:colId xmlns:a16="http://schemas.microsoft.com/office/drawing/2014/main" val="2563648079"/>
                    </a:ext>
                  </a:extLst>
                </a:gridCol>
                <a:gridCol w="1736106">
                  <a:extLst>
                    <a:ext uri="{9D8B030D-6E8A-4147-A177-3AD203B41FA5}">
                      <a16:colId xmlns:a16="http://schemas.microsoft.com/office/drawing/2014/main" val="3148645117"/>
                    </a:ext>
                  </a:extLst>
                </a:gridCol>
                <a:gridCol w="1343264">
                  <a:extLst>
                    <a:ext uri="{9D8B030D-6E8A-4147-A177-3AD203B41FA5}">
                      <a16:colId xmlns:a16="http://schemas.microsoft.com/office/drawing/2014/main" val="3838114226"/>
                    </a:ext>
                  </a:extLst>
                </a:gridCol>
              </a:tblGrid>
              <a:tr h="276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 of Amount($)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Units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089862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50% Dark Bites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$43,183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970018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70% Dark Bites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$66,500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2802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01082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85% Dark Bars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$35,378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1044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46063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99% Dark &amp; Pure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$44,744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1956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24622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After Nines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$66,283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2052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04179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Almond Choco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$33,551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1566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469255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Baker's Choco Chips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$70,273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2142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1823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Caramel Stuffed Bars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$72,373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3207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72342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Choco Coated Almonds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$71,967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2301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341367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Drinking Coco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$52,150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1752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28762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Eclairs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$63,721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2331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300681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Fruit &amp; Nut Bars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$56,644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1812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928572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Manuka Honey Choco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$58,009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2976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125117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Milk Bars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$47,271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1881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145846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Mint Chip Choco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$62,111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2154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651947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Orange Choco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$54,712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2196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05746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Organic Choco Syrup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$69,461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2982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185964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Peanut Butter Cubes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$69,160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1854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414576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Raspberry Choco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$68,971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1533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94289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Smooth Sliky Salty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$39,263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1683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168155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Spicy Special Slims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$37,772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1308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38128"/>
                  </a:ext>
                </a:extLst>
              </a:tr>
              <a:tr h="242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White Choc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$57,372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2106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913682"/>
                  </a:ext>
                </a:extLst>
              </a:tr>
              <a:tr h="242983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7178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7FADD5-87BF-2C05-80E0-AC0A11105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12084"/>
              </p:ext>
            </p:extLst>
          </p:nvPr>
        </p:nvGraphicFramePr>
        <p:xfrm>
          <a:off x="377226" y="1752748"/>
          <a:ext cx="4216485" cy="2563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960">
                  <a:extLst>
                    <a:ext uri="{9D8B030D-6E8A-4147-A177-3AD203B41FA5}">
                      <a16:colId xmlns:a16="http://schemas.microsoft.com/office/drawing/2014/main" val="2651104690"/>
                    </a:ext>
                  </a:extLst>
                </a:gridCol>
                <a:gridCol w="2036525">
                  <a:extLst>
                    <a:ext uri="{9D8B030D-6E8A-4147-A177-3AD203B41FA5}">
                      <a16:colId xmlns:a16="http://schemas.microsoft.com/office/drawing/2014/main" val="2872508650"/>
                    </a:ext>
                  </a:extLst>
                </a:gridCol>
              </a:tblGrid>
              <a:tr h="41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Sale ($)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42666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Caramel Stuffed Bars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72,373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144885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Choco Coated Almonds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71,967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285523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Baker's Choco Chips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70,273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874279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Organic Choco Syrup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69,461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774820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Peanut Butter Cubes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69,160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633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A4360B-1EB1-120E-74F6-55DFE170B88A}"/>
              </a:ext>
            </a:extLst>
          </p:cNvPr>
          <p:cNvSpPr txBox="1"/>
          <p:nvPr/>
        </p:nvSpPr>
        <p:spPr>
          <a:xfrm>
            <a:off x="238447" y="1372672"/>
            <a:ext cx="321056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 5 high value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F2473-AAD1-7947-9E4F-86B91A8AC1D6}"/>
              </a:ext>
            </a:extLst>
          </p:cNvPr>
          <p:cNvSpPr txBox="1"/>
          <p:nvPr/>
        </p:nvSpPr>
        <p:spPr>
          <a:xfrm>
            <a:off x="153749" y="5378824"/>
            <a:ext cx="443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 Sales Value Product :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Almond Choco</a:t>
            </a:r>
          </a:p>
        </p:txBody>
      </p:sp>
    </p:spTree>
    <p:extLst>
      <p:ext uri="{BB962C8B-B14F-4D97-AF65-F5344CB8AC3E}">
        <p14:creationId xmlns:p14="http://schemas.microsoft.com/office/powerpoint/2010/main" val="13122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80D01-C3AC-411C-83E5-5E867BDB8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t="19990" r="19990" b="19990"/>
          <a:stretch/>
        </p:blipFill>
        <p:spPr>
          <a:xfrm>
            <a:off x="143435" y="144534"/>
            <a:ext cx="919267" cy="868477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6E5B1-A32E-4979-BF44-46D1EECD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634" y="144535"/>
            <a:ext cx="1388682" cy="8684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EBC36F-ECF4-D961-D2A8-AD736418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8553" y="3134911"/>
            <a:ext cx="3074894" cy="588178"/>
          </a:xfrm>
        </p:spPr>
        <p:txBody>
          <a:bodyPr>
            <a:normAutofit/>
          </a:bodyPr>
          <a:lstStyle/>
          <a:p>
            <a:r>
              <a:rPr lang="en-IN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050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{ECA97B7F-6758-4BE8-905A-1208773390CE}tf12214701_win32</Template>
  <TotalTime>162</TotalTime>
  <Words>506</Words>
  <Application>Microsoft Office PowerPoint</Application>
  <PresentationFormat>Widescreen</PresentationFormat>
  <Paragraphs>180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Goudy Old Style</vt:lpstr>
      <vt:lpstr>Wingdings</vt:lpstr>
      <vt:lpstr>Wingdings 2</vt:lpstr>
      <vt:lpstr>SlateVTI</vt:lpstr>
      <vt:lpstr>Awesome Chocolate </vt:lpstr>
      <vt:lpstr>Operations Done</vt:lpstr>
      <vt:lpstr>Products detail (types of chocolates with their per unit price)</vt:lpstr>
      <vt:lpstr> Quick Statistic</vt:lpstr>
      <vt:lpstr>Units sold and Sales amount per country </vt:lpstr>
      <vt:lpstr>Sale of unit per Product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Chocolate </dc:title>
  <dc:creator>KARTIK 0047</dc:creator>
  <cp:lastModifiedBy>KARTIK 0047</cp:lastModifiedBy>
  <cp:revision>4</cp:revision>
  <dcterms:created xsi:type="dcterms:W3CDTF">2024-04-11T08:28:14Z</dcterms:created>
  <dcterms:modified xsi:type="dcterms:W3CDTF">2024-04-12T08:20:49Z</dcterms:modified>
</cp:coreProperties>
</file>