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305" r:id="rId6"/>
    <p:sldId id="257" r:id="rId7"/>
    <p:sldId id="260" r:id="rId8"/>
    <p:sldId id="258" r:id="rId9"/>
    <p:sldId id="261" r:id="rId10"/>
    <p:sldId id="286" r:id="rId11"/>
    <p:sldId id="288" r:id="rId12"/>
    <p:sldId id="289" r:id="rId13"/>
    <p:sldId id="290" r:id="rId14"/>
    <p:sldId id="291" r:id="rId15"/>
    <p:sldId id="300" r:id="rId16"/>
    <p:sldId id="293" r:id="rId17"/>
    <p:sldId id="306" r:id="rId18"/>
    <p:sldId id="307" r:id="rId19"/>
    <p:sldId id="308" r:id="rId20"/>
    <p:sldId id="309" r:id="rId21"/>
    <p:sldId id="294" r:id="rId22"/>
    <p:sldId id="295" r:id="rId23"/>
    <p:sldId id="296" r:id="rId24"/>
    <p:sldId id="297" r:id="rId25"/>
    <p:sldId id="298" r:id="rId26"/>
    <p:sldId id="299" r:id="rId27"/>
    <p:sldId id="301" r:id="rId28"/>
    <p:sldId id="302" r:id="rId29"/>
    <p:sldId id="303" r:id="rId30"/>
    <p:sldId id="304"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0000"/>
    <a:srgbClr val="CBD3E0"/>
    <a:srgbClr val="00385A"/>
    <a:srgbClr val="103350"/>
    <a:srgbClr val="0C4360"/>
    <a:srgbClr val="1B6872"/>
    <a:srgbClr val="63B7C6"/>
    <a:srgbClr val="00213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3/6/2023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2aWXkNkK8ywoQ1KPgrLeHa0T-o-0NUlJ/edit#slide=id.p6" TargetMode="External"/><Relationship Id="rId2" Type="http://schemas.openxmlformats.org/officeDocument/2006/relationships/hyperlink" Target="https://docs.google.com/presentation/d/12aWXkNkK8ywoQ1KPgrLeHa0T-o-0NUlJ/edit#slide=id.p3" TargetMode="External"/><Relationship Id="rId1" Type="http://schemas.openxmlformats.org/officeDocument/2006/relationships/slideLayout" Target="../slideLayouts/slideLayout1.xml"/><Relationship Id="rId4" Type="http://schemas.openxmlformats.org/officeDocument/2006/relationships/hyperlink" Target="https://docs.google.com/presentation/d/12aWXkNkK8ywoQ1KPgrLeHa0T-o-0NUlJ/edit#slide=id.p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0" y="0"/>
            <a:ext cx="12192000" cy="976794"/>
          </a:xfrm>
        </p:spPr>
        <p:txBody>
          <a:bodyPr/>
          <a:lstStyle/>
          <a:p>
            <a:pPr algn="ctr"/>
            <a:r>
              <a:rPr lang="en-IN" sz="4400" b="1" i="0" u="none" strike="noStrike" cap="small" dirty="0">
                <a:solidFill>
                  <a:schemeClr val="bg1"/>
                </a:solidFill>
                <a:effectLst/>
                <a:latin typeface="Century Schoolbook" panose="02040604050505020304" pitchFamily="18" charset="0"/>
              </a:rPr>
              <a:t>EXTERNAL PROJECT VIVA 2022-2023</a:t>
            </a:r>
            <a:endParaRPr lang="en-US" sz="44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0" y="3585882"/>
            <a:ext cx="12192000" cy="3272118"/>
          </a:xfrm>
        </p:spPr>
        <p:txBody>
          <a:bodyPr>
            <a:normAutofit/>
          </a:bodyPr>
          <a:lstStyle/>
          <a:p>
            <a:pPr algn="ctr" rtl="0">
              <a:spcBef>
                <a:spcPts val="0"/>
              </a:spcBef>
              <a:spcAft>
                <a:spcPts val="0"/>
              </a:spcAft>
            </a:pPr>
            <a:r>
              <a:rPr lang="en-IN" sz="2400" b="1" i="0" u="none" strike="noStrike" dirty="0">
                <a:effectLst/>
                <a:latin typeface="Algerian" panose="04020705040A02060702" pitchFamily="82" charset="0"/>
              </a:rPr>
              <a:t>Parul Institute of Computer Applications</a:t>
            </a:r>
            <a:endParaRPr lang="en-IN" sz="2400" b="0" dirty="0">
              <a:effectLst/>
              <a:latin typeface="Algerian" panose="04020705040A02060702" pitchFamily="82" charset="0"/>
            </a:endParaRPr>
          </a:p>
          <a:p>
            <a:pPr algn="ctr" rtl="0">
              <a:spcBef>
                <a:spcPts val="600"/>
              </a:spcBef>
              <a:spcAft>
                <a:spcPts val="0"/>
              </a:spcAft>
            </a:pPr>
            <a:r>
              <a:rPr lang="en-IN" sz="2400" b="1" i="0" u="none" strike="noStrike" dirty="0">
                <a:effectLst/>
                <a:latin typeface="Algerian" panose="04020705040A02060702" pitchFamily="82" charset="0"/>
              </a:rPr>
              <a:t>Semester 4 Project -II</a:t>
            </a:r>
            <a:endParaRPr lang="en-IN" sz="2400" b="0" dirty="0">
              <a:effectLst/>
              <a:latin typeface="Algerian" panose="04020705040A02060702" pitchFamily="82" charset="0"/>
            </a:endParaRPr>
          </a:p>
          <a:p>
            <a:pPr algn="ctr" rtl="0">
              <a:spcBef>
                <a:spcPts val="600"/>
              </a:spcBef>
              <a:spcAft>
                <a:spcPts val="0"/>
              </a:spcAft>
            </a:pPr>
            <a:r>
              <a:rPr lang="en-IN" sz="2400" b="1" i="0" u="none" strike="noStrike" dirty="0">
                <a:effectLst/>
                <a:latin typeface="Algerian" panose="04020705040A02060702" pitchFamily="82" charset="0"/>
              </a:rPr>
              <a:t>2022-2023</a:t>
            </a:r>
          </a:p>
          <a:p>
            <a:pPr algn="ctr" rtl="0">
              <a:spcBef>
                <a:spcPts val="600"/>
              </a:spcBef>
              <a:spcAft>
                <a:spcPts val="0"/>
              </a:spcAft>
            </a:pPr>
            <a:r>
              <a:rPr lang="en-IN" sz="2400" b="1" i="0" u="none" strike="noStrike" dirty="0">
                <a:effectLst/>
                <a:latin typeface="Algerian" panose="04020705040A02060702" pitchFamily="82" charset="0"/>
              </a:rPr>
              <a:t>Team members</a:t>
            </a:r>
            <a:endParaRPr lang="en-IN" sz="3200" u="none" strike="noStrike" dirty="0">
              <a:latin typeface="Algerian" panose="04020705040A02060702" pitchFamily="82" charset="0"/>
            </a:endParaRPr>
          </a:p>
          <a:p>
            <a:pPr marL="457200" indent="-457200" algn="ctr">
              <a:lnSpc>
                <a:spcPct val="100000"/>
              </a:lnSpc>
              <a:buFont typeface="+mj-lt"/>
              <a:buAutoNum type="arabicPeriod"/>
            </a:pPr>
            <a:r>
              <a:rPr lang="en-US" sz="2000" b="1" i="1" dirty="0">
                <a:solidFill>
                  <a:schemeClr val="bg1">
                    <a:lumMod val="95000"/>
                  </a:schemeClr>
                </a:solidFill>
              </a:rPr>
              <a:t>210510312003 – Kartik Gupta - F </a:t>
            </a:r>
          </a:p>
          <a:p>
            <a:pPr marL="457200" indent="-457200" algn="ctr">
              <a:lnSpc>
                <a:spcPct val="100000"/>
              </a:lnSpc>
              <a:buFont typeface="+mj-lt"/>
              <a:buAutoNum type="arabicPeriod"/>
            </a:pPr>
            <a:r>
              <a:rPr lang="en-US" sz="2000" b="1" i="1" dirty="0">
                <a:solidFill>
                  <a:schemeClr val="bg1">
                    <a:lumMod val="95000"/>
                  </a:schemeClr>
                </a:solidFill>
              </a:rPr>
              <a:t>210510314001 – </a:t>
            </a:r>
            <a:r>
              <a:rPr lang="en-US" sz="2000" b="1" i="1" dirty="0" err="1">
                <a:solidFill>
                  <a:schemeClr val="bg1">
                    <a:lumMod val="95000"/>
                  </a:schemeClr>
                </a:solidFill>
              </a:rPr>
              <a:t>Garvit</a:t>
            </a:r>
            <a:r>
              <a:rPr lang="en-US" sz="2000" b="1" i="1" dirty="0">
                <a:solidFill>
                  <a:schemeClr val="bg1">
                    <a:lumMod val="95000"/>
                  </a:schemeClr>
                </a:solidFill>
              </a:rPr>
              <a:t> Bucha - F </a:t>
            </a:r>
          </a:p>
        </p:txBody>
      </p:sp>
      <p:pic>
        <p:nvPicPr>
          <p:cNvPr id="1028" name="Picture 4" descr="PU_Logo1">
            <a:extLst>
              <a:ext uri="{FF2B5EF4-FFF2-40B4-BE49-F238E27FC236}">
                <a16:creationId xmlns:a16="http://schemas.microsoft.com/office/drawing/2014/main" id="{07660273-1B3A-1576-778F-32B9978AE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8" y="1075765"/>
            <a:ext cx="2210080" cy="221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DAD7-1F48-4BEF-02E8-ABC39705649B}"/>
              </a:ext>
            </a:extLst>
          </p:cNvPr>
          <p:cNvSpPr>
            <a:spLocks noGrp="1"/>
          </p:cNvSpPr>
          <p:nvPr>
            <p:ph type="ctrTitle"/>
          </p:nvPr>
        </p:nvSpPr>
        <p:spPr>
          <a:xfrm>
            <a:off x="0" y="0"/>
            <a:ext cx="12192000" cy="1084371"/>
          </a:xfrm>
        </p:spPr>
        <p:txBody>
          <a:bodyPr/>
          <a:lstStyle/>
          <a:p>
            <a:pPr algn="ctr"/>
            <a:r>
              <a:rPr lang="en-US" sz="5400" dirty="0">
                <a:solidFill>
                  <a:schemeClr val="bg1">
                    <a:lumMod val="95000"/>
                  </a:schemeClr>
                </a:solidFill>
              </a:rPr>
              <a:t>DATA FLOW DIAGRAM</a:t>
            </a:r>
            <a:endParaRPr lang="en-IN" sz="5400" dirty="0">
              <a:solidFill>
                <a:schemeClr val="bg1">
                  <a:lumMod val="95000"/>
                </a:schemeClr>
              </a:solidFill>
            </a:endParaRPr>
          </a:p>
        </p:txBody>
      </p:sp>
      <p:sp>
        <p:nvSpPr>
          <p:cNvPr id="7" name="Rectangle 2">
            <a:extLst>
              <a:ext uri="{FF2B5EF4-FFF2-40B4-BE49-F238E27FC236}">
                <a16:creationId xmlns:a16="http://schemas.microsoft.com/office/drawing/2014/main" id="{006388F0-5C45-FB39-1DB6-A95F64FB660F}"/>
              </a:ext>
            </a:extLst>
          </p:cNvPr>
          <p:cNvSpPr>
            <a:spLocks noChangeArrowheads="1"/>
          </p:cNvSpPr>
          <p:nvPr/>
        </p:nvSpPr>
        <p:spPr bwMode="auto">
          <a:xfrm>
            <a:off x="4174551" y="815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6">
            <a:extLst>
              <a:ext uri="{FF2B5EF4-FFF2-40B4-BE49-F238E27FC236}">
                <a16:creationId xmlns:a16="http://schemas.microsoft.com/office/drawing/2014/main" id="{887151C5-8F62-E4AC-E1DA-F16645E8B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47" t="5664" r="8708" b="30774"/>
          <a:stretch>
            <a:fillRect/>
          </a:stretch>
        </p:blipFill>
        <p:spPr bwMode="auto">
          <a:xfrm>
            <a:off x="4174551" y="1273175"/>
            <a:ext cx="4854575" cy="5127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8987125-9237-7D1C-6F71-03B85703402C}"/>
              </a:ext>
            </a:extLst>
          </p:cNvPr>
          <p:cNvSpPr>
            <a:spLocks noChangeArrowheads="1"/>
          </p:cNvSpPr>
          <p:nvPr/>
        </p:nvSpPr>
        <p:spPr bwMode="auto">
          <a:xfrm>
            <a:off x="5967845" y="5903525"/>
            <a:ext cx="15087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Level 1 DFD: Patient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6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0CFADE-80BC-750F-AAA2-8BD33F3496D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itle 3">
            <a:extLst>
              <a:ext uri="{FF2B5EF4-FFF2-40B4-BE49-F238E27FC236}">
                <a16:creationId xmlns:a16="http://schemas.microsoft.com/office/drawing/2014/main" id="{B27FDE86-0FD7-35B7-E31D-B517E08D90A6}"/>
              </a:ext>
            </a:extLst>
          </p:cNvPr>
          <p:cNvSpPr>
            <a:spLocks noGrp="1"/>
          </p:cNvSpPr>
          <p:nvPr>
            <p:ph type="title"/>
          </p:nvPr>
        </p:nvSpPr>
        <p:spPr>
          <a:xfrm>
            <a:off x="0" y="0"/>
            <a:ext cx="12192000" cy="859055"/>
          </a:xfrm>
        </p:spPr>
        <p:txBody>
          <a:bodyPr/>
          <a:lstStyle/>
          <a:p>
            <a:pPr algn="ctr"/>
            <a:r>
              <a:rPr lang="en-US" dirty="0"/>
              <a:t>DATA FLOW DIAGRAM</a:t>
            </a:r>
            <a:endParaRPr lang="en-IN" dirty="0"/>
          </a:p>
        </p:txBody>
      </p:sp>
      <p:sp>
        <p:nvSpPr>
          <p:cNvPr id="8" name="Rectangle 2">
            <a:extLst>
              <a:ext uri="{FF2B5EF4-FFF2-40B4-BE49-F238E27FC236}">
                <a16:creationId xmlns:a16="http://schemas.microsoft.com/office/drawing/2014/main" id="{02ABAC6D-EB6F-FBE6-9F37-66D12A409AE3}"/>
              </a:ext>
            </a:extLst>
          </p:cNvPr>
          <p:cNvSpPr>
            <a:spLocks noChangeArrowheads="1"/>
          </p:cNvSpPr>
          <p:nvPr/>
        </p:nvSpPr>
        <p:spPr bwMode="auto">
          <a:xfrm>
            <a:off x="428811" y="1529581"/>
            <a:ext cx="14653036" cy="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097" name="Picture 7">
            <a:extLst>
              <a:ext uri="{FF2B5EF4-FFF2-40B4-BE49-F238E27FC236}">
                <a16:creationId xmlns:a16="http://schemas.microsoft.com/office/drawing/2014/main" id="{8C913E19-F624-822B-CE72-A6A20D828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65" y="1130860"/>
            <a:ext cx="9856156" cy="20154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107A24AD-B16C-B3BF-6124-53E47991AB97}"/>
              </a:ext>
            </a:extLst>
          </p:cNvPr>
          <p:cNvSpPr>
            <a:spLocks noChangeArrowheads="1"/>
          </p:cNvSpPr>
          <p:nvPr/>
        </p:nvSpPr>
        <p:spPr bwMode="auto">
          <a:xfrm>
            <a:off x="-1898775" y="2703824"/>
            <a:ext cx="146530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Level 2 DFD: Admin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72C219AE-BAE5-0F9F-9F87-263DCA114665}"/>
              </a:ext>
            </a:extLst>
          </p:cNvPr>
          <p:cNvSpPr>
            <a:spLocks noChangeArrowheads="1"/>
          </p:cNvSpPr>
          <p:nvPr/>
        </p:nvSpPr>
        <p:spPr bwMode="auto">
          <a:xfrm>
            <a:off x="216769" y="7525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0" name="Picture 14">
            <a:extLst>
              <a:ext uri="{FF2B5EF4-FFF2-40B4-BE49-F238E27FC236}">
                <a16:creationId xmlns:a16="http://schemas.microsoft.com/office/drawing/2014/main" id="{775CC709-5008-9250-8D07-D45295086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65" y="3429000"/>
            <a:ext cx="9856156" cy="20154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A18A0782-2C34-94D2-E0A0-7DFF8E49B0C8}"/>
              </a:ext>
            </a:extLst>
          </p:cNvPr>
          <p:cNvSpPr>
            <a:spLocks noChangeArrowheads="1"/>
          </p:cNvSpPr>
          <p:nvPr/>
        </p:nvSpPr>
        <p:spPr bwMode="auto">
          <a:xfrm>
            <a:off x="4673370" y="4980284"/>
            <a:ext cx="15087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Level 2 DFD: Patient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359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90CFFD-C410-6F68-2C5F-E5565F2D1F8D}"/>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itle 3">
            <a:extLst>
              <a:ext uri="{FF2B5EF4-FFF2-40B4-BE49-F238E27FC236}">
                <a16:creationId xmlns:a16="http://schemas.microsoft.com/office/drawing/2014/main" id="{8FD24E46-AA4F-AFF4-14D3-7069150D5F40}"/>
              </a:ext>
            </a:extLst>
          </p:cNvPr>
          <p:cNvSpPr>
            <a:spLocks noGrp="1"/>
          </p:cNvSpPr>
          <p:nvPr>
            <p:ph type="title"/>
          </p:nvPr>
        </p:nvSpPr>
        <p:spPr>
          <a:xfrm>
            <a:off x="0" y="0"/>
            <a:ext cx="12192000" cy="859055"/>
          </a:xfrm>
        </p:spPr>
        <p:txBody>
          <a:bodyPr/>
          <a:lstStyle/>
          <a:p>
            <a:pPr algn="ctr"/>
            <a:r>
              <a:rPr lang="en-US" dirty="0"/>
              <a:t>USE CASE DIAGRAM</a:t>
            </a:r>
            <a:endParaRPr lang="en-IN" dirty="0"/>
          </a:p>
        </p:txBody>
      </p:sp>
      <p:sp>
        <p:nvSpPr>
          <p:cNvPr id="8" name="Rectangle 2">
            <a:extLst>
              <a:ext uri="{FF2B5EF4-FFF2-40B4-BE49-F238E27FC236}">
                <a16:creationId xmlns:a16="http://schemas.microsoft.com/office/drawing/2014/main" id="{04496D58-043A-AB06-FB37-07C322617F4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9">
            <a:extLst>
              <a:ext uri="{FF2B5EF4-FFF2-40B4-BE49-F238E27FC236}">
                <a16:creationId xmlns:a16="http://schemas.microsoft.com/office/drawing/2014/main" id="{C932B02A-02A8-D30D-E3F0-FDFCF22E0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384" r="11299" b="19559"/>
          <a:stretch>
            <a:fillRect/>
          </a:stretch>
        </p:blipFill>
        <p:spPr bwMode="auto">
          <a:xfrm>
            <a:off x="3204368" y="1147762"/>
            <a:ext cx="5783263" cy="53498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A348EB3D-A8A7-4975-C283-C17C96C1C810}"/>
              </a:ext>
            </a:extLst>
          </p:cNvPr>
          <p:cNvSpPr>
            <a:spLocks noChangeArrowheads="1"/>
          </p:cNvSpPr>
          <p:nvPr/>
        </p:nvSpPr>
        <p:spPr bwMode="auto">
          <a:xfrm>
            <a:off x="5366417" y="6176575"/>
            <a:ext cx="18417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 Admin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74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D0E7-8C31-4DFD-E478-D12D1D8A8E0D}"/>
              </a:ext>
            </a:extLst>
          </p:cNvPr>
          <p:cNvSpPr>
            <a:spLocks noGrp="1"/>
          </p:cNvSpPr>
          <p:nvPr>
            <p:ph type="ctrTitle"/>
          </p:nvPr>
        </p:nvSpPr>
        <p:spPr>
          <a:xfrm>
            <a:off x="0" y="0"/>
            <a:ext cx="12192000" cy="1243584"/>
          </a:xfrm>
        </p:spPr>
        <p:txBody>
          <a:bodyPr/>
          <a:lstStyle/>
          <a:p>
            <a:pPr algn="ctr"/>
            <a:r>
              <a:rPr lang="en-IN" sz="5400" dirty="0">
                <a:solidFill>
                  <a:schemeClr val="bg1">
                    <a:lumMod val="95000"/>
                  </a:schemeClr>
                </a:solidFill>
              </a:rPr>
              <a:t>USE CASE DIAGRAM</a:t>
            </a:r>
          </a:p>
        </p:txBody>
      </p:sp>
      <p:sp>
        <p:nvSpPr>
          <p:cNvPr id="6" name="Rectangle 2">
            <a:extLst>
              <a:ext uri="{FF2B5EF4-FFF2-40B4-BE49-F238E27FC236}">
                <a16:creationId xmlns:a16="http://schemas.microsoft.com/office/drawing/2014/main" id="{340792A0-68AB-7CEA-94FC-0D1758F816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5" name="Picture 30" descr="usePa">
            <a:extLst>
              <a:ext uri="{FF2B5EF4-FFF2-40B4-BE49-F238E27FC236}">
                <a16:creationId xmlns:a16="http://schemas.microsoft.com/office/drawing/2014/main" id="{DD3FE3E3-A6D6-D4E5-831B-AD466DC2C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137" y="1243584"/>
            <a:ext cx="4403725" cy="5448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1F1AED4-3F64-1D62-D397-064B41F2275D}"/>
              </a:ext>
            </a:extLst>
          </p:cNvPr>
          <p:cNvSpPr>
            <a:spLocks noChangeArrowheads="1"/>
          </p:cNvSpPr>
          <p:nvPr/>
        </p:nvSpPr>
        <p:spPr bwMode="auto">
          <a:xfrm>
            <a:off x="5366048" y="6466797"/>
            <a:ext cx="18517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 Patient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61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888F97-169B-8F4D-B455-2F0D771AA7BD}"/>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itle 3">
            <a:extLst>
              <a:ext uri="{FF2B5EF4-FFF2-40B4-BE49-F238E27FC236}">
                <a16:creationId xmlns:a16="http://schemas.microsoft.com/office/drawing/2014/main" id="{2D9ADBAF-B671-FD1F-C51B-80DC2BB9550E}"/>
              </a:ext>
            </a:extLst>
          </p:cNvPr>
          <p:cNvSpPr>
            <a:spLocks noGrp="1"/>
          </p:cNvSpPr>
          <p:nvPr>
            <p:ph type="title"/>
          </p:nvPr>
        </p:nvSpPr>
        <p:spPr>
          <a:xfrm>
            <a:off x="3451611" y="303245"/>
            <a:ext cx="5288777" cy="859055"/>
          </a:xfrm>
        </p:spPr>
        <p:txBody>
          <a:bodyPr/>
          <a:lstStyle/>
          <a:p>
            <a:r>
              <a:rPr lang="en-IN" dirty="0"/>
              <a:t>CLASS DIAGRAM</a:t>
            </a:r>
          </a:p>
        </p:txBody>
      </p:sp>
      <p:pic>
        <p:nvPicPr>
          <p:cNvPr id="5" name="Picture 4">
            <a:extLst>
              <a:ext uri="{FF2B5EF4-FFF2-40B4-BE49-F238E27FC236}">
                <a16:creationId xmlns:a16="http://schemas.microsoft.com/office/drawing/2014/main" id="{8BCF156E-4205-A214-0343-2904AB21AA98}"/>
              </a:ext>
            </a:extLst>
          </p:cNvPr>
          <p:cNvPicPr>
            <a:picLocks noChangeAspect="1"/>
          </p:cNvPicPr>
          <p:nvPr/>
        </p:nvPicPr>
        <p:blipFill rotWithShape="1">
          <a:blip r:embed="rId2">
            <a:extLst>
              <a:ext uri="{28A0092B-C50C-407E-A947-70E740481C1C}">
                <a14:useLocalDpi xmlns:a14="http://schemas.microsoft.com/office/drawing/2010/main" val="0"/>
              </a:ext>
            </a:extLst>
          </a:blip>
          <a:srcRect r="1258" b="2181"/>
          <a:stretch/>
        </p:blipFill>
        <p:spPr>
          <a:xfrm>
            <a:off x="1690266" y="1587416"/>
            <a:ext cx="8491074" cy="4727659"/>
          </a:xfrm>
          <a:prstGeom prst="rect">
            <a:avLst/>
          </a:prstGeom>
          <a:noFill/>
          <a:ln>
            <a:solidFill>
              <a:schemeClr val="tx1"/>
            </a:solidFill>
          </a:ln>
        </p:spPr>
      </p:pic>
    </p:spTree>
    <p:extLst>
      <p:ext uri="{BB962C8B-B14F-4D97-AF65-F5344CB8AC3E}">
        <p14:creationId xmlns:p14="http://schemas.microsoft.com/office/powerpoint/2010/main" val="233929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F9D43F-B3A7-0CCC-6B05-8E984B691216}"/>
              </a:ext>
            </a:extLst>
          </p:cNvPr>
          <p:cNvSpPr>
            <a:spLocks noGrp="1"/>
          </p:cNvSpPr>
          <p:nvPr>
            <p:ph type="body" idx="1"/>
          </p:nvPr>
        </p:nvSpPr>
        <p:spPr>
          <a:xfrm>
            <a:off x="189675" y="1544401"/>
            <a:ext cx="6803136" cy="365760"/>
          </a:xfrm>
        </p:spPr>
        <p:txBody>
          <a:bodyPr/>
          <a:lstStyle/>
          <a:p>
            <a:r>
              <a:rPr lang="en-IN" dirty="0"/>
              <a:t>Activity Diagram ADMIN :</a:t>
            </a:r>
          </a:p>
        </p:txBody>
      </p:sp>
      <p:sp>
        <p:nvSpPr>
          <p:cNvPr id="3" name="Slide Number Placeholder 2">
            <a:extLst>
              <a:ext uri="{FF2B5EF4-FFF2-40B4-BE49-F238E27FC236}">
                <a16:creationId xmlns:a16="http://schemas.microsoft.com/office/drawing/2014/main" id="{EE65EFE1-94EB-27B5-BBF6-460C9DBAFB12}"/>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itle 3">
            <a:extLst>
              <a:ext uri="{FF2B5EF4-FFF2-40B4-BE49-F238E27FC236}">
                <a16:creationId xmlns:a16="http://schemas.microsoft.com/office/drawing/2014/main" id="{D1CA98D3-4C5C-5F43-FDDB-88BFCD1FE718}"/>
              </a:ext>
            </a:extLst>
          </p:cNvPr>
          <p:cNvSpPr>
            <a:spLocks noGrp="1"/>
          </p:cNvSpPr>
          <p:nvPr>
            <p:ph type="title"/>
          </p:nvPr>
        </p:nvSpPr>
        <p:spPr>
          <a:xfrm>
            <a:off x="2971084" y="321906"/>
            <a:ext cx="6249831" cy="859055"/>
          </a:xfrm>
        </p:spPr>
        <p:txBody>
          <a:bodyPr/>
          <a:lstStyle/>
          <a:p>
            <a:r>
              <a:rPr lang="en-IN" dirty="0"/>
              <a:t>ACTIVITY DIAGRAM</a:t>
            </a:r>
          </a:p>
        </p:txBody>
      </p:sp>
      <p:pic>
        <p:nvPicPr>
          <p:cNvPr id="5" name="Picture 4">
            <a:extLst>
              <a:ext uri="{FF2B5EF4-FFF2-40B4-BE49-F238E27FC236}">
                <a16:creationId xmlns:a16="http://schemas.microsoft.com/office/drawing/2014/main" id="{DA824BBD-2609-2F9C-FB0B-9032D7FEE478}"/>
              </a:ext>
            </a:extLst>
          </p:cNvPr>
          <p:cNvPicPr>
            <a:picLocks noChangeAspect="1"/>
          </p:cNvPicPr>
          <p:nvPr/>
        </p:nvPicPr>
        <p:blipFill>
          <a:blip r:embed="rId2">
            <a:extLst>
              <a:ext uri="{28A0092B-C50C-407E-A947-70E740481C1C}">
                <a14:useLocalDpi xmlns:a14="http://schemas.microsoft.com/office/drawing/2010/main" val="0"/>
              </a:ext>
            </a:extLst>
          </a:blip>
          <a:srcRect l="-39261" t="-4809" r="-34961" b="-3706"/>
          <a:stretch>
            <a:fillRect/>
          </a:stretch>
        </p:blipFill>
        <p:spPr>
          <a:xfrm>
            <a:off x="3591243" y="1051106"/>
            <a:ext cx="4600380" cy="5806894"/>
          </a:xfrm>
          <a:prstGeom prst="rect">
            <a:avLst/>
          </a:prstGeom>
          <a:noFill/>
          <a:ln w="9525" cap="flat" cmpd="sng" algn="ctr">
            <a:solidFill>
              <a:sysClr val="windowText" lastClr="000000"/>
            </a:solidFill>
            <a:prstDash val="solid"/>
            <a:round/>
            <a:headEnd type="none" w="med" len="med"/>
            <a:tailEnd type="none" w="med" len="med"/>
          </a:ln>
        </p:spPr>
      </p:pic>
    </p:spTree>
    <p:extLst>
      <p:ext uri="{BB962C8B-B14F-4D97-AF65-F5344CB8AC3E}">
        <p14:creationId xmlns:p14="http://schemas.microsoft.com/office/powerpoint/2010/main" val="392931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F9D43F-B3A7-0CCC-6B05-8E984B691216}"/>
              </a:ext>
            </a:extLst>
          </p:cNvPr>
          <p:cNvSpPr>
            <a:spLocks noGrp="1"/>
          </p:cNvSpPr>
          <p:nvPr>
            <p:ph type="body" idx="1"/>
          </p:nvPr>
        </p:nvSpPr>
        <p:spPr>
          <a:xfrm>
            <a:off x="0" y="1544401"/>
            <a:ext cx="6803136" cy="365760"/>
          </a:xfrm>
        </p:spPr>
        <p:txBody>
          <a:bodyPr/>
          <a:lstStyle/>
          <a:p>
            <a:r>
              <a:rPr lang="en-IN" dirty="0"/>
              <a:t>Activity Diagram PATIENT :</a:t>
            </a:r>
          </a:p>
        </p:txBody>
      </p:sp>
      <p:sp>
        <p:nvSpPr>
          <p:cNvPr id="3" name="Slide Number Placeholder 2">
            <a:extLst>
              <a:ext uri="{FF2B5EF4-FFF2-40B4-BE49-F238E27FC236}">
                <a16:creationId xmlns:a16="http://schemas.microsoft.com/office/drawing/2014/main" id="{EE65EFE1-94EB-27B5-BBF6-460C9DBAFB12}"/>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itle 3">
            <a:extLst>
              <a:ext uri="{FF2B5EF4-FFF2-40B4-BE49-F238E27FC236}">
                <a16:creationId xmlns:a16="http://schemas.microsoft.com/office/drawing/2014/main" id="{D1CA98D3-4C5C-5F43-FDDB-88BFCD1FE718}"/>
              </a:ext>
            </a:extLst>
          </p:cNvPr>
          <p:cNvSpPr>
            <a:spLocks noGrp="1"/>
          </p:cNvSpPr>
          <p:nvPr>
            <p:ph type="title"/>
          </p:nvPr>
        </p:nvSpPr>
        <p:spPr>
          <a:xfrm>
            <a:off x="2971084" y="321906"/>
            <a:ext cx="6249831" cy="859055"/>
          </a:xfrm>
        </p:spPr>
        <p:txBody>
          <a:bodyPr/>
          <a:lstStyle/>
          <a:p>
            <a:r>
              <a:rPr lang="en-IN" dirty="0"/>
              <a:t>ACTIVITY DIAGRAM</a:t>
            </a:r>
          </a:p>
        </p:txBody>
      </p:sp>
      <p:pic>
        <p:nvPicPr>
          <p:cNvPr id="6" name="Picture 5">
            <a:extLst>
              <a:ext uri="{FF2B5EF4-FFF2-40B4-BE49-F238E27FC236}">
                <a16:creationId xmlns:a16="http://schemas.microsoft.com/office/drawing/2014/main" id="{F39863A6-516F-60F9-2DE2-7022F9082463}"/>
              </a:ext>
            </a:extLst>
          </p:cNvPr>
          <p:cNvPicPr>
            <a:picLocks noChangeAspect="1"/>
          </p:cNvPicPr>
          <p:nvPr/>
        </p:nvPicPr>
        <p:blipFill>
          <a:blip r:embed="rId2">
            <a:extLst>
              <a:ext uri="{28A0092B-C50C-407E-A947-70E740481C1C}">
                <a14:useLocalDpi xmlns:a14="http://schemas.microsoft.com/office/drawing/2010/main" val="0"/>
              </a:ext>
            </a:extLst>
          </a:blip>
          <a:srcRect t="-3899" b="-4443"/>
          <a:stretch>
            <a:fillRect/>
          </a:stretch>
        </p:blipFill>
        <p:spPr>
          <a:xfrm>
            <a:off x="3687444" y="1035049"/>
            <a:ext cx="5876433" cy="5970185"/>
          </a:xfrm>
          <a:prstGeom prst="rect">
            <a:avLst/>
          </a:prstGeom>
          <a:noFill/>
          <a:ln w="9525" cap="flat" cmpd="sng" algn="ctr">
            <a:solidFill>
              <a:sysClr val="windowText" lastClr="000000"/>
            </a:solidFill>
            <a:prstDash val="solid"/>
            <a:round/>
            <a:headEnd type="none" w="med" len="med"/>
            <a:tailEnd type="none" w="med" len="med"/>
          </a:ln>
        </p:spPr>
      </p:pic>
    </p:spTree>
    <p:extLst>
      <p:ext uri="{BB962C8B-B14F-4D97-AF65-F5344CB8AC3E}">
        <p14:creationId xmlns:p14="http://schemas.microsoft.com/office/powerpoint/2010/main" val="130059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0FBE9-98AD-5411-998F-65C822EB6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836424" y="1667510"/>
            <a:ext cx="7985151" cy="5064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31BDC2CA-92F3-10D8-173E-B812B739FE40}"/>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itle 3">
            <a:extLst>
              <a:ext uri="{FF2B5EF4-FFF2-40B4-BE49-F238E27FC236}">
                <a16:creationId xmlns:a16="http://schemas.microsoft.com/office/drawing/2014/main" id="{CD02191D-39E9-876D-9652-B71CD2A69566}"/>
              </a:ext>
            </a:extLst>
          </p:cNvPr>
          <p:cNvSpPr>
            <a:spLocks noGrp="1"/>
          </p:cNvSpPr>
          <p:nvPr>
            <p:ph type="title"/>
          </p:nvPr>
        </p:nvSpPr>
        <p:spPr>
          <a:xfrm>
            <a:off x="3673856" y="177800"/>
            <a:ext cx="7781544" cy="859055"/>
          </a:xfrm>
        </p:spPr>
        <p:txBody>
          <a:bodyPr/>
          <a:lstStyle/>
          <a:p>
            <a:r>
              <a:rPr lang="en-IN" dirty="0"/>
              <a:t>ER DIAGRAM</a:t>
            </a:r>
          </a:p>
        </p:txBody>
      </p:sp>
    </p:spTree>
    <p:extLst>
      <p:ext uri="{BB962C8B-B14F-4D97-AF65-F5344CB8AC3E}">
        <p14:creationId xmlns:p14="http://schemas.microsoft.com/office/powerpoint/2010/main" val="249679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4E5-4CE2-4C73-5049-CE8BA326ED9D}"/>
              </a:ext>
            </a:extLst>
          </p:cNvPr>
          <p:cNvSpPr>
            <a:spLocks noGrp="1"/>
          </p:cNvSpPr>
          <p:nvPr>
            <p:ph type="ctrTitle"/>
          </p:nvPr>
        </p:nvSpPr>
        <p:spPr>
          <a:xfrm>
            <a:off x="0" y="0"/>
            <a:ext cx="12192000" cy="1084371"/>
          </a:xfrm>
        </p:spPr>
        <p:txBody>
          <a:bodyPr/>
          <a:lstStyle/>
          <a:p>
            <a:pPr algn="ctr"/>
            <a:r>
              <a:rPr lang="en-IN" sz="5400" dirty="0">
                <a:solidFill>
                  <a:schemeClr val="bg1">
                    <a:lumMod val="95000"/>
                  </a:schemeClr>
                </a:solidFill>
              </a:rPr>
              <a:t>DATA DICTIONARY</a:t>
            </a:r>
          </a:p>
        </p:txBody>
      </p:sp>
      <p:sp>
        <p:nvSpPr>
          <p:cNvPr id="3" name="Subtitle 2">
            <a:extLst>
              <a:ext uri="{FF2B5EF4-FFF2-40B4-BE49-F238E27FC236}">
                <a16:creationId xmlns:a16="http://schemas.microsoft.com/office/drawing/2014/main" id="{3FC5EE2F-A7C0-1849-6D76-59538B21387D}"/>
              </a:ext>
            </a:extLst>
          </p:cNvPr>
          <p:cNvSpPr>
            <a:spLocks noGrp="1"/>
          </p:cNvSpPr>
          <p:nvPr>
            <p:ph type="subTitle" idx="1"/>
          </p:nvPr>
        </p:nvSpPr>
        <p:spPr>
          <a:xfrm>
            <a:off x="0" y="1344706"/>
            <a:ext cx="12191999" cy="609600"/>
          </a:xfrm>
        </p:spPr>
        <p:txBody>
          <a:bodyPr>
            <a:normAutofit/>
          </a:bodyPr>
          <a:lstStyle/>
          <a:p>
            <a:pPr algn="ctr"/>
            <a:r>
              <a:rPr lang="en-IN" sz="2400" dirty="0">
                <a:solidFill>
                  <a:schemeClr val="bg1">
                    <a:lumMod val="95000"/>
                  </a:schemeClr>
                </a:solidFill>
                <a:latin typeface="Algerian" panose="04020705040A02060702" pitchFamily="82" charset="0"/>
              </a:rPr>
              <a:t>1.Patient_TABLE</a:t>
            </a:r>
          </a:p>
          <a:p>
            <a:endParaRPr lang="en-IN" sz="2400" dirty="0"/>
          </a:p>
        </p:txBody>
      </p:sp>
      <p:graphicFrame>
        <p:nvGraphicFramePr>
          <p:cNvPr id="5" name="Table 4">
            <a:extLst>
              <a:ext uri="{FF2B5EF4-FFF2-40B4-BE49-F238E27FC236}">
                <a16:creationId xmlns:a16="http://schemas.microsoft.com/office/drawing/2014/main" id="{35CAB8C2-209C-0B88-8AA4-17540011C749}"/>
              </a:ext>
            </a:extLst>
          </p:cNvPr>
          <p:cNvGraphicFramePr>
            <a:graphicFrameLocks noGrp="1"/>
          </p:cNvGraphicFramePr>
          <p:nvPr>
            <p:extLst>
              <p:ext uri="{D42A27DB-BD31-4B8C-83A1-F6EECF244321}">
                <p14:modId xmlns:p14="http://schemas.microsoft.com/office/powerpoint/2010/main" val="3093161888"/>
              </p:ext>
            </p:extLst>
          </p:nvPr>
        </p:nvGraphicFramePr>
        <p:xfrm>
          <a:off x="1819468" y="1875453"/>
          <a:ext cx="9703836" cy="4599992"/>
        </p:xfrm>
        <a:graphic>
          <a:graphicData uri="http://schemas.openxmlformats.org/drawingml/2006/table">
            <a:tbl>
              <a:tblPr firstRow="1" firstCol="1" bandRow="1">
                <a:tableStyleId>{5C22544A-7EE6-4342-B048-85BDC9FD1C3A}</a:tableStyleId>
              </a:tblPr>
              <a:tblGrid>
                <a:gridCol w="975799">
                  <a:extLst>
                    <a:ext uri="{9D8B030D-6E8A-4147-A177-3AD203B41FA5}">
                      <a16:colId xmlns:a16="http://schemas.microsoft.com/office/drawing/2014/main" val="988292551"/>
                    </a:ext>
                  </a:extLst>
                </a:gridCol>
                <a:gridCol w="1323954">
                  <a:extLst>
                    <a:ext uri="{9D8B030D-6E8A-4147-A177-3AD203B41FA5}">
                      <a16:colId xmlns:a16="http://schemas.microsoft.com/office/drawing/2014/main" val="1799601975"/>
                    </a:ext>
                  </a:extLst>
                </a:gridCol>
                <a:gridCol w="1499965">
                  <a:extLst>
                    <a:ext uri="{9D8B030D-6E8A-4147-A177-3AD203B41FA5}">
                      <a16:colId xmlns:a16="http://schemas.microsoft.com/office/drawing/2014/main" val="1123459591"/>
                    </a:ext>
                  </a:extLst>
                </a:gridCol>
                <a:gridCol w="1591840">
                  <a:extLst>
                    <a:ext uri="{9D8B030D-6E8A-4147-A177-3AD203B41FA5}">
                      <a16:colId xmlns:a16="http://schemas.microsoft.com/office/drawing/2014/main" val="433881897"/>
                    </a:ext>
                  </a:extLst>
                </a:gridCol>
                <a:gridCol w="1390683">
                  <a:extLst>
                    <a:ext uri="{9D8B030D-6E8A-4147-A177-3AD203B41FA5}">
                      <a16:colId xmlns:a16="http://schemas.microsoft.com/office/drawing/2014/main" val="905086395"/>
                    </a:ext>
                  </a:extLst>
                </a:gridCol>
                <a:gridCol w="1243685">
                  <a:extLst>
                    <a:ext uri="{9D8B030D-6E8A-4147-A177-3AD203B41FA5}">
                      <a16:colId xmlns:a16="http://schemas.microsoft.com/office/drawing/2014/main" val="2965934322"/>
                    </a:ext>
                  </a:extLst>
                </a:gridCol>
                <a:gridCol w="1677910">
                  <a:extLst>
                    <a:ext uri="{9D8B030D-6E8A-4147-A177-3AD203B41FA5}">
                      <a16:colId xmlns:a16="http://schemas.microsoft.com/office/drawing/2014/main" val="151516281"/>
                    </a:ext>
                  </a:extLst>
                </a:gridCol>
              </a:tblGrid>
              <a:tr h="585649">
                <a:tc>
                  <a:txBody>
                    <a:bodyPr/>
                    <a:lstStyle/>
                    <a:p>
                      <a:pPr algn="ctr">
                        <a:lnSpc>
                          <a:spcPct val="115000"/>
                        </a:lnSpc>
                        <a:spcAft>
                          <a:spcPts val="1000"/>
                        </a:spcAft>
                      </a:pPr>
                      <a:r>
                        <a:rPr lang="en-IN" sz="1100">
                          <a:effectLst/>
                        </a:rPr>
                        <a:t>Sr. 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Field Name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Datatype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Size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Description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Constraint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Example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223241587"/>
                  </a:ext>
                </a:extLst>
              </a:tr>
              <a:tr h="585649">
                <a:tc>
                  <a:txBody>
                    <a:bodyPr/>
                    <a:lstStyle/>
                    <a:p>
                      <a:pPr marL="90170" algn="ctr">
                        <a:lnSpc>
                          <a:spcPct val="115000"/>
                        </a:lnSpc>
                        <a:spcAft>
                          <a:spcPts val="1000"/>
                        </a:spcAft>
                      </a:pPr>
                      <a:r>
                        <a:rPr lang="en-IN" sz="1100">
                          <a:effectLst/>
                        </a:rPr>
                        <a:t>1</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Patient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90257206"/>
                  </a:ext>
                </a:extLst>
              </a:tr>
              <a:tr h="585649">
                <a:tc>
                  <a:txBody>
                    <a:bodyPr/>
                    <a:lstStyle/>
                    <a:p>
                      <a:pPr marL="90170" algn="ctr">
                        <a:lnSpc>
                          <a:spcPct val="115000"/>
                        </a:lnSpc>
                        <a:spcAft>
                          <a:spcPts val="1000"/>
                        </a:spcAft>
                      </a:pPr>
                      <a:r>
                        <a:rPr lang="en-IN" sz="1100">
                          <a:effectLst/>
                        </a:rPr>
                        <a:t>2</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Name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varchar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Name of the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Garvit Bucha</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001235907"/>
                  </a:ext>
                </a:extLst>
              </a:tr>
              <a:tr h="585649">
                <a:tc>
                  <a:txBody>
                    <a:bodyPr/>
                    <a:lstStyle/>
                    <a:p>
                      <a:pPr marL="90170" algn="ctr">
                        <a:lnSpc>
                          <a:spcPct val="115000"/>
                        </a:lnSpc>
                        <a:spcAft>
                          <a:spcPts val="1000"/>
                        </a:spcAft>
                      </a:pPr>
                      <a:r>
                        <a:rPr lang="en-IN" sz="1100">
                          <a:effectLst/>
                        </a:rPr>
                        <a:t>3</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Address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varchar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30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Address of the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Rajkot Gujarat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4021825220"/>
                  </a:ext>
                </a:extLst>
              </a:tr>
              <a:tr h="1128698">
                <a:tc>
                  <a:txBody>
                    <a:bodyPr/>
                    <a:lstStyle/>
                    <a:p>
                      <a:pPr marL="90170" algn="ctr">
                        <a:lnSpc>
                          <a:spcPct val="115000"/>
                        </a:lnSpc>
                        <a:spcAft>
                          <a:spcPts val="1000"/>
                        </a:spcAft>
                      </a:pPr>
                      <a:r>
                        <a:rPr lang="en-IN" sz="1100">
                          <a:effectLst/>
                        </a:rPr>
                        <a:t>4</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Phone number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10 digits phone number of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 and UNIQUE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731907437"/>
                  </a:ext>
                </a:extLst>
              </a:tr>
              <a:tr h="1128698">
                <a:tc>
                  <a:txBody>
                    <a:bodyPr/>
                    <a:lstStyle/>
                    <a:p>
                      <a:pPr marL="90170" algn="ctr">
                        <a:lnSpc>
                          <a:spcPct val="115000"/>
                        </a:lnSpc>
                        <a:spcAft>
                          <a:spcPts val="1000"/>
                        </a:spcAft>
                      </a:pPr>
                      <a:r>
                        <a:rPr lang="en-IN" sz="1100">
                          <a:effectLst/>
                        </a:rPr>
                        <a:t>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Email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varchar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Email of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 and UNIQUE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dirty="0">
                          <a:effectLst/>
                        </a:rPr>
                        <a:t>abc@gmail.com</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936733964"/>
                  </a:ext>
                </a:extLst>
              </a:tr>
            </a:tbl>
          </a:graphicData>
        </a:graphic>
      </p:graphicFrame>
    </p:spTree>
    <p:extLst>
      <p:ext uri="{BB962C8B-B14F-4D97-AF65-F5344CB8AC3E}">
        <p14:creationId xmlns:p14="http://schemas.microsoft.com/office/powerpoint/2010/main" val="37764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EF37C-5070-36C7-C118-E1F128B4DA35}"/>
              </a:ext>
            </a:extLst>
          </p:cNvPr>
          <p:cNvSpPr>
            <a:spLocks noGrp="1"/>
          </p:cNvSpPr>
          <p:nvPr>
            <p:ph type="body" idx="1"/>
          </p:nvPr>
        </p:nvSpPr>
        <p:spPr>
          <a:xfrm>
            <a:off x="0" y="1043492"/>
            <a:ext cx="12192000" cy="785308"/>
          </a:xfrm>
        </p:spPr>
        <p:txBody>
          <a:bodyPr>
            <a:noAutofit/>
          </a:bodyPr>
          <a:lstStyle/>
          <a:p>
            <a:pPr algn="ctr"/>
            <a:r>
              <a:rPr lang="en-IN" sz="2400" dirty="0">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2. </a:t>
            </a:r>
            <a:r>
              <a:rPr lang="en-IN" sz="2400" dirty="0" err="1">
                <a:solidFill>
                  <a:schemeClr val="bg1">
                    <a:lumMod val="95000"/>
                  </a:schemeClr>
                </a:solidFill>
                <a:latin typeface="Algerian" panose="04020705040A02060702" pitchFamily="82" charset="0"/>
                <a:ea typeface="Calibri" panose="020F0502020204030204" pitchFamily="34" charset="0"/>
                <a:cs typeface="Times New Roman" panose="02020603050405020304" pitchFamily="18" charset="0"/>
              </a:rPr>
              <a:t>Doctors_table</a:t>
            </a:r>
            <a:endParaRPr lang="en-IN" sz="2400" dirty="0">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endParaRPr>
          </a:p>
          <a:p>
            <a:pPr algn="ctr"/>
            <a:endParaRPr lang="en-IN" sz="2400" dirty="0"/>
          </a:p>
        </p:txBody>
      </p:sp>
      <p:sp>
        <p:nvSpPr>
          <p:cNvPr id="3" name="Slide Number Placeholder 2">
            <a:extLst>
              <a:ext uri="{FF2B5EF4-FFF2-40B4-BE49-F238E27FC236}">
                <a16:creationId xmlns:a16="http://schemas.microsoft.com/office/drawing/2014/main" id="{99CD15D3-9213-696F-6AB9-33425E4441A7}"/>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itle 3">
            <a:extLst>
              <a:ext uri="{FF2B5EF4-FFF2-40B4-BE49-F238E27FC236}">
                <a16:creationId xmlns:a16="http://schemas.microsoft.com/office/drawing/2014/main" id="{DC1F982F-092A-E9E5-1248-2407B3CFCEF9}"/>
              </a:ext>
            </a:extLst>
          </p:cNvPr>
          <p:cNvSpPr>
            <a:spLocks noGrp="1"/>
          </p:cNvSpPr>
          <p:nvPr>
            <p:ph type="title"/>
          </p:nvPr>
        </p:nvSpPr>
        <p:spPr>
          <a:xfrm>
            <a:off x="0" y="0"/>
            <a:ext cx="12192000" cy="859055"/>
          </a:xfrm>
        </p:spPr>
        <p:txBody>
          <a:bodyPr/>
          <a:lstStyle/>
          <a:p>
            <a:pPr algn="ctr"/>
            <a:r>
              <a:rPr lang="en-US" dirty="0"/>
              <a:t>DATA DICTIONARY</a:t>
            </a:r>
            <a:endParaRPr lang="en-IN" dirty="0"/>
          </a:p>
        </p:txBody>
      </p:sp>
      <p:graphicFrame>
        <p:nvGraphicFramePr>
          <p:cNvPr id="6" name="Table 5">
            <a:extLst>
              <a:ext uri="{FF2B5EF4-FFF2-40B4-BE49-F238E27FC236}">
                <a16:creationId xmlns:a16="http://schemas.microsoft.com/office/drawing/2014/main" id="{DF4FB0F2-3B70-75C8-F8D0-063B590DE001}"/>
              </a:ext>
            </a:extLst>
          </p:cNvPr>
          <p:cNvGraphicFramePr>
            <a:graphicFrameLocks noGrp="1"/>
          </p:cNvGraphicFramePr>
          <p:nvPr>
            <p:extLst>
              <p:ext uri="{D42A27DB-BD31-4B8C-83A1-F6EECF244321}">
                <p14:modId xmlns:p14="http://schemas.microsoft.com/office/powerpoint/2010/main" val="3039370808"/>
              </p:ext>
            </p:extLst>
          </p:nvPr>
        </p:nvGraphicFramePr>
        <p:xfrm>
          <a:off x="363894" y="1754155"/>
          <a:ext cx="9321284" cy="4767944"/>
        </p:xfrm>
        <a:graphic>
          <a:graphicData uri="http://schemas.openxmlformats.org/drawingml/2006/table">
            <a:tbl>
              <a:tblPr firstRow="1" firstCol="1" bandRow="1">
                <a:tableStyleId>{5C22544A-7EE6-4342-B048-85BDC9FD1C3A}</a:tableStyleId>
              </a:tblPr>
              <a:tblGrid>
                <a:gridCol w="902959">
                  <a:extLst>
                    <a:ext uri="{9D8B030D-6E8A-4147-A177-3AD203B41FA5}">
                      <a16:colId xmlns:a16="http://schemas.microsoft.com/office/drawing/2014/main" val="2837732544"/>
                    </a:ext>
                  </a:extLst>
                </a:gridCol>
                <a:gridCol w="1359083">
                  <a:extLst>
                    <a:ext uri="{9D8B030D-6E8A-4147-A177-3AD203B41FA5}">
                      <a16:colId xmlns:a16="http://schemas.microsoft.com/office/drawing/2014/main" val="2837967904"/>
                    </a:ext>
                  </a:extLst>
                </a:gridCol>
                <a:gridCol w="1409247">
                  <a:extLst>
                    <a:ext uri="{9D8B030D-6E8A-4147-A177-3AD203B41FA5}">
                      <a16:colId xmlns:a16="http://schemas.microsoft.com/office/drawing/2014/main" val="4210826500"/>
                    </a:ext>
                  </a:extLst>
                </a:gridCol>
                <a:gridCol w="1459412">
                  <a:extLst>
                    <a:ext uri="{9D8B030D-6E8A-4147-A177-3AD203B41FA5}">
                      <a16:colId xmlns:a16="http://schemas.microsoft.com/office/drawing/2014/main" val="4057476724"/>
                    </a:ext>
                  </a:extLst>
                </a:gridCol>
                <a:gridCol w="1326569">
                  <a:extLst>
                    <a:ext uri="{9D8B030D-6E8A-4147-A177-3AD203B41FA5}">
                      <a16:colId xmlns:a16="http://schemas.microsoft.com/office/drawing/2014/main" val="2780286626"/>
                    </a:ext>
                  </a:extLst>
                </a:gridCol>
                <a:gridCol w="1256896">
                  <a:extLst>
                    <a:ext uri="{9D8B030D-6E8A-4147-A177-3AD203B41FA5}">
                      <a16:colId xmlns:a16="http://schemas.microsoft.com/office/drawing/2014/main" val="666023814"/>
                    </a:ext>
                  </a:extLst>
                </a:gridCol>
                <a:gridCol w="1607118">
                  <a:extLst>
                    <a:ext uri="{9D8B030D-6E8A-4147-A177-3AD203B41FA5}">
                      <a16:colId xmlns:a16="http://schemas.microsoft.com/office/drawing/2014/main" val="3133615924"/>
                    </a:ext>
                  </a:extLst>
                </a:gridCol>
              </a:tblGrid>
              <a:tr h="538476">
                <a:tc>
                  <a:txBody>
                    <a:bodyPr/>
                    <a:lstStyle/>
                    <a:p>
                      <a:pPr algn="ctr">
                        <a:lnSpc>
                          <a:spcPct val="115000"/>
                        </a:lnSpc>
                        <a:spcAft>
                          <a:spcPts val="1000"/>
                        </a:spcAft>
                      </a:pPr>
                      <a:r>
                        <a:rPr lang="en-IN" sz="1100">
                          <a:effectLst/>
                        </a:rPr>
                        <a:t>Sr. 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Field Name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Datatype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Size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Description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Constraint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Example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617898826"/>
                  </a:ext>
                </a:extLst>
              </a:tr>
              <a:tr h="538476">
                <a:tc>
                  <a:txBody>
                    <a:bodyPr/>
                    <a:lstStyle/>
                    <a:p>
                      <a:pPr marL="90170" algn="ctr">
                        <a:lnSpc>
                          <a:spcPct val="115000"/>
                        </a:lnSpc>
                        <a:spcAft>
                          <a:spcPts val="1000"/>
                        </a:spcAft>
                      </a:pPr>
                      <a:r>
                        <a:rPr lang="en-IN" sz="1100">
                          <a:effectLst/>
                        </a:rPr>
                        <a:t>1</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Doctor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Doctor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319065132"/>
                  </a:ext>
                </a:extLst>
              </a:tr>
              <a:tr h="538476">
                <a:tc>
                  <a:txBody>
                    <a:bodyPr/>
                    <a:lstStyle/>
                    <a:p>
                      <a:pPr marL="90170" algn="ctr">
                        <a:lnSpc>
                          <a:spcPct val="115000"/>
                        </a:lnSpc>
                        <a:spcAft>
                          <a:spcPts val="1000"/>
                        </a:spcAft>
                      </a:pPr>
                      <a:r>
                        <a:rPr lang="en-IN" sz="1100">
                          <a:effectLst/>
                        </a:rPr>
                        <a:t>2</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Name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varchar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Name of the Doctor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Kartik Gupta</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102545180"/>
                  </a:ext>
                </a:extLst>
              </a:tr>
              <a:tr h="538476">
                <a:tc>
                  <a:txBody>
                    <a:bodyPr/>
                    <a:lstStyle/>
                    <a:p>
                      <a:pPr marL="90170" algn="ctr">
                        <a:lnSpc>
                          <a:spcPct val="115000"/>
                        </a:lnSpc>
                        <a:spcAft>
                          <a:spcPts val="1000"/>
                        </a:spcAft>
                      </a:pPr>
                      <a:r>
                        <a:rPr lang="en-IN" sz="1100">
                          <a:effectLst/>
                        </a:rPr>
                        <a:t>3</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Specialization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30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456576702"/>
                  </a:ext>
                </a:extLst>
              </a:tr>
              <a:tr h="1037782">
                <a:tc>
                  <a:txBody>
                    <a:bodyPr/>
                    <a:lstStyle/>
                    <a:p>
                      <a:pPr marL="90170" algn="ctr">
                        <a:lnSpc>
                          <a:spcPct val="115000"/>
                        </a:lnSpc>
                        <a:spcAft>
                          <a:spcPts val="1000"/>
                        </a:spcAft>
                      </a:pPr>
                      <a:r>
                        <a:rPr lang="en-IN" sz="1100">
                          <a:effectLst/>
                        </a:rPr>
                        <a:t>4</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Phone number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10 digits phone number of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 and UNIQUE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527695269"/>
                  </a:ext>
                </a:extLst>
              </a:tr>
              <a:tr h="1037782">
                <a:tc>
                  <a:txBody>
                    <a:bodyPr/>
                    <a:lstStyle/>
                    <a:p>
                      <a:pPr marL="90170" algn="ctr">
                        <a:lnSpc>
                          <a:spcPct val="115000"/>
                        </a:lnSpc>
                        <a:spcAft>
                          <a:spcPts val="1000"/>
                        </a:spcAft>
                      </a:pPr>
                      <a:r>
                        <a:rPr lang="en-IN" sz="1100">
                          <a:effectLst/>
                        </a:rPr>
                        <a:t>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Email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varchar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Email of Doctor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 and UNIQUE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abc@gmail.com</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148675422"/>
                  </a:ext>
                </a:extLst>
              </a:tr>
              <a:tr h="538476">
                <a:tc>
                  <a:txBody>
                    <a:bodyPr/>
                    <a:lstStyle/>
                    <a:p>
                      <a:pPr marL="90170" algn="ctr">
                        <a:lnSpc>
                          <a:spcPct val="115000"/>
                        </a:lnSpc>
                        <a:spcAft>
                          <a:spcPts val="1000"/>
                        </a:spcAft>
                      </a:pPr>
                      <a:r>
                        <a:rPr lang="en-IN" sz="1100">
                          <a:effectLst/>
                        </a:rPr>
                        <a:t>6</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Address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varchar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Address of doctor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dirty="0">
                          <a:effectLst/>
                        </a:rPr>
                        <a:t>Rajkot Gujarat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826457910"/>
                  </a:ext>
                </a:extLst>
              </a:tr>
            </a:tbl>
          </a:graphicData>
        </a:graphic>
      </p:graphicFrame>
    </p:spTree>
    <p:extLst>
      <p:ext uri="{BB962C8B-B14F-4D97-AF65-F5344CB8AC3E}">
        <p14:creationId xmlns:p14="http://schemas.microsoft.com/office/powerpoint/2010/main" val="166352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7842-104A-DC42-D1F3-8CEFD9B0776E}"/>
              </a:ext>
            </a:extLst>
          </p:cNvPr>
          <p:cNvSpPr>
            <a:spLocks noGrp="1"/>
          </p:cNvSpPr>
          <p:nvPr>
            <p:ph type="ctrTitle"/>
          </p:nvPr>
        </p:nvSpPr>
        <p:spPr>
          <a:xfrm>
            <a:off x="0" y="0"/>
            <a:ext cx="12192000" cy="1075406"/>
          </a:xfrm>
        </p:spPr>
        <p:txBody>
          <a:bodyPr/>
          <a:lstStyle/>
          <a:p>
            <a:pPr algn="ctr"/>
            <a:r>
              <a:rPr lang="en-US" dirty="0">
                <a:solidFill>
                  <a:schemeClr val="bg1"/>
                </a:solidFill>
              </a:rPr>
              <a:t>INDEX</a:t>
            </a:r>
            <a:endParaRPr lang="en-IN" dirty="0">
              <a:solidFill>
                <a:schemeClr val="bg1"/>
              </a:solidFill>
            </a:endParaRPr>
          </a:p>
        </p:txBody>
      </p:sp>
      <p:sp>
        <p:nvSpPr>
          <p:cNvPr id="3" name="Subtitle 2">
            <a:extLst>
              <a:ext uri="{FF2B5EF4-FFF2-40B4-BE49-F238E27FC236}">
                <a16:creationId xmlns:a16="http://schemas.microsoft.com/office/drawing/2014/main" id="{133ACABC-455F-59CD-B420-FD0F9D392A74}"/>
              </a:ext>
            </a:extLst>
          </p:cNvPr>
          <p:cNvSpPr>
            <a:spLocks noGrp="1"/>
          </p:cNvSpPr>
          <p:nvPr>
            <p:ph type="subTitle" idx="1"/>
          </p:nvPr>
        </p:nvSpPr>
        <p:spPr>
          <a:xfrm>
            <a:off x="111968" y="805725"/>
            <a:ext cx="12192000" cy="5504330"/>
          </a:xfrm>
        </p:spPr>
        <p:txBody>
          <a:bodyPr>
            <a:noAutofit/>
          </a:bodyPr>
          <a:lstStyle/>
          <a:p>
            <a:pPr rtl="0" fontAlgn="base">
              <a:spcBef>
                <a:spcPts val="0"/>
              </a:spcBef>
              <a:spcAft>
                <a:spcPts val="0"/>
              </a:spcAft>
              <a:buFont typeface="Arial" panose="020B0604020202020204" pitchFamily="34" charset="0"/>
              <a:buChar char="•"/>
            </a:pPr>
            <a:r>
              <a:rPr lang="en-US" sz="2000" b="0" i="0" u="sng" strike="noStrike" dirty="0">
                <a:effectLst/>
                <a:latin typeface="Algerian" panose="04020705040A02060702" pitchFamily="82" charset="0"/>
                <a:hlinkClick r:id="rId2">
                  <a:extLst>
                    <a:ext uri="{A12FA001-AC4F-418D-AE19-62706E023703}">
                      <ahyp:hlinkClr xmlns:ahyp="http://schemas.microsoft.com/office/drawing/2018/hyperlinkcolor" val="tx"/>
                    </a:ext>
                  </a:extLst>
                </a:hlinkClick>
              </a:rPr>
              <a:t>Abstract</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Tools and Technology Used</a:t>
            </a: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hlinkClick r:id="rId3">
                  <a:extLst>
                    <a:ext uri="{A12FA001-AC4F-418D-AE19-62706E023703}">
                      <ahyp:hlinkClr xmlns:ahyp="http://schemas.microsoft.com/office/drawing/2018/hyperlinkcolor" val="tx"/>
                    </a:ext>
                  </a:extLst>
                </a:hlinkClick>
              </a:rPr>
              <a:t>Features of Proposed System</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hlinkClick r:id="rId3">
                  <a:extLst>
                    <a:ext uri="{A12FA001-AC4F-418D-AE19-62706E023703}">
                      <ahyp:hlinkClr xmlns:ahyp="http://schemas.microsoft.com/office/drawing/2018/hyperlinkcolor" val="tx"/>
                    </a:ext>
                  </a:extLst>
                </a:hlinkClick>
              </a:rPr>
              <a:t>Limitation of Proposed System</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hlinkClick r:id="rId4">
                  <a:extLst>
                    <a:ext uri="{A12FA001-AC4F-418D-AE19-62706E023703}">
                      <ahyp:hlinkClr xmlns:ahyp="http://schemas.microsoft.com/office/drawing/2018/hyperlinkcolor" val="tx"/>
                    </a:ext>
                  </a:extLst>
                </a:hlinkClick>
              </a:rPr>
              <a:t>Users and their role description</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System Flow Diagram</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Data Flow Diagram ( All Levels) </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Use Case Diagram  </a:t>
            </a:r>
          </a:p>
          <a:p>
            <a:pPr algn="just" rtl="0" fontAlgn="base">
              <a:spcBef>
                <a:spcPts val="600"/>
              </a:spcBef>
              <a:spcAft>
                <a:spcPts val="0"/>
              </a:spcAft>
              <a:buFont typeface="Arial" panose="020B0604020202020204" pitchFamily="34" charset="0"/>
              <a:buChar char="•"/>
            </a:pPr>
            <a:r>
              <a:rPr lang="en-US" sz="2000" u="sng" dirty="0">
                <a:latin typeface="Algerian" panose="04020705040A02060702" pitchFamily="82" charset="0"/>
              </a:rPr>
              <a:t>Class diagram</a:t>
            </a: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Er diagram</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Data Dictionary </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Screenshots of Development Phase 1 ( Designing of your Project) </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Screenshots of Development Phase 2 ( Features Implementation)</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Screenshots of Development Phase 3 ( Features Implementation)</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Future Enhancement </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Conclusion </a:t>
            </a:r>
            <a:endParaRPr lang="en-US" sz="2000" b="0" i="0" u="none" strike="noStrike" dirty="0">
              <a:effectLst/>
              <a:latin typeface="Algerian" panose="04020705040A02060702" pitchFamily="82" charset="0"/>
            </a:endParaRPr>
          </a:p>
          <a:p>
            <a:pPr algn="just" rtl="0" fontAlgn="base">
              <a:spcBef>
                <a:spcPts val="600"/>
              </a:spcBef>
              <a:spcAft>
                <a:spcPts val="0"/>
              </a:spcAft>
              <a:buFont typeface="Arial" panose="020B0604020202020204" pitchFamily="34" charset="0"/>
              <a:buChar char="•"/>
            </a:pPr>
            <a:r>
              <a:rPr lang="en-US" sz="2000" b="0" i="0" u="sng" strike="noStrike" dirty="0">
                <a:effectLst/>
                <a:latin typeface="Algerian" panose="04020705040A02060702" pitchFamily="82" charset="0"/>
              </a:rPr>
              <a:t>References </a:t>
            </a:r>
            <a:endParaRPr lang="en-US" sz="2000" b="0" i="0" u="none" strike="noStrike" dirty="0">
              <a:effectLst/>
              <a:latin typeface="Algerian" panose="04020705040A02060702" pitchFamily="82" charset="0"/>
            </a:endParaRPr>
          </a:p>
          <a:p>
            <a:pPr algn="ctr"/>
            <a:endParaRPr lang="en-IN" sz="2400" dirty="0">
              <a:latin typeface="Algerian" panose="04020705040A02060702" pitchFamily="82" charset="0"/>
            </a:endParaRPr>
          </a:p>
        </p:txBody>
      </p:sp>
    </p:spTree>
    <p:extLst>
      <p:ext uri="{BB962C8B-B14F-4D97-AF65-F5344CB8AC3E}">
        <p14:creationId xmlns:p14="http://schemas.microsoft.com/office/powerpoint/2010/main" val="7815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C4DFCA-F62D-BBAE-9DA1-E48382B10C71}"/>
              </a:ext>
            </a:extLst>
          </p:cNvPr>
          <p:cNvSpPr>
            <a:spLocks noGrp="1"/>
          </p:cNvSpPr>
          <p:nvPr>
            <p:ph type="body" idx="1"/>
          </p:nvPr>
        </p:nvSpPr>
        <p:spPr>
          <a:xfrm>
            <a:off x="0" y="1115210"/>
            <a:ext cx="12192000" cy="928744"/>
          </a:xfrm>
        </p:spPr>
        <p:txBody>
          <a:bodyPr>
            <a:normAutofit fontScale="77500" lnSpcReduction="20000"/>
          </a:bodyPr>
          <a:lstStyle/>
          <a:p>
            <a:pPr algn="ctr">
              <a:lnSpc>
                <a:spcPct val="107000"/>
              </a:lnSpc>
              <a:spcAft>
                <a:spcPts val="800"/>
              </a:spcAft>
            </a:pPr>
            <a:r>
              <a:rPr lang="en-IN" sz="3100" dirty="0">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3. </a:t>
            </a:r>
            <a:r>
              <a:rPr lang="en-IN" sz="3100" dirty="0" err="1">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Appointment_table</a:t>
            </a:r>
            <a:endParaRPr lang="en-IN" sz="3100" dirty="0">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endParaRPr>
          </a:p>
          <a:p>
            <a:br>
              <a:rPr lang="en-IN" sz="1800" dirty="0">
                <a:effectLst/>
                <a:latin typeface="Times New Roman" panose="02020603050405020304" pitchFamily="18" charset="0"/>
                <a:ea typeface="Calibri" panose="020F0502020204030204" pitchFamily="34" charset="0"/>
              </a:rPr>
            </a:br>
            <a:endParaRPr lang="en-IN" dirty="0"/>
          </a:p>
        </p:txBody>
      </p:sp>
      <p:sp>
        <p:nvSpPr>
          <p:cNvPr id="3" name="Slide Number Placeholder 2">
            <a:extLst>
              <a:ext uri="{FF2B5EF4-FFF2-40B4-BE49-F238E27FC236}">
                <a16:creationId xmlns:a16="http://schemas.microsoft.com/office/drawing/2014/main" id="{D974F655-AA95-9B48-D54D-A649C5936F4F}"/>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itle 3">
            <a:extLst>
              <a:ext uri="{FF2B5EF4-FFF2-40B4-BE49-F238E27FC236}">
                <a16:creationId xmlns:a16="http://schemas.microsoft.com/office/drawing/2014/main" id="{C3FB28DA-938E-65BE-4309-D1A65264C1A5}"/>
              </a:ext>
            </a:extLst>
          </p:cNvPr>
          <p:cNvSpPr>
            <a:spLocks noGrp="1"/>
          </p:cNvSpPr>
          <p:nvPr>
            <p:ph type="title"/>
          </p:nvPr>
        </p:nvSpPr>
        <p:spPr>
          <a:xfrm>
            <a:off x="0" y="0"/>
            <a:ext cx="12192000" cy="859055"/>
          </a:xfrm>
        </p:spPr>
        <p:txBody>
          <a:bodyPr/>
          <a:lstStyle/>
          <a:p>
            <a:pPr algn="ctr"/>
            <a:r>
              <a:rPr lang="en-US" dirty="0"/>
              <a:t>DATA DICTIONARY</a:t>
            </a:r>
            <a:endParaRPr lang="en-IN" dirty="0"/>
          </a:p>
        </p:txBody>
      </p:sp>
      <p:graphicFrame>
        <p:nvGraphicFramePr>
          <p:cNvPr id="5" name="Table 4">
            <a:extLst>
              <a:ext uri="{FF2B5EF4-FFF2-40B4-BE49-F238E27FC236}">
                <a16:creationId xmlns:a16="http://schemas.microsoft.com/office/drawing/2014/main" id="{CD1D7453-E604-0F90-5170-5C66EF903645}"/>
              </a:ext>
            </a:extLst>
          </p:cNvPr>
          <p:cNvGraphicFramePr>
            <a:graphicFrameLocks noGrp="1"/>
          </p:cNvGraphicFramePr>
          <p:nvPr>
            <p:extLst>
              <p:ext uri="{D42A27DB-BD31-4B8C-83A1-F6EECF244321}">
                <p14:modId xmlns:p14="http://schemas.microsoft.com/office/powerpoint/2010/main" val="3506272381"/>
              </p:ext>
            </p:extLst>
          </p:nvPr>
        </p:nvGraphicFramePr>
        <p:xfrm>
          <a:off x="559836" y="1754155"/>
          <a:ext cx="9713166" cy="4560921"/>
        </p:xfrm>
        <a:graphic>
          <a:graphicData uri="http://schemas.openxmlformats.org/drawingml/2006/table">
            <a:tbl>
              <a:tblPr firstRow="1" firstCol="1" bandRow="1">
                <a:tableStyleId>{5C22544A-7EE6-4342-B048-85BDC9FD1C3A}</a:tableStyleId>
              </a:tblPr>
              <a:tblGrid>
                <a:gridCol w="940921">
                  <a:extLst>
                    <a:ext uri="{9D8B030D-6E8A-4147-A177-3AD203B41FA5}">
                      <a16:colId xmlns:a16="http://schemas.microsoft.com/office/drawing/2014/main" val="62066794"/>
                    </a:ext>
                  </a:extLst>
                </a:gridCol>
                <a:gridCol w="1416221">
                  <a:extLst>
                    <a:ext uri="{9D8B030D-6E8A-4147-A177-3AD203B41FA5}">
                      <a16:colId xmlns:a16="http://schemas.microsoft.com/office/drawing/2014/main" val="2234954696"/>
                    </a:ext>
                  </a:extLst>
                </a:gridCol>
                <a:gridCol w="1468494">
                  <a:extLst>
                    <a:ext uri="{9D8B030D-6E8A-4147-A177-3AD203B41FA5}">
                      <a16:colId xmlns:a16="http://schemas.microsoft.com/office/drawing/2014/main" val="3329362321"/>
                    </a:ext>
                  </a:extLst>
                </a:gridCol>
                <a:gridCol w="1520768">
                  <a:extLst>
                    <a:ext uri="{9D8B030D-6E8A-4147-A177-3AD203B41FA5}">
                      <a16:colId xmlns:a16="http://schemas.microsoft.com/office/drawing/2014/main" val="2882235534"/>
                    </a:ext>
                  </a:extLst>
                </a:gridCol>
                <a:gridCol w="1382340">
                  <a:extLst>
                    <a:ext uri="{9D8B030D-6E8A-4147-A177-3AD203B41FA5}">
                      <a16:colId xmlns:a16="http://schemas.microsoft.com/office/drawing/2014/main" val="4151591613"/>
                    </a:ext>
                  </a:extLst>
                </a:gridCol>
                <a:gridCol w="1309738">
                  <a:extLst>
                    <a:ext uri="{9D8B030D-6E8A-4147-A177-3AD203B41FA5}">
                      <a16:colId xmlns:a16="http://schemas.microsoft.com/office/drawing/2014/main" val="3920494151"/>
                    </a:ext>
                  </a:extLst>
                </a:gridCol>
                <a:gridCol w="1674684">
                  <a:extLst>
                    <a:ext uri="{9D8B030D-6E8A-4147-A177-3AD203B41FA5}">
                      <a16:colId xmlns:a16="http://schemas.microsoft.com/office/drawing/2014/main" val="2973303339"/>
                    </a:ext>
                  </a:extLst>
                </a:gridCol>
              </a:tblGrid>
              <a:tr h="584552">
                <a:tc>
                  <a:txBody>
                    <a:bodyPr/>
                    <a:lstStyle/>
                    <a:p>
                      <a:pPr algn="ctr">
                        <a:lnSpc>
                          <a:spcPct val="115000"/>
                        </a:lnSpc>
                        <a:spcAft>
                          <a:spcPts val="1000"/>
                        </a:spcAft>
                      </a:pPr>
                      <a:r>
                        <a:rPr lang="en-IN" sz="1100">
                          <a:effectLst/>
                        </a:rPr>
                        <a:t>Sr. 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Field Name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Datatype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Size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Description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Constraint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Example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732440154"/>
                  </a:ext>
                </a:extLst>
              </a:tr>
              <a:tr h="1126583">
                <a:tc>
                  <a:txBody>
                    <a:bodyPr/>
                    <a:lstStyle/>
                    <a:p>
                      <a:pPr marL="90170" algn="ctr">
                        <a:lnSpc>
                          <a:spcPct val="115000"/>
                        </a:lnSpc>
                        <a:spcAft>
                          <a:spcPts val="1000"/>
                        </a:spcAft>
                      </a:pPr>
                      <a:r>
                        <a:rPr lang="en-IN" sz="1100">
                          <a:effectLst/>
                        </a:rPr>
                        <a:t>1</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Appointment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Appointment 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820540353"/>
                  </a:ext>
                </a:extLst>
              </a:tr>
              <a:tr h="584552">
                <a:tc>
                  <a:txBody>
                    <a:bodyPr/>
                    <a:lstStyle/>
                    <a:p>
                      <a:pPr marL="90170" algn="ctr">
                        <a:lnSpc>
                          <a:spcPct val="115000"/>
                        </a:lnSpc>
                        <a:spcAft>
                          <a:spcPts val="1000"/>
                        </a:spcAft>
                      </a:pPr>
                      <a:r>
                        <a:rPr lang="en-IN" sz="1100">
                          <a:effectLst/>
                        </a:rPr>
                        <a:t>2</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Patient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323463295"/>
                  </a:ext>
                </a:extLst>
              </a:tr>
              <a:tr h="584552">
                <a:tc>
                  <a:txBody>
                    <a:bodyPr/>
                    <a:lstStyle/>
                    <a:p>
                      <a:pPr marL="90170" algn="ctr">
                        <a:lnSpc>
                          <a:spcPct val="115000"/>
                        </a:lnSpc>
                        <a:spcAft>
                          <a:spcPts val="1000"/>
                        </a:spcAft>
                      </a:pPr>
                      <a:r>
                        <a:rPr lang="en-IN" sz="1100">
                          <a:effectLst/>
                        </a:rPr>
                        <a:t>3</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Doctor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Doctor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41917098"/>
                  </a:ext>
                </a:extLst>
              </a:tr>
              <a:tr h="840341">
                <a:tc>
                  <a:txBody>
                    <a:bodyPr/>
                    <a:lstStyle/>
                    <a:p>
                      <a:pPr marL="90170" algn="ctr">
                        <a:lnSpc>
                          <a:spcPct val="115000"/>
                        </a:lnSpc>
                        <a:spcAft>
                          <a:spcPts val="1000"/>
                        </a:spcAft>
                      </a:pPr>
                      <a:r>
                        <a:rPr lang="en-IN" sz="1100">
                          <a:effectLst/>
                        </a:rPr>
                        <a:t>4</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Appointment date and time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date and time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14-02-2023 / 11:00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436000600"/>
                  </a:ext>
                </a:extLst>
              </a:tr>
              <a:tr h="840341">
                <a:tc>
                  <a:txBody>
                    <a:bodyPr/>
                    <a:lstStyle/>
                    <a:p>
                      <a:pPr marL="90170" algn="ctr">
                        <a:lnSpc>
                          <a:spcPct val="115000"/>
                        </a:lnSpc>
                        <a:spcAft>
                          <a:spcPts val="1000"/>
                        </a:spcAft>
                      </a:pPr>
                      <a:r>
                        <a:rPr lang="en-IN" sz="1100">
                          <a:effectLst/>
                        </a:rPr>
                        <a:t>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Appointment status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Conformation Status of appointment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 UNIQUE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dirty="0">
                          <a:effectLst/>
                        </a:rPr>
                        <a:t>Scheduled, Cancelled, Completed.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717643515"/>
                  </a:ext>
                </a:extLst>
              </a:tr>
            </a:tbl>
          </a:graphicData>
        </a:graphic>
      </p:graphicFrame>
    </p:spTree>
    <p:extLst>
      <p:ext uri="{BB962C8B-B14F-4D97-AF65-F5344CB8AC3E}">
        <p14:creationId xmlns:p14="http://schemas.microsoft.com/office/powerpoint/2010/main" val="104140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255825-00FA-5232-7F3E-B729FEAD23BD}"/>
              </a:ext>
            </a:extLst>
          </p:cNvPr>
          <p:cNvSpPr>
            <a:spLocks noGrp="1"/>
          </p:cNvSpPr>
          <p:nvPr>
            <p:ph type="body" idx="1"/>
          </p:nvPr>
        </p:nvSpPr>
        <p:spPr>
          <a:xfrm>
            <a:off x="0" y="1160031"/>
            <a:ext cx="12192000" cy="859055"/>
          </a:xfrm>
        </p:spPr>
        <p:txBody>
          <a:bodyPr>
            <a:normAutofit/>
          </a:bodyPr>
          <a:lstStyle/>
          <a:p>
            <a:pPr algn="ctr"/>
            <a:r>
              <a:rPr lang="en-IN" sz="2400" dirty="0">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4. </a:t>
            </a:r>
            <a:r>
              <a:rPr lang="en-IN" sz="2400" dirty="0" err="1">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billing_table</a:t>
            </a:r>
            <a:endParaRPr lang="en-IN" sz="2400" dirty="0">
              <a:solidFill>
                <a:schemeClr val="bg1">
                  <a:lumMod val="95000"/>
                </a:schemeClr>
              </a:solidFill>
              <a:effectLst/>
              <a:latin typeface="Algerian" panose="04020705040A02060702" pitchFamily="82" charset="0"/>
              <a:ea typeface="Calibri" panose="020F0502020204030204" pitchFamily="34" charset="0"/>
              <a:cs typeface="Times New Roman" panose="02020603050405020304" pitchFamily="18" charset="0"/>
            </a:endParaRPr>
          </a:p>
          <a:p>
            <a:pPr algn="ctr"/>
            <a:endParaRPr lang="en-IN" sz="2400" dirty="0"/>
          </a:p>
        </p:txBody>
      </p:sp>
      <p:sp>
        <p:nvSpPr>
          <p:cNvPr id="3" name="Slide Number Placeholder 2">
            <a:extLst>
              <a:ext uri="{FF2B5EF4-FFF2-40B4-BE49-F238E27FC236}">
                <a16:creationId xmlns:a16="http://schemas.microsoft.com/office/drawing/2014/main" id="{5365CDF8-96B4-B065-A63A-705800EAC687}"/>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itle 3">
            <a:extLst>
              <a:ext uri="{FF2B5EF4-FFF2-40B4-BE49-F238E27FC236}">
                <a16:creationId xmlns:a16="http://schemas.microsoft.com/office/drawing/2014/main" id="{7F83AD37-8E90-77B2-3815-F53664D4BB0B}"/>
              </a:ext>
            </a:extLst>
          </p:cNvPr>
          <p:cNvSpPr>
            <a:spLocks noGrp="1"/>
          </p:cNvSpPr>
          <p:nvPr>
            <p:ph type="title"/>
          </p:nvPr>
        </p:nvSpPr>
        <p:spPr>
          <a:xfrm>
            <a:off x="0" y="0"/>
            <a:ext cx="12192000" cy="859055"/>
          </a:xfrm>
        </p:spPr>
        <p:txBody>
          <a:bodyPr/>
          <a:lstStyle/>
          <a:p>
            <a:pPr algn="ctr"/>
            <a:r>
              <a:rPr lang="en-US" dirty="0"/>
              <a:t>DATA DICTIONARY</a:t>
            </a:r>
            <a:endParaRPr lang="en-IN" dirty="0"/>
          </a:p>
        </p:txBody>
      </p:sp>
      <p:graphicFrame>
        <p:nvGraphicFramePr>
          <p:cNvPr id="6" name="Table 5">
            <a:extLst>
              <a:ext uri="{FF2B5EF4-FFF2-40B4-BE49-F238E27FC236}">
                <a16:creationId xmlns:a16="http://schemas.microsoft.com/office/drawing/2014/main" id="{B2194B94-293E-0BF5-476A-9A8BB4A9512D}"/>
              </a:ext>
            </a:extLst>
          </p:cNvPr>
          <p:cNvGraphicFramePr>
            <a:graphicFrameLocks noGrp="1"/>
          </p:cNvGraphicFramePr>
          <p:nvPr>
            <p:extLst>
              <p:ext uri="{D42A27DB-BD31-4B8C-83A1-F6EECF244321}">
                <p14:modId xmlns:p14="http://schemas.microsoft.com/office/powerpoint/2010/main" val="1184742720"/>
              </p:ext>
            </p:extLst>
          </p:nvPr>
        </p:nvGraphicFramePr>
        <p:xfrm>
          <a:off x="391885" y="1931437"/>
          <a:ext cx="9647854" cy="4748764"/>
        </p:xfrm>
        <a:graphic>
          <a:graphicData uri="http://schemas.openxmlformats.org/drawingml/2006/table">
            <a:tbl>
              <a:tblPr firstRow="1" firstCol="1" bandRow="1">
                <a:tableStyleId>{5C22544A-7EE6-4342-B048-85BDC9FD1C3A}</a:tableStyleId>
              </a:tblPr>
              <a:tblGrid>
                <a:gridCol w="934594">
                  <a:extLst>
                    <a:ext uri="{9D8B030D-6E8A-4147-A177-3AD203B41FA5}">
                      <a16:colId xmlns:a16="http://schemas.microsoft.com/office/drawing/2014/main" val="212052170"/>
                    </a:ext>
                  </a:extLst>
                </a:gridCol>
                <a:gridCol w="1406698">
                  <a:extLst>
                    <a:ext uri="{9D8B030D-6E8A-4147-A177-3AD203B41FA5}">
                      <a16:colId xmlns:a16="http://schemas.microsoft.com/office/drawing/2014/main" val="2248682939"/>
                    </a:ext>
                  </a:extLst>
                </a:gridCol>
                <a:gridCol w="1458620">
                  <a:extLst>
                    <a:ext uri="{9D8B030D-6E8A-4147-A177-3AD203B41FA5}">
                      <a16:colId xmlns:a16="http://schemas.microsoft.com/office/drawing/2014/main" val="2498916250"/>
                    </a:ext>
                  </a:extLst>
                </a:gridCol>
                <a:gridCol w="1510542">
                  <a:extLst>
                    <a:ext uri="{9D8B030D-6E8A-4147-A177-3AD203B41FA5}">
                      <a16:colId xmlns:a16="http://schemas.microsoft.com/office/drawing/2014/main" val="1933008291"/>
                    </a:ext>
                  </a:extLst>
                </a:gridCol>
                <a:gridCol w="1373045">
                  <a:extLst>
                    <a:ext uri="{9D8B030D-6E8A-4147-A177-3AD203B41FA5}">
                      <a16:colId xmlns:a16="http://schemas.microsoft.com/office/drawing/2014/main" val="3162452615"/>
                    </a:ext>
                  </a:extLst>
                </a:gridCol>
                <a:gridCol w="1300932">
                  <a:extLst>
                    <a:ext uri="{9D8B030D-6E8A-4147-A177-3AD203B41FA5}">
                      <a16:colId xmlns:a16="http://schemas.microsoft.com/office/drawing/2014/main" val="4185916016"/>
                    </a:ext>
                  </a:extLst>
                </a:gridCol>
                <a:gridCol w="1663423">
                  <a:extLst>
                    <a:ext uri="{9D8B030D-6E8A-4147-A177-3AD203B41FA5}">
                      <a16:colId xmlns:a16="http://schemas.microsoft.com/office/drawing/2014/main" val="1161265735"/>
                    </a:ext>
                  </a:extLst>
                </a:gridCol>
              </a:tblGrid>
              <a:tr h="746093">
                <a:tc>
                  <a:txBody>
                    <a:bodyPr/>
                    <a:lstStyle/>
                    <a:p>
                      <a:pPr algn="ctr">
                        <a:lnSpc>
                          <a:spcPct val="115000"/>
                        </a:lnSpc>
                        <a:spcAft>
                          <a:spcPts val="1000"/>
                        </a:spcAft>
                      </a:pPr>
                      <a:r>
                        <a:rPr lang="en-IN" sz="1100">
                          <a:effectLst/>
                        </a:rPr>
                        <a:t>Sr. 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Field Name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Datatype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Size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Description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Constraint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Example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628429166"/>
                  </a:ext>
                </a:extLst>
              </a:tr>
              <a:tr h="746093">
                <a:tc>
                  <a:txBody>
                    <a:bodyPr/>
                    <a:lstStyle/>
                    <a:p>
                      <a:pPr marL="90170" algn="ctr">
                        <a:lnSpc>
                          <a:spcPct val="115000"/>
                        </a:lnSpc>
                        <a:spcAft>
                          <a:spcPts val="1000"/>
                        </a:spcAft>
                      </a:pPr>
                      <a:r>
                        <a:rPr lang="en-IN" sz="1100">
                          <a:effectLst/>
                        </a:rPr>
                        <a:t>1</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Billing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Doctor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781651309"/>
                  </a:ext>
                </a:extLst>
              </a:tr>
              <a:tr h="746093">
                <a:tc>
                  <a:txBody>
                    <a:bodyPr/>
                    <a:lstStyle/>
                    <a:p>
                      <a:pPr marL="90170" algn="ctr">
                        <a:lnSpc>
                          <a:spcPct val="115000"/>
                        </a:lnSpc>
                        <a:spcAft>
                          <a:spcPts val="1000"/>
                        </a:spcAft>
                      </a:pPr>
                      <a:r>
                        <a:rPr lang="en-IN" sz="1100">
                          <a:effectLst/>
                        </a:rPr>
                        <a:t>2</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Patient Id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Unique id of the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PRIMAERY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1234567890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339223243"/>
                  </a:ext>
                </a:extLst>
              </a:tr>
              <a:tr h="1072570">
                <a:tc>
                  <a:txBody>
                    <a:bodyPr/>
                    <a:lstStyle/>
                    <a:p>
                      <a:pPr marL="90170" algn="ctr">
                        <a:lnSpc>
                          <a:spcPct val="115000"/>
                        </a:lnSpc>
                        <a:spcAft>
                          <a:spcPts val="1000"/>
                        </a:spcAft>
                      </a:pPr>
                      <a:r>
                        <a:rPr lang="en-IN" sz="1100">
                          <a:effectLst/>
                        </a:rPr>
                        <a:t>3</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Total amount charged</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int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Amount paid by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1500/-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578465335"/>
                  </a:ext>
                </a:extLst>
              </a:tr>
              <a:tr h="1437915">
                <a:tc>
                  <a:txBody>
                    <a:bodyPr/>
                    <a:lstStyle/>
                    <a:p>
                      <a:pPr marL="90170" algn="ctr">
                        <a:lnSpc>
                          <a:spcPct val="115000"/>
                        </a:lnSpc>
                        <a:spcAft>
                          <a:spcPts val="1000"/>
                        </a:spcAft>
                      </a:pPr>
                      <a:r>
                        <a:rPr lang="en-IN" sz="1100">
                          <a:effectLst/>
                        </a:rPr>
                        <a:t>4</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Payment Status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char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10</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Payment paid status by patient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a:effectLst/>
                        </a:rPr>
                        <a:t>NOT NULL and UNIQUE KEY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gn="ctr">
                        <a:lnSpc>
                          <a:spcPct val="115000"/>
                        </a:lnSpc>
                        <a:spcAft>
                          <a:spcPts val="1000"/>
                        </a:spcAft>
                      </a:pPr>
                      <a:r>
                        <a:rPr lang="en-IN" sz="1100" dirty="0">
                          <a:effectLst/>
                        </a:rPr>
                        <a:t>Paid, outstanding, processing ,etc.</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720065395"/>
                  </a:ext>
                </a:extLst>
              </a:tr>
            </a:tbl>
          </a:graphicData>
        </a:graphic>
      </p:graphicFrame>
    </p:spTree>
    <p:extLst>
      <p:ext uri="{BB962C8B-B14F-4D97-AF65-F5344CB8AC3E}">
        <p14:creationId xmlns:p14="http://schemas.microsoft.com/office/powerpoint/2010/main" val="1420266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4068A4-665F-A56B-E7B4-D7C9CCE83756}"/>
              </a:ext>
            </a:extLst>
          </p:cNvPr>
          <p:cNvSpPr>
            <a:spLocks noGrp="1"/>
          </p:cNvSpPr>
          <p:nvPr>
            <p:ph type="body" idx="1"/>
          </p:nvPr>
        </p:nvSpPr>
        <p:spPr>
          <a:xfrm>
            <a:off x="4194806" y="3361993"/>
            <a:ext cx="12192000" cy="654424"/>
          </a:xfrm>
        </p:spPr>
        <p:txBody>
          <a:bodyPr>
            <a:normAutofit fontScale="85000" lnSpcReduction="20000"/>
          </a:bodyPr>
          <a:lstStyle/>
          <a:p>
            <a:pPr algn="ctr"/>
            <a:r>
              <a:rPr lang="en-US" sz="2400" dirty="0">
                <a:solidFill>
                  <a:schemeClr val="bg1">
                    <a:lumMod val="95000"/>
                  </a:schemeClr>
                </a:solidFill>
                <a:latin typeface="Algerian" panose="04020705040A02060702" pitchFamily="82" charset="0"/>
              </a:rPr>
              <a:t>DEVELOPMENT </a:t>
            </a:r>
          </a:p>
          <a:p>
            <a:pPr algn="ctr"/>
            <a:r>
              <a:rPr lang="en-US" sz="2400" dirty="0">
                <a:solidFill>
                  <a:schemeClr val="bg1">
                    <a:lumMod val="95000"/>
                  </a:schemeClr>
                </a:solidFill>
                <a:latin typeface="Algerian" panose="04020705040A02060702" pitchFamily="82" charset="0"/>
              </a:rPr>
              <a:t>PHASE 1</a:t>
            </a:r>
            <a:endParaRPr lang="en-IN" sz="2400" dirty="0">
              <a:solidFill>
                <a:schemeClr val="bg1">
                  <a:lumMod val="95000"/>
                </a:schemeClr>
              </a:solidFill>
              <a:latin typeface="Algerian" panose="04020705040A02060702" pitchFamily="82" charset="0"/>
            </a:endParaRPr>
          </a:p>
        </p:txBody>
      </p:sp>
      <p:sp>
        <p:nvSpPr>
          <p:cNvPr id="3" name="Slide Number Placeholder 2">
            <a:extLst>
              <a:ext uri="{FF2B5EF4-FFF2-40B4-BE49-F238E27FC236}">
                <a16:creationId xmlns:a16="http://schemas.microsoft.com/office/drawing/2014/main" id="{471E8C4C-6DA7-A16D-8172-ACD7C783CFC6}"/>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itle 3">
            <a:extLst>
              <a:ext uri="{FF2B5EF4-FFF2-40B4-BE49-F238E27FC236}">
                <a16:creationId xmlns:a16="http://schemas.microsoft.com/office/drawing/2014/main" id="{5839B954-4A7B-C98D-9E76-4F365A6FD5CB}"/>
              </a:ext>
            </a:extLst>
          </p:cNvPr>
          <p:cNvSpPr>
            <a:spLocks noGrp="1"/>
          </p:cNvSpPr>
          <p:nvPr>
            <p:ph type="title"/>
          </p:nvPr>
        </p:nvSpPr>
        <p:spPr>
          <a:xfrm>
            <a:off x="0" y="0"/>
            <a:ext cx="12192000" cy="859055"/>
          </a:xfrm>
        </p:spPr>
        <p:txBody>
          <a:bodyPr>
            <a:normAutofit/>
          </a:bodyPr>
          <a:lstStyle/>
          <a:p>
            <a:pPr algn="ctr"/>
            <a:r>
              <a:rPr lang="en-US" sz="4800" dirty="0"/>
              <a:t>SCREENSHOTS OF DEVELOPMENT PHASE 1</a:t>
            </a:r>
            <a:endParaRPr lang="en-IN" sz="4800" dirty="0"/>
          </a:p>
        </p:txBody>
      </p:sp>
      <p:pic>
        <p:nvPicPr>
          <p:cNvPr id="5" name="Picture 4">
            <a:extLst>
              <a:ext uri="{FF2B5EF4-FFF2-40B4-BE49-F238E27FC236}">
                <a16:creationId xmlns:a16="http://schemas.microsoft.com/office/drawing/2014/main" id="{5848C04A-B589-0736-2686-9817AF3AB3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547137" y="1038634"/>
            <a:ext cx="2362200" cy="5249545"/>
          </a:xfrm>
          <a:prstGeom prst="rect">
            <a:avLst/>
          </a:prstGeom>
          <a:noFill/>
          <a:ln>
            <a:noFill/>
          </a:ln>
        </p:spPr>
      </p:pic>
      <p:pic>
        <p:nvPicPr>
          <p:cNvPr id="6" name="Picture 5">
            <a:extLst>
              <a:ext uri="{FF2B5EF4-FFF2-40B4-BE49-F238E27FC236}">
                <a16:creationId xmlns:a16="http://schemas.microsoft.com/office/drawing/2014/main" id="{3266DFC8-FBC8-F47D-26CB-109011172D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177192" y="1037364"/>
            <a:ext cx="2361565" cy="5248275"/>
          </a:xfrm>
          <a:prstGeom prst="rect">
            <a:avLst/>
          </a:prstGeom>
          <a:noFill/>
          <a:ln>
            <a:noFill/>
          </a:ln>
        </p:spPr>
      </p:pic>
    </p:spTree>
    <p:extLst>
      <p:ext uri="{BB962C8B-B14F-4D97-AF65-F5344CB8AC3E}">
        <p14:creationId xmlns:p14="http://schemas.microsoft.com/office/powerpoint/2010/main" val="111593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0B607-36E8-0F5E-8390-792C6CFA0595}"/>
              </a:ext>
            </a:extLst>
          </p:cNvPr>
          <p:cNvSpPr>
            <a:spLocks noGrp="1"/>
          </p:cNvSpPr>
          <p:nvPr>
            <p:ph type="body" idx="1"/>
          </p:nvPr>
        </p:nvSpPr>
        <p:spPr>
          <a:xfrm>
            <a:off x="8542045" y="3055776"/>
            <a:ext cx="3951644" cy="2029408"/>
          </a:xfrm>
        </p:spPr>
        <p:txBody>
          <a:bodyPr>
            <a:normAutofit/>
          </a:bodyPr>
          <a:lstStyle/>
          <a:p>
            <a:pPr algn="ctr"/>
            <a:r>
              <a:rPr lang="en-US" sz="2400" dirty="0">
                <a:solidFill>
                  <a:schemeClr val="bg1">
                    <a:lumMod val="95000"/>
                  </a:schemeClr>
                </a:solidFill>
                <a:latin typeface="Algerian" panose="04020705040A02060702" pitchFamily="82" charset="0"/>
              </a:rPr>
              <a:t>DEVELOPMENT </a:t>
            </a:r>
          </a:p>
          <a:p>
            <a:pPr algn="ctr"/>
            <a:r>
              <a:rPr lang="en-US" sz="2400" dirty="0">
                <a:solidFill>
                  <a:schemeClr val="bg1">
                    <a:lumMod val="95000"/>
                  </a:schemeClr>
                </a:solidFill>
                <a:latin typeface="Algerian" panose="04020705040A02060702" pitchFamily="82" charset="0"/>
              </a:rPr>
              <a:t>PHASE 2</a:t>
            </a:r>
            <a:endParaRPr lang="en-IN" sz="2400" dirty="0">
              <a:solidFill>
                <a:schemeClr val="bg1">
                  <a:lumMod val="95000"/>
                </a:schemeClr>
              </a:solidFill>
              <a:latin typeface="Algerian" panose="04020705040A02060702" pitchFamily="82" charset="0"/>
            </a:endParaRPr>
          </a:p>
        </p:txBody>
      </p:sp>
      <p:sp>
        <p:nvSpPr>
          <p:cNvPr id="3" name="Slide Number Placeholder 2">
            <a:extLst>
              <a:ext uri="{FF2B5EF4-FFF2-40B4-BE49-F238E27FC236}">
                <a16:creationId xmlns:a16="http://schemas.microsoft.com/office/drawing/2014/main" id="{BFF17F62-E087-E174-11B4-C017EBB78704}"/>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itle 3">
            <a:extLst>
              <a:ext uri="{FF2B5EF4-FFF2-40B4-BE49-F238E27FC236}">
                <a16:creationId xmlns:a16="http://schemas.microsoft.com/office/drawing/2014/main" id="{78DB3DA5-3B88-A09A-5674-7334AA35BE85}"/>
              </a:ext>
            </a:extLst>
          </p:cNvPr>
          <p:cNvSpPr>
            <a:spLocks noGrp="1"/>
          </p:cNvSpPr>
          <p:nvPr>
            <p:ph type="title"/>
          </p:nvPr>
        </p:nvSpPr>
        <p:spPr>
          <a:xfrm>
            <a:off x="0" y="-5615"/>
            <a:ext cx="12192000" cy="859055"/>
          </a:xfrm>
        </p:spPr>
        <p:txBody>
          <a:bodyPr>
            <a:noAutofit/>
          </a:bodyPr>
          <a:lstStyle/>
          <a:p>
            <a:pPr algn="ctr"/>
            <a:r>
              <a:rPr lang="en-US" sz="4800" dirty="0"/>
              <a:t>SCREENSHOTS OF DEVELOPMENT PHASE 2</a:t>
            </a:r>
            <a:endParaRPr lang="en-IN" sz="4800" dirty="0"/>
          </a:p>
        </p:txBody>
      </p:sp>
      <p:pic>
        <p:nvPicPr>
          <p:cNvPr id="5" name="Picture 4">
            <a:extLst>
              <a:ext uri="{FF2B5EF4-FFF2-40B4-BE49-F238E27FC236}">
                <a16:creationId xmlns:a16="http://schemas.microsoft.com/office/drawing/2014/main" id="{9D12D3A4-9765-7D86-6FB1-336AB1F38C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944890" y="810895"/>
            <a:ext cx="2724149" cy="6047378"/>
          </a:xfrm>
          <a:prstGeom prst="rect">
            <a:avLst/>
          </a:prstGeom>
          <a:noFill/>
          <a:ln>
            <a:noFill/>
          </a:ln>
        </p:spPr>
      </p:pic>
      <p:pic>
        <p:nvPicPr>
          <p:cNvPr id="7" name="Picture 6">
            <a:extLst>
              <a:ext uri="{FF2B5EF4-FFF2-40B4-BE49-F238E27FC236}">
                <a16:creationId xmlns:a16="http://schemas.microsoft.com/office/drawing/2014/main" id="{3380D658-F935-0A16-1A9B-5C2CF44979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98958" y="810895"/>
            <a:ext cx="2724150" cy="6047105"/>
          </a:xfrm>
          <a:prstGeom prst="rect">
            <a:avLst/>
          </a:prstGeom>
          <a:noFill/>
          <a:ln>
            <a:noFill/>
          </a:ln>
        </p:spPr>
      </p:pic>
    </p:spTree>
    <p:extLst>
      <p:ext uri="{BB962C8B-B14F-4D97-AF65-F5344CB8AC3E}">
        <p14:creationId xmlns:p14="http://schemas.microsoft.com/office/powerpoint/2010/main" val="15215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E7B4-9671-8B54-07A6-F9083B24CEE2}"/>
              </a:ext>
            </a:extLst>
          </p:cNvPr>
          <p:cNvSpPr>
            <a:spLocks noGrp="1"/>
          </p:cNvSpPr>
          <p:nvPr>
            <p:ph type="ctrTitle"/>
          </p:nvPr>
        </p:nvSpPr>
        <p:spPr>
          <a:xfrm>
            <a:off x="0" y="0"/>
            <a:ext cx="12192000" cy="931971"/>
          </a:xfrm>
        </p:spPr>
        <p:txBody>
          <a:bodyPr/>
          <a:lstStyle/>
          <a:p>
            <a:pPr algn="ctr"/>
            <a:r>
              <a:rPr lang="en-US" sz="4800" dirty="0">
                <a:solidFill>
                  <a:schemeClr val="bg1"/>
                </a:solidFill>
              </a:rPr>
              <a:t>SCREENSHOTS OF DEVELOPMENT PHASE 3</a:t>
            </a:r>
            <a:endParaRPr lang="en-IN" sz="4800" dirty="0">
              <a:solidFill>
                <a:schemeClr val="bg1"/>
              </a:solidFill>
            </a:endParaRPr>
          </a:p>
        </p:txBody>
      </p:sp>
      <p:sp>
        <p:nvSpPr>
          <p:cNvPr id="3" name="Subtitle 2">
            <a:extLst>
              <a:ext uri="{FF2B5EF4-FFF2-40B4-BE49-F238E27FC236}">
                <a16:creationId xmlns:a16="http://schemas.microsoft.com/office/drawing/2014/main" id="{CB6189EF-0BEB-8226-E67F-2AFC3C09E22A}"/>
              </a:ext>
            </a:extLst>
          </p:cNvPr>
          <p:cNvSpPr>
            <a:spLocks noGrp="1"/>
          </p:cNvSpPr>
          <p:nvPr>
            <p:ph type="subTitle" idx="1"/>
          </p:nvPr>
        </p:nvSpPr>
        <p:spPr>
          <a:xfrm>
            <a:off x="-150823" y="2507798"/>
            <a:ext cx="2884296" cy="1033070"/>
          </a:xfrm>
        </p:spPr>
        <p:txBody>
          <a:bodyPr>
            <a:normAutofit/>
          </a:bodyPr>
          <a:lstStyle/>
          <a:p>
            <a:pPr algn="ctr"/>
            <a:r>
              <a:rPr lang="en-US" sz="2400" dirty="0">
                <a:latin typeface="Algerian" panose="04020705040A02060702" pitchFamily="82" charset="0"/>
              </a:rPr>
              <a:t>DEVELOPMENT </a:t>
            </a:r>
          </a:p>
          <a:p>
            <a:pPr algn="ctr"/>
            <a:r>
              <a:rPr lang="en-US" sz="2400" dirty="0">
                <a:latin typeface="Algerian" panose="04020705040A02060702" pitchFamily="82" charset="0"/>
              </a:rPr>
              <a:t>PHASE </a:t>
            </a:r>
            <a:r>
              <a:rPr lang="en-US" sz="2400" dirty="0"/>
              <a:t>3</a:t>
            </a:r>
            <a:endParaRPr lang="en-IN" sz="2400" dirty="0"/>
          </a:p>
        </p:txBody>
      </p:sp>
      <p:pic>
        <p:nvPicPr>
          <p:cNvPr id="10" name="Picture 9">
            <a:extLst>
              <a:ext uri="{FF2B5EF4-FFF2-40B4-BE49-F238E27FC236}">
                <a16:creationId xmlns:a16="http://schemas.microsoft.com/office/drawing/2014/main" id="{BCAE45BE-978A-A9E8-8A4B-C1AD6BDE89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599863" y="931971"/>
            <a:ext cx="2583686" cy="5734996"/>
          </a:xfrm>
          <a:prstGeom prst="rect">
            <a:avLst/>
          </a:prstGeom>
          <a:noFill/>
          <a:ln>
            <a:noFill/>
          </a:ln>
        </p:spPr>
      </p:pic>
      <p:pic>
        <p:nvPicPr>
          <p:cNvPr id="11" name="Picture 10">
            <a:extLst>
              <a:ext uri="{FF2B5EF4-FFF2-40B4-BE49-F238E27FC236}">
                <a16:creationId xmlns:a16="http://schemas.microsoft.com/office/drawing/2014/main" id="{D78E00DA-116C-8D93-7A4C-DEE5D80D50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544566" y="934511"/>
            <a:ext cx="2578398" cy="5723244"/>
          </a:xfrm>
          <a:prstGeom prst="rect">
            <a:avLst/>
          </a:prstGeom>
          <a:noFill/>
          <a:ln>
            <a:noFill/>
          </a:ln>
        </p:spPr>
      </p:pic>
    </p:spTree>
    <p:extLst>
      <p:ext uri="{BB962C8B-B14F-4D97-AF65-F5344CB8AC3E}">
        <p14:creationId xmlns:p14="http://schemas.microsoft.com/office/powerpoint/2010/main" val="51680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9212-36FB-789F-4356-00114D6C2497}"/>
              </a:ext>
            </a:extLst>
          </p:cNvPr>
          <p:cNvSpPr>
            <a:spLocks noGrp="1"/>
          </p:cNvSpPr>
          <p:nvPr>
            <p:ph type="ctrTitle"/>
          </p:nvPr>
        </p:nvSpPr>
        <p:spPr>
          <a:xfrm>
            <a:off x="0" y="0"/>
            <a:ext cx="12192000" cy="985759"/>
          </a:xfrm>
        </p:spPr>
        <p:txBody>
          <a:bodyPr/>
          <a:lstStyle/>
          <a:p>
            <a:pPr algn="ctr"/>
            <a:r>
              <a:rPr lang="en-US" sz="4800" dirty="0">
                <a:solidFill>
                  <a:schemeClr val="bg1"/>
                </a:solidFill>
              </a:rPr>
              <a:t>FUTURE ENHANCEMENT</a:t>
            </a:r>
            <a:endParaRPr lang="en-IN" sz="4800" dirty="0">
              <a:solidFill>
                <a:schemeClr val="bg1"/>
              </a:solidFill>
            </a:endParaRPr>
          </a:p>
        </p:txBody>
      </p:sp>
      <p:sp>
        <p:nvSpPr>
          <p:cNvPr id="3" name="Subtitle 2">
            <a:extLst>
              <a:ext uri="{FF2B5EF4-FFF2-40B4-BE49-F238E27FC236}">
                <a16:creationId xmlns:a16="http://schemas.microsoft.com/office/drawing/2014/main" id="{5A136324-0287-0979-5B1B-CECA4579750E}"/>
              </a:ext>
            </a:extLst>
          </p:cNvPr>
          <p:cNvSpPr>
            <a:spLocks noGrp="1"/>
          </p:cNvSpPr>
          <p:nvPr>
            <p:ph type="subTitle" idx="1"/>
          </p:nvPr>
        </p:nvSpPr>
        <p:spPr>
          <a:xfrm>
            <a:off x="1935804" y="1410511"/>
            <a:ext cx="9659566" cy="5291846"/>
          </a:xfrm>
        </p:spPr>
        <p:txBody>
          <a:bodyPr>
            <a:normAutofit fontScale="85000" lnSpcReduction="20000"/>
          </a:bodyPr>
          <a:lstStyle/>
          <a:p>
            <a:pPr marL="342900" lvl="0" indent="-342900">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Shruti" panose="020B0502040204020203" pitchFamily="34" charset="0"/>
              </a:rPr>
              <a:t>Live doctor check-up via video call.</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pPr>
            <a:r>
              <a:rPr lang="en-IN" sz="1800" dirty="0">
                <a:effectLst/>
                <a:latin typeface="Times New Roman" panose="02020603050405020304" pitchFamily="18" charset="0"/>
                <a:ea typeface="Calibri" panose="020F0502020204030204" pitchFamily="34" charset="0"/>
                <a:cs typeface="Shruti" panose="020B0502040204020203" pitchFamily="34" charset="0"/>
              </a:rPr>
              <a:t>	Due to emergency, sometimes doctors are not available in clinics, so via the facility of video calls doctor can give treatment to patient.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pPr>
            <a:r>
              <a:rPr lang="en-IN" sz="1800" b="1" dirty="0">
                <a:effectLst/>
                <a:latin typeface="Times New Roman" panose="02020603050405020304" pitchFamily="18"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Shruti" panose="020B0502040204020203" pitchFamily="34" charset="0"/>
              </a:rPr>
              <a:t>Complete payment Mechanism.</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pPr>
            <a:r>
              <a:rPr lang="en-IN" sz="1800" dirty="0">
                <a:effectLst/>
                <a:latin typeface="Times New Roman" panose="02020603050405020304" pitchFamily="18" charset="0"/>
                <a:ea typeface="Calibri" panose="020F0502020204030204" pitchFamily="34" charset="0"/>
                <a:cs typeface="Shruti" panose="020B0502040204020203" pitchFamily="34" charset="0"/>
              </a:rPr>
              <a:t>	There should be a complete payment module will be implemented so that a patient can pay in any online payment method according to their convenience.</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pPr>
            <a:r>
              <a:rPr lang="en-IN" sz="1800" b="1" dirty="0">
                <a:effectLst/>
                <a:latin typeface="Times New Roman" panose="02020603050405020304" pitchFamily="18"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Shruti" panose="020B0502040204020203" pitchFamily="34" charset="0"/>
              </a:rPr>
              <a:t>Real-Time Medicine/Test order updates.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pPr>
            <a:r>
              <a:rPr lang="en-IN" sz="1800" dirty="0">
                <a:effectLst/>
                <a:latin typeface="Times New Roman" panose="02020603050405020304" pitchFamily="18" charset="0"/>
                <a:ea typeface="Calibri" panose="020F0502020204030204" pitchFamily="34" charset="0"/>
                <a:cs typeface="Shruti" panose="020B0502040204020203" pitchFamily="34" charset="0"/>
              </a:rPr>
              <a:t>	The customer/patient can see the updates of the medicine/ test updates by the notifications and will state that at what status are they currently.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pPr>
            <a:r>
              <a:rPr lang="en-IN" sz="1800" dirty="0">
                <a:effectLst/>
                <a:latin typeface="Times New Roman" panose="02020603050405020304" pitchFamily="18"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Shruti" panose="020B0502040204020203" pitchFamily="34" charset="0"/>
              </a:rPr>
              <a:t>Updates for Regular Health Check-ups.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678815">
              <a:lnSpc>
                <a:spcPct val="115000"/>
              </a:lnSpc>
              <a:spcAft>
                <a:spcPts val="1000"/>
              </a:spcAft>
            </a:pPr>
            <a:r>
              <a:rPr lang="en-IN" sz="1800" dirty="0">
                <a:effectLst/>
                <a:latin typeface="Times New Roman" panose="02020603050405020304" pitchFamily="18" charset="0"/>
                <a:ea typeface="Calibri" panose="020F0502020204030204" pitchFamily="34" charset="0"/>
                <a:cs typeface="Shruti" panose="020B0502040204020203" pitchFamily="34" charset="0"/>
              </a:rPr>
              <a:t>	There should be module which can inform the patient about their check-ups by which patient gets their check-ups done more conveniently.</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450215">
              <a:lnSpc>
                <a:spcPct val="115000"/>
              </a:lnSpc>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44389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CDA0-F5F1-ECCA-6774-25C04175E4A9}"/>
              </a:ext>
            </a:extLst>
          </p:cNvPr>
          <p:cNvSpPr>
            <a:spLocks noGrp="1"/>
          </p:cNvSpPr>
          <p:nvPr>
            <p:ph type="ctrTitle"/>
          </p:nvPr>
        </p:nvSpPr>
        <p:spPr>
          <a:xfrm>
            <a:off x="0" y="0"/>
            <a:ext cx="12192000" cy="940936"/>
          </a:xfrm>
        </p:spPr>
        <p:txBody>
          <a:bodyPr/>
          <a:lstStyle/>
          <a:p>
            <a:pPr algn="ctr"/>
            <a:r>
              <a:rPr lang="en-US" sz="4800" dirty="0">
                <a:solidFill>
                  <a:schemeClr val="bg1"/>
                </a:solidFill>
              </a:rPr>
              <a:t>CONCLUSION</a:t>
            </a:r>
            <a:endParaRPr lang="en-IN" sz="4800" dirty="0">
              <a:solidFill>
                <a:schemeClr val="bg1"/>
              </a:solidFill>
            </a:endParaRPr>
          </a:p>
        </p:txBody>
      </p:sp>
      <p:sp>
        <p:nvSpPr>
          <p:cNvPr id="3" name="Subtitle 2">
            <a:extLst>
              <a:ext uri="{FF2B5EF4-FFF2-40B4-BE49-F238E27FC236}">
                <a16:creationId xmlns:a16="http://schemas.microsoft.com/office/drawing/2014/main" id="{56A0778F-4FD4-4E1E-3589-D896E89B772A}"/>
              </a:ext>
            </a:extLst>
          </p:cNvPr>
          <p:cNvSpPr>
            <a:spLocks noGrp="1"/>
          </p:cNvSpPr>
          <p:nvPr>
            <p:ph type="subTitle" idx="1"/>
          </p:nvPr>
        </p:nvSpPr>
        <p:spPr>
          <a:xfrm>
            <a:off x="1922106" y="1506071"/>
            <a:ext cx="9927772" cy="4997366"/>
          </a:xfrm>
        </p:spPr>
        <p:txBody>
          <a:bodyPr>
            <a:normAutofit fontScale="92500" lnSpcReduction="10000"/>
          </a:bodyPr>
          <a:lstStyle/>
          <a:p>
            <a:pPr marL="342900" lvl="0" indent="-342900" algn="just">
              <a:lnSpc>
                <a:spcPct val="107000"/>
              </a:lnSpc>
              <a:buFont typeface="Symbol" panose="05050102010706020507" pitchFamily="18" charset="2"/>
              <a:buChar char=""/>
              <a:tabLst>
                <a:tab pos="1948180" algn="l"/>
              </a:tabLst>
            </a:pPr>
            <a:r>
              <a:rPr lang="en-US" sz="2400" b="0" i="0" dirty="0">
                <a:solidFill>
                  <a:srgbClr val="D1D5DB"/>
                </a:solidFill>
                <a:effectLst/>
                <a:latin typeface="Söhne"/>
              </a:rPr>
              <a:t>In conclusion, the hospital management system we have developed is a comprehensive solution for managing patients, doctors, and administrative tasks. Our system provides an intuitive user interface for patients, doctors, and administrators to manage appointments, medical records, billing, and other related tasks. The use of modern technologies such as mobile applications and cloud-based storage ensures that the system is efficient, scalable, and accessible from anywhere. The system's modular design also allows for easy customization and integration with other systems as needed. Overall, our hospital management system improves patient care and satisfaction, streamlines administrative tasks, and enhances the overall efficiency of the hospital.</a:t>
            </a:r>
            <a:endParaRPr lang="en-IN" dirty="0"/>
          </a:p>
        </p:txBody>
      </p:sp>
    </p:spTree>
    <p:extLst>
      <p:ext uri="{BB962C8B-B14F-4D97-AF65-F5344CB8AC3E}">
        <p14:creationId xmlns:p14="http://schemas.microsoft.com/office/powerpoint/2010/main" val="30249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0981-48E1-4CF5-66CC-BCD8D5C3492A}"/>
              </a:ext>
            </a:extLst>
          </p:cNvPr>
          <p:cNvSpPr>
            <a:spLocks noGrp="1"/>
          </p:cNvSpPr>
          <p:nvPr>
            <p:ph type="ctrTitle"/>
          </p:nvPr>
        </p:nvSpPr>
        <p:spPr>
          <a:xfrm>
            <a:off x="0" y="0"/>
            <a:ext cx="12192000" cy="868681"/>
          </a:xfrm>
        </p:spPr>
        <p:txBody>
          <a:bodyPr/>
          <a:lstStyle/>
          <a:p>
            <a:pPr algn="ctr"/>
            <a:r>
              <a:rPr lang="en-IN" sz="4800" b="0" i="0" dirty="0">
                <a:solidFill>
                  <a:schemeClr val="bg1"/>
                </a:solidFill>
                <a:effectLst/>
                <a:latin typeface="Trebuchet MS (Headings)"/>
              </a:rPr>
              <a:t>REFERENCES </a:t>
            </a:r>
            <a:endParaRPr lang="en-IN" sz="4800" dirty="0">
              <a:solidFill>
                <a:schemeClr val="bg1"/>
              </a:solidFill>
              <a:latin typeface="Trebuchet MS (Headings)"/>
            </a:endParaRPr>
          </a:p>
        </p:txBody>
      </p:sp>
      <p:sp>
        <p:nvSpPr>
          <p:cNvPr id="3" name="Subtitle 2">
            <a:extLst>
              <a:ext uri="{FF2B5EF4-FFF2-40B4-BE49-F238E27FC236}">
                <a16:creationId xmlns:a16="http://schemas.microsoft.com/office/drawing/2014/main" id="{E527E776-666A-0E7B-2DC9-5B1374BC956B}"/>
              </a:ext>
            </a:extLst>
          </p:cNvPr>
          <p:cNvSpPr>
            <a:spLocks noGrp="1"/>
          </p:cNvSpPr>
          <p:nvPr>
            <p:ph type="subTitle" idx="1"/>
          </p:nvPr>
        </p:nvSpPr>
        <p:spPr>
          <a:xfrm>
            <a:off x="2901820" y="868680"/>
            <a:ext cx="9134670" cy="5802707"/>
          </a:xfrm>
        </p:spPr>
        <p:txBody>
          <a:bodyPr>
            <a:normAutofit fontScale="92500" lnSpcReduction="20000"/>
          </a:bodyPr>
          <a:lstStyle/>
          <a:p>
            <a:pPr marL="342900">
              <a:spcBef>
                <a:spcPts val="885"/>
              </a:spcBef>
              <a:spcAft>
                <a:spcPts val="0"/>
              </a:spcAft>
            </a:pPr>
            <a:r>
              <a:rPr lang="en-US" sz="1800" dirty="0">
                <a:effectLst/>
                <a:latin typeface="Times New Roman" panose="02020603050405020304" pitchFamily="18" charset="0"/>
                <a:ea typeface="Times New Roman" panose="02020603050405020304" pitchFamily="18" charset="0"/>
              </a:rPr>
              <a:t>Website: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705"/>
              </a:spcBef>
              <a:spcAft>
                <a:spcPts val="1000"/>
              </a:spcAft>
              <a:buSzPts val="1200"/>
              <a:buFont typeface="Times New Roman" panose="02020603050405020304" pitchFamily="18" charset="0"/>
              <a:buAutoNum type="arabicPeriod"/>
              <a:tabLst>
                <a:tab pos="800735"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w3schools.com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SzPts val="1200"/>
              <a:buFont typeface="Times New Roman" panose="02020603050405020304" pitchFamily="18" charset="0"/>
              <a:buAutoNum type="arabicPeriod"/>
              <a:tabLst>
                <a:tab pos="800735"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javapoint.com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SzPts val="1200"/>
              <a:buFont typeface="Times New Roman" panose="02020603050405020304" pitchFamily="18" charset="0"/>
              <a:buAutoNum type="arabicPeriod"/>
              <a:tabLst>
                <a:tab pos="800735"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developers.android.com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SzPts val="1200"/>
              <a:buFont typeface="Times New Roman" panose="02020603050405020304" pitchFamily="18" charset="0"/>
              <a:buAutoNum type="arabicPeriod"/>
              <a:tabLst>
                <a:tab pos="800735"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youtube.com</a:t>
            </a:r>
            <a:r>
              <a:rPr lang="en-IN" sz="1800" spc="1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1800" spc="10" dirty="0">
                <a:effectLst/>
                <a:latin typeface="Times New Roman" panose="02020603050405020304" pitchFamily="18"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R="4520565">
              <a:lnSpc>
                <a:spcPts val="3070"/>
              </a:lnSpc>
              <a:spcBef>
                <a:spcPts val="355"/>
              </a:spcBef>
              <a:spcAft>
                <a:spcPts val="1000"/>
              </a:spcAft>
              <a:tabLst>
                <a:tab pos="800735" algn="l"/>
              </a:tabLst>
            </a:pPr>
            <a:r>
              <a:rPr lang="en-IN" sz="1800" dirty="0">
                <a:effectLst/>
                <a:latin typeface="Times New Roman" panose="02020603050405020304" pitchFamily="18" charset="0"/>
                <a:ea typeface="Calibri" panose="020F0502020204030204" pitchFamily="34" charset="0"/>
                <a:cs typeface="Shruti" panose="020B0502040204020203" pitchFamily="34" charset="0"/>
              </a:rPr>
              <a:t>Resources: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Shruti" panose="020B0502040204020203" pitchFamily="34" charset="0"/>
              </a:rPr>
              <a:t>Guide</a:t>
            </a:r>
            <a:r>
              <a:rPr lang="en-IN" sz="1800" spc="5" dirty="0">
                <a:effectLst/>
                <a:latin typeface="Times New Roman" panose="02020603050405020304" pitchFamily="18" charset="0"/>
                <a:ea typeface="Calibri" panose="020F0502020204030204" pitchFamily="34" charset="0"/>
                <a:cs typeface="Shruti" panose="020B0502040204020203" pitchFamily="34" charset="0"/>
              </a:rPr>
              <a:t> </a:t>
            </a:r>
            <a:r>
              <a:rPr lang="en-IN" sz="1800" dirty="0">
                <a:effectLst/>
                <a:latin typeface="Times New Roman" panose="02020603050405020304" pitchFamily="18" charset="0"/>
                <a:ea typeface="Calibri" panose="020F0502020204030204" pitchFamily="34" charset="0"/>
                <a:cs typeface="Shruti" panose="020B0502040204020203" pitchFamily="34" charset="0"/>
              </a:rPr>
              <a:t>–</a:t>
            </a:r>
            <a:r>
              <a:rPr lang="en-IN" sz="1800" spc="20" dirty="0">
                <a:effectLst/>
                <a:latin typeface="Times New Roman" panose="02020603050405020304" pitchFamily="18" charset="0"/>
                <a:ea typeface="Calibri" panose="020F0502020204030204" pitchFamily="34" charset="0"/>
                <a:cs typeface="Shruti" panose="020B0502040204020203" pitchFamily="34" charset="0"/>
              </a:rPr>
              <a:t> </a:t>
            </a:r>
            <a:r>
              <a:rPr lang="en-IN" spc="20" dirty="0">
                <a:latin typeface="Times New Roman" panose="02020603050405020304" pitchFamily="18" charset="0"/>
                <a:ea typeface="Calibri" panose="020F0502020204030204" pitchFamily="34" charset="0"/>
                <a:cs typeface="Shruti" panose="020B0502040204020203" pitchFamily="34" charset="0"/>
              </a:rPr>
              <a:t>Prof.</a:t>
            </a:r>
            <a:r>
              <a:rPr lang="en-IN" sz="1800" spc="-30" dirty="0">
                <a:effectLst/>
                <a:latin typeface="Times New Roman" panose="02020603050405020304" pitchFamily="18" charset="0"/>
                <a:ea typeface="Calibri" panose="020F0502020204030204" pitchFamily="34" charset="0"/>
                <a:cs typeface="Shruti" panose="020B0502040204020203" pitchFamily="34" charset="0"/>
              </a:rPr>
              <a:t> Manish Joshi</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buFont typeface="+mj-lt"/>
              <a:buAutoNum type="arabicPeriod"/>
            </a:pPr>
            <a:r>
              <a:rPr lang="en-IN" sz="1800" spc="-30" dirty="0">
                <a:effectLst/>
                <a:latin typeface="Times New Roman" panose="02020603050405020304" pitchFamily="18" charset="0"/>
                <a:ea typeface="Calibri" panose="020F0502020204030204" pitchFamily="34" charset="0"/>
                <a:cs typeface="Shruti" panose="020B0502040204020203" pitchFamily="34" charset="0"/>
              </a:rPr>
              <a:t>Teacher – Prof. </a:t>
            </a:r>
            <a:r>
              <a:rPr lang="en-IN" sz="1800" spc="-30" dirty="0" err="1">
                <a:effectLst/>
                <a:latin typeface="Times New Roman" panose="02020603050405020304" pitchFamily="18" charset="0"/>
                <a:ea typeface="Calibri" panose="020F0502020204030204" pitchFamily="34" charset="0"/>
                <a:cs typeface="Shruti" panose="020B0502040204020203" pitchFamily="34" charset="0"/>
              </a:rPr>
              <a:t>Priyavat</a:t>
            </a:r>
            <a:r>
              <a:rPr lang="en-IN" sz="1800" spc="-30" dirty="0">
                <a:effectLst/>
                <a:latin typeface="Times New Roman" panose="02020603050405020304" pitchFamily="18" charset="0"/>
                <a:ea typeface="Calibri" panose="020F0502020204030204" pitchFamily="34" charset="0"/>
                <a:cs typeface="Shruti" panose="020B0502040204020203" pitchFamily="34" charset="0"/>
              </a:rPr>
              <a:t> Dwivedi</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1800" spc="-30" dirty="0">
                <a:effectLst/>
                <a:latin typeface="Times New Roman" panose="02020603050405020304" pitchFamily="18" charset="0"/>
                <a:ea typeface="Calibri" panose="020F0502020204030204" pitchFamily="34" charset="0"/>
                <a:cs typeface="Shruti" panose="020B0502040204020203" pitchFamily="34" charset="0"/>
              </a:rPr>
              <a:t>Books: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buFont typeface="+mj-lt"/>
              <a:buAutoNum type="arabicPeriod"/>
            </a:pPr>
            <a:r>
              <a:rPr lang="en-IN" sz="1800" spc="-30" dirty="0">
                <a:effectLst/>
                <a:latin typeface="Times New Roman" panose="02020603050405020304" pitchFamily="18" charset="0"/>
                <a:ea typeface="Calibri" panose="020F0502020204030204" pitchFamily="34" charset="0"/>
                <a:cs typeface="Shruti" panose="020B0502040204020203" pitchFamily="34" charset="0"/>
              </a:rPr>
              <a:t>Android Wireless Application Development by Lauren Darcey and Shane Conder, Pearson Education, 2nd ed. (2011)</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buFont typeface="+mj-lt"/>
              <a:buAutoNum type="arabicPeriod"/>
            </a:pPr>
            <a:r>
              <a:rPr lang="en-IN" sz="1800" spc="-30" dirty="0">
                <a:effectLst/>
                <a:latin typeface="Times New Roman" panose="02020603050405020304" pitchFamily="18" charset="0"/>
                <a:ea typeface="Calibri" panose="020F0502020204030204" pitchFamily="34" charset="0"/>
                <a:cs typeface="Shruti" panose="020B0502040204020203" pitchFamily="34" charset="0"/>
              </a:rPr>
              <a:t>Professional Android 2 Application Development by </a:t>
            </a:r>
            <a:r>
              <a:rPr lang="en-IN" sz="1800" spc="-30" dirty="0" err="1">
                <a:effectLst/>
                <a:latin typeface="Times New Roman" panose="02020603050405020304" pitchFamily="18" charset="0"/>
                <a:ea typeface="Calibri" panose="020F0502020204030204" pitchFamily="34" charset="0"/>
                <a:cs typeface="Shruti" panose="020B0502040204020203" pitchFamily="34" charset="0"/>
              </a:rPr>
              <a:t>Reto</a:t>
            </a:r>
            <a:r>
              <a:rPr lang="en-IN" sz="1800" spc="-30" dirty="0">
                <a:effectLst/>
                <a:latin typeface="Times New Roman" panose="02020603050405020304" pitchFamily="18" charset="0"/>
                <a:ea typeface="Calibri" panose="020F0502020204030204" pitchFamily="34" charset="0"/>
                <a:cs typeface="Shruti" panose="020B0502040204020203" pitchFamily="34" charset="0"/>
              </a:rPr>
              <a:t> Meier, Wiley India Pvt Ltd (2011)</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buFont typeface="+mj-lt"/>
              <a:buAutoNum type="arabicPeriod"/>
            </a:pPr>
            <a:r>
              <a:rPr lang="en-IN" sz="1800" spc="-30" dirty="0">
                <a:effectLst/>
                <a:latin typeface="Times New Roman" panose="02020603050405020304" pitchFamily="18" charset="0"/>
                <a:ea typeface="Calibri" panose="020F0502020204030204" pitchFamily="34" charset="0"/>
                <a:cs typeface="Shruti" panose="020B0502040204020203" pitchFamily="34" charset="0"/>
              </a:rPr>
              <a:t>Beginning Android, by Mark L Murphy, Wiley India Pvt Ltd (2009)</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mj-lt"/>
              <a:buAutoNum type="arabicPeriod"/>
            </a:pPr>
            <a:r>
              <a:rPr lang="en-IN" sz="1800" spc="-30" dirty="0">
                <a:effectLst/>
                <a:latin typeface="Times New Roman" panose="02020603050405020304" pitchFamily="18" charset="0"/>
                <a:ea typeface="Calibri" panose="020F0502020204030204" pitchFamily="34" charset="0"/>
                <a:cs typeface="Shruti" panose="020B0502040204020203" pitchFamily="34" charset="0"/>
              </a:rPr>
              <a:t>Pro Android, by Sayed Y </a:t>
            </a:r>
            <a:r>
              <a:rPr lang="en-IN" sz="1800" spc="-30" dirty="0" err="1">
                <a:effectLst/>
                <a:latin typeface="Times New Roman" panose="02020603050405020304" pitchFamily="18" charset="0"/>
                <a:ea typeface="Calibri" panose="020F0502020204030204" pitchFamily="34" charset="0"/>
                <a:cs typeface="Shruti" panose="020B0502040204020203" pitchFamily="34" charset="0"/>
              </a:rPr>
              <a:t>Hashimi</a:t>
            </a:r>
            <a:r>
              <a:rPr lang="en-IN" sz="1800" spc="-30" dirty="0">
                <a:effectLst/>
                <a:latin typeface="Times New Roman" panose="02020603050405020304" pitchFamily="18" charset="0"/>
                <a:ea typeface="Calibri" panose="020F0502020204030204" pitchFamily="34" charset="0"/>
                <a:cs typeface="Shruti" panose="020B0502040204020203" pitchFamily="34" charset="0"/>
              </a:rPr>
              <a:t> and Satya </a:t>
            </a:r>
            <a:r>
              <a:rPr lang="en-IN" sz="1800" spc="-30" dirty="0" err="1">
                <a:effectLst/>
                <a:latin typeface="Times New Roman" panose="02020603050405020304" pitchFamily="18" charset="0"/>
                <a:ea typeface="Calibri" panose="020F0502020204030204" pitchFamily="34" charset="0"/>
                <a:cs typeface="Shruti" panose="020B0502040204020203" pitchFamily="34" charset="0"/>
              </a:rPr>
              <a:t>Komatineni</a:t>
            </a:r>
            <a:r>
              <a:rPr lang="en-IN" sz="1800" spc="-30" dirty="0">
                <a:effectLst/>
                <a:latin typeface="Times New Roman" panose="02020603050405020304" pitchFamily="18" charset="0"/>
                <a:ea typeface="Calibri" panose="020F0502020204030204" pitchFamily="34" charset="0"/>
                <a:cs typeface="Shruti" panose="020B0502040204020203" pitchFamily="34" charset="0"/>
              </a:rPr>
              <a:t>, Wiley India Pvt Ltd (2009)</a:t>
            </a: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75062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687889" y="3388659"/>
            <a:ext cx="5831758" cy="1243584"/>
          </a:xfrm>
        </p:spPr>
        <p:txBody>
          <a:bodyPr/>
          <a:lstStyle/>
          <a:p>
            <a:pPr algn="ctr"/>
            <a:r>
              <a:rPr lang="en-US" sz="7200" dirty="0"/>
              <a:t>THANK YOU </a:t>
            </a:r>
            <a:endParaRPr lang="en-GB" sz="7200" dirty="0"/>
          </a:p>
        </p:txBody>
      </p:sp>
    </p:spTree>
    <p:extLst>
      <p:ext uri="{BB962C8B-B14F-4D97-AF65-F5344CB8AC3E}">
        <p14:creationId xmlns:p14="http://schemas.microsoft.com/office/powerpoint/2010/main" val="4406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0" y="0"/>
            <a:ext cx="12192000" cy="859055"/>
          </a:xfrm>
        </p:spPr>
        <p:txBody>
          <a:bodyPr/>
          <a:lstStyle/>
          <a:p>
            <a:pPr algn="ctr"/>
            <a:r>
              <a:rPr lang="en-IN" dirty="0"/>
              <a:t>ABSTRACT</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05273" y="1342001"/>
            <a:ext cx="11700587" cy="5172635"/>
          </a:xfrm>
        </p:spPr>
        <p:txBody>
          <a:bodyPr>
            <a:normAutofit fontScale="92500"/>
          </a:bodyPr>
          <a:lstStyle/>
          <a:p>
            <a:pPr algn="just">
              <a:lnSpc>
                <a:spcPct val="115000"/>
              </a:lnSpc>
              <a:spcAft>
                <a:spcPts val="1000"/>
              </a:spcAft>
            </a:pPr>
            <a:r>
              <a:rPr lang="en-IN" sz="2400" dirty="0">
                <a:solidFill>
                  <a:schemeClr val="bg1"/>
                </a:solidFill>
                <a:effectLst/>
                <a:latin typeface="Times New Roman" panose="02020603050405020304" pitchFamily="18" charset="0"/>
                <a:ea typeface="Calibri" panose="020F0502020204030204" pitchFamily="34" charset="0"/>
                <a:cs typeface="Shruti" panose="020B0502040204020203" pitchFamily="34" charset="0"/>
              </a:rPr>
              <a:t>The purpose of the project entitled as “HOSPITAL MANAGEMENT SYSTEM” is to computerize the Front Office Management of Hospital to develop software which is user friendly simple, fast, and cost – effective. It deals with the collection of patient’s information, diagnosis details, etc. Traditionally, it was done manually. The main function of the system is register and store patient details and doctor details and retrieve these details as and when required, and to manipulate these details meaningfully System input contains patient details, diagnosis details, while system output is to get these details on to the screen. The Hospital Management System can be entered using a username and password. It is accessible either by an administrator or receptionist. Only they can add data into the database. The data can be retrieved easily. The data are well protected for personal use and makes the data processing very fast.</a:t>
            </a:r>
            <a:endParaRPr lang="en-IN" sz="24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0" y="0"/>
            <a:ext cx="12192000" cy="859055"/>
          </a:xfrm>
        </p:spPr>
        <p:txBody>
          <a:bodyPr>
            <a:normAutofit/>
          </a:bodyPr>
          <a:lstStyle/>
          <a:p>
            <a:pPr algn="ctr"/>
            <a:r>
              <a:rPr lang="en-IN" dirty="0"/>
              <a:t>TOOLS AND TECHNOLOGIES USED</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27788" y="1642962"/>
            <a:ext cx="5884505" cy="3572076"/>
          </a:xfrm>
        </p:spPr>
        <p:txBody>
          <a:bodyPr>
            <a:normAutofit/>
          </a:bodyPr>
          <a:lstStyle/>
          <a:p>
            <a:pPr algn="ctr"/>
            <a:endParaRPr lang="en-IN" sz="2200" dirty="0">
              <a:solidFill>
                <a:schemeClr val="tx1"/>
              </a:solidFill>
              <a:latin typeface="Algerian" panose="04020705040A02060702" pitchFamily="82" charset="0"/>
            </a:endParaRPr>
          </a:p>
          <a:p>
            <a:pPr algn="ctr"/>
            <a:r>
              <a:rPr lang="en-IN" sz="2200" dirty="0">
                <a:solidFill>
                  <a:schemeClr val="bg1">
                    <a:lumMod val="95000"/>
                  </a:schemeClr>
                </a:solidFill>
                <a:latin typeface="Algerian" panose="04020705040A02060702" pitchFamily="82" charset="0"/>
              </a:rPr>
              <a:t>FRAMEWORK: Android</a:t>
            </a:r>
          </a:p>
          <a:p>
            <a:pPr algn="ctr"/>
            <a:r>
              <a:rPr lang="en-IN" sz="2200" dirty="0">
                <a:solidFill>
                  <a:schemeClr val="bg1">
                    <a:lumMod val="95000"/>
                  </a:schemeClr>
                </a:solidFill>
                <a:latin typeface="Algerian" panose="04020705040A02060702" pitchFamily="82" charset="0"/>
              </a:rPr>
              <a:t>CONTROL PANEL: Android </a:t>
            </a:r>
          </a:p>
          <a:p>
            <a:pPr algn="ctr"/>
            <a:r>
              <a:rPr lang="en-IN" sz="2200" dirty="0">
                <a:solidFill>
                  <a:schemeClr val="bg1">
                    <a:lumMod val="95000"/>
                  </a:schemeClr>
                </a:solidFill>
                <a:latin typeface="Algerian" panose="04020705040A02060702" pitchFamily="82" charset="0"/>
              </a:rPr>
              <a:t>DATABASE: </a:t>
            </a:r>
            <a:r>
              <a:rPr lang="en-IN" sz="2200" dirty="0" err="1">
                <a:solidFill>
                  <a:schemeClr val="bg1">
                    <a:lumMod val="95000"/>
                  </a:schemeClr>
                </a:solidFill>
                <a:latin typeface="Algerian" panose="04020705040A02060702" pitchFamily="82" charset="0"/>
              </a:rPr>
              <a:t>Json</a:t>
            </a:r>
            <a:r>
              <a:rPr lang="en-IN" sz="2200" dirty="0">
                <a:solidFill>
                  <a:schemeClr val="bg1">
                    <a:lumMod val="95000"/>
                  </a:schemeClr>
                </a:solidFill>
                <a:latin typeface="Algerian" panose="04020705040A02060702" pitchFamily="82" charset="0"/>
              </a:rPr>
              <a:t> , SQLITE</a:t>
            </a:r>
          </a:p>
          <a:p>
            <a:pPr algn="ctr"/>
            <a:r>
              <a:rPr lang="en-IN" sz="2200" dirty="0">
                <a:solidFill>
                  <a:schemeClr val="bg1">
                    <a:lumMod val="95000"/>
                  </a:schemeClr>
                </a:solidFill>
                <a:latin typeface="Algerian" panose="04020705040A02060702" pitchFamily="82" charset="0"/>
              </a:rPr>
              <a:t>EDITOR: Android Studio</a:t>
            </a:r>
          </a:p>
          <a:p>
            <a:pPr algn="ctr"/>
            <a:r>
              <a:rPr lang="en-IN" sz="2200" dirty="0">
                <a:solidFill>
                  <a:schemeClr val="bg1">
                    <a:lumMod val="95000"/>
                  </a:schemeClr>
                </a:solidFill>
                <a:latin typeface="Algerian" panose="04020705040A02060702" pitchFamily="82" charset="0"/>
              </a:rPr>
              <a:t>Programming languages:</a:t>
            </a:r>
          </a:p>
          <a:p>
            <a:pPr marL="457200" indent="-457200" algn="ctr">
              <a:buFont typeface="+mj-lt"/>
              <a:buAutoNum type="arabicPeriod"/>
            </a:pPr>
            <a:r>
              <a:rPr lang="en-IN" sz="2200" dirty="0">
                <a:solidFill>
                  <a:schemeClr val="bg1">
                    <a:lumMod val="95000"/>
                  </a:schemeClr>
                </a:solidFill>
                <a:latin typeface="Algerian" panose="04020705040A02060702" pitchFamily="82" charset="0"/>
              </a:rPr>
              <a:t>Java(Backend)</a:t>
            </a:r>
          </a:p>
          <a:p>
            <a:pPr marL="457200" indent="-457200" algn="ctr">
              <a:buFont typeface="+mj-lt"/>
              <a:buAutoNum type="arabicPeriod"/>
            </a:pPr>
            <a:r>
              <a:rPr lang="en-IN" sz="2200" dirty="0">
                <a:solidFill>
                  <a:schemeClr val="bg1">
                    <a:lumMod val="95000"/>
                  </a:schemeClr>
                </a:solidFill>
                <a:latin typeface="Algerian" panose="04020705040A02060702" pitchFamily="82" charset="0"/>
              </a:rPr>
              <a:t>XML (Designing)</a:t>
            </a:r>
          </a:p>
          <a:p>
            <a:pPr algn="ctr"/>
            <a:endParaRPr lang="en-IN" sz="2200" dirty="0">
              <a:solidFill>
                <a:schemeClr val="bg1">
                  <a:lumMod val="95000"/>
                </a:schemeClr>
              </a:solidFill>
              <a:latin typeface="Algerian" panose="04020705040A02060702" pitchFamily="82" charset="0"/>
            </a:endParaRPr>
          </a:p>
          <a:p>
            <a:pPr algn="ct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2596" y="625151"/>
            <a:ext cx="12192000" cy="840230"/>
          </a:xfrm>
        </p:spPr>
        <p:txBody>
          <a:bodyPr/>
          <a:lstStyle/>
          <a:p>
            <a:pPr algn="ctr"/>
            <a:r>
              <a:rPr lang="en-IN" sz="5400" dirty="0"/>
              <a:t>FEATURES OF PROPOSED SYSTEM</a:t>
            </a:r>
            <a:endParaRPr lang="en-US" sz="54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2187756"/>
            <a:ext cx="12192000" cy="6508376"/>
          </a:xfrm>
        </p:spPr>
        <p:txBody>
          <a:bodyPr/>
          <a:lstStyle/>
          <a:p>
            <a:pPr marL="1600200" lvl="3" indent="-2286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Shruti" panose="020B0502040204020203" pitchFamily="34" charset="0"/>
              </a:rPr>
              <a:t>Patient Management.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1600200" lvl="3" indent="-2286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Shruti" panose="020B0502040204020203" pitchFamily="34" charset="0"/>
              </a:rPr>
              <a:t>Appointment Scheduling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1600200" lvl="3" indent="-2286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Shruti" panose="020B0502040204020203" pitchFamily="34" charset="0"/>
              </a:rPr>
              <a:t>Medical record management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1600200" lvl="3" indent="-2286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Shruti" panose="020B0502040204020203" pitchFamily="34" charset="0"/>
              </a:rPr>
              <a:t>Secure Data Management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1600200" lvl="3" indent="-228600" algn="just">
              <a:lnSpc>
                <a:spcPct val="115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Shruti" panose="020B0502040204020203" pitchFamily="34" charset="0"/>
              </a:rPr>
              <a:t>Reporting and Analysis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65314" y="461684"/>
            <a:ext cx="12192000" cy="1012826"/>
          </a:xfrm>
        </p:spPr>
        <p:txBody>
          <a:bodyPr/>
          <a:lstStyle/>
          <a:p>
            <a:pPr algn="ctr"/>
            <a:r>
              <a:rPr lang="en-US" sz="5400" dirty="0"/>
              <a:t>USER AND THEIR ROLE DESCRIPTION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pPr marL="0" indent="0">
              <a:buNone/>
            </a:pPr>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989046" y="2170906"/>
            <a:ext cx="9666514" cy="4352925"/>
          </a:xfrm>
        </p:spPr>
        <p:txBody>
          <a:bodyPr>
            <a:normAutofit/>
          </a:bodyPr>
          <a:lstStyle/>
          <a:p>
            <a:pPr marL="342900" lvl="0" indent="-342900" algn="just">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Shruti" panose="020B0502040204020203" pitchFamily="34" charset="0"/>
              </a:rPr>
              <a:t>Admin: </a:t>
            </a:r>
            <a:r>
              <a:rPr lang="en-IN" sz="1800" dirty="0">
                <a:effectLst/>
                <a:latin typeface="Times New Roman" panose="02020603050405020304" pitchFamily="18" charset="0"/>
                <a:ea typeface="Calibri" panose="020F0502020204030204" pitchFamily="34" charset="0"/>
                <a:cs typeface="Shruti" panose="020B0502040204020203" pitchFamily="34" charset="0"/>
              </a:rPr>
              <a:t>manage department of hospitals, user, doctor, nurse, pharmacist, laboratories accounts, watch appointment of doctors, watch transaction reports of patient payment, Bed, ward, cabin status, watch blood bank report, watch operation report, watch birth report, watch diagnosis report, watch death report.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mj-lt"/>
              <a:buAutoNum type="arabicPeriod"/>
            </a:pPr>
            <a:r>
              <a:rPr lang="en-IN" sz="1800" b="1" dirty="0">
                <a:effectLst/>
                <a:latin typeface="Times New Roman" panose="02020603050405020304" pitchFamily="18" charset="0"/>
                <a:ea typeface="Calibri" panose="020F0502020204030204" pitchFamily="34" charset="0"/>
                <a:cs typeface="Shruti" panose="020B0502040204020203" pitchFamily="34" charset="0"/>
              </a:rPr>
              <a:t>Patient: </a:t>
            </a:r>
            <a:r>
              <a:rPr lang="en-IN" sz="1800" dirty="0">
                <a:effectLst/>
                <a:latin typeface="Times New Roman" panose="02020603050405020304" pitchFamily="18" charset="0"/>
                <a:ea typeface="Calibri" panose="020F0502020204030204" pitchFamily="34" charset="0"/>
                <a:cs typeface="Shruti" panose="020B0502040204020203" pitchFamily="34" charset="0"/>
              </a:rPr>
              <a:t>View appointment list and status with doctors, View prescription details, View medication from doctor, View doctor list, View blood bank status, View operation history, Manage own profile</a:t>
            </a: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60727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7A9C-7137-99CE-F967-528924B90471}"/>
              </a:ext>
            </a:extLst>
          </p:cNvPr>
          <p:cNvSpPr>
            <a:spLocks noGrp="1"/>
          </p:cNvSpPr>
          <p:nvPr>
            <p:ph type="ctrTitle"/>
          </p:nvPr>
        </p:nvSpPr>
        <p:spPr>
          <a:xfrm>
            <a:off x="0" y="0"/>
            <a:ext cx="12192000" cy="976794"/>
          </a:xfrm>
        </p:spPr>
        <p:txBody>
          <a:bodyPr/>
          <a:lstStyle/>
          <a:p>
            <a:pPr algn="ctr"/>
            <a:r>
              <a:rPr lang="en-US" sz="4000" dirty="0"/>
              <a:t>  </a:t>
            </a:r>
            <a:r>
              <a:rPr lang="en-US" sz="5400" dirty="0">
                <a:solidFill>
                  <a:schemeClr val="bg1">
                    <a:lumMod val="95000"/>
                  </a:schemeClr>
                </a:solidFill>
              </a:rPr>
              <a:t> SYSTEM FLOW DIAGRAM</a:t>
            </a:r>
            <a:endParaRPr lang="en-IN" sz="5400" dirty="0">
              <a:solidFill>
                <a:schemeClr val="bg1">
                  <a:lumMod val="95000"/>
                </a:schemeClr>
              </a:solidFill>
            </a:endParaRPr>
          </a:p>
        </p:txBody>
      </p:sp>
      <p:pic>
        <p:nvPicPr>
          <p:cNvPr id="6" name="Picture 5">
            <a:extLst>
              <a:ext uri="{FF2B5EF4-FFF2-40B4-BE49-F238E27FC236}">
                <a16:creationId xmlns:a16="http://schemas.microsoft.com/office/drawing/2014/main" id="{13A12AC6-3768-D1BE-8568-D2A008A4D140}"/>
              </a:ext>
            </a:extLst>
          </p:cNvPr>
          <p:cNvPicPr>
            <a:picLocks noChangeAspect="1"/>
          </p:cNvPicPr>
          <p:nvPr/>
        </p:nvPicPr>
        <p:blipFill>
          <a:blip r:embed="rId2" cstate="print">
            <a:extLst>
              <a:ext uri="{28A0092B-C50C-407E-A947-70E740481C1C}">
                <a14:useLocalDpi xmlns:a14="http://schemas.microsoft.com/office/drawing/2010/main" val="0"/>
              </a:ext>
            </a:extLst>
          </a:blip>
          <a:srcRect t="3679" b="8512"/>
          <a:stretch>
            <a:fillRect/>
          </a:stretch>
        </p:blipFill>
        <p:spPr>
          <a:xfrm>
            <a:off x="3242201" y="976794"/>
            <a:ext cx="5707598" cy="5630532"/>
          </a:xfrm>
          <a:prstGeom prst="rect">
            <a:avLst/>
          </a:prstGeom>
          <a:noFill/>
          <a:ln w="9525" cap="flat" cmpd="sng" algn="ctr">
            <a:solidFill>
              <a:sysClr val="windowText" lastClr="000000"/>
            </a:solidFill>
            <a:prstDash val="solid"/>
            <a:round/>
            <a:headEnd type="none" w="med" len="med"/>
            <a:tailEnd type="none" w="med" len="med"/>
          </a:ln>
        </p:spPr>
      </p:pic>
    </p:spTree>
    <p:extLst>
      <p:ext uri="{BB962C8B-B14F-4D97-AF65-F5344CB8AC3E}">
        <p14:creationId xmlns:p14="http://schemas.microsoft.com/office/powerpoint/2010/main" val="113845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F8F5-32F0-AC09-BC01-18F8023633C6}"/>
              </a:ext>
            </a:extLst>
          </p:cNvPr>
          <p:cNvSpPr>
            <a:spLocks noGrp="1"/>
          </p:cNvSpPr>
          <p:nvPr>
            <p:ph type="ctrTitle"/>
          </p:nvPr>
        </p:nvSpPr>
        <p:spPr>
          <a:xfrm>
            <a:off x="0" y="0"/>
            <a:ext cx="12192000" cy="1243584"/>
          </a:xfrm>
        </p:spPr>
        <p:txBody>
          <a:bodyPr/>
          <a:lstStyle/>
          <a:p>
            <a:pPr algn="ctr"/>
            <a:r>
              <a:rPr lang="en-US" sz="5400" dirty="0">
                <a:solidFill>
                  <a:schemeClr val="bg1">
                    <a:lumMod val="95000"/>
                  </a:schemeClr>
                </a:solidFill>
              </a:rPr>
              <a:t>DATA FLOW DIAGRAM</a:t>
            </a:r>
            <a:endParaRPr lang="en-IN" sz="5400" dirty="0">
              <a:solidFill>
                <a:schemeClr val="bg1">
                  <a:lumMod val="95000"/>
                </a:schemeClr>
              </a:solidFill>
            </a:endParaRPr>
          </a:p>
        </p:txBody>
      </p:sp>
      <p:sp>
        <p:nvSpPr>
          <p:cNvPr id="6" name="Subtitle 5">
            <a:extLst>
              <a:ext uri="{FF2B5EF4-FFF2-40B4-BE49-F238E27FC236}">
                <a16:creationId xmlns:a16="http://schemas.microsoft.com/office/drawing/2014/main" id="{A2136180-65C3-BD41-38BC-1DD303C0574E}"/>
              </a:ext>
            </a:extLst>
          </p:cNvPr>
          <p:cNvSpPr>
            <a:spLocks noGrp="1"/>
          </p:cNvSpPr>
          <p:nvPr>
            <p:ph type="subTitle" idx="1"/>
          </p:nvPr>
        </p:nvSpPr>
        <p:spPr/>
        <p:txBody>
          <a:bodyPr/>
          <a:lstStyle/>
          <a:p>
            <a:endParaRPr lang="en-IN"/>
          </a:p>
        </p:txBody>
      </p:sp>
      <p:sp>
        <p:nvSpPr>
          <p:cNvPr id="7" name="Rectangle 2">
            <a:extLst>
              <a:ext uri="{FF2B5EF4-FFF2-40B4-BE49-F238E27FC236}">
                <a16:creationId xmlns:a16="http://schemas.microsoft.com/office/drawing/2014/main" id="{4EA2AFC4-EE60-908C-AF5C-89F7E53FA26D}"/>
              </a:ext>
            </a:extLst>
          </p:cNvPr>
          <p:cNvSpPr>
            <a:spLocks noChangeArrowheads="1"/>
          </p:cNvSpPr>
          <p:nvPr/>
        </p:nvSpPr>
        <p:spPr bwMode="auto">
          <a:xfrm>
            <a:off x="2425958" y="1074737"/>
            <a:ext cx="15616591" cy="68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3">
            <a:extLst>
              <a:ext uri="{FF2B5EF4-FFF2-40B4-BE49-F238E27FC236}">
                <a16:creationId xmlns:a16="http://schemas.microsoft.com/office/drawing/2014/main" id="{0E877215-2156-CD5C-B050-C332E9BB2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6489"/>
          <a:stretch>
            <a:fillRect/>
          </a:stretch>
        </p:blipFill>
        <p:spPr bwMode="auto">
          <a:xfrm>
            <a:off x="2494053" y="2001381"/>
            <a:ext cx="8625442" cy="2855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42D8A30F-DE21-3D33-0916-1D9FE2F9A93D}"/>
              </a:ext>
            </a:extLst>
          </p:cNvPr>
          <p:cNvSpPr>
            <a:spLocks noChangeArrowheads="1"/>
          </p:cNvSpPr>
          <p:nvPr/>
        </p:nvSpPr>
        <p:spPr bwMode="auto">
          <a:xfrm>
            <a:off x="3951475" y="4282511"/>
            <a:ext cx="156165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Context Level DFD: 0 Level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496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1EA4-1461-7C80-FE9C-3024A688DBB6}"/>
              </a:ext>
            </a:extLst>
          </p:cNvPr>
          <p:cNvSpPr>
            <a:spLocks noGrp="1"/>
          </p:cNvSpPr>
          <p:nvPr>
            <p:ph type="ctrTitle"/>
          </p:nvPr>
        </p:nvSpPr>
        <p:spPr>
          <a:xfrm>
            <a:off x="0" y="0"/>
            <a:ext cx="12192000" cy="1243584"/>
          </a:xfrm>
        </p:spPr>
        <p:txBody>
          <a:bodyPr/>
          <a:lstStyle/>
          <a:p>
            <a:pPr algn="ctr"/>
            <a:r>
              <a:rPr lang="en-US" sz="5400" dirty="0">
                <a:solidFill>
                  <a:schemeClr val="bg1">
                    <a:lumMod val="95000"/>
                  </a:schemeClr>
                </a:solidFill>
              </a:rPr>
              <a:t>DATA FLOW DIAGRAM</a:t>
            </a:r>
            <a:endParaRPr lang="en-IN" sz="5400" dirty="0">
              <a:solidFill>
                <a:schemeClr val="bg1">
                  <a:lumMod val="95000"/>
                </a:schemeClr>
              </a:solidFill>
            </a:endParaRPr>
          </a:p>
        </p:txBody>
      </p:sp>
      <p:sp>
        <p:nvSpPr>
          <p:cNvPr id="7" name="Rectangle 2">
            <a:extLst>
              <a:ext uri="{FF2B5EF4-FFF2-40B4-BE49-F238E27FC236}">
                <a16:creationId xmlns:a16="http://schemas.microsoft.com/office/drawing/2014/main" id="{32BD6242-3A8F-8936-499F-B0E19BF37664}"/>
              </a:ext>
            </a:extLst>
          </p:cNvPr>
          <p:cNvSpPr>
            <a:spLocks noChangeArrowheads="1"/>
          </p:cNvSpPr>
          <p:nvPr/>
        </p:nvSpPr>
        <p:spPr bwMode="auto">
          <a:xfrm>
            <a:off x="2845638" y="1070000"/>
            <a:ext cx="16237973" cy="63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11">
            <a:extLst>
              <a:ext uri="{FF2B5EF4-FFF2-40B4-BE49-F238E27FC236}">
                <a16:creationId xmlns:a16="http://schemas.microsoft.com/office/drawing/2014/main" id="{8D661A72-3883-E0F3-7F65-E6A64BFEB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35" t="4807" r="9329" b="65852"/>
          <a:stretch>
            <a:fillRect/>
          </a:stretch>
        </p:blipFill>
        <p:spPr bwMode="auto">
          <a:xfrm>
            <a:off x="2845638" y="1527200"/>
            <a:ext cx="7741731" cy="38386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4A4ABAE7-D849-5F96-CA61-AB6EA1408347}"/>
              </a:ext>
            </a:extLst>
          </p:cNvPr>
          <p:cNvSpPr>
            <a:spLocks noChangeArrowheads="1"/>
          </p:cNvSpPr>
          <p:nvPr/>
        </p:nvSpPr>
        <p:spPr bwMode="auto">
          <a:xfrm>
            <a:off x="-1567854" y="5088855"/>
            <a:ext cx="16237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Level 1 DFD: Admin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691247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185</TotalTime>
  <Words>1244</Words>
  <Application>Microsoft Office PowerPoint</Application>
  <PresentationFormat>Widescreen</PresentationFormat>
  <Paragraphs>295</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Algerian</vt:lpstr>
      <vt:lpstr>Arial</vt:lpstr>
      <vt:lpstr>Calibri</vt:lpstr>
      <vt:lpstr>Century Schoolbook</vt:lpstr>
      <vt:lpstr>Söhne</vt:lpstr>
      <vt:lpstr>Symbol</vt:lpstr>
      <vt:lpstr>Times New Roman</vt:lpstr>
      <vt:lpstr>Trade Gothic LT Pro</vt:lpstr>
      <vt:lpstr>Trebuchet MS</vt:lpstr>
      <vt:lpstr>Trebuchet MS (Headings)</vt:lpstr>
      <vt:lpstr>Office Theme</vt:lpstr>
      <vt:lpstr>EXTERNAL PROJECT VIVA 2022-2023</vt:lpstr>
      <vt:lpstr>INDEX</vt:lpstr>
      <vt:lpstr>ABSTRACT</vt:lpstr>
      <vt:lpstr>TOOLS AND TECHNOLOGIES USED</vt:lpstr>
      <vt:lpstr>FEATURES OF PROPOSED SYSTEM</vt:lpstr>
      <vt:lpstr>USER AND THEIR ROLE DESCRIPTION</vt:lpstr>
      <vt:lpstr>   SYSTEM FLOW DIAGRAM</vt:lpstr>
      <vt:lpstr>DATA FLOW DIAGRAM</vt:lpstr>
      <vt:lpstr>DATA FLOW DIAGRAM</vt:lpstr>
      <vt:lpstr>DATA FLOW DIAGRAM</vt:lpstr>
      <vt:lpstr>DATA FLOW DIAGRAM</vt:lpstr>
      <vt:lpstr>USE CASE DIAGRAM</vt:lpstr>
      <vt:lpstr>USE CASE DIAGRAM</vt:lpstr>
      <vt:lpstr>CLASS DIAGRAM</vt:lpstr>
      <vt:lpstr>ACTIVITY DIAGRAM</vt:lpstr>
      <vt:lpstr>ACTIVITY DIAGRAM</vt:lpstr>
      <vt:lpstr>ER DIAGRAM</vt:lpstr>
      <vt:lpstr>DATA DICTIONARY</vt:lpstr>
      <vt:lpstr>DATA DICTIONARY</vt:lpstr>
      <vt:lpstr>DATA DICTIONARY</vt:lpstr>
      <vt:lpstr>DATA DICTIONARY</vt:lpstr>
      <vt:lpstr>SCREENSHOTS OF DEVELOPMENT PHASE 1</vt:lpstr>
      <vt:lpstr>SCREENSHOTS OF DEVELOPMENT PHASE 2</vt:lpstr>
      <vt:lpstr>SCREENSHOTS OF DEVELOPMENT PHASE 3</vt:lpstr>
      <vt:lpstr>FUTURE ENHANCEMENT</vt:lpstr>
      <vt:lpstr>CONCLUSION</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ASSET MARKETPLACE MANAGEMENT SYSTEM</dc:title>
  <dc:creator>Prashant Jha</dc:creator>
  <cp:lastModifiedBy>Kartik Gupta</cp:lastModifiedBy>
  <cp:revision>3</cp:revision>
  <dcterms:created xsi:type="dcterms:W3CDTF">2022-05-12T04:42:36Z</dcterms:created>
  <dcterms:modified xsi:type="dcterms:W3CDTF">2023-03-05T19:05:26Z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