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DEB818-FE6C-4872-8F6D-8A0F8689F240}">
  <a:tblStyle styleId="{7EDEB818-FE6C-4872-8F6D-8A0F8689F24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480e0e1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31480e0e1e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480e0e1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31480e0e1e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480e0e1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31480e0e1e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6f467f5a5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f6f467f5a5_3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480e0e1e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31480e0e1e9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480e0e1e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31480e0e1e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480e0e1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31480e0e1e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480e0e1e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31480e0e1e9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480e0e1e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31480e0e1e9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480e0e1e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31480e0e1e9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6f467f5a5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f6f467f5a5_3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480e0e1e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1480e0e1e9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480e0e1e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31480e0e1e9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480e0e1e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31480e0e1e9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480e0e1e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31480e0e1e9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480e0e1e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31480e0e1e9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480e0e1e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31480e0e1e9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480e0e1e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31480e0e1e9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6f467f5a5_1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6f467f5a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6f467f5a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f6f467f5a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6f467f5a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f6f467f5a5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6f467f5a5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f6f467f5a5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6f467f5a5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f6f467f5a5_3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6f467f5a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f6f467f5a5_3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drive.google.com/file/d/1PhdvSpXohaOetDHnE6s6kDQkzQAW8lCD/view"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aclanthology.org/W18-1505.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cerv.aut.ac.nz/wp-content/uploads/2022/05/ICCCV_Yulin-Zhu_27032022.pdf" TargetMode="External"/><Relationship Id="rId4" Type="http://schemas.openxmlformats.org/officeDocument/2006/relationships/hyperlink" Target="https://cerv.aut.ac.nz/wp-content/uploads/2022/05/ICCCV_Yulin-Zhu_27032022.pdf" TargetMode="External"/><Relationship Id="rId5" Type="http://schemas.openxmlformats.org/officeDocument/2006/relationships/hyperlink" Target="https://cerv.aut.ac.nz/wp-content/uploads/2022/05/ICCCV_Yulin-Zhu_27032022.pdf" TargetMode="External"/><Relationship Id="rId6" Type="http://schemas.openxmlformats.org/officeDocument/2006/relationships/hyperlink" Target="https://cerv.aut.ac.nz/wp-content/uploads/2022/05/ICCCV_Yulin-Zhu_27032022.pdf" TargetMode="External"/><Relationship Id="rId7" Type="http://schemas.openxmlformats.org/officeDocument/2006/relationships/hyperlink" Target="https://www.mdpi.com/1999-4893/16/3/13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google-research-datasets/conceptual-capt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txBox="1"/>
          <p:nvPr>
            <p:ph type="ctrTitle"/>
          </p:nvPr>
        </p:nvSpPr>
        <p:spPr>
          <a:xfrm>
            <a:off x="562525" y="1092100"/>
            <a:ext cx="8213100" cy="14559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Short Story Generation for an Image Using the Encoder-Decoder Structure</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640"/>
              </a:spcBef>
              <a:spcAft>
                <a:spcPts val="0"/>
              </a:spcAft>
              <a:buClr>
                <a:srgbClr val="888888"/>
              </a:buClr>
              <a:buSzPts val="3200"/>
              <a:buNone/>
            </a:pPr>
            <a:r>
              <a:rPr lang="en-US"/>
              <a:t>Kushangi Sharma -211IT036</a:t>
            </a:r>
            <a:endParaRPr/>
          </a:p>
          <a:p>
            <a:pPr indent="0" lvl="0" marL="0" rtl="0" algn="ctr">
              <a:spcBef>
                <a:spcPts val="640"/>
              </a:spcBef>
              <a:spcAft>
                <a:spcPts val="0"/>
              </a:spcAft>
              <a:buClr>
                <a:srgbClr val="888888"/>
              </a:buClr>
              <a:buSzPts val="3200"/>
              <a:buNone/>
            </a:pPr>
            <a:r>
              <a:rPr lang="en-US"/>
              <a:t>Kartik Rodagi- 211IT029</a:t>
            </a:r>
            <a:endParaRPr/>
          </a:p>
          <a:p>
            <a:pPr indent="0" lvl="0" marL="0" rtl="0" algn="ctr">
              <a:spcBef>
                <a:spcPts val="64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Dataset</a:t>
            </a:r>
            <a:endParaRPr/>
          </a:p>
        </p:txBody>
      </p:sp>
      <p:pic>
        <p:nvPicPr>
          <p:cNvPr id="135" name="Google Shape;135;p22"/>
          <p:cNvPicPr preferRelativeResize="0"/>
          <p:nvPr/>
        </p:nvPicPr>
        <p:blipFill rotWithShape="1">
          <a:blip r:embed="rId3">
            <a:alphaModFix/>
          </a:blip>
          <a:srcRect b="0" l="0" r="-62258" t="0"/>
          <a:stretch/>
        </p:blipFill>
        <p:spPr>
          <a:xfrm>
            <a:off x="0" y="1126575"/>
            <a:ext cx="8346724" cy="4776376"/>
          </a:xfrm>
          <a:prstGeom prst="rect">
            <a:avLst/>
          </a:prstGeom>
          <a:noFill/>
          <a:ln>
            <a:noFill/>
          </a:ln>
        </p:spPr>
      </p:pic>
      <p:pic>
        <p:nvPicPr>
          <p:cNvPr id="136" name="Google Shape;136;p22"/>
          <p:cNvPicPr preferRelativeResize="0"/>
          <p:nvPr/>
        </p:nvPicPr>
        <p:blipFill>
          <a:blip r:embed="rId4">
            <a:alphaModFix/>
          </a:blip>
          <a:stretch>
            <a:fillRect/>
          </a:stretch>
        </p:blipFill>
        <p:spPr>
          <a:xfrm>
            <a:off x="4161500" y="2444025"/>
            <a:ext cx="4933950" cy="2686050"/>
          </a:xfrm>
          <a:prstGeom prst="rect">
            <a:avLst/>
          </a:prstGeom>
          <a:noFill/>
          <a:ln>
            <a:noFill/>
          </a:ln>
        </p:spPr>
      </p:pic>
      <p:sp>
        <p:nvSpPr>
          <p:cNvPr id="137" name="Google Shape;137;p22"/>
          <p:cNvSpPr txBox="1"/>
          <p:nvPr/>
        </p:nvSpPr>
        <p:spPr>
          <a:xfrm>
            <a:off x="651200" y="5976400"/>
            <a:ext cx="52881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Images</a:t>
            </a:r>
            <a:endParaRPr sz="3200">
              <a:solidFill>
                <a:schemeClr val="dk1"/>
              </a:solidFill>
              <a:latin typeface="Calibri"/>
              <a:ea typeface="Calibri"/>
              <a:cs typeface="Calibri"/>
              <a:sym typeface="Calibri"/>
            </a:endParaRPr>
          </a:p>
        </p:txBody>
      </p:sp>
      <p:sp>
        <p:nvSpPr>
          <p:cNvPr id="138" name="Google Shape;138;p22"/>
          <p:cNvSpPr txBox="1"/>
          <p:nvPr/>
        </p:nvSpPr>
        <p:spPr>
          <a:xfrm>
            <a:off x="5641875" y="5171388"/>
            <a:ext cx="52881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Annotations</a:t>
            </a:r>
            <a:endParaRPr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Innovations </a:t>
            </a:r>
            <a:endParaRPr/>
          </a:p>
        </p:txBody>
      </p:sp>
      <p:sp>
        <p:nvSpPr>
          <p:cNvPr id="144" name="Google Shape;144;p23"/>
          <p:cNvSpPr txBox="1"/>
          <p:nvPr>
            <p:ph idx="1" type="body"/>
          </p:nvPr>
        </p:nvSpPr>
        <p:spPr>
          <a:xfrm>
            <a:off x="457200" y="1802175"/>
            <a:ext cx="8229600" cy="45261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spcBef>
                <a:spcPts val="360"/>
              </a:spcBef>
              <a:spcAft>
                <a:spcPts val="0"/>
              </a:spcAft>
              <a:buClr>
                <a:schemeClr val="dk1"/>
              </a:buClr>
              <a:buSzPct val="34375"/>
              <a:buFont typeface="Arial"/>
              <a:buNone/>
            </a:pPr>
            <a:br>
              <a:rPr lang="en-US"/>
            </a:br>
            <a:r>
              <a:rPr lang="en-US"/>
              <a:t>Our project combines video-based caption generation with localized story generation to create cohesive narratives. By leveraging a CNN-based image captioning model and a locally run LLM (Llama 3.1), we are able to capture sequential frames from a video, synthesize captions, and generate coherent, theme-driven stories. This approach introduces a novel application of multiple-caption aggregation, providing a richer context than single-frame captioning models. Additionally, the local deployment of the LLM ensures privacy and control over the generative process.</a:t>
            </a:r>
            <a:endParaRPr/>
          </a:p>
          <a:p>
            <a:pPr indent="0" lvl="0" marL="0" rtl="0" algn="just">
              <a:spcBef>
                <a:spcPts val="360"/>
              </a:spcBef>
              <a:spcAft>
                <a:spcPts val="0"/>
              </a:spcAft>
              <a:buClr>
                <a:schemeClr val="dk1"/>
              </a:buClr>
              <a:buSzPct val="34375"/>
              <a:buFont typeface="Arial"/>
              <a:buNone/>
            </a:pPr>
            <a:r>
              <a:t/>
            </a:r>
            <a:endParaRPr/>
          </a:p>
          <a:p>
            <a:pPr indent="0" lvl="0" marL="457200" rtl="0" algn="l">
              <a:lnSpc>
                <a:spcPct val="115000"/>
              </a:lnSpc>
              <a:spcBef>
                <a:spcPts val="600"/>
              </a:spcBef>
              <a:spcAft>
                <a:spcPts val="0"/>
              </a:spcAft>
              <a:buNone/>
            </a:pPr>
            <a:r>
              <a:t/>
            </a:r>
            <a:endParaRPr sz="1200">
              <a:solidFill>
                <a:srgbClr val="ECECEC"/>
              </a:solidFill>
              <a:highlight>
                <a:srgbClr val="212121"/>
              </a:highlight>
              <a:latin typeface="Arial"/>
              <a:ea typeface="Arial"/>
              <a:cs typeface="Arial"/>
              <a:sym typeface="Arial"/>
            </a:endParaRPr>
          </a:p>
          <a:p>
            <a:pPr indent="0" lvl="0" marL="0" rtl="0" algn="l">
              <a:lnSpc>
                <a:spcPct val="115000"/>
              </a:lnSpc>
              <a:spcBef>
                <a:spcPts val="1500"/>
              </a:spcBef>
              <a:spcAft>
                <a:spcPts val="0"/>
              </a:spcAft>
              <a:buNone/>
            </a:pPr>
            <a:r>
              <a:t/>
            </a:r>
            <a:endParaRPr sz="1700">
              <a:latin typeface="Arial"/>
              <a:ea typeface="Arial"/>
              <a:cs typeface="Arial"/>
              <a:sym typeface="Arial"/>
            </a:endParaRPr>
          </a:p>
          <a:p>
            <a:pPr indent="0" lvl="0" marL="457200" rtl="0" algn="l">
              <a:lnSpc>
                <a:spcPct val="115000"/>
              </a:lnSpc>
              <a:spcBef>
                <a:spcPts val="1200"/>
              </a:spcBef>
              <a:spcAft>
                <a:spcPts val="0"/>
              </a:spcAft>
              <a:buNone/>
            </a:pPr>
            <a:r>
              <a:t/>
            </a:r>
            <a:endParaRPr b="1" sz="1700">
              <a:latin typeface="Arial"/>
              <a:ea typeface="Arial"/>
              <a:cs typeface="Arial"/>
              <a:sym typeface="Arial"/>
            </a:endParaRPr>
          </a:p>
          <a:p>
            <a:pPr indent="0" lvl="0" marL="342900" rtl="0" algn="l">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Research Objectives</a:t>
            </a:r>
            <a:r>
              <a:rPr lang="en-US"/>
              <a:t> </a:t>
            </a:r>
            <a:endParaRPr/>
          </a:p>
        </p:txBody>
      </p:sp>
      <p:sp>
        <p:nvSpPr>
          <p:cNvPr id="150" name="Google Shape;150;p24"/>
          <p:cNvSpPr txBox="1"/>
          <p:nvPr>
            <p:ph idx="1" type="body"/>
          </p:nvPr>
        </p:nvSpPr>
        <p:spPr>
          <a:xfrm>
            <a:off x="659175" y="1802175"/>
            <a:ext cx="8229600" cy="45261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360"/>
              </a:spcBef>
              <a:spcAft>
                <a:spcPts val="0"/>
              </a:spcAft>
              <a:buNone/>
            </a:pPr>
            <a:r>
              <a:t/>
            </a:r>
            <a:endParaRPr/>
          </a:p>
          <a:p>
            <a:pPr indent="-308610" lvl="0" marL="457200" rtl="0" algn="l">
              <a:spcBef>
                <a:spcPts val="360"/>
              </a:spcBef>
              <a:spcAft>
                <a:spcPts val="0"/>
              </a:spcAft>
              <a:buSzPct val="56250"/>
              <a:buChar char="●"/>
            </a:pPr>
            <a:r>
              <a:rPr lang="en-US"/>
              <a:t>To generate coherent, meaningful stories by combining frame-level captions with a theme-driven prompt.</a:t>
            </a:r>
            <a:endParaRPr/>
          </a:p>
          <a:p>
            <a:pPr indent="0" lvl="0" marL="457200" rtl="0" algn="l">
              <a:spcBef>
                <a:spcPts val="360"/>
              </a:spcBef>
              <a:spcAft>
                <a:spcPts val="0"/>
              </a:spcAft>
              <a:buNone/>
            </a:pPr>
            <a:r>
              <a:t/>
            </a:r>
            <a:endParaRPr/>
          </a:p>
          <a:p>
            <a:pPr indent="-308610" lvl="0" marL="457200" rtl="0" algn="l">
              <a:spcBef>
                <a:spcPts val="360"/>
              </a:spcBef>
              <a:spcAft>
                <a:spcPts val="0"/>
              </a:spcAft>
              <a:buSzPct val="56250"/>
              <a:buChar char="●"/>
            </a:pPr>
            <a:r>
              <a:rPr lang="en-US"/>
              <a:t>To evaluate the quality and thematic alignment of generated stories against actual human narratives using DLU E and ROUGE scores.</a:t>
            </a:r>
            <a:endParaRPr/>
          </a:p>
          <a:p>
            <a:pPr indent="0" lvl="0" marL="457200" rtl="0" algn="l">
              <a:spcBef>
                <a:spcPts val="360"/>
              </a:spcBef>
              <a:spcAft>
                <a:spcPts val="0"/>
              </a:spcAft>
              <a:buNone/>
            </a:pPr>
            <a:r>
              <a:t/>
            </a:r>
            <a:endParaRPr/>
          </a:p>
          <a:p>
            <a:pPr indent="-308610" lvl="0" marL="457200" rtl="0" algn="l">
              <a:spcBef>
                <a:spcPts val="360"/>
              </a:spcBef>
              <a:spcAft>
                <a:spcPts val="0"/>
              </a:spcAft>
              <a:buSzPct val="150000"/>
              <a:buChar char="●"/>
            </a:pPr>
            <a:r>
              <a:rPr lang="en-US"/>
              <a:t>To establish a proof of concept for frame-by-frame captioning combined with LLM story generation, adding depth to video-based content interpretation</a:t>
            </a:r>
            <a:endParaRPr sz="1200">
              <a:solidFill>
                <a:srgbClr val="ECECEC"/>
              </a:solidFill>
              <a:highlight>
                <a:srgbClr val="212121"/>
              </a:highlight>
              <a:latin typeface="Arial"/>
              <a:ea typeface="Arial"/>
              <a:cs typeface="Arial"/>
              <a:sym typeface="Arial"/>
            </a:endParaRPr>
          </a:p>
          <a:p>
            <a:pPr indent="0" lvl="0" marL="0" rtl="0" algn="l">
              <a:lnSpc>
                <a:spcPct val="115000"/>
              </a:lnSpc>
              <a:spcBef>
                <a:spcPts val="1400"/>
              </a:spcBef>
              <a:spcAft>
                <a:spcPts val="0"/>
              </a:spcAft>
              <a:buNone/>
            </a:pPr>
            <a:r>
              <a:t/>
            </a:r>
            <a:endParaRPr sz="1700">
              <a:latin typeface="Arial"/>
              <a:ea typeface="Arial"/>
              <a:cs typeface="Arial"/>
              <a:sym typeface="Arial"/>
            </a:endParaRPr>
          </a:p>
          <a:p>
            <a:pPr indent="0" lvl="0" marL="457200" rtl="0" algn="l">
              <a:lnSpc>
                <a:spcPct val="115000"/>
              </a:lnSpc>
              <a:spcBef>
                <a:spcPts val="1200"/>
              </a:spcBef>
              <a:spcAft>
                <a:spcPts val="0"/>
              </a:spcAft>
              <a:buNone/>
            </a:pPr>
            <a:r>
              <a:t/>
            </a:r>
            <a:endParaRPr b="1" sz="1700">
              <a:latin typeface="Arial"/>
              <a:ea typeface="Arial"/>
              <a:cs typeface="Arial"/>
              <a:sym typeface="Arial"/>
            </a:endParaRPr>
          </a:p>
          <a:p>
            <a:pPr indent="0" lvl="0" marL="34290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t/>
            </a:r>
            <a:endParaRPr/>
          </a:p>
          <a:p>
            <a:pPr indent="-342900" lvl="0" marL="342900" rtl="0" algn="l">
              <a:spcBef>
                <a:spcPts val="640"/>
              </a:spcBef>
              <a:spcAft>
                <a:spcPts val="0"/>
              </a:spcAft>
              <a:buClr>
                <a:schemeClr val="dk1"/>
              </a:buClr>
              <a:buSzPts val="3200"/>
              <a:buNone/>
            </a:pPr>
            <a:r>
              <a:t/>
            </a:r>
            <a:endParaRPr/>
          </a:p>
        </p:txBody>
      </p:sp>
      <p:sp>
        <p:nvSpPr>
          <p:cNvPr id="156" name="Google Shape;156;p25"/>
          <p:cNvSpPr txBox="1"/>
          <p:nvPr>
            <p:ph type="title"/>
          </p:nvPr>
        </p:nvSpPr>
        <p:spPr>
          <a:xfrm>
            <a:off x="381000" y="363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Methodology</a:t>
            </a:r>
            <a:endParaRPr/>
          </a:p>
        </p:txBody>
      </p:sp>
      <p:pic>
        <p:nvPicPr>
          <p:cNvPr id="157" name="Google Shape;157;p25"/>
          <p:cNvPicPr preferRelativeResize="0"/>
          <p:nvPr/>
        </p:nvPicPr>
        <p:blipFill>
          <a:blip r:embed="rId3">
            <a:alphaModFix/>
          </a:blip>
          <a:stretch>
            <a:fillRect/>
          </a:stretch>
        </p:blipFill>
        <p:spPr>
          <a:xfrm>
            <a:off x="1085850" y="976313"/>
            <a:ext cx="6972300" cy="490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t/>
            </a:r>
            <a:endParaRPr/>
          </a:p>
          <a:p>
            <a:pPr indent="-342900" lvl="0" marL="342900" rtl="0" algn="l">
              <a:spcBef>
                <a:spcPts val="640"/>
              </a:spcBef>
              <a:spcAft>
                <a:spcPts val="0"/>
              </a:spcAft>
              <a:buClr>
                <a:schemeClr val="dk1"/>
              </a:buClr>
              <a:buSzPts val="3200"/>
              <a:buNone/>
            </a:pPr>
            <a:r>
              <a:t/>
            </a:r>
            <a:endParaRPr/>
          </a:p>
        </p:txBody>
      </p:sp>
      <p:sp>
        <p:nvSpPr>
          <p:cNvPr id="163" name="Google Shape;163;p26"/>
          <p:cNvSpPr txBox="1"/>
          <p:nvPr>
            <p:ph type="title"/>
          </p:nvPr>
        </p:nvSpPr>
        <p:spPr>
          <a:xfrm>
            <a:off x="381000" y="363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Methodology</a:t>
            </a:r>
            <a:endParaRPr/>
          </a:p>
        </p:txBody>
      </p:sp>
      <p:pic>
        <p:nvPicPr>
          <p:cNvPr id="164" name="Google Shape;164;p26"/>
          <p:cNvPicPr preferRelativeResize="0"/>
          <p:nvPr/>
        </p:nvPicPr>
        <p:blipFill>
          <a:blip r:embed="rId3">
            <a:alphaModFix/>
          </a:blip>
          <a:stretch>
            <a:fillRect/>
          </a:stretch>
        </p:blipFill>
        <p:spPr>
          <a:xfrm>
            <a:off x="0" y="1201978"/>
            <a:ext cx="9144000" cy="44540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Methodology (System Architecture and Data Flow)</a:t>
            </a:r>
            <a:endParaRPr/>
          </a:p>
        </p:txBody>
      </p:sp>
      <p:sp>
        <p:nvSpPr>
          <p:cNvPr id="170" name="Google Shape;170;p27"/>
          <p:cNvSpPr txBox="1"/>
          <p:nvPr>
            <p:ph idx="1" type="body"/>
          </p:nvPr>
        </p:nvSpPr>
        <p:spPr>
          <a:xfrm>
            <a:off x="659175" y="1802175"/>
            <a:ext cx="8229600" cy="4526100"/>
          </a:xfrm>
          <a:prstGeom prst="rect">
            <a:avLst/>
          </a:prstGeom>
          <a:noFill/>
          <a:ln>
            <a:noFill/>
          </a:ln>
        </p:spPr>
        <p:txBody>
          <a:bodyPr anchorCtr="0" anchor="t" bIns="45700" lIns="91425" spcFirstLastPara="1" rIns="91425" wrap="square" tIns="45700">
            <a:normAutofit fontScale="25000" lnSpcReduction="10000"/>
          </a:bodyPr>
          <a:lstStyle/>
          <a:p>
            <a:pPr indent="0" lvl="0" marL="0" rtl="0" algn="l">
              <a:spcBef>
                <a:spcPts val="360"/>
              </a:spcBef>
              <a:spcAft>
                <a:spcPts val="0"/>
              </a:spcAft>
              <a:buNone/>
            </a:pPr>
            <a:br>
              <a:rPr lang="en-US" sz="4257"/>
            </a:br>
            <a:r>
              <a:rPr lang="en-US" sz="5580"/>
              <a:t>Our system follows a structured pipeline:</a:t>
            </a:r>
            <a:endParaRPr sz="5580"/>
          </a:p>
          <a:p>
            <a:pPr indent="0" lvl="0" marL="0" rtl="0" algn="l">
              <a:spcBef>
                <a:spcPts val="360"/>
              </a:spcBef>
              <a:spcAft>
                <a:spcPts val="0"/>
              </a:spcAft>
              <a:buNone/>
            </a:pPr>
            <a:r>
              <a:t/>
            </a:r>
            <a:endParaRPr sz="5580"/>
          </a:p>
          <a:p>
            <a:pPr indent="-294969" lvl="0" marL="457200" rtl="0" algn="l">
              <a:spcBef>
                <a:spcPts val="360"/>
              </a:spcBef>
              <a:spcAft>
                <a:spcPts val="0"/>
              </a:spcAft>
              <a:buSzPct val="74913"/>
              <a:buAutoNum type="arabicPeriod"/>
            </a:pPr>
            <a:r>
              <a:rPr lang="en-US" sz="5580"/>
              <a:t>Input Video: The video is inputted and divided into frames at specific intervals.</a:t>
            </a:r>
            <a:endParaRPr sz="5580"/>
          </a:p>
          <a:p>
            <a:pPr indent="0" lvl="0" marL="457200" rtl="0" algn="l">
              <a:spcBef>
                <a:spcPts val="360"/>
              </a:spcBef>
              <a:spcAft>
                <a:spcPts val="0"/>
              </a:spcAft>
              <a:buNone/>
            </a:pPr>
            <a:r>
              <a:t/>
            </a:r>
            <a:endParaRPr sz="5580"/>
          </a:p>
          <a:p>
            <a:pPr indent="-294969" lvl="0" marL="457200" rtl="0" algn="l">
              <a:spcBef>
                <a:spcPts val="360"/>
              </a:spcBef>
              <a:spcAft>
                <a:spcPts val="0"/>
              </a:spcAft>
              <a:buSzPct val="74913"/>
              <a:buAutoNum type="arabicPeriod"/>
            </a:pPr>
            <a:r>
              <a:rPr lang="en-US" sz="5580"/>
              <a:t>Caption Generation: Each frame is captioned using a pretrained CNN encoder-decoder model (Inception V3), leveraging the COCO 2017 dataset for training.</a:t>
            </a:r>
            <a:endParaRPr sz="5580"/>
          </a:p>
          <a:p>
            <a:pPr indent="0" lvl="0" marL="457200" rtl="0" algn="l">
              <a:spcBef>
                <a:spcPts val="360"/>
              </a:spcBef>
              <a:spcAft>
                <a:spcPts val="0"/>
              </a:spcAft>
              <a:buNone/>
            </a:pPr>
            <a:r>
              <a:t/>
            </a:r>
            <a:endParaRPr sz="5580"/>
          </a:p>
          <a:p>
            <a:pPr indent="-294969" lvl="0" marL="457200" rtl="0" algn="l">
              <a:spcBef>
                <a:spcPts val="360"/>
              </a:spcBef>
              <a:spcAft>
                <a:spcPts val="0"/>
              </a:spcAft>
              <a:buSzPct val="74913"/>
              <a:buAutoNum type="arabicPeriod"/>
            </a:pPr>
            <a:r>
              <a:rPr lang="en-US" sz="5580"/>
              <a:t>Caption Aggregation: The individual captions are compiled, creating a storyline input that captures the essence of the video.</a:t>
            </a:r>
            <a:endParaRPr sz="5580"/>
          </a:p>
          <a:p>
            <a:pPr indent="0" lvl="0" marL="457200" rtl="0" algn="l">
              <a:spcBef>
                <a:spcPts val="360"/>
              </a:spcBef>
              <a:spcAft>
                <a:spcPts val="0"/>
              </a:spcAft>
              <a:buNone/>
            </a:pPr>
            <a:r>
              <a:t/>
            </a:r>
            <a:endParaRPr sz="5580"/>
          </a:p>
          <a:p>
            <a:pPr indent="-294969" lvl="0" marL="457200" rtl="0" algn="l">
              <a:spcBef>
                <a:spcPts val="360"/>
              </a:spcBef>
              <a:spcAft>
                <a:spcPts val="0"/>
              </a:spcAft>
              <a:buSzPct val="74913"/>
              <a:buAutoNum type="arabicPeriod"/>
            </a:pPr>
            <a:r>
              <a:rPr lang="en-US" sz="5580"/>
              <a:t>Story Generation with LLM: A custom prompt, including aggregated captions and thematic cues, is fed to the LLM to generate a coherent story.</a:t>
            </a:r>
            <a:endParaRPr sz="5580"/>
          </a:p>
          <a:p>
            <a:pPr indent="0" lvl="0" marL="457200" rtl="0" algn="l">
              <a:spcBef>
                <a:spcPts val="360"/>
              </a:spcBef>
              <a:spcAft>
                <a:spcPts val="0"/>
              </a:spcAft>
              <a:buNone/>
            </a:pPr>
            <a:r>
              <a:t/>
            </a:r>
            <a:endParaRPr sz="5580"/>
          </a:p>
          <a:p>
            <a:pPr indent="-294969" lvl="0" marL="457200" rtl="0" algn="l">
              <a:spcBef>
                <a:spcPts val="360"/>
              </a:spcBef>
              <a:spcAft>
                <a:spcPts val="0"/>
              </a:spcAft>
              <a:buSzPct val="74913"/>
              <a:buAutoNum type="arabicPeriod"/>
            </a:pPr>
            <a:r>
              <a:rPr lang="en-US" sz="5580"/>
              <a:t>Output Story: The generated story reflects the narrative inferred from the video.</a:t>
            </a:r>
            <a:endParaRPr sz="5580"/>
          </a:p>
          <a:p>
            <a:pPr indent="0" lvl="0" marL="457200" rtl="0" algn="l">
              <a:spcBef>
                <a:spcPts val="360"/>
              </a:spcBef>
              <a:spcAft>
                <a:spcPts val="0"/>
              </a:spcAft>
              <a:buNone/>
            </a:pPr>
            <a:r>
              <a:t/>
            </a:r>
            <a:endParaRPr/>
          </a:p>
          <a:p>
            <a:pPr indent="0" lvl="0" marL="0" rtl="0" algn="l">
              <a:lnSpc>
                <a:spcPct val="115000"/>
              </a:lnSpc>
              <a:spcBef>
                <a:spcPts val="1400"/>
              </a:spcBef>
              <a:spcAft>
                <a:spcPts val="0"/>
              </a:spcAft>
              <a:buNone/>
            </a:pPr>
            <a:r>
              <a:t/>
            </a:r>
            <a:endParaRPr sz="1700">
              <a:latin typeface="Arial"/>
              <a:ea typeface="Arial"/>
              <a:cs typeface="Arial"/>
              <a:sym typeface="Arial"/>
            </a:endParaRPr>
          </a:p>
          <a:p>
            <a:pPr indent="0" lvl="0" marL="457200" rtl="0" algn="l">
              <a:lnSpc>
                <a:spcPct val="115000"/>
              </a:lnSpc>
              <a:spcBef>
                <a:spcPts val="1200"/>
              </a:spcBef>
              <a:spcAft>
                <a:spcPts val="0"/>
              </a:spcAft>
              <a:buNone/>
            </a:pPr>
            <a:r>
              <a:t/>
            </a:r>
            <a:endParaRPr b="1" sz="1700">
              <a:latin typeface="Arial"/>
              <a:ea typeface="Arial"/>
              <a:cs typeface="Arial"/>
              <a:sym typeface="Arial"/>
            </a:endParaRPr>
          </a:p>
          <a:p>
            <a:pPr indent="0" lvl="0" marL="34290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Methodology (System Architecture and Data Flow)</a:t>
            </a:r>
            <a:endParaRPr/>
          </a:p>
        </p:txBody>
      </p:sp>
      <p:sp>
        <p:nvSpPr>
          <p:cNvPr id="176" name="Google Shape;176;p28"/>
          <p:cNvSpPr txBox="1"/>
          <p:nvPr>
            <p:ph idx="1" type="body"/>
          </p:nvPr>
        </p:nvSpPr>
        <p:spPr>
          <a:xfrm>
            <a:off x="659175" y="1802175"/>
            <a:ext cx="8229600" cy="45261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360"/>
              </a:spcBef>
              <a:spcAft>
                <a:spcPts val="0"/>
              </a:spcAft>
              <a:buNone/>
            </a:pPr>
            <a:r>
              <a:rPr lang="en-US"/>
              <a:t>System Components:</a:t>
            </a:r>
            <a:endParaRPr/>
          </a:p>
          <a:p>
            <a:pPr indent="0" lvl="0" marL="0" rtl="0" algn="l">
              <a:spcBef>
                <a:spcPts val="360"/>
              </a:spcBef>
              <a:spcAft>
                <a:spcPts val="0"/>
              </a:spcAft>
              <a:buNone/>
            </a:pPr>
            <a:r>
              <a:t/>
            </a:r>
            <a:endParaRPr/>
          </a:p>
          <a:p>
            <a:pPr indent="-300037" lvl="0" marL="457200" rtl="0" algn="l">
              <a:spcBef>
                <a:spcPts val="360"/>
              </a:spcBef>
              <a:spcAft>
                <a:spcPts val="0"/>
              </a:spcAft>
              <a:buSzPct val="56250"/>
              <a:buChar char="●"/>
            </a:pPr>
            <a:r>
              <a:rPr lang="en-US"/>
              <a:t>CNN Encoder-Decoder (Inception V3): Trained on COCO 2017, this model is designed for efficient captioning of frames with minimal fine-tuning.</a:t>
            </a:r>
            <a:endParaRPr/>
          </a:p>
          <a:p>
            <a:pPr indent="0" lvl="0" marL="457200" rtl="0" algn="l">
              <a:spcBef>
                <a:spcPts val="360"/>
              </a:spcBef>
              <a:spcAft>
                <a:spcPts val="0"/>
              </a:spcAft>
              <a:buNone/>
            </a:pPr>
            <a:r>
              <a:t/>
            </a:r>
            <a:endParaRPr/>
          </a:p>
          <a:p>
            <a:pPr indent="-300037" lvl="0" marL="457200" rtl="0" algn="l">
              <a:spcBef>
                <a:spcPts val="360"/>
              </a:spcBef>
              <a:spcAft>
                <a:spcPts val="0"/>
              </a:spcAft>
              <a:buSzPct val="56250"/>
              <a:buChar char="●"/>
            </a:pPr>
            <a:r>
              <a:rPr lang="en-US"/>
              <a:t>Local LLM (Llama 3.1): Generates the final story based on thematic cues.</a:t>
            </a:r>
            <a:endParaRPr/>
          </a:p>
          <a:p>
            <a:pPr indent="0" lvl="0" marL="457200" rtl="0" algn="l">
              <a:spcBef>
                <a:spcPts val="360"/>
              </a:spcBef>
              <a:spcAft>
                <a:spcPts val="0"/>
              </a:spcAft>
              <a:buNone/>
            </a:pPr>
            <a:r>
              <a:t/>
            </a:r>
            <a:endParaRPr/>
          </a:p>
          <a:p>
            <a:pPr indent="-300037" lvl="0" marL="457200" rtl="0" algn="l">
              <a:spcBef>
                <a:spcPts val="360"/>
              </a:spcBef>
              <a:spcAft>
                <a:spcPts val="0"/>
              </a:spcAft>
              <a:buSzPct val="56250"/>
              <a:buChar char="●"/>
            </a:pPr>
            <a:r>
              <a:rPr lang="en-US"/>
              <a:t>Evaluation Metrics: We use DLU E and ROUGE scores to compare the generated story with reference text, ensuring quality and thematic accuracy.</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t/>
            </a:r>
            <a:endParaRPr/>
          </a:p>
          <a:p>
            <a:pPr indent="0" lvl="0" marL="0" rtl="0" algn="l">
              <a:lnSpc>
                <a:spcPct val="115000"/>
              </a:lnSpc>
              <a:spcBef>
                <a:spcPts val="1400"/>
              </a:spcBef>
              <a:spcAft>
                <a:spcPts val="0"/>
              </a:spcAft>
              <a:buNone/>
            </a:pPr>
            <a:r>
              <a:t/>
            </a:r>
            <a:endParaRPr sz="1700">
              <a:latin typeface="Arial"/>
              <a:ea typeface="Arial"/>
              <a:cs typeface="Arial"/>
              <a:sym typeface="Arial"/>
            </a:endParaRPr>
          </a:p>
          <a:p>
            <a:pPr indent="0" lvl="0" marL="457200" rtl="0" algn="l">
              <a:lnSpc>
                <a:spcPct val="115000"/>
              </a:lnSpc>
              <a:spcBef>
                <a:spcPts val="1200"/>
              </a:spcBef>
              <a:spcAft>
                <a:spcPts val="0"/>
              </a:spcAft>
              <a:buNone/>
            </a:pPr>
            <a:r>
              <a:t/>
            </a:r>
            <a:endParaRPr b="1" sz="1700">
              <a:latin typeface="Arial"/>
              <a:ea typeface="Arial"/>
              <a:cs typeface="Arial"/>
              <a:sym typeface="Arial"/>
            </a:endParaRPr>
          </a:p>
          <a:p>
            <a:pPr indent="0" lvl="0" marL="342900" rtl="0" algn="l">
              <a:spcBef>
                <a:spcPts val="12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Methodology (System Architecture – Layered Approach)</a:t>
            </a:r>
            <a:endParaRPr/>
          </a:p>
        </p:txBody>
      </p:sp>
      <p:sp>
        <p:nvSpPr>
          <p:cNvPr id="182" name="Google Shape;182;p29"/>
          <p:cNvSpPr txBox="1"/>
          <p:nvPr>
            <p:ph idx="1" type="body"/>
          </p:nvPr>
        </p:nvSpPr>
        <p:spPr>
          <a:xfrm>
            <a:off x="659175" y="1802175"/>
            <a:ext cx="8229600" cy="45261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spcBef>
                <a:spcPts val="360"/>
              </a:spcBef>
              <a:spcAft>
                <a:spcPts val="0"/>
              </a:spcAft>
              <a:buNone/>
            </a:pPr>
            <a:r>
              <a:rPr lang="en-US" sz="6807"/>
              <a:t>Layer 1: Input Layer – Video Preprocessing</a:t>
            </a:r>
            <a:endParaRPr sz="6807"/>
          </a:p>
          <a:p>
            <a:pPr indent="0" lvl="0" marL="0" rtl="0" algn="just">
              <a:spcBef>
                <a:spcPts val="360"/>
              </a:spcBef>
              <a:spcAft>
                <a:spcPts val="0"/>
              </a:spcAft>
              <a:buNone/>
            </a:pPr>
            <a:r>
              <a:t/>
            </a:r>
            <a:endParaRPr sz="6807"/>
          </a:p>
          <a:p>
            <a:pPr indent="-314447" lvl="0" marL="457200" rtl="0" algn="just">
              <a:spcBef>
                <a:spcPts val="360"/>
              </a:spcBef>
              <a:spcAft>
                <a:spcPts val="0"/>
              </a:spcAft>
              <a:buSzPct val="79435"/>
              <a:buChar char="●"/>
            </a:pPr>
            <a:r>
              <a:rPr lang="en-US" sz="6807"/>
              <a:t>The process begins by taking a video as input. This video is divided into frames at predefined intervals, capturing key moments that represent the essence of the video.</a:t>
            </a:r>
            <a:endParaRPr sz="6807"/>
          </a:p>
          <a:p>
            <a:pPr indent="0" lvl="0" marL="457200" rtl="0" algn="just">
              <a:spcBef>
                <a:spcPts val="360"/>
              </a:spcBef>
              <a:spcAft>
                <a:spcPts val="0"/>
              </a:spcAft>
              <a:buNone/>
            </a:pPr>
            <a:r>
              <a:t/>
            </a:r>
            <a:endParaRPr sz="8653"/>
          </a:p>
          <a:p>
            <a:pPr indent="0" lvl="0" marL="0" rtl="0" algn="just">
              <a:spcBef>
                <a:spcPts val="360"/>
              </a:spcBef>
              <a:spcAft>
                <a:spcPts val="0"/>
              </a:spcAft>
              <a:buNone/>
            </a:pPr>
            <a:r>
              <a:rPr lang="en-US" sz="6807"/>
              <a:t>Layer 2: Feature Extraction Layer – CNN Encoder (Inception V3)</a:t>
            </a:r>
            <a:endParaRPr sz="6807"/>
          </a:p>
          <a:p>
            <a:pPr indent="0" lvl="0" marL="0" rtl="0" algn="just">
              <a:spcBef>
                <a:spcPts val="360"/>
              </a:spcBef>
              <a:spcAft>
                <a:spcPts val="0"/>
              </a:spcAft>
              <a:buNone/>
            </a:pPr>
            <a:r>
              <a:t/>
            </a:r>
            <a:endParaRPr sz="6807"/>
          </a:p>
          <a:p>
            <a:pPr indent="-314447" lvl="0" marL="457200" rtl="0" algn="just">
              <a:spcBef>
                <a:spcPts val="360"/>
              </a:spcBef>
              <a:spcAft>
                <a:spcPts val="0"/>
              </a:spcAft>
              <a:buSzPct val="79435"/>
              <a:buChar char="●"/>
            </a:pPr>
            <a:r>
              <a:rPr lang="en-US" sz="6807"/>
              <a:t>Each frame is fed into a CNN encoder (Inception V3 architecture), which extracts visual features from the images.</a:t>
            </a:r>
            <a:endParaRPr sz="6807"/>
          </a:p>
          <a:p>
            <a:pPr indent="-314447" lvl="0" marL="457200" rtl="0" algn="just">
              <a:spcBef>
                <a:spcPts val="360"/>
              </a:spcBef>
              <a:spcAft>
                <a:spcPts val="0"/>
              </a:spcAft>
              <a:buSzPct val="79435"/>
              <a:buChar char="●"/>
            </a:pPr>
            <a:r>
              <a:rPr lang="en-US" sz="6807"/>
              <a:t>This pretrained model, fine-tuned on the COCO 2017 dataset, ensures that each frame’s content is captured with minimal additional training.</a:t>
            </a:r>
            <a:endParaRPr sz="6807"/>
          </a:p>
          <a:p>
            <a:pPr indent="0" lvl="0" marL="457200" rtl="0" algn="just">
              <a:spcBef>
                <a:spcPts val="360"/>
              </a:spcBef>
              <a:spcAft>
                <a:spcPts val="0"/>
              </a:spcAft>
              <a:buNone/>
            </a:pPr>
            <a:r>
              <a:t/>
            </a:r>
            <a:endParaRPr sz="6807"/>
          </a:p>
          <a:p>
            <a:pPr indent="0" lvl="0" marL="0" rtl="0" algn="just">
              <a:spcBef>
                <a:spcPts val="360"/>
              </a:spcBef>
              <a:spcAft>
                <a:spcPts val="0"/>
              </a:spcAft>
              <a:buNone/>
            </a:pPr>
            <a:r>
              <a:rPr lang="en-US" sz="6807"/>
              <a:t>Layer 3: Captioning Layer – Decoder and Caption Generation</a:t>
            </a:r>
            <a:endParaRPr sz="6807"/>
          </a:p>
          <a:p>
            <a:pPr indent="0" lvl="0" marL="0" rtl="0" algn="just">
              <a:spcBef>
                <a:spcPts val="360"/>
              </a:spcBef>
              <a:spcAft>
                <a:spcPts val="0"/>
              </a:spcAft>
              <a:buNone/>
            </a:pPr>
            <a:r>
              <a:t/>
            </a:r>
            <a:endParaRPr sz="6807"/>
          </a:p>
          <a:p>
            <a:pPr indent="-314447" lvl="0" marL="457200" rtl="0" algn="just">
              <a:spcBef>
                <a:spcPts val="360"/>
              </a:spcBef>
              <a:spcAft>
                <a:spcPts val="0"/>
              </a:spcAft>
              <a:buSzPct val="79435"/>
              <a:buChar char="●"/>
            </a:pPr>
            <a:r>
              <a:rPr lang="en-US" sz="6807"/>
              <a:t>Visual features extracted from each frame are passed through a decoder, which generates captions.</a:t>
            </a:r>
            <a:endParaRPr sz="6807"/>
          </a:p>
          <a:p>
            <a:pPr indent="-314447" lvl="0" marL="457200" rtl="0" algn="just">
              <a:spcBef>
                <a:spcPts val="360"/>
              </a:spcBef>
              <a:spcAft>
                <a:spcPts val="0"/>
              </a:spcAft>
              <a:buSzPct val="79435"/>
              <a:buChar char="●"/>
            </a:pPr>
            <a:r>
              <a:rPr lang="en-US" sz="6807"/>
              <a:t>The model uses the encoder-decoder structure to create textual descriptions for each frame, resulting in a sequence of captions that represent the video.</a:t>
            </a:r>
            <a:endParaRPr sz="6807"/>
          </a:p>
          <a:p>
            <a:pPr indent="0" lvl="0" marL="457200" rtl="0" algn="l">
              <a:spcBef>
                <a:spcPts val="360"/>
              </a:spcBef>
              <a:spcAft>
                <a:spcPts val="0"/>
              </a:spcAft>
              <a:buNone/>
            </a:pPr>
            <a:r>
              <a:t/>
            </a:r>
            <a:endParaRPr sz="6000"/>
          </a:p>
          <a:p>
            <a:pPr indent="0" lvl="0" marL="457200" rtl="0" algn="l">
              <a:spcBef>
                <a:spcPts val="360"/>
              </a:spcBef>
              <a:spcAft>
                <a:spcPts val="0"/>
              </a:spcAft>
              <a:buNone/>
            </a:pPr>
            <a:r>
              <a:t/>
            </a:r>
            <a:endParaRPr sz="6000"/>
          </a:p>
          <a:p>
            <a:pPr indent="0" lvl="0" marL="457200" rtl="0" algn="l">
              <a:spcBef>
                <a:spcPts val="360"/>
              </a:spcBef>
              <a:spcAft>
                <a:spcPts val="0"/>
              </a:spcAft>
              <a:buNone/>
            </a:pPr>
            <a:r>
              <a:t/>
            </a:r>
            <a:endParaRPr sz="6000"/>
          </a:p>
          <a:p>
            <a:pPr indent="0" lvl="0" marL="0" rtl="0" algn="l">
              <a:lnSpc>
                <a:spcPct val="115000"/>
              </a:lnSpc>
              <a:spcBef>
                <a:spcPts val="1400"/>
              </a:spcBef>
              <a:spcAft>
                <a:spcPts val="0"/>
              </a:spcAft>
              <a:buNone/>
            </a:pPr>
            <a:r>
              <a:t/>
            </a:r>
            <a:endParaRPr sz="4500">
              <a:latin typeface="Arial"/>
              <a:ea typeface="Arial"/>
              <a:cs typeface="Arial"/>
              <a:sym typeface="Arial"/>
            </a:endParaRPr>
          </a:p>
          <a:p>
            <a:pPr indent="0" lvl="0" marL="457200" rtl="0" algn="l">
              <a:lnSpc>
                <a:spcPct val="115000"/>
              </a:lnSpc>
              <a:spcBef>
                <a:spcPts val="1200"/>
              </a:spcBef>
              <a:spcAft>
                <a:spcPts val="0"/>
              </a:spcAft>
              <a:buNone/>
            </a:pPr>
            <a:r>
              <a:t/>
            </a:r>
            <a:endParaRPr b="1" sz="1700">
              <a:latin typeface="Arial"/>
              <a:ea typeface="Arial"/>
              <a:cs typeface="Arial"/>
              <a:sym typeface="Arial"/>
            </a:endParaRPr>
          </a:p>
          <a:p>
            <a:pPr indent="0" lvl="0" marL="342900" rtl="0" algn="l">
              <a:spcBef>
                <a:spcPts val="12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Methodology (System Architecture – Layered Approach)</a:t>
            </a:r>
            <a:endParaRPr/>
          </a:p>
        </p:txBody>
      </p:sp>
      <p:sp>
        <p:nvSpPr>
          <p:cNvPr id="188" name="Google Shape;188;p30"/>
          <p:cNvSpPr txBox="1"/>
          <p:nvPr>
            <p:ph idx="1" type="body"/>
          </p:nvPr>
        </p:nvSpPr>
        <p:spPr>
          <a:xfrm>
            <a:off x="659175" y="1802175"/>
            <a:ext cx="8229600" cy="45261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spcBef>
                <a:spcPts val="360"/>
              </a:spcBef>
              <a:spcAft>
                <a:spcPts val="0"/>
              </a:spcAft>
              <a:buNone/>
            </a:pPr>
            <a:r>
              <a:rPr lang="en-US" sz="6923"/>
              <a:t>Layer 4: Aggregation and Prompt Creation Layer</a:t>
            </a:r>
            <a:endParaRPr sz="6923"/>
          </a:p>
          <a:p>
            <a:pPr indent="0" lvl="0" marL="0" rtl="0" algn="just">
              <a:spcBef>
                <a:spcPts val="360"/>
              </a:spcBef>
              <a:spcAft>
                <a:spcPts val="0"/>
              </a:spcAft>
              <a:buNone/>
            </a:pPr>
            <a:r>
              <a:t/>
            </a:r>
            <a:endParaRPr sz="6923"/>
          </a:p>
          <a:p>
            <a:pPr indent="-316278" lvl="0" marL="457200" rtl="0" algn="just">
              <a:spcBef>
                <a:spcPts val="360"/>
              </a:spcBef>
              <a:spcAft>
                <a:spcPts val="0"/>
              </a:spcAft>
              <a:buSzPct val="79777"/>
              <a:buChar char="●"/>
            </a:pPr>
            <a:r>
              <a:rPr lang="en-US" sz="6923"/>
              <a:t>The generated captions are aggregated sequentially to form a base narrative.</a:t>
            </a:r>
            <a:endParaRPr sz="6923"/>
          </a:p>
          <a:p>
            <a:pPr indent="-316278" lvl="0" marL="457200" rtl="0" algn="just">
              <a:spcBef>
                <a:spcPts val="360"/>
              </a:spcBef>
              <a:spcAft>
                <a:spcPts val="0"/>
              </a:spcAft>
              <a:buSzPct val="79777"/>
              <a:buChar char="●"/>
            </a:pPr>
            <a:r>
              <a:rPr lang="en-US" sz="6923"/>
              <a:t>A custom prompt is then crafted by combining the aggregated captions with thematic words to guide the story generation model.</a:t>
            </a:r>
            <a:endParaRPr sz="6923"/>
          </a:p>
          <a:p>
            <a:pPr indent="0" lvl="0" marL="457200" rtl="0" algn="just">
              <a:spcBef>
                <a:spcPts val="360"/>
              </a:spcBef>
              <a:spcAft>
                <a:spcPts val="0"/>
              </a:spcAft>
              <a:buNone/>
            </a:pPr>
            <a:r>
              <a:t/>
            </a:r>
            <a:endParaRPr sz="6923"/>
          </a:p>
          <a:p>
            <a:pPr indent="0" lvl="0" marL="0" rtl="0" algn="just">
              <a:spcBef>
                <a:spcPts val="360"/>
              </a:spcBef>
              <a:spcAft>
                <a:spcPts val="0"/>
              </a:spcAft>
              <a:buNone/>
            </a:pPr>
            <a:r>
              <a:rPr lang="en-US" sz="6923"/>
              <a:t>Layer 5: Story Generation Layer – Local LLM (Llama 3.1)</a:t>
            </a:r>
            <a:endParaRPr sz="6923"/>
          </a:p>
          <a:p>
            <a:pPr indent="0" lvl="0" marL="0" rtl="0" algn="just">
              <a:spcBef>
                <a:spcPts val="360"/>
              </a:spcBef>
              <a:spcAft>
                <a:spcPts val="0"/>
              </a:spcAft>
              <a:buNone/>
            </a:pPr>
            <a:r>
              <a:t/>
            </a:r>
            <a:endParaRPr sz="6923"/>
          </a:p>
          <a:p>
            <a:pPr indent="-316278" lvl="0" marL="457200" rtl="0" algn="just">
              <a:spcBef>
                <a:spcPts val="360"/>
              </a:spcBef>
              <a:spcAft>
                <a:spcPts val="0"/>
              </a:spcAft>
              <a:buSzPct val="79777"/>
              <a:buChar char="●"/>
            </a:pPr>
            <a:r>
              <a:rPr lang="en-US" sz="6923"/>
              <a:t>The custom prompt, now containing aggregated captions and thematic instructions, is fed into the local LLM (Llama 3.1).</a:t>
            </a:r>
            <a:endParaRPr sz="6923"/>
          </a:p>
          <a:p>
            <a:pPr indent="-316278" lvl="0" marL="457200" rtl="0" algn="just">
              <a:spcBef>
                <a:spcPts val="360"/>
              </a:spcBef>
              <a:spcAft>
                <a:spcPts val="0"/>
              </a:spcAft>
              <a:buSzPct val="79777"/>
              <a:buChar char="●"/>
            </a:pPr>
            <a:r>
              <a:rPr lang="en-US" sz="6923"/>
              <a:t>This layer generates a cohesive story based on the given prompt, creating a narrative that reflects the video's theme.</a:t>
            </a:r>
            <a:endParaRPr sz="6923"/>
          </a:p>
          <a:p>
            <a:pPr indent="0" lvl="0" marL="457200" rtl="0" algn="just">
              <a:spcBef>
                <a:spcPts val="360"/>
              </a:spcBef>
              <a:spcAft>
                <a:spcPts val="0"/>
              </a:spcAft>
              <a:buNone/>
            </a:pPr>
            <a:r>
              <a:t/>
            </a:r>
            <a:endParaRPr sz="6923"/>
          </a:p>
          <a:p>
            <a:pPr indent="0" lvl="0" marL="0" rtl="0" algn="just">
              <a:spcBef>
                <a:spcPts val="360"/>
              </a:spcBef>
              <a:spcAft>
                <a:spcPts val="0"/>
              </a:spcAft>
              <a:buNone/>
            </a:pPr>
            <a:r>
              <a:rPr lang="en-US" sz="6923"/>
              <a:t>Layer 6: Evaluation Layer</a:t>
            </a:r>
            <a:endParaRPr sz="6923"/>
          </a:p>
          <a:p>
            <a:pPr indent="0" lvl="0" marL="0" rtl="0" algn="just">
              <a:spcBef>
                <a:spcPts val="360"/>
              </a:spcBef>
              <a:spcAft>
                <a:spcPts val="0"/>
              </a:spcAft>
              <a:buNone/>
            </a:pPr>
            <a:r>
              <a:t/>
            </a:r>
            <a:endParaRPr sz="6923"/>
          </a:p>
          <a:p>
            <a:pPr indent="-316278" lvl="0" marL="457200" rtl="0" algn="just">
              <a:spcBef>
                <a:spcPts val="360"/>
              </a:spcBef>
              <a:spcAft>
                <a:spcPts val="0"/>
              </a:spcAft>
              <a:buSzPct val="79777"/>
              <a:buChar char="●"/>
            </a:pPr>
            <a:r>
              <a:rPr lang="en-US" sz="6923"/>
              <a:t>The generated story is compared to the original narrative using DLU E and ROUGE scores.</a:t>
            </a:r>
            <a:endParaRPr sz="6923"/>
          </a:p>
          <a:p>
            <a:pPr indent="-316278" lvl="0" marL="457200" rtl="0" algn="just">
              <a:spcBef>
                <a:spcPts val="360"/>
              </a:spcBef>
              <a:spcAft>
                <a:spcPts val="0"/>
              </a:spcAft>
              <a:buSzPct val="79777"/>
              <a:buChar char="●"/>
            </a:pPr>
            <a:r>
              <a:rPr lang="en-US" sz="6923"/>
              <a:t>These metrics evaluate the quality of the story in terms of thematic alignment, coherence, and similarity to human narratives, providing quantitative insights into the model’s performance.</a:t>
            </a:r>
            <a:endParaRPr sz="4923">
              <a:solidFill>
                <a:srgbClr val="ECECEC"/>
              </a:solidFill>
              <a:highlight>
                <a:srgbClr val="212121"/>
              </a:highlight>
              <a:latin typeface="Arial"/>
              <a:ea typeface="Arial"/>
              <a:cs typeface="Arial"/>
              <a:sym typeface="Arial"/>
            </a:endParaRPr>
          </a:p>
          <a:p>
            <a:pPr indent="0" lvl="0" marL="457200" rtl="0" algn="l">
              <a:spcBef>
                <a:spcPts val="360"/>
              </a:spcBef>
              <a:spcAft>
                <a:spcPts val="0"/>
              </a:spcAft>
              <a:buNone/>
            </a:pPr>
            <a:r>
              <a:t/>
            </a:r>
            <a:endParaRPr sz="6807"/>
          </a:p>
          <a:p>
            <a:pPr indent="0" lvl="0" marL="457200" rtl="0" algn="l">
              <a:spcBef>
                <a:spcPts val="360"/>
              </a:spcBef>
              <a:spcAft>
                <a:spcPts val="0"/>
              </a:spcAft>
              <a:buNone/>
            </a:pPr>
            <a:r>
              <a:t/>
            </a:r>
            <a:endParaRPr sz="6000"/>
          </a:p>
          <a:p>
            <a:pPr indent="0" lvl="0" marL="457200" rtl="0" algn="l">
              <a:spcBef>
                <a:spcPts val="360"/>
              </a:spcBef>
              <a:spcAft>
                <a:spcPts val="0"/>
              </a:spcAft>
              <a:buNone/>
            </a:pPr>
            <a:r>
              <a:t/>
            </a:r>
            <a:endParaRPr sz="6000"/>
          </a:p>
          <a:p>
            <a:pPr indent="0" lvl="0" marL="457200" rtl="0" algn="l">
              <a:spcBef>
                <a:spcPts val="360"/>
              </a:spcBef>
              <a:spcAft>
                <a:spcPts val="0"/>
              </a:spcAft>
              <a:buNone/>
            </a:pPr>
            <a:r>
              <a:t/>
            </a:r>
            <a:endParaRPr sz="6000"/>
          </a:p>
          <a:p>
            <a:pPr indent="0" lvl="0" marL="0" rtl="0" algn="l">
              <a:lnSpc>
                <a:spcPct val="115000"/>
              </a:lnSpc>
              <a:spcBef>
                <a:spcPts val="1400"/>
              </a:spcBef>
              <a:spcAft>
                <a:spcPts val="0"/>
              </a:spcAft>
              <a:buNone/>
            </a:pPr>
            <a:r>
              <a:t/>
            </a:r>
            <a:endParaRPr sz="4500">
              <a:latin typeface="Arial"/>
              <a:ea typeface="Arial"/>
              <a:cs typeface="Arial"/>
              <a:sym typeface="Arial"/>
            </a:endParaRPr>
          </a:p>
          <a:p>
            <a:pPr indent="0" lvl="0" marL="457200" rtl="0" algn="l">
              <a:lnSpc>
                <a:spcPct val="115000"/>
              </a:lnSpc>
              <a:spcBef>
                <a:spcPts val="1200"/>
              </a:spcBef>
              <a:spcAft>
                <a:spcPts val="0"/>
              </a:spcAft>
              <a:buNone/>
            </a:pPr>
            <a:r>
              <a:t/>
            </a:r>
            <a:endParaRPr b="1" sz="1700">
              <a:latin typeface="Arial"/>
              <a:ea typeface="Arial"/>
              <a:cs typeface="Arial"/>
              <a:sym typeface="Arial"/>
            </a:endParaRPr>
          </a:p>
          <a:p>
            <a:pPr indent="0" lvl="0" marL="342900" rtl="0" algn="l">
              <a:spcBef>
                <a:spcPts val="12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Implementation/Proof of Concept</a:t>
            </a:r>
            <a:endParaRPr/>
          </a:p>
        </p:txBody>
      </p:sp>
      <p:sp>
        <p:nvSpPr>
          <p:cNvPr id="194" name="Google Shape;194;p31"/>
          <p:cNvSpPr txBox="1"/>
          <p:nvPr>
            <p:ph idx="1" type="body"/>
          </p:nvPr>
        </p:nvSpPr>
        <p:spPr>
          <a:xfrm>
            <a:off x="457200" y="1819825"/>
            <a:ext cx="8229600" cy="4526100"/>
          </a:xfrm>
          <a:prstGeom prst="rect">
            <a:avLst/>
          </a:prstGeom>
          <a:noFill/>
          <a:ln>
            <a:noFill/>
          </a:ln>
        </p:spPr>
        <p:txBody>
          <a:bodyPr anchorCtr="0" anchor="t" bIns="45700" lIns="91425" spcFirstLastPara="1" rIns="91425" wrap="square" tIns="45700">
            <a:normAutofit fontScale="25000" lnSpcReduction="20000"/>
          </a:bodyPr>
          <a:lstStyle/>
          <a:p>
            <a:pPr indent="-320247" lvl="0" marL="457200" rtl="0" algn="just">
              <a:spcBef>
                <a:spcPts val="360"/>
              </a:spcBef>
              <a:spcAft>
                <a:spcPts val="0"/>
              </a:spcAft>
              <a:buSzPct val="80482"/>
              <a:buChar char="●"/>
            </a:pPr>
            <a:r>
              <a:rPr lang="en-US" sz="7173"/>
              <a:t>Captioning Pipeline:</a:t>
            </a:r>
            <a:endParaRPr sz="7173"/>
          </a:p>
          <a:p>
            <a:pPr indent="0" lvl="0" marL="457200" rtl="0" algn="just">
              <a:spcBef>
                <a:spcPts val="360"/>
              </a:spcBef>
              <a:spcAft>
                <a:spcPts val="0"/>
              </a:spcAft>
              <a:buNone/>
            </a:pPr>
            <a:br>
              <a:rPr lang="en-US" sz="7173"/>
            </a:br>
            <a:r>
              <a:rPr lang="en-US" sz="7173"/>
              <a:t>The caption generation process uses a CNN encoder-decoder architecture with Inception V3, pretrained on COCO 2017, which contains extensive labeled data. With its pretrained weights, minimal fine-tuning (just a few epochs) was required, significantly optimizing training time. This model is then applied to frames extracted at regular intervals, ensuring that each frame contributes contextually to the final story.</a:t>
            </a:r>
            <a:endParaRPr sz="7173"/>
          </a:p>
          <a:p>
            <a:pPr indent="0" lvl="0" marL="457200" rtl="0" algn="just">
              <a:spcBef>
                <a:spcPts val="360"/>
              </a:spcBef>
              <a:spcAft>
                <a:spcPts val="0"/>
              </a:spcAft>
              <a:buNone/>
            </a:pPr>
            <a:r>
              <a:t/>
            </a:r>
            <a:endParaRPr sz="7173"/>
          </a:p>
          <a:p>
            <a:pPr indent="-320247" lvl="0" marL="457200" rtl="0" algn="just">
              <a:spcBef>
                <a:spcPts val="360"/>
              </a:spcBef>
              <a:spcAft>
                <a:spcPts val="0"/>
              </a:spcAft>
              <a:buSzPct val="80482"/>
              <a:buChar char="●"/>
            </a:pPr>
            <a:r>
              <a:rPr lang="en-US" sz="7173"/>
              <a:t>Story Generation:</a:t>
            </a:r>
            <a:endParaRPr sz="7173"/>
          </a:p>
          <a:p>
            <a:pPr indent="0" lvl="0" marL="457200" rtl="0" algn="just">
              <a:spcBef>
                <a:spcPts val="360"/>
              </a:spcBef>
              <a:spcAft>
                <a:spcPts val="0"/>
              </a:spcAft>
              <a:buNone/>
            </a:pPr>
            <a:br>
              <a:rPr lang="en-US" sz="7173"/>
            </a:br>
            <a:r>
              <a:rPr lang="en-US" sz="7173"/>
              <a:t>For story generation, the LLM (Llama 3.1) is provided with a custom prompt built from the concatenated captions and thematic keywords. The LLM, running locally, combines these captions to create a narrative consistent with the desired story theme. This localized LLM setup maintains the privacy and control of our generated data.</a:t>
            </a:r>
            <a:endParaRPr sz="7173"/>
          </a:p>
          <a:p>
            <a:pPr indent="0" lvl="0" marL="457200" rtl="0" algn="l">
              <a:spcBef>
                <a:spcPts val="360"/>
              </a:spcBef>
              <a:spcAft>
                <a:spcPts val="0"/>
              </a:spcAft>
              <a:buNone/>
            </a:pPr>
            <a:r>
              <a:t/>
            </a:r>
            <a:endParaRPr sz="6807"/>
          </a:p>
          <a:p>
            <a:pPr indent="0" lvl="0" marL="457200" rtl="0" algn="l">
              <a:spcBef>
                <a:spcPts val="360"/>
              </a:spcBef>
              <a:spcAft>
                <a:spcPts val="0"/>
              </a:spcAft>
              <a:buNone/>
            </a:pPr>
            <a:r>
              <a:t/>
            </a:r>
            <a:endParaRPr sz="6000"/>
          </a:p>
          <a:p>
            <a:pPr indent="0" lvl="0" marL="457200" rtl="0" algn="l">
              <a:spcBef>
                <a:spcPts val="360"/>
              </a:spcBef>
              <a:spcAft>
                <a:spcPts val="0"/>
              </a:spcAft>
              <a:buNone/>
            </a:pPr>
            <a:r>
              <a:t/>
            </a:r>
            <a:endParaRPr sz="6000"/>
          </a:p>
          <a:p>
            <a:pPr indent="0" lvl="0" marL="457200" rtl="0" algn="l">
              <a:spcBef>
                <a:spcPts val="360"/>
              </a:spcBef>
              <a:spcAft>
                <a:spcPts val="0"/>
              </a:spcAft>
              <a:buNone/>
            </a:pPr>
            <a:r>
              <a:t/>
            </a:r>
            <a:endParaRPr sz="6000"/>
          </a:p>
          <a:p>
            <a:pPr indent="0" lvl="0" marL="0" rtl="0" algn="l">
              <a:lnSpc>
                <a:spcPct val="115000"/>
              </a:lnSpc>
              <a:spcBef>
                <a:spcPts val="1400"/>
              </a:spcBef>
              <a:spcAft>
                <a:spcPts val="0"/>
              </a:spcAft>
              <a:buNone/>
            </a:pPr>
            <a:r>
              <a:t/>
            </a:r>
            <a:endParaRPr sz="4500">
              <a:latin typeface="Arial"/>
              <a:ea typeface="Arial"/>
              <a:cs typeface="Arial"/>
              <a:sym typeface="Arial"/>
            </a:endParaRPr>
          </a:p>
          <a:p>
            <a:pPr indent="0" lvl="0" marL="457200" rtl="0" algn="l">
              <a:lnSpc>
                <a:spcPct val="115000"/>
              </a:lnSpc>
              <a:spcBef>
                <a:spcPts val="1200"/>
              </a:spcBef>
              <a:spcAft>
                <a:spcPts val="0"/>
              </a:spcAft>
              <a:buNone/>
            </a:pPr>
            <a:r>
              <a:t/>
            </a:r>
            <a:endParaRPr b="1" sz="1700">
              <a:latin typeface="Arial"/>
              <a:ea typeface="Arial"/>
              <a:cs typeface="Arial"/>
              <a:sym typeface="Arial"/>
            </a:endParaRPr>
          </a:p>
          <a:p>
            <a:pPr indent="0" lvl="0" marL="34290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pic>
        <p:nvPicPr>
          <p:cNvPr id="90" name="Google Shape;90;p14"/>
          <p:cNvPicPr preferRelativeResize="0"/>
          <p:nvPr/>
        </p:nvPicPr>
        <p:blipFill>
          <a:blip r:embed="rId3">
            <a:alphaModFix/>
          </a:blip>
          <a:stretch>
            <a:fillRect/>
          </a:stretch>
        </p:blipFill>
        <p:spPr>
          <a:xfrm>
            <a:off x="152400" y="152400"/>
            <a:ext cx="8800525" cy="655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Implementation/Proof of Concept</a:t>
            </a:r>
            <a:endParaRPr/>
          </a:p>
        </p:txBody>
      </p:sp>
      <p:sp>
        <p:nvSpPr>
          <p:cNvPr id="200" name="Google Shape;200;p32"/>
          <p:cNvSpPr txBox="1"/>
          <p:nvPr>
            <p:ph idx="1" type="body"/>
          </p:nvPr>
        </p:nvSpPr>
        <p:spPr>
          <a:xfrm>
            <a:off x="659175" y="1802175"/>
            <a:ext cx="8229600" cy="45261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360"/>
              </a:spcBef>
              <a:spcAft>
                <a:spcPts val="0"/>
              </a:spcAft>
              <a:buNone/>
            </a:pPr>
            <a:r>
              <a:rPr lang="en-US"/>
              <a:t>Pipeline Setup:</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None/>
            </a:pPr>
            <a:r>
              <a:rPr lang="en-US"/>
              <a:t>Frames are extracted at specified intervals to capture the essence of each video. Captions are generated for each frame, compiled, and structured into a single prompt. The LLM then processes the prompt, outputting a cohesive story based on the video's content.</a:t>
            </a:r>
            <a:endParaRPr sz="7173"/>
          </a:p>
          <a:p>
            <a:pPr indent="0" lvl="0" marL="457200" rtl="0" algn="l">
              <a:spcBef>
                <a:spcPts val="360"/>
              </a:spcBef>
              <a:spcAft>
                <a:spcPts val="0"/>
              </a:spcAft>
              <a:buNone/>
            </a:pPr>
            <a:r>
              <a:t/>
            </a:r>
            <a:endParaRPr sz="6807"/>
          </a:p>
          <a:p>
            <a:pPr indent="0" lvl="0" marL="457200" rtl="0" algn="l">
              <a:spcBef>
                <a:spcPts val="360"/>
              </a:spcBef>
              <a:spcAft>
                <a:spcPts val="0"/>
              </a:spcAft>
              <a:buNone/>
            </a:pPr>
            <a:r>
              <a:t/>
            </a:r>
            <a:endParaRPr sz="6000"/>
          </a:p>
          <a:p>
            <a:pPr indent="0" lvl="0" marL="457200" rtl="0" algn="l">
              <a:spcBef>
                <a:spcPts val="360"/>
              </a:spcBef>
              <a:spcAft>
                <a:spcPts val="0"/>
              </a:spcAft>
              <a:buNone/>
            </a:pPr>
            <a:r>
              <a:t/>
            </a:r>
            <a:endParaRPr sz="6000"/>
          </a:p>
          <a:p>
            <a:pPr indent="0" lvl="0" marL="457200" rtl="0" algn="l">
              <a:spcBef>
                <a:spcPts val="360"/>
              </a:spcBef>
              <a:spcAft>
                <a:spcPts val="0"/>
              </a:spcAft>
              <a:buNone/>
            </a:pPr>
            <a:r>
              <a:t/>
            </a:r>
            <a:endParaRPr sz="6000"/>
          </a:p>
          <a:p>
            <a:pPr indent="0" lvl="0" marL="0" rtl="0" algn="l">
              <a:lnSpc>
                <a:spcPct val="115000"/>
              </a:lnSpc>
              <a:spcBef>
                <a:spcPts val="1400"/>
              </a:spcBef>
              <a:spcAft>
                <a:spcPts val="0"/>
              </a:spcAft>
              <a:buNone/>
            </a:pPr>
            <a:r>
              <a:t/>
            </a:r>
            <a:endParaRPr sz="4500">
              <a:latin typeface="Arial"/>
              <a:ea typeface="Arial"/>
              <a:cs typeface="Arial"/>
              <a:sym typeface="Arial"/>
            </a:endParaRPr>
          </a:p>
          <a:p>
            <a:pPr indent="0" lvl="0" marL="457200" rtl="0" algn="l">
              <a:lnSpc>
                <a:spcPct val="115000"/>
              </a:lnSpc>
              <a:spcBef>
                <a:spcPts val="1200"/>
              </a:spcBef>
              <a:spcAft>
                <a:spcPts val="0"/>
              </a:spcAft>
              <a:buNone/>
            </a:pPr>
            <a:r>
              <a:t/>
            </a:r>
            <a:endParaRPr b="1" sz="1700">
              <a:latin typeface="Arial"/>
              <a:ea typeface="Arial"/>
              <a:cs typeface="Arial"/>
              <a:sym typeface="Arial"/>
            </a:endParaRPr>
          </a:p>
          <a:p>
            <a:pPr indent="0" lvl="0" marL="342900" rtl="0" algn="l">
              <a:spcBef>
                <a:spcPts val="12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ctrTitle"/>
          </p:nvPr>
        </p:nvSpPr>
        <p:spPr>
          <a:xfrm>
            <a:off x="566475" y="5557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Results and Analysis :</a:t>
            </a:r>
            <a:endParaRPr/>
          </a:p>
          <a:p>
            <a:pPr indent="0" lvl="0" marL="0" rtl="0" algn="ctr">
              <a:spcBef>
                <a:spcPts val="0"/>
              </a:spcBef>
              <a:spcAft>
                <a:spcPts val="0"/>
              </a:spcAft>
              <a:buClr>
                <a:schemeClr val="dk1"/>
              </a:buClr>
              <a:buSzPts val="4400"/>
              <a:buFont typeface="Calibri"/>
              <a:buNone/>
            </a:pPr>
            <a:r>
              <a:rPr lang="en-US"/>
              <a:t>Sample video:</a:t>
            </a:r>
            <a:endParaRPr/>
          </a:p>
        </p:txBody>
      </p:sp>
      <p:pic>
        <p:nvPicPr>
          <p:cNvPr id="206" name="Google Shape;206;p33" title="video_01.mp4">
            <a:hlinkClick r:id="rId3"/>
          </p:cNvPr>
          <p:cNvPicPr preferRelativeResize="0"/>
          <p:nvPr/>
        </p:nvPicPr>
        <p:blipFill>
          <a:blip r:embed="rId4">
            <a:alphaModFix/>
          </a:blip>
          <a:stretch>
            <a:fillRect/>
          </a:stretch>
        </p:blipFill>
        <p:spPr>
          <a:xfrm>
            <a:off x="1201163" y="1411725"/>
            <a:ext cx="6503026" cy="4877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idx="1" type="body"/>
          </p:nvPr>
        </p:nvSpPr>
        <p:spPr>
          <a:xfrm>
            <a:off x="659175" y="1802175"/>
            <a:ext cx="8229600" cy="45261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360"/>
              </a:spcBef>
              <a:spcAft>
                <a:spcPts val="0"/>
              </a:spcAft>
              <a:buNone/>
            </a:pPr>
            <a:r>
              <a:t/>
            </a:r>
            <a:endParaRPr sz="6973"/>
          </a:p>
          <a:p>
            <a:pPr indent="0" lvl="0" marL="0" rtl="0" algn="l">
              <a:spcBef>
                <a:spcPts val="360"/>
              </a:spcBef>
              <a:spcAft>
                <a:spcPts val="0"/>
              </a:spcAft>
              <a:buNone/>
            </a:pPr>
            <a:r>
              <a:rPr lang="en-US" sz="6973"/>
              <a:t>We evaluated the model using a set of 60-second positive story videos sourced from a dedicated YouTube channel that specializes in short, uplifting stories. This dataset allows for a consistent comparison between human-generated and machine-generated narratives.</a:t>
            </a:r>
            <a:endParaRPr sz="6973"/>
          </a:p>
          <a:p>
            <a:pPr indent="0" lvl="0" marL="0" rtl="0" algn="l">
              <a:spcBef>
                <a:spcPts val="360"/>
              </a:spcBef>
              <a:spcAft>
                <a:spcPts val="0"/>
              </a:spcAft>
              <a:buClr>
                <a:schemeClr val="dk1"/>
              </a:buClr>
              <a:buSzPts val="275"/>
              <a:buFont typeface="Arial"/>
              <a:buNone/>
            </a:pPr>
            <a:r>
              <a:t/>
            </a:r>
            <a:endParaRPr sz="6973"/>
          </a:p>
          <a:p>
            <a:pPr indent="0" lvl="0" marL="0" rtl="0" algn="l">
              <a:spcBef>
                <a:spcPts val="360"/>
              </a:spcBef>
              <a:spcAft>
                <a:spcPts val="0"/>
              </a:spcAft>
              <a:buNone/>
            </a:pPr>
            <a:r>
              <a:rPr lang="en-US" sz="6973"/>
              <a:t>Comparison Metrics:</a:t>
            </a:r>
            <a:endParaRPr sz="6973"/>
          </a:p>
          <a:p>
            <a:pPr indent="0" lvl="0" marL="0" rtl="0" algn="l">
              <a:spcBef>
                <a:spcPts val="360"/>
              </a:spcBef>
              <a:spcAft>
                <a:spcPts val="0"/>
              </a:spcAft>
              <a:buClr>
                <a:schemeClr val="dk1"/>
              </a:buClr>
              <a:buSzPts val="275"/>
              <a:buFont typeface="Arial"/>
              <a:buNone/>
            </a:pPr>
            <a:br>
              <a:rPr lang="en-US" sz="6973"/>
            </a:br>
            <a:r>
              <a:rPr lang="en-US" sz="6973"/>
              <a:t>To assess story quality, we use DLU E and ROUGE scores, which provide an objective measure of thematic and linguistic alignment between the generated story and the reference narrative (transcript and video description). These metrics quantify the similarity of word sequences, capturing how well the generated story reflects the original narrative.</a:t>
            </a:r>
            <a:endParaRPr sz="6973"/>
          </a:p>
          <a:p>
            <a:pPr indent="0" lvl="0" marL="0" rtl="0" algn="l">
              <a:spcBef>
                <a:spcPts val="360"/>
              </a:spcBef>
              <a:spcAft>
                <a:spcPts val="0"/>
              </a:spcAft>
              <a:buNone/>
            </a:pPr>
            <a:r>
              <a:t/>
            </a:r>
            <a:endParaRPr/>
          </a:p>
          <a:p>
            <a:pPr indent="0" lvl="0" marL="457200" rtl="0" algn="l">
              <a:spcBef>
                <a:spcPts val="360"/>
              </a:spcBef>
              <a:spcAft>
                <a:spcPts val="0"/>
              </a:spcAft>
              <a:buNone/>
            </a:pPr>
            <a:r>
              <a:t/>
            </a:r>
            <a:endParaRPr sz="6807"/>
          </a:p>
          <a:p>
            <a:pPr indent="0" lvl="0" marL="457200" rtl="0" algn="l">
              <a:spcBef>
                <a:spcPts val="360"/>
              </a:spcBef>
              <a:spcAft>
                <a:spcPts val="0"/>
              </a:spcAft>
              <a:buNone/>
            </a:pPr>
            <a:r>
              <a:t/>
            </a:r>
            <a:endParaRPr sz="6000"/>
          </a:p>
          <a:p>
            <a:pPr indent="0" lvl="0" marL="457200" rtl="0" algn="l">
              <a:spcBef>
                <a:spcPts val="360"/>
              </a:spcBef>
              <a:spcAft>
                <a:spcPts val="0"/>
              </a:spcAft>
              <a:buNone/>
            </a:pPr>
            <a:r>
              <a:t/>
            </a:r>
            <a:endParaRPr sz="6000"/>
          </a:p>
          <a:p>
            <a:pPr indent="0" lvl="0" marL="457200" rtl="0" algn="l">
              <a:spcBef>
                <a:spcPts val="360"/>
              </a:spcBef>
              <a:spcAft>
                <a:spcPts val="0"/>
              </a:spcAft>
              <a:buNone/>
            </a:pPr>
            <a:r>
              <a:t/>
            </a:r>
            <a:endParaRPr sz="6000"/>
          </a:p>
          <a:p>
            <a:pPr indent="0" lvl="0" marL="0" rtl="0" algn="l">
              <a:lnSpc>
                <a:spcPct val="115000"/>
              </a:lnSpc>
              <a:spcBef>
                <a:spcPts val="1400"/>
              </a:spcBef>
              <a:spcAft>
                <a:spcPts val="0"/>
              </a:spcAft>
              <a:buNone/>
            </a:pPr>
            <a:r>
              <a:t/>
            </a:r>
            <a:endParaRPr sz="4500">
              <a:latin typeface="Arial"/>
              <a:ea typeface="Arial"/>
              <a:cs typeface="Arial"/>
              <a:sym typeface="Arial"/>
            </a:endParaRPr>
          </a:p>
          <a:p>
            <a:pPr indent="0" lvl="0" marL="457200" rtl="0" algn="l">
              <a:lnSpc>
                <a:spcPct val="115000"/>
              </a:lnSpc>
              <a:spcBef>
                <a:spcPts val="1200"/>
              </a:spcBef>
              <a:spcAft>
                <a:spcPts val="0"/>
              </a:spcAft>
              <a:buNone/>
            </a:pPr>
            <a:r>
              <a:t/>
            </a:r>
            <a:endParaRPr b="1" sz="1700">
              <a:latin typeface="Arial"/>
              <a:ea typeface="Arial"/>
              <a:cs typeface="Arial"/>
              <a:sym typeface="Arial"/>
            </a:endParaRPr>
          </a:p>
          <a:p>
            <a:pPr indent="0" lvl="0" marL="342900" rtl="0" algn="l">
              <a:spcBef>
                <a:spcPts val="12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ctrTitle"/>
          </p:nvPr>
        </p:nvSpPr>
        <p:spPr>
          <a:xfrm>
            <a:off x="566475" y="5557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Results and Analysis :</a:t>
            </a:r>
            <a:endParaRPr/>
          </a:p>
        </p:txBody>
      </p:sp>
      <p:pic>
        <p:nvPicPr>
          <p:cNvPr id="217" name="Google Shape;217;p35"/>
          <p:cNvPicPr preferRelativeResize="0"/>
          <p:nvPr/>
        </p:nvPicPr>
        <p:blipFill rotWithShape="1">
          <a:blip r:embed="rId3">
            <a:alphaModFix/>
          </a:blip>
          <a:srcRect b="21488" l="0" r="16331" t="0"/>
          <a:stretch/>
        </p:blipFill>
        <p:spPr>
          <a:xfrm>
            <a:off x="280875" y="1420925"/>
            <a:ext cx="8343599" cy="4736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ctrTitle"/>
          </p:nvPr>
        </p:nvSpPr>
        <p:spPr>
          <a:xfrm>
            <a:off x="566475" y="5557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Results and Analysis :</a:t>
            </a:r>
            <a:endParaRPr/>
          </a:p>
        </p:txBody>
      </p:sp>
      <p:pic>
        <p:nvPicPr>
          <p:cNvPr id="223" name="Google Shape;223;p36"/>
          <p:cNvPicPr preferRelativeResize="0"/>
          <p:nvPr/>
        </p:nvPicPr>
        <p:blipFill>
          <a:blip r:embed="rId3">
            <a:alphaModFix/>
          </a:blip>
          <a:stretch>
            <a:fillRect/>
          </a:stretch>
        </p:blipFill>
        <p:spPr>
          <a:xfrm>
            <a:off x="1621325" y="2843900"/>
            <a:ext cx="5467350" cy="1733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ctrTitle"/>
          </p:nvPr>
        </p:nvSpPr>
        <p:spPr>
          <a:xfrm>
            <a:off x="566475" y="5557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Results and Analysis :</a:t>
            </a:r>
            <a:endParaRPr/>
          </a:p>
        </p:txBody>
      </p:sp>
      <p:sp>
        <p:nvSpPr>
          <p:cNvPr id="229" name="Google Shape;229;p37"/>
          <p:cNvSpPr txBox="1"/>
          <p:nvPr/>
        </p:nvSpPr>
        <p:spPr>
          <a:xfrm>
            <a:off x="138075" y="2001400"/>
            <a:ext cx="8629200" cy="386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rPr>
              <a:t>BLEU Scores</a:t>
            </a:r>
            <a:r>
              <a:rPr lang="en-US" sz="1500">
                <a:solidFill>
                  <a:schemeClr val="dk1"/>
                </a:solidFill>
              </a:rPr>
              <a:t>: Very low across all videos, indicating limited exact word overlap with reference stories, likely due to the creative flexibility of storytelling.</a:t>
            </a:r>
            <a:endParaRPr sz="1500">
              <a:solidFill>
                <a:schemeClr val="dk1"/>
              </a:solidFill>
            </a:endParaRPr>
          </a:p>
          <a:p>
            <a:pPr indent="0" lvl="0" marL="0" rtl="0" algn="l">
              <a:spcBef>
                <a:spcPts val="0"/>
              </a:spcBef>
              <a:spcAft>
                <a:spcPts val="0"/>
              </a:spcAft>
              <a:buNone/>
            </a:pPr>
            <a:r>
              <a:rPr b="1" lang="en-US" sz="1500">
                <a:solidFill>
                  <a:schemeClr val="dk1"/>
                </a:solidFill>
              </a:rPr>
              <a:t>ROUGE-1 Scores</a:t>
            </a:r>
            <a:r>
              <a:rPr lang="en-US" sz="1500">
                <a:solidFill>
                  <a:schemeClr val="dk1"/>
                </a:solidFill>
              </a:rPr>
              <a:t>: Moderate overlap in key words, with scores ranging from 0.14 to 0.27. Video 03 achieved the highest alignment with the reference story.</a:t>
            </a:r>
            <a:endParaRPr sz="1500">
              <a:solidFill>
                <a:schemeClr val="dk1"/>
              </a:solidFill>
            </a:endParaRPr>
          </a:p>
          <a:p>
            <a:pPr indent="0" lvl="0" marL="0" rtl="0" algn="l">
              <a:spcBef>
                <a:spcPts val="0"/>
              </a:spcBef>
              <a:spcAft>
                <a:spcPts val="0"/>
              </a:spcAft>
              <a:buNone/>
            </a:pPr>
            <a:r>
              <a:rPr b="1" lang="en-US" sz="1500">
                <a:solidFill>
                  <a:schemeClr val="dk1"/>
                </a:solidFill>
              </a:rPr>
              <a:t>ROUGE-2 Scores</a:t>
            </a:r>
            <a:r>
              <a:rPr lang="en-US" sz="1500">
                <a:solidFill>
                  <a:schemeClr val="dk1"/>
                </a:solidFill>
              </a:rPr>
              <a:t>: Low bigram (two-word sequence) overlap, suggesting diverse phrasing and limited sequence similarity.</a:t>
            </a:r>
            <a:endParaRPr sz="1500">
              <a:solidFill>
                <a:schemeClr val="dk1"/>
              </a:solidFill>
            </a:endParaRPr>
          </a:p>
          <a:p>
            <a:pPr indent="0" lvl="0" marL="0" rtl="0" algn="l">
              <a:spcBef>
                <a:spcPts val="0"/>
              </a:spcBef>
              <a:spcAft>
                <a:spcPts val="0"/>
              </a:spcAft>
              <a:buNone/>
            </a:pPr>
            <a:r>
              <a:rPr b="1" lang="en-US" sz="1500">
                <a:solidFill>
                  <a:schemeClr val="dk1"/>
                </a:solidFill>
              </a:rPr>
              <a:t>ROUGE-L Scores</a:t>
            </a:r>
            <a:r>
              <a:rPr lang="en-US" sz="1500">
                <a:solidFill>
                  <a:schemeClr val="dk1"/>
                </a:solidFill>
              </a:rPr>
              <a:t>: Moderate structural alignment, especially in Video 02, indicating that some generated stories retain a structural flow similar to the reference.</a:t>
            </a:r>
            <a:endParaRPr sz="1500">
              <a:solidFill>
                <a:schemeClr val="dk1"/>
              </a:solidFill>
            </a:endParaRPr>
          </a:p>
          <a:p>
            <a:pPr indent="0" lvl="0" marL="0" rtl="0" algn="l">
              <a:spcBef>
                <a:spcPts val="0"/>
              </a:spcBef>
              <a:spcAft>
                <a:spcPts val="0"/>
              </a:spcAft>
              <a:buNone/>
            </a:pPr>
            <a:r>
              <a:rPr b="1" lang="en-US" sz="1500">
                <a:solidFill>
                  <a:schemeClr val="dk1"/>
                </a:solidFill>
              </a:rPr>
              <a:t>Overall Performance</a:t>
            </a:r>
            <a:r>
              <a:rPr lang="en-US" sz="1500">
                <a:solidFill>
                  <a:schemeClr val="dk1"/>
                </a:solidFill>
              </a:rPr>
              <a: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Best alignment with reference text observed in Video 03.</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Lowest alignment in Video 08, possibly due to challenges in capturing specific narrative themes.</a:t>
            </a:r>
            <a:endParaRPr sz="1500">
              <a:solidFill>
                <a:schemeClr val="dk1"/>
              </a:solidFill>
            </a:endParaRPr>
          </a:p>
          <a:p>
            <a:pPr indent="0" lvl="0" marL="0" rtl="0" algn="l">
              <a:lnSpc>
                <a:spcPct val="115000"/>
              </a:lnSpc>
              <a:spcBef>
                <a:spcPts val="1200"/>
              </a:spcBef>
              <a:spcAft>
                <a:spcPts val="0"/>
              </a:spcAft>
              <a:buNone/>
            </a:pPr>
            <a:r>
              <a:rPr b="1" lang="en-US" sz="1500">
                <a:solidFill>
                  <a:schemeClr val="dk1"/>
                </a:solidFill>
              </a:rPr>
              <a:t>Key Insight</a:t>
            </a:r>
            <a:r>
              <a:rPr lang="en-US" sz="1500">
                <a:solidFill>
                  <a:schemeClr val="dk1"/>
                </a:solidFill>
              </a:rPr>
              <a:t>: The model generates creative and thematically consistent stories, though exact word and phrase matching with references remain limited.</a:t>
            </a:r>
            <a:endParaRPr sz="15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ctrTitle"/>
          </p:nvPr>
        </p:nvSpPr>
        <p:spPr>
          <a:xfrm>
            <a:off x="566475" y="5557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Outcome:</a:t>
            </a:r>
            <a:endParaRPr/>
          </a:p>
        </p:txBody>
      </p:sp>
      <p:sp>
        <p:nvSpPr>
          <p:cNvPr id="235" name="Google Shape;235;p38"/>
          <p:cNvSpPr txBox="1"/>
          <p:nvPr/>
        </p:nvSpPr>
        <p:spPr>
          <a:xfrm>
            <a:off x="138075" y="2001400"/>
            <a:ext cx="8629200" cy="1936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1700"/>
              <a:t>Our results indicate strong thematic alignment in most cases, with generated stories effectively reflecting key aspects of the videos. However, challenges remain in maintaining coherence across multiple captions when scenes change rapidly. Overall, our proof of concept demonstrates the potential of combining frame-level captioning with story generation, offering a novel approach to automatic video interpretation.</a:t>
            </a:r>
            <a:endParaRPr sz="1500">
              <a:solidFill>
                <a:srgbClr val="ECECEC"/>
              </a:solidFill>
              <a:highlight>
                <a:srgbClr val="212121"/>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ECECEC"/>
              </a:solidFill>
              <a:highlight>
                <a:srgbClr val="212121"/>
              </a:highlight>
            </a:endParaRPr>
          </a:p>
          <a:p>
            <a:pPr indent="0" lvl="0" marL="0" rtl="0" algn="l">
              <a:lnSpc>
                <a:spcPct val="115000"/>
              </a:lnSpc>
              <a:spcBef>
                <a:spcPts val="0"/>
              </a:spcBef>
              <a:spcAft>
                <a:spcPts val="0"/>
              </a:spcAft>
              <a:buNone/>
            </a:pPr>
            <a:r>
              <a:t/>
            </a:r>
            <a:endParaRPr b="1" sz="15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ctrTitle"/>
          </p:nvPr>
        </p:nvSpPr>
        <p:spPr>
          <a:xfrm>
            <a:off x="202250" y="729650"/>
            <a:ext cx="8820300" cy="57945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b="1" lang="en-US" sz="1600">
                <a:latin typeface="Arial"/>
                <a:ea typeface="Arial"/>
                <a:cs typeface="Arial"/>
                <a:sym typeface="Arial"/>
              </a:rPr>
              <a:t>Pros:</a:t>
            </a:r>
            <a:endParaRPr b="1" sz="1600">
              <a:latin typeface="Arial"/>
              <a:ea typeface="Arial"/>
              <a:cs typeface="Arial"/>
              <a:sym typeface="Arial"/>
            </a:endParaRPr>
          </a:p>
          <a:p>
            <a:pPr indent="-317500" lvl="0" marL="457200" rtl="0" algn="l">
              <a:lnSpc>
                <a:spcPct val="115000"/>
              </a:lnSpc>
              <a:spcBef>
                <a:spcPts val="1200"/>
              </a:spcBef>
              <a:spcAft>
                <a:spcPts val="0"/>
              </a:spcAft>
              <a:buSzPts val="1400"/>
              <a:buFont typeface="Arial"/>
              <a:buAutoNum type="arabicPeriod"/>
            </a:pPr>
            <a:r>
              <a:rPr b="1" lang="en-US" sz="1400">
                <a:latin typeface="Arial"/>
                <a:ea typeface="Arial"/>
                <a:cs typeface="Arial"/>
                <a:sym typeface="Arial"/>
              </a:rPr>
              <a:t>Diverse Datasets:</a:t>
            </a:r>
            <a:r>
              <a:rPr lang="en-US" sz="1400">
                <a:latin typeface="Arial"/>
                <a:ea typeface="Arial"/>
                <a:cs typeface="Arial"/>
                <a:sym typeface="Arial"/>
              </a:rPr>
              <a:t> Utilizes both a large-scale image-caption dataset and a curated book dataset, enhancing model robustness.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rabicPeriod"/>
            </a:pPr>
            <a:r>
              <a:rPr b="1" lang="en-US" sz="1400">
                <a:latin typeface="Arial"/>
                <a:ea typeface="Arial"/>
                <a:cs typeface="Arial"/>
                <a:sym typeface="Arial"/>
              </a:rPr>
              <a:t>Advanced Neural Networks:</a:t>
            </a:r>
            <a:r>
              <a:rPr lang="en-US" sz="1400">
                <a:latin typeface="Arial"/>
                <a:ea typeface="Arial"/>
                <a:cs typeface="Arial"/>
                <a:sym typeface="Arial"/>
              </a:rPr>
              <a:t> Skip-thought encoder-decoder for coherent story generation.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rabicPeriod"/>
            </a:pPr>
            <a:r>
              <a:rPr b="1" lang="en-US" sz="1400">
                <a:latin typeface="Arial"/>
                <a:ea typeface="Arial"/>
                <a:cs typeface="Arial"/>
                <a:sym typeface="Arial"/>
              </a:rPr>
              <a:t>Novel Style Transfer:</a:t>
            </a:r>
            <a:r>
              <a:rPr lang="en-US" sz="1400">
                <a:latin typeface="Arial"/>
                <a:ea typeface="Arial"/>
                <a:cs typeface="Arial"/>
                <a:sym typeface="Arial"/>
              </a:rPr>
              <a:t> Implements deep style transfer to convert captions into specific story genres (romance/horror).</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rabicPeriod"/>
            </a:pPr>
            <a:r>
              <a:rPr b="1" lang="en-US" sz="1400">
                <a:latin typeface="Arial"/>
                <a:ea typeface="Arial"/>
                <a:cs typeface="Arial"/>
                <a:sym typeface="Arial"/>
              </a:rPr>
              <a:t>Detailed Methodology:</a:t>
            </a:r>
            <a:r>
              <a:rPr lang="en-US" sz="1400">
                <a:latin typeface="Arial"/>
                <a:ea typeface="Arial"/>
                <a:cs typeface="Arial"/>
                <a:sym typeface="Arial"/>
              </a:rPr>
              <a:t> Thorough explanation of model architecture and training with validated results.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rabicPeriod"/>
            </a:pPr>
            <a:r>
              <a:rPr b="1" lang="en-US" sz="1400">
                <a:latin typeface="Arial"/>
                <a:ea typeface="Arial"/>
                <a:cs typeface="Arial"/>
                <a:sym typeface="Arial"/>
              </a:rPr>
              <a:t>Realistic Story Generation:</a:t>
            </a:r>
            <a:r>
              <a:rPr lang="en-US" sz="1400">
                <a:latin typeface="Arial"/>
                <a:ea typeface="Arial"/>
                <a:cs typeface="Arial"/>
                <a:sym typeface="Arial"/>
              </a:rPr>
              <a:t> Produces vivid, semantically coherent stories that match image content.</a:t>
            </a:r>
            <a:endParaRPr sz="140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sz="1600">
                <a:latin typeface="Arial"/>
                <a:ea typeface="Arial"/>
                <a:cs typeface="Arial"/>
                <a:sym typeface="Arial"/>
              </a:rPr>
              <a:t>Cons:</a:t>
            </a:r>
            <a:endParaRPr b="1" sz="1600">
              <a:latin typeface="Arial"/>
              <a:ea typeface="Arial"/>
              <a:cs typeface="Arial"/>
              <a:sym typeface="Arial"/>
            </a:endParaRPr>
          </a:p>
          <a:p>
            <a:pPr indent="-317500" lvl="0" marL="457200" rtl="0" algn="l">
              <a:lnSpc>
                <a:spcPct val="115000"/>
              </a:lnSpc>
              <a:spcBef>
                <a:spcPts val="1200"/>
              </a:spcBef>
              <a:spcAft>
                <a:spcPts val="0"/>
              </a:spcAft>
              <a:buSzPts val="1400"/>
              <a:buFont typeface="Arial"/>
              <a:buAutoNum type="arabicPeriod"/>
            </a:pPr>
            <a:r>
              <a:rPr b="1" lang="en-US" sz="1400">
                <a:latin typeface="Arial"/>
                <a:ea typeface="Arial"/>
                <a:cs typeface="Arial"/>
                <a:sym typeface="Arial"/>
              </a:rPr>
              <a:t>Complex and Resource-Intensive:</a:t>
            </a:r>
            <a:r>
              <a:rPr lang="en-US" sz="1400">
                <a:latin typeface="Arial"/>
                <a:ea typeface="Arial"/>
                <a:cs typeface="Arial"/>
                <a:sym typeface="Arial"/>
              </a:rPr>
              <a:t> The model’s architecture requires significant computational resources.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rabicPeriod"/>
            </a:pPr>
            <a:r>
              <a:rPr b="1" lang="en-US" sz="1400">
                <a:latin typeface="Arial"/>
                <a:ea typeface="Arial"/>
                <a:cs typeface="Arial"/>
                <a:sym typeface="Arial"/>
              </a:rPr>
              <a:t>Limited Story Dataset:</a:t>
            </a:r>
            <a:r>
              <a:rPr lang="en-US" sz="1400">
                <a:latin typeface="Arial"/>
                <a:ea typeface="Arial"/>
                <a:cs typeface="Arial"/>
                <a:sym typeface="Arial"/>
              </a:rPr>
              <a:t> The relatively small book dataset may limit genre diversity and model generalization.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rabicPeriod"/>
            </a:pPr>
            <a:r>
              <a:rPr b="1" lang="en-US" sz="1400">
                <a:latin typeface="Arial"/>
                <a:ea typeface="Arial"/>
                <a:cs typeface="Arial"/>
                <a:sym typeface="Arial"/>
              </a:rPr>
              <a:t>Data Dependency:</a:t>
            </a:r>
            <a:r>
              <a:rPr lang="en-US" sz="1400">
                <a:latin typeface="Arial"/>
                <a:ea typeface="Arial"/>
                <a:cs typeface="Arial"/>
                <a:sym typeface="Arial"/>
              </a:rPr>
              <a:t> Model performance is highly dependent on the quality and diversity of training data.</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rabicPeriod"/>
            </a:pPr>
            <a:r>
              <a:rPr b="1" lang="en-US" sz="1400">
                <a:latin typeface="Arial"/>
                <a:ea typeface="Arial"/>
                <a:cs typeface="Arial"/>
                <a:sym typeface="Arial"/>
              </a:rPr>
              <a:t>Lack of Evaluation Metrics:</a:t>
            </a:r>
            <a:r>
              <a:rPr lang="en-US" sz="1400">
                <a:latin typeface="Arial"/>
                <a:ea typeface="Arial"/>
                <a:cs typeface="Arial"/>
                <a:sym typeface="Arial"/>
              </a:rPr>
              <a:t> No quantitative metrics provided for evaluating story quality.</a:t>
            </a:r>
            <a:endParaRPr sz="1400">
              <a:latin typeface="Arial"/>
              <a:ea typeface="Arial"/>
              <a:cs typeface="Arial"/>
              <a:sym typeface="Arial"/>
            </a:endParaRPr>
          </a:p>
          <a:p>
            <a:pPr indent="0" lvl="0" marL="457200" rtl="0" algn="l">
              <a:lnSpc>
                <a:spcPct val="115000"/>
              </a:lnSpc>
              <a:spcBef>
                <a:spcPts val="1200"/>
              </a:spcBef>
              <a:spcAft>
                <a:spcPts val="0"/>
              </a:spcAft>
              <a:buNone/>
            </a:pPr>
            <a:r>
              <a:t/>
            </a:r>
            <a:endParaRPr sz="1400">
              <a:latin typeface="Arial"/>
              <a:ea typeface="Arial"/>
              <a:cs typeface="Arial"/>
              <a:sym typeface="Arial"/>
            </a:endParaRPr>
          </a:p>
          <a:p>
            <a:pPr indent="0" lvl="0" marL="0" rtl="0" algn="ctr">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457200" y="-263787"/>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Literature Review (11 Papers) </a:t>
            </a:r>
            <a:endParaRPr/>
          </a:p>
        </p:txBody>
      </p:sp>
      <p:graphicFrame>
        <p:nvGraphicFramePr>
          <p:cNvPr id="101" name="Google Shape;101;p16"/>
          <p:cNvGraphicFramePr/>
          <p:nvPr/>
        </p:nvGraphicFramePr>
        <p:xfrm>
          <a:off x="551325" y="611550"/>
          <a:ext cx="3000000" cy="3000000"/>
        </p:xfrm>
        <a:graphic>
          <a:graphicData uri="http://schemas.openxmlformats.org/drawingml/2006/table">
            <a:tbl>
              <a:tblPr bandRow="1" firstRow="1">
                <a:noFill/>
                <a:tableStyleId>{7EDEB818-FE6C-4872-8F6D-8A0F8689F240}</a:tableStyleId>
              </a:tblPr>
              <a:tblGrid>
                <a:gridCol w="2720825"/>
                <a:gridCol w="1123325"/>
                <a:gridCol w="2094225"/>
                <a:gridCol w="2253075"/>
              </a:tblGrid>
              <a:tr h="1081625">
                <a:tc>
                  <a:txBody>
                    <a:bodyPr/>
                    <a:lstStyle/>
                    <a:p>
                      <a:pPr indent="0" lvl="0" marL="0" marR="0" rtl="0" algn="l">
                        <a:spcBef>
                          <a:spcPts val="0"/>
                        </a:spcBef>
                        <a:spcAft>
                          <a:spcPts val="0"/>
                        </a:spcAft>
                        <a:buNone/>
                      </a:pPr>
                      <a:r>
                        <a:rPr lang="en-US" sz="1800" u="none" cap="none" strike="noStrike"/>
                        <a:t>Paper</a:t>
                      </a:r>
                      <a:endParaRPr sz="1800"/>
                    </a:p>
                  </a:txBody>
                  <a:tcPr marT="45725" marB="45725" marR="91450" marL="91450"/>
                </a:tc>
                <a:tc>
                  <a:txBody>
                    <a:bodyPr/>
                    <a:lstStyle/>
                    <a:p>
                      <a:pPr indent="0" lvl="0" marL="0" marR="0" rtl="0" algn="l">
                        <a:spcBef>
                          <a:spcPts val="0"/>
                        </a:spcBef>
                        <a:spcAft>
                          <a:spcPts val="0"/>
                        </a:spcAft>
                        <a:buNone/>
                      </a:pPr>
                      <a:r>
                        <a:rPr lang="en-US" sz="1800"/>
                        <a:t>Year of Publication</a:t>
                      </a:r>
                      <a:endParaRPr sz="1800"/>
                    </a:p>
                  </a:txBody>
                  <a:tcPr marT="45725" marB="45725" marR="91450" marL="91450"/>
                </a:tc>
                <a:tc>
                  <a:txBody>
                    <a:bodyPr/>
                    <a:lstStyle/>
                    <a:p>
                      <a:pPr indent="0" lvl="0" marL="0" marR="0" rtl="0" algn="l">
                        <a:spcBef>
                          <a:spcPts val="0"/>
                        </a:spcBef>
                        <a:spcAft>
                          <a:spcPts val="0"/>
                        </a:spcAft>
                        <a:buNone/>
                      </a:pPr>
                      <a:r>
                        <a:rPr lang="en-US" sz="1800"/>
                        <a:t>Pros</a:t>
                      </a:r>
                      <a:endParaRPr sz="1800"/>
                    </a:p>
                  </a:txBody>
                  <a:tcPr marT="45725" marB="45725" marR="91450" marL="91450"/>
                </a:tc>
                <a:tc>
                  <a:txBody>
                    <a:bodyPr/>
                    <a:lstStyle/>
                    <a:p>
                      <a:pPr indent="0" lvl="0" marL="0" marR="0" rtl="0" algn="l">
                        <a:spcBef>
                          <a:spcPts val="0"/>
                        </a:spcBef>
                        <a:spcAft>
                          <a:spcPts val="0"/>
                        </a:spcAft>
                        <a:buNone/>
                      </a:pPr>
                      <a:r>
                        <a:rPr lang="en-US" sz="1800"/>
                        <a:t>Cons</a:t>
                      </a:r>
                      <a:endParaRPr sz="1800"/>
                    </a:p>
                  </a:txBody>
                  <a:tcPr marT="45725" marB="45725" marR="91450" marL="91450"/>
                </a:tc>
              </a:tr>
              <a:tr h="1486125">
                <a:tc>
                  <a:txBody>
                    <a:bodyPr/>
                    <a:lstStyle/>
                    <a:p>
                      <a:pPr indent="0" lvl="0" marL="0" rtl="0" algn="l">
                        <a:lnSpc>
                          <a:spcPct val="115000"/>
                        </a:lnSpc>
                        <a:spcBef>
                          <a:spcPts val="1400"/>
                        </a:spcBef>
                        <a:spcAft>
                          <a:spcPts val="0"/>
                        </a:spcAft>
                        <a:buClr>
                          <a:schemeClr val="dk1"/>
                        </a:buClr>
                        <a:buSzPts val="1100"/>
                        <a:buFont typeface="Arial"/>
                        <a:buNone/>
                      </a:pPr>
                      <a:r>
                        <a:rPr b="1" lang="en-US" sz="1300" u="sng">
                          <a:solidFill>
                            <a:schemeClr val="hlink"/>
                          </a:solidFill>
                          <a:latin typeface="Arial"/>
                          <a:ea typeface="Arial"/>
                          <a:cs typeface="Arial"/>
                          <a:sym typeface="Arial"/>
                          <a:hlinkClick r:id="rId3"/>
                        </a:rPr>
                        <a:t>Towards controllable story generation</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US" sz="1100">
                          <a:latin typeface="Arial"/>
                          <a:ea typeface="Arial"/>
                          <a:cs typeface="Arial"/>
                          <a:sym typeface="Arial"/>
                        </a:rPr>
                        <a:t>Authors:</a:t>
                      </a:r>
                      <a:r>
                        <a:rPr lang="en-US" sz="1100">
                          <a:latin typeface="Arial"/>
                          <a:ea typeface="Arial"/>
                          <a:cs typeface="Arial"/>
                          <a:sym typeface="Arial"/>
                        </a:rPr>
                        <a:t> N. Peng, M. Ghazvininejad, J. May, K. Knight</a:t>
                      </a:r>
                      <a:endParaRPr sz="1100">
                        <a:latin typeface="Arial"/>
                        <a:ea typeface="Arial"/>
                        <a:cs typeface="Arial"/>
                        <a:sym typeface="Arial"/>
                      </a:endParaRPr>
                    </a:p>
                    <a:p>
                      <a:pPr indent="0" lvl="0" marL="0" marR="0" rtl="0" algn="l">
                        <a:spcBef>
                          <a:spcPts val="120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2018</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Introduces methods for controlling narrative flow in story generation, making AI-generated stories more coherent.</a:t>
                      </a:r>
                      <a:endParaRPr sz="1200"/>
                    </a:p>
                    <a:p>
                      <a:pPr indent="0" lvl="0" marL="0" rtl="0" algn="l">
                        <a:spcBef>
                          <a:spcPts val="0"/>
                        </a:spcBef>
                        <a:spcAft>
                          <a:spcPts val="0"/>
                        </a:spcAft>
                        <a:buClr>
                          <a:schemeClr val="dk1"/>
                        </a:buClr>
                        <a:buSzPts val="1100"/>
                        <a:buFont typeface="Arial"/>
                        <a:buNone/>
                      </a:pPr>
                      <a:r>
                        <a:rPr lang="en-US" sz="1200"/>
                        <a:t>Utilizes advanced natural language processing techniques for enhanced storytelling.</a:t>
                      </a:r>
                      <a:endParaRPr sz="1200"/>
                    </a:p>
                    <a:p>
                      <a:pPr indent="0" lvl="0" marL="0" marR="0" rtl="0" algn="l">
                        <a:spcBef>
                          <a:spcPts val="0"/>
                        </a:spcBef>
                        <a:spcAft>
                          <a:spcPts val="0"/>
                        </a:spcAft>
                        <a:buNone/>
                      </a:pPr>
                      <a:r>
                        <a:t/>
                      </a:r>
                      <a:endParaRPr sz="1200"/>
                    </a:p>
                  </a:txBody>
                  <a:tcPr marT="45725" marB="45725" marR="91450" marL="91450"/>
                </a:tc>
                <a:tc>
                  <a:txBody>
                    <a:bodyPr/>
                    <a:lstStyle/>
                    <a:p>
                      <a:pPr indent="0" lvl="0" marL="0" rtl="0" algn="l">
                        <a:spcBef>
                          <a:spcPts val="0"/>
                        </a:spcBef>
                        <a:spcAft>
                          <a:spcPts val="0"/>
                        </a:spcAft>
                        <a:buSzPts val="1100"/>
                        <a:buNone/>
                      </a:pPr>
                      <a:r>
                        <a:rPr lang="en-US" sz="1200"/>
                        <a:t>Limited by the complexity of integrating diverse narrative elements.</a:t>
                      </a:r>
                      <a:endParaRPr sz="1200"/>
                    </a:p>
                    <a:p>
                      <a:pPr indent="0" lvl="0" marL="0" rtl="0" algn="l">
                        <a:spcBef>
                          <a:spcPts val="0"/>
                        </a:spcBef>
                        <a:spcAft>
                          <a:spcPts val="0"/>
                        </a:spcAft>
                        <a:buSzPts val="1100"/>
                        <a:buNone/>
                      </a:pPr>
                      <a:r>
                        <a:rPr lang="en-US" sz="1200"/>
                        <a:t>May produce repetitive or formulaic content without further refinement.</a:t>
                      </a:r>
                      <a:endParaRPr sz="1200"/>
                    </a:p>
                    <a:p>
                      <a:pPr indent="0" lvl="0" marL="0" rtl="0" algn="l">
                        <a:spcBef>
                          <a:spcPts val="0"/>
                        </a:spcBef>
                        <a:spcAft>
                          <a:spcPts val="0"/>
                        </a:spcAft>
                        <a:buSzPts val="1100"/>
                        <a:buNone/>
                      </a:pPr>
                      <a:r>
                        <a:t/>
                      </a:r>
                      <a:endParaRPr sz="1200"/>
                    </a:p>
                  </a:txBody>
                  <a:tcPr marT="45725" marB="45725" marR="91450" marL="91450"/>
                </a:tc>
              </a:tr>
              <a:tr h="1678575">
                <a:tc>
                  <a:txBody>
                    <a:bodyPr/>
                    <a:lstStyle/>
                    <a:p>
                      <a:pPr indent="0" lvl="0" marL="0" rtl="0" algn="l">
                        <a:lnSpc>
                          <a:spcPct val="115000"/>
                        </a:lnSpc>
                        <a:spcBef>
                          <a:spcPts val="1400"/>
                        </a:spcBef>
                        <a:spcAft>
                          <a:spcPts val="0"/>
                        </a:spcAft>
                        <a:buClr>
                          <a:schemeClr val="dk1"/>
                        </a:buClr>
                        <a:buSzPts val="1100"/>
                        <a:buFont typeface="Arial"/>
                        <a:buNone/>
                      </a:pPr>
                      <a:r>
                        <a:rPr b="1" lang="en-US" sz="1300">
                          <a:latin typeface="Arial"/>
                          <a:ea typeface="Arial"/>
                          <a:cs typeface="Arial"/>
                          <a:sym typeface="Arial"/>
                        </a:rPr>
                        <a:t>Image captioning with deep bidirectional LSTMs and multi-task learning</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US" sz="1100">
                          <a:latin typeface="Arial"/>
                          <a:ea typeface="Arial"/>
                          <a:cs typeface="Arial"/>
                          <a:sym typeface="Arial"/>
                        </a:rPr>
                        <a:t>Authors:</a:t>
                      </a:r>
                      <a:r>
                        <a:rPr lang="en-US" sz="1100">
                          <a:latin typeface="Arial"/>
                          <a:ea typeface="Arial"/>
                          <a:cs typeface="Arial"/>
                          <a:sym typeface="Arial"/>
                        </a:rPr>
                        <a:t> C. Wang, H. Yang, C. Meinel</a:t>
                      </a:r>
                      <a:endParaRPr sz="1100">
                        <a:latin typeface="Arial"/>
                        <a:ea typeface="Arial"/>
                        <a:cs typeface="Arial"/>
                        <a:sym typeface="Arial"/>
                      </a:endParaRPr>
                    </a:p>
                    <a:p>
                      <a:pPr indent="0" lvl="0" marL="0" marR="0" rtl="0" algn="l">
                        <a:spcBef>
                          <a:spcPts val="120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2021</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Enhances image captioning by incorporating bidirectional LSTMs and multi-task learning.</a:t>
                      </a:r>
                      <a:endParaRPr sz="1200"/>
                    </a:p>
                    <a:p>
                      <a:pPr indent="0" lvl="0" marL="0" rtl="0" algn="l">
                        <a:spcBef>
                          <a:spcPts val="0"/>
                        </a:spcBef>
                        <a:spcAft>
                          <a:spcPts val="0"/>
                        </a:spcAft>
                        <a:buClr>
                          <a:schemeClr val="dk1"/>
                        </a:buClr>
                        <a:buSzPts val="1100"/>
                        <a:buFont typeface="Arial"/>
                        <a:buNone/>
                      </a:pPr>
                      <a:r>
                        <a:rPr lang="en-US" sz="1200"/>
                        <a:t>Improves the contextual understanding of images, resulting in more accurate and relevant captions.</a:t>
                      </a:r>
                      <a:endParaRPr sz="1200"/>
                    </a:p>
                    <a:p>
                      <a:pPr indent="0" lvl="0" marL="0" marR="0" rtl="0" algn="l">
                        <a:spcBef>
                          <a:spcPts val="0"/>
                        </a:spcBef>
                        <a:spcAft>
                          <a:spcPts val="0"/>
                        </a:spcAft>
                        <a:buNone/>
                      </a:pPr>
                      <a:r>
                        <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The model can be computationally intensive, affecting scalability.</a:t>
                      </a:r>
                      <a:endParaRPr sz="1200"/>
                    </a:p>
                    <a:p>
                      <a:pPr indent="0" lvl="0" marL="0" rtl="0" algn="l">
                        <a:spcBef>
                          <a:spcPts val="0"/>
                        </a:spcBef>
                        <a:spcAft>
                          <a:spcPts val="0"/>
                        </a:spcAft>
                        <a:buClr>
                          <a:schemeClr val="dk1"/>
                        </a:buClr>
                        <a:buSzPts val="1100"/>
                        <a:buFont typeface="Arial"/>
                        <a:buNone/>
                      </a:pPr>
                      <a:r>
                        <a:rPr lang="en-US" sz="1200"/>
                        <a:t>Performance may degrade with complex or cluttered images.</a:t>
                      </a:r>
                      <a:endParaRPr sz="1200"/>
                    </a:p>
                    <a:p>
                      <a:pPr indent="0" lvl="0" marL="0" marR="0" rtl="0" algn="l">
                        <a:spcBef>
                          <a:spcPts val="0"/>
                        </a:spcBef>
                        <a:spcAft>
                          <a:spcPts val="0"/>
                        </a:spcAft>
                        <a:buNone/>
                      </a:pPr>
                      <a:r>
                        <a:t/>
                      </a:r>
                      <a:endParaRPr sz="1200"/>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aphicFrame>
        <p:nvGraphicFramePr>
          <p:cNvPr id="106" name="Google Shape;106;p17"/>
          <p:cNvGraphicFramePr/>
          <p:nvPr/>
        </p:nvGraphicFramePr>
        <p:xfrm>
          <a:off x="657200" y="128675"/>
          <a:ext cx="3000000" cy="3000000"/>
        </p:xfrm>
        <a:graphic>
          <a:graphicData uri="http://schemas.openxmlformats.org/drawingml/2006/table">
            <a:tbl>
              <a:tblPr bandRow="1" firstRow="1">
                <a:noFill/>
                <a:tableStyleId>{7EDEB818-FE6C-4872-8F6D-8A0F8689F240}</a:tableStyleId>
              </a:tblPr>
              <a:tblGrid>
                <a:gridCol w="2297225"/>
                <a:gridCol w="920325"/>
                <a:gridCol w="2270750"/>
                <a:gridCol w="2456075"/>
              </a:tblGrid>
              <a:tr h="561625">
                <a:tc>
                  <a:txBody>
                    <a:bodyPr/>
                    <a:lstStyle/>
                    <a:p>
                      <a:pPr indent="0" lvl="0" marL="0" marR="0" rtl="0" algn="l">
                        <a:spcBef>
                          <a:spcPts val="0"/>
                        </a:spcBef>
                        <a:spcAft>
                          <a:spcPts val="0"/>
                        </a:spcAft>
                        <a:buNone/>
                      </a:pPr>
                      <a:r>
                        <a:rPr lang="en-US" sz="1800" u="none" cap="none" strike="noStrike"/>
                        <a:t>Paper</a:t>
                      </a:r>
                      <a:endParaRPr sz="1800"/>
                    </a:p>
                  </a:txBody>
                  <a:tcPr marT="45725" marB="45725" marR="91450" marL="91450"/>
                </a:tc>
                <a:tc>
                  <a:txBody>
                    <a:bodyPr/>
                    <a:lstStyle/>
                    <a:p>
                      <a:pPr indent="0" lvl="0" marL="0" marR="0" rtl="0" algn="l">
                        <a:spcBef>
                          <a:spcPts val="0"/>
                        </a:spcBef>
                        <a:spcAft>
                          <a:spcPts val="0"/>
                        </a:spcAft>
                        <a:buNone/>
                      </a:pPr>
                      <a:r>
                        <a:rPr lang="en-US" sz="1800"/>
                        <a:t>Year of Publication</a:t>
                      </a:r>
                      <a:endParaRPr sz="1800"/>
                    </a:p>
                  </a:txBody>
                  <a:tcPr marT="45725" marB="45725" marR="91450" marL="91450"/>
                </a:tc>
                <a:tc>
                  <a:txBody>
                    <a:bodyPr/>
                    <a:lstStyle/>
                    <a:p>
                      <a:pPr indent="0" lvl="0" marL="0" marR="0" rtl="0" algn="l">
                        <a:spcBef>
                          <a:spcPts val="0"/>
                        </a:spcBef>
                        <a:spcAft>
                          <a:spcPts val="0"/>
                        </a:spcAft>
                        <a:buNone/>
                      </a:pPr>
                      <a:r>
                        <a:rPr lang="en-US" sz="1800"/>
                        <a:t>Pros</a:t>
                      </a:r>
                      <a:endParaRPr sz="1800"/>
                    </a:p>
                  </a:txBody>
                  <a:tcPr marT="45725" marB="45725" marR="91450" marL="91450"/>
                </a:tc>
                <a:tc>
                  <a:txBody>
                    <a:bodyPr/>
                    <a:lstStyle/>
                    <a:p>
                      <a:pPr indent="0" lvl="0" marL="0" marR="0" rtl="0" algn="l">
                        <a:spcBef>
                          <a:spcPts val="0"/>
                        </a:spcBef>
                        <a:spcAft>
                          <a:spcPts val="0"/>
                        </a:spcAft>
                        <a:buNone/>
                      </a:pPr>
                      <a:r>
                        <a:rPr lang="en-US" sz="1800"/>
                        <a:t>Cons</a:t>
                      </a:r>
                      <a:endParaRPr sz="1800"/>
                    </a:p>
                  </a:txBody>
                  <a:tcPr marT="45725" marB="45725" marR="91450" marL="91450"/>
                </a:tc>
              </a:tr>
              <a:tr h="1614800">
                <a:tc>
                  <a:txBody>
                    <a:bodyPr/>
                    <a:lstStyle/>
                    <a:p>
                      <a:pPr indent="0" lvl="0" marL="0" rtl="0" algn="l">
                        <a:spcBef>
                          <a:spcPts val="0"/>
                        </a:spcBef>
                        <a:spcAft>
                          <a:spcPts val="0"/>
                        </a:spcAft>
                        <a:buClr>
                          <a:schemeClr val="dk1"/>
                        </a:buClr>
                        <a:buSzPts val="1100"/>
                        <a:buFont typeface="Arial"/>
                        <a:buNone/>
                      </a:pPr>
                      <a:r>
                        <a:rPr b="1" lang="en-US" sz="1300" u="sng">
                          <a:solidFill>
                            <a:schemeClr val="hlink"/>
                          </a:solidFill>
                          <a:hlinkClick r:id="rId3"/>
                        </a:rPr>
                        <a:t>Image-Based Storytelling Using Deep Learning</a:t>
                      </a:r>
                      <a:endParaRPr b="1" sz="1300"/>
                    </a:p>
                    <a:p>
                      <a:pPr indent="0" lvl="0" marL="0" rtl="0" algn="l">
                        <a:spcBef>
                          <a:spcPts val="0"/>
                        </a:spcBef>
                        <a:spcAft>
                          <a:spcPts val="0"/>
                        </a:spcAft>
                        <a:buClr>
                          <a:schemeClr val="dk1"/>
                        </a:buClr>
                        <a:buSzPts val="1100"/>
                        <a:buFont typeface="Arial"/>
                        <a:buNone/>
                      </a:pPr>
                      <a:r>
                        <a:rPr b="1" lang="en-US" sz="1300" u="sng">
                          <a:solidFill>
                            <a:schemeClr val="hlink"/>
                          </a:solidFill>
                          <a:hlinkClick r:id="rId4"/>
                        </a:rPr>
                        <a:t>YULIN ZHU</a:t>
                      </a:r>
                      <a:endParaRPr b="1" sz="1300"/>
                    </a:p>
                    <a:p>
                      <a:pPr indent="0" lvl="0" marL="0" rtl="0" algn="l">
                        <a:spcBef>
                          <a:spcPts val="0"/>
                        </a:spcBef>
                        <a:spcAft>
                          <a:spcPts val="0"/>
                        </a:spcAft>
                        <a:buClr>
                          <a:schemeClr val="dk1"/>
                        </a:buClr>
                        <a:buSzPts val="1100"/>
                        <a:buFont typeface="Arial"/>
                        <a:buNone/>
                      </a:pPr>
                      <a:r>
                        <a:rPr b="1" lang="en-US" sz="1300" u="sng">
                          <a:solidFill>
                            <a:schemeClr val="hlink"/>
                          </a:solidFill>
                          <a:hlinkClick r:id="rId5"/>
                        </a:rPr>
                        <a:t>Auckland University of Technology, Auckland 1010, New Zealand</a:t>
                      </a:r>
                      <a:endParaRPr b="1" sz="1300"/>
                    </a:p>
                    <a:p>
                      <a:pPr indent="0" lvl="0" marL="0" rtl="0" algn="l">
                        <a:spcBef>
                          <a:spcPts val="0"/>
                        </a:spcBef>
                        <a:spcAft>
                          <a:spcPts val="0"/>
                        </a:spcAft>
                        <a:buClr>
                          <a:schemeClr val="dk1"/>
                        </a:buClr>
                        <a:buSzPts val="1100"/>
                        <a:buFont typeface="Arial"/>
                        <a:buNone/>
                      </a:pPr>
                      <a:r>
                        <a:rPr b="1" lang="en-US" sz="1300" u="sng">
                          <a:solidFill>
                            <a:schemeClr val="hlink"/>
                          </a:solidFill>
                          <a:hlinkClick r:id="rId6"/>
                        </a:rPr>
                        <a:t>WEI QI YAN</a:t>
                      </a:r>
                      <a:endParaRPr b="1" sz="1300"/>
                    </a:p>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2020</a:t>
                      </a:r>
                      <a:endParaRPr sz="1200"/>
                    </a:p>
                  </a:txBody>
                  <a:tcPr marT="45725" marB="45725" marR="91450" marL="91450"/>
                </a:tc>
                <a:tc>
                  <a:txBody>
                    <a:bodyPr/>
                    <a:lstStyle/>
                    <a:p>
                      <a:pPr indent="0" lvl="0" marL="0" marR="0" rtl="0" algn="l">
                        <a:spcBef>
                          <a:spcPts val="0"/>
                        </a:spcBef>
                        <a:spcAft>
                          <a:spcPts val="0"/>
                        </a:spcAft>
                        <a:buNone/>
                      </a:pPr>
                      <a:r>
                        <a:rPr b="1" lang="en-US" sz="1100">
                          <a:latin typeface="Arial"/>
                          <a:ea typeface="Arial"/>
                          <a:cs typeface="Arial"/>
                          <a:sym typeface="Arial"/>
                        </a:rPr>
                        <a:t>High Model Accuracy</a:t>
                      </a:r>
                      <a:r>
                        <a:rPr lang="en-US" sz="1100">
                          <a:latin typeface="Arial"/>
                          <a:ea typeface="Arial"/>
                          <a:cs typeface="Arial"/>
                          <a:sym typeface="Arial"/>
                        </a:rPr>
                        <a:t>: The model achieved a high accuracy rate of 97.21% and 99.23% mean Average Precision (mAP), demonstrating its robustness and effectiveness in object detection and story generation</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a:t>
                      </a:r>
                      <a:r>
                        <a:rPr b="1" lang="en-US" sz="1100">
                          <a:latin typeface="Arial"/>
                          <a:ea typeface="Arial"/>
                          <a:cs typeface="Arial"/>
                          <a:sym typeface="Arial"/>
                        </a:rPr>
                        <a:t>Dependence on Templates</a:t>
                      </a:r>
                      <a:r>
                        <a:rPr lang="en-US" sz="1100">
                          <a:latin typeface="Arial"/>
                          <a:ea typeface="Arial"/>
                          <a:cs typeface="Arial"/>
                          <a:sym typeface="Arial"/>
                        </a:rPr>
                        <a:t>: The storytelling approach heavily relies on pre-set templates,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a:t>
                      </a:r>
                      <a:r>
                        <a:rPr b="1" lang="en-US" sz="1100">
                          <a:latin typeface="Arial"/>
                          <a:ea typeface="Arial"/>
                          <a:cs typeface="Arial"/>
                          <a:sym typeface="Arial"/>
                        </a:rPr>
                        <a:t>Limited Impact of Transformers</a:t>
                      </a:r>
                      <a:r>
                        <a:rPr lang="en-US" sz="1100">
                          <a:latin typeface="Arial"/>
                          <a:ea typeface="Arial"/>
                          <a:cs typeface="Arial"/>
                          <a:sym typeface="Arial"/>
                        </a:rPr>
                        <a:t>: While the paper explores the integration of Transformers in the model, the results indicate that this addition did not significantly improve performance due to the small sample size</a:t>
                      </a:r>
                      <a:endParaRPr sz="1100">
                        <a:latin typeface="Arial"/>
                        <a:ea typeface="Arial"/>
                        <a:cs typeface="Arial"/>
                        <a:sym typeface="Arial"/>
                      </a:endParaRPr>
                    </a:p>
                  </a:txBody>
                  <a:tcPr marT="45725" marB="45725" marR="91450" marL="91450"/>
                </a:tc>
              </a:tr>
              <a:tr h="1217625">
                <a:tc>
                  <a:txBody>
                    <a:bodyPr/>
                    <a:lstStyle/>
                    <a:p>
                      <a:pPr indent="0" lvl="0" marL="0" marR="0" rtl="0" algn="l">
                        <a:spcBef>
                          <a:spcPts val="0"/>
                        </a:spcBef>
                        <a:spcAft>
                          <a:spcPts val="0"/>
                        </a:spcAft>
                        <a:buNone/>
                      </a:pPr>
                      <a:r>
                        <a:rPr b="1" lang="en-US" sz="1300" u="sng">
                          <a:solidFill>
                            <a:schemeClr val="hlink"/>
                          </a:solidFill>
                          <a:hlinkClick r:id="rId7"/>
                        </a:rPr>
                        <a:t>Storytelling with Image Data: A Systematic Review and Comparative Analysis of Methods and Tools</a:t>
                      </a:r>
                      <a:endParaRPr b="1" sz="1300"/>
                    </a:p>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2015</a:t>
                      </a:r>
                      <a:endParaRPr sz="1200"/>
                    </a:p>
                  </a:txBody>
                  <a:tcPr marT="45725" marB="45725" marR="91450" marL="91450"/>
                </a:tc>
                <a:tc>
                  <a:txBody>
                    <a:bodyPr/>
                    <a:lstStyle/>
                    <a:p>
                      <a:pPr indent="0" lvl="0" marL="0" marR="0" rtl="0" algn="l">
                        <a:spcBef>
                          <a:spcPts val="0"/>
                        </a:spcBef>
                        <a:spcAft>
                          <a:spcPts val="0"/>
                        </a:spcAft>
                        <a:buNone/>
                      </a:pPr>
                      <a:r>
                        <a:rPr lang="en-US" sz="1200"/>
                        <a:t>review paper with multiple approaches </a:t>
                      </a:r>
                      <a:endParaRPr sz="1200"/>
                    </a:p>
                    <a:p>
                      <a:pPr indent="0" lvl="0" marL="0" marR="0" rtl="0" algn="l">
                        <a:spcBef>
                          <a:spcPts val="0"/>
                        </a:spcBef>
                        <a:spcAft>
                          <a:spcPts val="0"/>
                        </a:spcAft>
                        <a:buNone/>
                      </a:pPr>
                      <a:r>
                        <a:rPr lang="en-US" sz="1200"/>
                        <a:t>comparative</a:t>
                      </a:r>
                      <a:r>
                        <a:rPr lang="en-US" sz="1200"/>
                        <a:t> analysis of multiple methods and algorithms</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 Mainly focused on descriptive captions.</a:t>
                      </a:r>
                      <a:endParaRPr sz="1200"/>
                    </a:p>
                    <a:p>
                      <a:pPr indent="0" lvl="0" marL="0" marR="0" rtl="0" algn="l">
                        <a:spcBef>
                          <a:spcPts val="0"/>
                        </a:spcBef>
                        <a:spcAft>
                          <a:spcPts val="0"/>
                        </a:spcAft>
                        <a:buNone/>
                      </a:pPr>
                      <a:r>
                        <a:rPr lang="en-US" sz="1200"/>
                        <a:t>- Less emphasis on generating complex storylines.</a:t>
                      </a:r>
                      <a:endParaRPr sz="1200"/>
                    </a:p>
                  </a:txBody>
                  <a:tcPr marT="45725" marB="45725" marR="91450" marL="91450"/>
                </a:tc>
              </a:tr>
              <a:tr h="1164725">
                <a:tc>
                  <a:txBody>
                    <a:bodyPr/>
                    <a:lstStyle/>
                    <a:p>
                      <a:pPr indent="0" lvl="0" marL="0" rtl="0" algn="l">
                        <a:lnSpc>
                          <a:spcPct val="115000"/>
                        </a:lnSpc>
                        <a:spcBef>
                          <a:spcPts val="1400"/>
                        </a:spcBef>
                        <a:spcAft>
                          <a:spcPts val="0"/>
                        </a:spcAft>
                        <a:buClr>
                          <a:schemeClr val="dk1"/>
                        </a:buClr>
                        <a:buSzPts val="1100"/>
                        <a:buFont typeface="Arial"/>
                        <a:buNone/>
                      </a:pPr>
                      <a:r>
                        <a:rPr b="1" lang="en-US" sz="1300">
                          <a:latin typeface="Arial"/>
                          <a:ea typeface="Arial"/>
                          <a:cs typeface="Arial"/>
                          <a:sym typeface="Arial"/>
                        </a:rPr>
                        <a:t>Deep visual-semantic alignments for generating image descriptions</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US" sz="1100">
                          <a:latin typeface="Arial"/>
                          <a:ea typeface="Arial"/>
                          <a:cs typeface="Arial"/>
                          <a:sym typeface="Arial"/>
                        </a:rPr>
                        <a:t>Authors:</a:t>
                      </a:r>
                      <a:r>
                        <a:rPr lang="en-US" sz="1100">
                          <a:latin typeface="Arial"/>
                          <a:ea typeface="Arial"/>
                          <a:cs typeface="Arial"/>
                          <a:sym typeface="Arial"/>
                        </a:rPr>
                        <a:t> A. Karpathy, L. Fei-Fei</a:t>
                      </a:r>
                      <a:endParaRPr sz="1100">
                        <a:latin typeface="Arial"/>
                        <a:ea typeface="Arial"/>
                        <a:cs typeface="Arial"/>
                        <a:sym typeface="Arial"/>
                      </a:endParaRPr>
                    </a:p>
                    <a:p>
                      <a:pPr indent="0" lvl="0" marL="0" marR="0" rtl="0" algn="l">
                        <a:spcBef>
                          <a:spcPts val="120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2015</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Introduces an alignment model that maps images and their descriptions into a common feature space, improving caption quality.</a:t>
                      </a:r>
                      <a:endParaRPr sz="1200"/>
                    </a:p>
                    <a:p>
                      <a:pPr indent="0" lvl="0" marL="0" rtl="0" algn="l">
                        <a:spcBef>
                          <a:spcPts val="0"/>
                        </a:spcBef>
                        <a:spcAft>
                          <a:spcPts val="0"/>
                        </a:spcAft>
                        <a:buClr>
                          <a:schemeClr val="dk1"/>
                        </a:buClr>
                        <a:buSzPts val="1100"/>
                        <a:buFont typeface="Arial"/>
                        <a:buNone/>
                      </a:pPr>
                      <a:r>
                        <a:rPr lang="en-US" sz="1200"/>
                        <a:t>Provides a strong baseline for subsequent image captioning models.</a:t>
                      </a:r>
                      <a:endParaRPr sz="1200"/>
                    </a:p>
                    <a:p>
                      <a:pPr indent="0" lvl="0" marL="0" marR="0" rtl="0" algn="l">
                        <a:spcBef>
                          <a:spcPts val="0"/>
                        </a:spcBef>
                        <a:spcAft>
                          <a:spcPts val="0"/>
                        </a:spcAft>
                        <a:buNone/>
                      </a:pPr>
                      <a:r>
                        <a:t/>
                      </a:r>
                      <a:endParaRPr sz="1200"/>
                    </a:p>
                  </a:txBody>
                  <a:tcPr marT="45725" marB="45725" marR="91450" marL="91450"/>
                </a:tc>
                <a:tc>
                  <a:txBody>
                    <a:bodyPr/>
                    <a:lstStyle/>
                    <a:p>
                      <a:pPr indent="0" lvl="0" marL="0" rtl="0" algn="l">
                        <a:spcBef>
                          <a:spcPts val="0"/>
                        </a:spcBef>
                        <a:spcAft>
                          <a:spcPts val="0"/>
                        </a:spcAft>
                        <a:buNone/>
                      </a:pPr>
                      <a:r>
                        <a:rPr lang="en-US" sz="1200"/>
                        <a:t>The approach may struggle with generating highly descriptive or creative captions.</a:t>
                      </a:r>
                      <a:endParaRPr sz="1200"/>
                    </a:p>
                    <a:p>
                      <a:pPr indent="0" lvl="0" marL="0" rtl="0" algn="l">
                        <a:spcBef>
                          <a:spcPts val="0"/>
                        </a:spcBef>
                        <a:spcAft>
                          <a:spcPts val="0"/>
                        </a:spcAft>
                        <a:buNone/>
                      </a:pPr>
                      <a:r>
                        <a:rPr lang="en-US" sz="1200"/>
                        <a:t>Limited in handling images with multiple objects or complex scenes.</a:t>
                      </a:r>
                      <a:endParaRPr sz="1200"/>
                    </a:p>
                  </a:txBody>
                  <a:tcPr marT="45725" marB="45725" marR="91450" marL="91450"/>
                </a:tc>
              </a:tr>
              <a:tr h="918125">
                <a:tc>
                  <a:txBody>
                    <a:bodyPr/>
                    <a:lstStyle/>
                    <a:p>
                      <a:pPr indent="0" lvl="0" marL="0" rtl="0" algn="l">
                        <a:lnSpc>
                          <a:spcPct val="115000"/>
                        </a:lnSpc>
                        <a:spcBef>
                          <a:spcPts val="1400"/>
                        </a:spcBef>
                        <a:spcAft>
                          <a:spcPts val="0"/>
                        </a:spcAft>
                        <a:buClr>
                          <a:schemeClr val="dk1"/>
                        </a:buClr>
                        <a:buSzPts val="1100"/>
                        <a:buFont typeface="Arial"/>
                        <a:buNone/>
                      </a:pPr>
                      <a:r>
                        <a:rPr b="1" lang="en-US" sz="1300">
                          <a:latin typeface="Arial"/>
                          <a:ea typeface="Arial"/>
                          <a:cs typeface="Arial"/>
                          <a:sym typeface="Arial"/>
                        </a:rPr>
                        <a:t>. Mind’s eye: A recurrent visual representation for image caption generation</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US" sz="1100">
                          <a:latin typeface="Arial"/>
                          <a:ea typeface="Arial"/>
                          <a:cs typeface="Arial"/>
                          <a:sym typeface="Arial"/>
                        </a:rPr>
                        <a:t>Authors:</a:t>
                      </a:r>
                      <a:r>
                        <a:rPr lang="en-US" sz="1100">
                          <a:latin typeface="Arial"/>
                          <a:ea typeface="Arial"/>
                          <a:cs typeface="Arial"/>
                          <a:sym typeface="Arial"/>
                        </a:rPr>
                        <a:t> X. Chen, C. L. Zitnick</a:t>
                      </a:r>
                      <a:endParaRPr sz="1100">
                        <a:latin typeface="Arial"/>
                        <a:ea typeface="Arial"/>
                        <a:cs typeface="Arial"/>
                        <a:sym typeface="Arial"/>
                      </a:endParaRPr>
                    </a:p>
                    <a:p>
                      <a:pPr indent="0" lvl="0" marL="0" marR="0" rtl="0" algn="l">
                        <a:spcBef>
                          <a:spcPts val="120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2015</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Proposes a recurrent visual representation to enhance the temporal coherence of generated captions.</a:t>
                      </a:r>
                      <a:endParaRPr sz="1200"/>
                    </a:p>
                    <a:p>
                      <a:pPr indent="0" lvl="0" marL="0" rtl="0" algn="l">
                        <a:spcBef>
                          <a:spcPts val="0"/>
                        </a:spcBef>
                        <a:spcAft>
                          <a:spcPts val="0"/>
                        </a:spcAft>
                        <a:buClr>
                          <a:schemeClr val="dk1"/>
                        </a:buClr>
                        <a:buSzPts val="1100"/>
                        <a:buFont typeface="Arial"/>
                        <a:buNone/>
                      </a:pPr>
                      <a:r>
                        <a:rPr lang="en-US" sz="1200"/>
                        <a:t>Improves the alignment between visual and textual sequences, leading to more natural captions.</a:t>
                      </a:r>
                      <a:endParaRPr sz="1200"/>
                    </a:p>
                    <a:p>
                      <a:pPr indent="0" lvl="0" marL="0" marR="0" rtl="0" algn="l">
                        <a:spcBef>
                          <a:spcPts val="0"/>
                        </a:spcBef>
                        <a:spcAft>
                          <a:spcPts val="0"/>
                        </a:spcAft>
                        <a:buNone/>
                      </a:pPr>
                      <a:r>
                        <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The model may be prone to generating overly simplistic captions.</a:t>
                      </a:r>
                      <a:endParaRPr sz="1200"/>
                    </a:p>
                    <a:p>
                      <a:pPr indent="0" lvl="0" marL="0" rtl="0" algn="l">
                        <a:spcBef>
                          <a:spcPts val="0"/>
                        </a:spcBef>
                        <a:spcAft>
                          <a:spcPts val="0"/>
                        </a:spcAft>
                        <a:buClr>
                          <a:schemeClr val="dk1"/>
                        </a:buClr>
                        <a:buSzPts val="1100"/>
                        <a:buFont typeface="Arial"/>
                        <a:buNone/>
                      </a:pPr>
                      <a:r>
                        <a:rPr lang="en-US" sz="1200"/>
                        <a:t>Requires extensive training data to achieve high performance.</a:t>
                      </a:r>
                      <a:endParaRPr sz="1200"/>
                    </a:p>
                    <a:p>
                      <a:pPr indent="0" lvl="0" marL="0" marR="0" rtl="0" algn="l">
                        <a:spcBef>
                          <a:spcPts val="0"/>
                        </a:spcBef>
                        <a:spcAft>
                          <a:spcPts val="0"/>
                        </a:spcAft>
                        <a:buNone/>
                      </a:pPr>
                      <a:r>
                        <a:t/>
                      </a:r>
                      <a:endParaRPr sz="12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18"/>
          <p:cNvGraphicFramePr/>
          <p:nvPr/>
        </p:nvGraphicFramePr>
        <p:xfrm>
          <a:off x="657200" y="287425"/>
          <a:ext cx="3000000" cy="3000000"/>
        </p:xfrm>
        <a:graphic>
          <a:graphicData uri="http://schemas.openxmlformats.org/drawingml/2006/table">
            <a:tbl>
              <a:tblPr bandRow="1" firstRow="1">
                <a:noFill/>
                <a:tableStyleId>{7EDEB818-FE6C-4872-8F6D-8A0F8689F240}</a:tableStyleId>
              </a:tblPr>
              <a:tblGrid>
                <a:gridCol w="2297225"/>
                <a:gridCol w="920325"/>
                <a:gridCol w="2270750"/>
                <a:gridCol w="2456075"/>
              </a:tblGrid>
              <a:tr h="516225">
                <a:tc>
                  <a:txBody>
                    <a:bodyPr/>
                    <a:lstStyle/>
                    <a:p>
                      <a:pPr indent="0" lvl="0" marL="0" marR="0" rtl="0" algn="l">
                        <a:spcBef>
                          <a:spcPts val="0"/>
                        </a:spcBef>
                        <a:spcAft>
                          <a:spcPts val="0"/>
                        </a:spcAft>
                        <a:buNone/>
                      </a:pPr>
                      <a:r>
                        <a:rPr lang="en-US" sz="1800" u="none" cap="none" strike="noStrike"/>
                        <a:t>Paper</a:t>
                      </a:r>
                      <a:endParaRPr sz="1800"/>
                    </a:p>
                  </a:txBody>
                  <a:tcPr marT="45725" marB="45725" marR="91450" marL="91450"/>
                </a:tc>
                <a:tc>
                  <a:txBody>
                    <a:bodyPr/>
                    <a:lstStyle/>
                    <a:p>
                      <a:pPr indent="0" lvl="0" marL="0" marR="0" rtl="0" algn="l">
                        <a:spcBef>
                          <a:spcPts val="0"/>
                        </a:spcBef>
                        <a:spcAft>
                          <a:spcPts val="0"/>
                        </a:spcAft>
                        <a:buNone/>
                      </a:pPr>
                      <a:r>
                        <a:rPr lang="en-US" sz="1800"/>
                        <a:t>Year of Publication</a:t>
                      </a:r>
                      <a:endParaRPr sz="1800"/>
                    </a:p>
                  </a:txBody>
                  <a:tcPr marT="45725" marB="45725" marR="91450" marL="91450"/>
                </a:tc>
                <a:tc>
                  <a:txBody>
                    <a:bodyPr/>
                    <a:lstStyle/>
                    <a:p>
                      <a:pPr indent="0" lvl="0" marL="0" marR="0" rtl="0" algn="l">
                        <a:spcBef>
                          <a:spcPts val="0"/>
                        </a:spcBef>
                        <a:spcAft>
                          <a:spcPts val="0"/>
                        </a:spcAft>
                        <a:buNone/>
                      </a:pPr>
                      <a:r>
                        <a:rPr lang="en-US" sz="1800"/>
                        <a:t>Pros</a:t>
                      </a:r>
                      <a:endParaRPr sz="1800"/>
                    </a:p>
                  </a:txBody>
                  <a:tcPr marT="45725" marB="45725" marR="91450" marL="91450"/>
                </a:tc>
                <a:tc>
                  <a:txBody>
                    <a:bodyPr/>
                    <a:lstStyle/>
                    <a:p>
                      <a:pPr indent="0" lvl="0" marL="0" marR="0" rtl="0" algn="l">
                        <a:spcBef>
                          <a:spcPts val="0"/>
                        </a:spcBef>
                        <a:spcAft>
                          <a:spcPts val="0"/>
                        </a:spcAft>
                        <a:buNone/>
                      </a:pPr>
                      <a:r>
                        <a:rPr lang="en-US" sz="1800"/>
                        <a:t>Cons</a:t>
                      </a:r>
                      <a:endParaRPr sz="1800"/>
                    </a:p>
                  </a:txBody>
                  <a:tcPr marT="45725" marB="45725" marR="91450" marL="91450"/>
                </a:tc>
              </a:tr>
              <a:tr h="1496350">
                <a:tc>
                  <a:txBody>
                    <a:bodyPr/>
                    <a:lstStyle/>
                    <a:p>
                      <a:pPr indent="0" lvl="0" marL="0" rtl="0" algn="l">
                        <a:lnSpc>
                          <a:spcPct val="115000"/>
                        </a:lnSpc>
                        <a:spcBef>
                          <a:spcPts val="1400"/>
                        </a:spcBef>
                        <a:spcAft>
                          <a:spcPts val="0"/>
                        </a:spcAft>
                        <a:buClr>
                          <a:schemeClr val="dk1"/>
                        </a:buClr>
                        <a:buSzPts val="1100"/>
                        <a:buFont typeface="Arial"/>
                        <a:buNone/>
                      </a:pPr>
                      <a:r>
                        <a:rPr b="1" lang="en-US" sz="1300">
                          <a:latin typeface="Arial"/>
                          <a:ea typeface="Arial"/>
                          <a:cs typeface="Arial"/>
                          <a:sym typeface="Arial"/>
                        </a:rPr>
                        <a:t>Image captioning with semantic attention</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US" sz="1100">
                          <a:latin typeface="Arial"/>
                          <a:ea typeface="Arial"/>
                          <a:cs typeface="Arial"/>
                          <a:sym typeface="Arial"/>
                        </a:rPr>
                        <a:t>Authors:</a:t>
                      </a:r>
                      <a:r>
                        <a:rPr lang="en-US" sz="1100">
                          <a:latin typeface="Arial"/>
                          <a:ea typeface="Arial"/>
                          <a:cs typeface="Arial"/>
                          <a:sym typeface="Arial"/>
                        </a:rPr>
                        <a:t> Q. You, H. Jin, Z. Wang, C. Fang, J. Luo</a:t>
                      </a:r>
                      <a:endParaRPr sz="1100">
                        <a:latin typeface="Arial"/>
                        <a:ea typeface="Arial"/>
                        <a:cs typeface="Arial"/>
                        <a:sym typeface="Arial"/>
                      </a:endParaRPr>
                    </a:p>
                    <a:p>
                      <a:pPr indent="0" lvl="0" marL="0" marR="0" rtl="0" algn="l">
                        <a:spcBef>
                          <a:spcPts val="120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2016</a:t>
                      </a:r>
                      <a:endParaRPr sz="1200"/>
                    </a:p>
                  </a:txBody>
                  <a:tcPr marT="45725" marB="45725" marR="91450" marL="91450"/>
                </a:tc>
                <a:tc>
                  <a:txBody>
                    <a:bodyPr/>
                    <a:lstStyle/>
                    <a:p>
                      <a:pPr indent="0" lvl="0" marL="0" marR="0" rtl="0" algn="l">
                        <a:spcBef>
                          <a:spcPts val="0"/>
                        </a:spcBef>
                        <a:spcAft>
                          <a:spcPts val="0"/>
                        </a:spcAft>
                        <a:buNone/>
                      </a:pPr>
                      <a:r>
                        <a:rPr lang="en-US" sz="1200"/>
                        <a:t>Introduces semantic attention, enabling the model to focus on meaningful parts of the image while generating captions, leading to more relevant and contextually accurate descriptions.</a:t>
                      </a:r>
                      <a:endParaRPr sz="1200"/>
                    </a:p>
                    <a:p>
                      <a:pPr indent="0" lvl="0" marL="457200" rtl="0" algn="l">
                        <a:lnSpc>
                          <a:spcPct val="115000"/>
                        </a:lnSpc>
                        <a:spcBef>
                          <a:spcPts val="1200"/>
                        </a:spcBef>
                        <a:spcAft>
                          <a:spcPts val="0"/>
                        </a:spcAft>
                        <a:buNone/>
                      </a:pPr>
                      <a:r>
                        <a:t/>
                      </a:r>
                      <a:endParaRPr sz="1200"/>
                    </a:p>
                    <a:p>
                      <a:pPr indent="0" lvl="0" marL="0" marR="0" rtl="0" algn="l">
                        <a:spcBef>
                          <a:spcPts val="1200"/>
                        </a:spcBef>
                        <a:spcAft>
                          <a:spcPts val="0"/>
                        </a:spcAft>
                        <a:buNone/>
                      </a:pPr>
                      <a:r>
                        <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The model's complexity can lead to longer training times.</a:t>
                      </a:r>
                      <a:endParaRPr sz="1200"/>
                    </a:p>
                    <a:p>
                      <a:pPr indent="0" lvl="0" marL="0" rtl="0" algn="l">
                        <a:spcBef>
                          <a:spcPts val="0"/>
                        </a:spcBef>
                        <a:spcAft>
                          <a:spcPts val="0"/>
                        </a:spcAft>
                        <a:buClr>
                          <a:schemeClr val="dk1"/>
                        </a:buClr>
                        <a:buSzPts val="1100"/>
                        <a:buFont typeface="Arial"/>
                        <a:buNone/>
                      </a:pPr>
                      <a:r>
                        <a:rPr lang="en-US" sz="1200"/>
                        <a:t>May require fine-tuning to handle diverse image datasets effectively.</a:t>
                      </a:r>
                      <a:endParaRPr sz="1200"/>
                    </a:p>
                    <a:p>
                      <a:pPr indent="0" lvl="0" marL="0" marR="0" rtl="0" algn="l">
                        <a:spcBef>
                          <a:spcPts val="0"/>
                        </a:spcBef>
                        <a:spcAft>
                          <a:spcPts val="0"/>
                        </a:spcAft>
                        <a:buNone/>
                      </a:pPr>
                      <a:r>
                        <a:t/>
                      </a:r>
                      <a:endParaRPr sz="1200"/>
                    </a:p>
                  </a:txBody>
                  <a:tcPr marT="45725" marB="45725" marR="91450" marL="91450"/>
                </a:tc>
              </a:tr>
              <a:tr h="1217625">
                <a:tc>
                  <a:txBody>
                    <a:bodyPr/>
                    <a:lstStyle/>
                    <a:p>
                      <a:pPr indent="0" lvl="0" marL="0" rtl="0" algn="l">
                        <a:lnSpc>
                          <a:spcPct val="115000"/>
                        </a:lnSpc>
                        <a:spcBef>
                          <a:spcPts val="1400"/>
                        </a:spcBef>
                        <a:spcAft>
                          <a:spcPts val="0"/>
                        </a:spcAft>
                        <a:buClr>
                          <a:schemeClr val="dk1"/>
                        </a:buClr>
                        <a:buSzPts val="1100"/>
                        <a:buFont typeface="Arial"/>
                        <a:buNone/>
                      </a:pPr>
                      <a:r>
                        <a:rPr b="1" lang="en-US" sz="1300">
                          <a:latin typeface="Arial"/>
                          <a:ea typeface="Arial"/>
                          <a:cs typeface="Arial"/>
                          <a:sym typeface="Arial"/>
                        </a:rPr>
                        <a:t>Automatic description generation from images: A survey of models, datasets, and evaluation measures</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US" sz="1100">
                          <a:latin typeface="Arial"/>
                          <a:ea typeface="Arial"/>
                          <a:cs typeface="Arial"/>
                          <a:sym typeface="Arial"/>
                        </a:rPr>
                        <a:t>Authors:</a:t>
                      </a:r>
                      <a:r>
                        <a:rPr lang="en-US" sz="1100">
                          <a:latin typeface="Arial"/>
                          <a:ea typeface="Arial"/>
                          <a:cs typeface="Arial"/>
                          <a:sym typeface="Arial"/>
                        </a:rPr>
                        <a:t> R. Bernardi, R. Cakici, D. Elliott, A. Erdem, E. Erdem, N. Ikizler-Cinbis, F. Keller, A. Muscat, B. Plank</a:t>
                      </a:r>
                      <a:endParaRPr sz="1100">
                        <a:latin typeface="Arial"/>
                        <a:ea typeface="Arial"/>
                        <a:cs typeface="Arial"/>
                        <a:sym typeface="Arial"/>
                      </a:endParaRPr>
                    </a:p>
                    <a:p>
                      <a:pPr indent="0" lvl="0" marL="0" marR="0" rtl="0" algn="l">
                        <a:spcBef>
                          <a:spcPts val="120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2016</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Comprehensive survey covering various models, datasets, and evaluation metrics in image captioning.</a:t>
                      </a:r>
                      <a:endParaRPr sz="1200"/>
                    </a:p>
                    <a:p>
                      <a:pPr indent="0" lvl="0" marL="0" rtl="0" algn="l">
                        <a:spcBef>
                          <a:spcPts val="0"/>
                        </a:spcBef>
                        <a:spcAft>
                          <a:spcPts val="0"/>
                        </a:spcAft>
                        <a:buClr>
                          <a:schemeClr val="dk1"/>
                        </a:buClr>
                        <a:buSzPts val="1100"/>
                        <a:buFont typeface="Arial"/>
                        <a:buNone/>
                      </a:pPr>
                      <a:r>
                        <a:rPr lang="en-US" sz="1200"/>
                        <a:t>Provides valuable insights into the evolution of image captioning models and challenges in the field.</a:t>
                      </a:r>
                      <a:endParaRPr sz="1200"/>
                    </a:p>
                    <a:p>
                      <a:pPr indent="0" lvl="0" marL="0" marR="0" rtl="0" algn="l">
                        <a:spcBef>
                          <a:spcPts val="0"/>
                        </a:spcBef>
                        <a:spcAft>
                          <a:spcPts val="0"/>
                        </a:spcAft>
                        <a:buNone/>
                      </a:pPr>
                      <a:r>
                        <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As a survey paper, it does not introduce new methods or models.</a:t>
                      </a:r>
                      <a:endParaRPr sz="1200"/>
                    </a:p>
                    <a:p>
                      <a:pPr indent="0" lvl="0" marL="0" rtl="0" algn="l">
                        <a:spcBef>
                          <a:spcPts val="0"/>
                        </a:spcBef>
                        <a:spcAft>
                          <a:spcPts val="0"/>
                        </a:spcAft>
                        <a:buClr>
                          <a:schemeClr val="dk1"/>
                        </a:buClr>
                        <a:buSzPts val="1100"/>
                        <a:buFont typeface="Arial"/>
                        <a:buNone/>
                      </a:pPr>
                      <a:r>
                        <a:rPr lang="en-US" sz="1200"/>
                        <a:t>The field has advanced rapidly since 2016, so newer developments may not be covered.</a:t>
                      </a:r>
                      <a:endParaRPr sz="1200"/>
                    </a:p>
                    <a:p>
                      <a:pPr indent="0" lvl="0" marL="0" marR="0" rtl="0" algn="l">
                        <a:spcBef>
                          <a:spcPts val="0"/>
                        </a:spcBef>
                        <a:spcAft>
                          <a:spcPts val="0"/>
                        </a:spcAft>
                        <a:buNone/>
                      </a:pPr>
                      <a:r>
                        <a:t/>
                      </a:r>
                      <a:endParaRPr sz="1200"/>
                    </a:p>
                  </a:txBody>
                  <a:tcPr marT="45725" marB="45725" marR="91450" marL="91450"/>
                </a:tc>
              </a:tr>
              <a:tr h="1164725">
                <a:tc>
                  <a:txBody>
                    <a:bodyPr/>
                    <a:lstStyle/>
                    <a:p>
                      <a:pPr indent="0" lvl="0" marL="0" rtl="0" algn="l">
                        <a:lnSpc>
                          <a:spcPct val="115000"/>
                        </a:lnSpc>
                        <a:spcBef>
                          <a:spcPts val="1400"/>
                        </a:spcBef>
                        <a:spcAft>
                          <a:spcPts val="0"/>
                        </a:spcAft>
                        <a:buClr>
                          <a:schemeClr val="dk1"/>
                        </a:buClr>
                        <a:buSzPts val="1100"/>
                        <a:buFont typeface="Arial"/>
                        <a:buNone/>
                      </a:pPr>
                      <a:r>
                        <a:rPr b="1" lang="en-US" sz="1300">
                          <a:latin typeface="Arial"/>
                          <a:ea typeface="Arial"/>
                          <a:cs typeface="Arial"/>
                          <a:sym typeface="Arial"/>
                        </a:rPr>
                        <a:t>Microsoft COCO captions: Data collection and evaluation server</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US" sz="1100">
                          <a:latin typeface="Arial"/>
                          <a:ea typeface="Arial"/>
                          <a:cs typeface="Arial"/>
                          <a:sym typeface="Arial"/>
                        </a:rPr>
                        <a:t>Authors:</a:t>
                      </a:r>
                      <a:r>
                        <a:rPr lang="en-US" sz="1100">
                          <a:latin typeface="Arial"/>
                          <a:ea typeface="Arial"/>
                          <a:cs typeface="Arial"/>
                          <a:sym typeface="Arial"/>
                        </a:rPr>
                        <a:t> X. Chen, H. Fang, T.-Y. Lin, R. Vedantam, S. Gupta, P. Dollar, C. L. Zitnick</a:t>
                      </a:r>
                      <a:endParaRPr sz="1100">
                        <a:latin typeface="Arial"/>
                        <a:ea typeface="Arial"/>
                        <a:cs typeface="Arial"/>
                        <a:sym typeface="Arial"/>
                      </a:endParaRPr>
                    </a:p>
                    <a:p>
                      <a:pPr indent="0" lvl="0" marL="0" marR="0" rtl="0" algn="l">
                        <a:spcBef>
                          <a:spcPts val="120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2023</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Introduces the Microsoft COCO dataset, a large-scale dataset crucial for advancing image captioning research.</a:t>
                      </a:r>
                      <a:endParaRPr sz="1200"/>
                    </a:p>
                    <a:p>
                      <a:pPr indent="0" lvl="0" marL="0" rtl="0" algn="l">
                        <a:spcBef>
                          <a:spcPts val="0"/>
                        </a:spcBef>
                        <a:spcAft>
                          <a:spcPts val="0"/>
                        </a:spcAft>
                        <a:buClr>
                          <a:schemeClr val="dk1"/>
                        </a:buClr>
                        <a:buSzPts val="1100"/>
                        <a:buFont typeface="Arial"/>
                        <a:buNone/>
                      </a:pPr>
                      <a:r>
                        <a:rPr lang="en-US" sz="1200"/>
                        <a:t>Provides standardized evaluation metrics, enabling consistent benchmarking of image captioning models.</a:t>
                      </a:r>
                      <a:endParaRPr sz="1200"/>
                    </a:p>
                    <a:p>
                      <a:pPr indent="0" lvl="0" marL="0" marR="0" rtl="0" algn="l">
                        <a:spcBef>
                          <a:spcPts val="0"/>
                        </a:spcBef>
                        <a:spcAft>
                          <a:spcPts val="0"/>
                        </a:spcAft>
                        <a:buNone/>
                      </a:pPr>
                      <a:r>
                        <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Dataset biases can influence model performance.</a:t>
                      </a:r>
                      <a:endParaRPr sz="1200"/>
                    </a:p>
                    <a:p>
                      <a:pPr indent="0" lvl="0" marL="0" rtl="0" algn="l">
                        <a:spcBef>
                          <a:spcPts val="0"/>
                        </a:spcBef>
                        <a:spcAft>
                          <a:spcPts val="0"/>
                        </a:spcAft>
                        <a:buClr>
                          <a:schemeClr val="dk1"/>
                        </a:buClr>
                        <a:buSzPts val="1100"/>
                        <a:buFont typeface="Arial"/>
                        <a:buNone/>
                      </a:pPr>
                      <a:r>
                        <a:rPr lang="en-US" sz="1200"/>
                        <a:t>Evaluation metrics may not fully capture the nuances of generated captions.</a:t>
                      </a:r>
                      <a:endParaRPr sz="1200"/>
                    </a:p>
                    <a:p>
                      <a:pPr indent="0" lvl="0" marL="0" marR="0" rtl="0" algn="l">
                        <a:spcBef>
                          <a:spcPts val="0"/>
                        </a:spcBef>
                        <a:spcAft>
                          <a:spcPts val="0"/>
                        </a:spcAft>
                        <a:buNone/>
                      </a:pPr>
                      <a:r>
                        <a:t/>
                      </a:r>
                      <a:endParaRPr sz="1200"/>
                    </a:p>
                  </a:txBody>
                  <a:tcPr marT="45725" marB="45725" marR="91450" marL="91450"/>
                </a:tc>
              </a:tr>
              <a:tr h="342675">
                <a:tc>
                  <a:txBody>
                    <a:bodyPr/>
                    <a:lstStyle/>
                    <a:p>
                      <a:pPr indent="0" lvl="0" marL="0" rtl="0" algn="l">
                        <a:lnSpc>
                          <a:spcPct val="115000"/>
                        </a:lnSpc>
                        <a:spcBef>
                          <a:spcPts val="1400"/>
                        </a:spcBef>
                        <a:spcAft>
                          <a:spcPts val="0"/>
                        </a:spcAft>
                        <a:buClr>
                          <a:schemeClr val="dk1"/>
                        </a:buClr>
                        <a:buSzPts val="1100"/>
                        <a:buFont typeface="Arial"/>
                        <a:buNone/>
                      </a:pPr>
                      <a:r>
                        <a:rPr b="1" lang="en-US" sz="1300">
                          <a:latin typeface="Arial"/>
                          <a:ea typeface="Arial"/>
                          <a:cs typeface="Arial"/>
                          <a:sym typeface="Arial"/>
                        </a:rPr>
                        <a:t>Im2text: Describing images using 1 million captioned photographs</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US" sz="1100">
                          <a:latin typeface="Arial"/>
                          <a:ea typeface="Arial"/>
                          <a:cs typeface="Arial"/>
                          <a:sym typeface="Arial"/>
                        </a:rPr>
                        <a:t>Authors:</a:t>
                      </a:r>
                      <a:r>
                        <a:rPr lang="en-US" sz="1100">
                          <a:latin typeface="Arial"/>
                          <a:ea typeface="Arial"/>
                          <a:cs typeface="Arial"/>
                          <a:sym typeface="Arial"/>
                        </a:rPr>
                        <a:t> V. Ordonez, G. Kulkarni, T. L. Berg</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t/>
                      </a:r>
                      <a:endParaRPr sz="1100">
                        <a:latin typeface="Arial"/>
                        <a:ea typeface="Arial"/>
                        <a:cs typeface="Arial"/>
                        <a:sym typeface="Arial"/>
                      </a:endParaRPr>
                    </a:p>
                    <a:p>
                      <a:pPr indent="0" lvl="0" marL="0" marR="0" rtl="0" algn="l">
                        <a:spcBef>
                          <a:spcPts val="120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2011</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Early work that leveraged a large dataset of captioned photographs to train image captioning models, paving the way for future research.</a:t>
                      </a:r>
                      <a:endParaRPr sz="1200"/>
                    </a:p>
                    <a:p>
                      <a:pPr indent="0" lvl="0" marL="0" rtl="0" algn="l">
                        <a:spcBef>
                          <a:spcPts val="0"/>
                        </a:spcBef>
                        <a:spcAft>
                          <a:spcPts val="0"/>
                        </a:spcAft>
                        <a:buClr>
                          <a:schemeClr val="dk1"/>
                        </a:buClr>
                        <a:buSzPts val="1100"/>
                        <a:buFont typeface="Arial"/>
                        <a:buNone/>
                      </a:pPr>
                      <a:r>
                        <a:rPr lang="en-US" sz="1200"/>
                        <a:t>Demonstrates the potential of using large datasets to improve captioning quality.</a:t>
                      </a:r>
                      <a:endParaRPr sz="1200"/>
                    </a:p>
                    <a:p>
                      <a:pPr indent="0" lvl="0" marL="0" marR="0" rtl="0" algn="l">
                        <a:spcBef>
                          <a:spcPts val="0"/>
                        </a:spcBef>
                        <a:spcAft>
                          <a:spcPts val="0"/>
                        </a:spcAft>
                        <a:buNone/>
                      </a:pPr>
                      <a:r>
                        <a:t/>
                      </a:r>
                      <a:endParaRPr sz="12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200"/>
                        <a:t>The model may struggle with generalization to unseen images.</a:t>
                      </a:r>
                      <a:endParaRPr sz="1200"/>
                    </a:p>
                    <a:p>
                      <a:pPr indent="0" lvl="0" marL="0" rtl="0" algn="l">
                        <a:spcBef>
                          <a:spcPts val="0"/>
                        </a:spcBef>
                        <a:spcAft>
                          <a:spcPts val="0"/>
                        </a:spcAft>
                        <a:buClr>
                          <a:schemeClr val="dk1"/>
                        </a:buClr>
                        <a:buSzPts val="1100"/>
                        <a:buFont typeface="Arial"/>
                        <a:buNone/>
                      </a:pPr>
                      <a:r>
                        <a:rPr lang="en-US" sz="1200"/>
                        <a:t>Limited by the quality and diversity of the dataset, which can impact the generated captions.</a:t>
                      </a:r>
                      <a:endParaRPr sz="1200"/>
                    </a:p>
                    <a:p>
                      <a:pPr indent="0" lvl="0" marL="0" marR="0" rtl="0" algn="l">
                        <a:spcBef>
                          <a:spcPts val="0"/>
                        </a:spcBef>
                        <a:spcAft>
                          <a:spcPts val="0"/>
                        </a:spcAft>
                        <a:buNone/>
                      </a:pPr>
                      <a:r>
                        <a:t/>
                      </a:r>
                      <a:endParaRPr sz="1200"/>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Novelty </a:t>
            </a:r>
            <a:endParaRPr/>
          </a:p>
        </p:txBody>
      </p:sp>
      <p:sp>
        <p:nvSpPr>
          <p:cNvPr id="117" name="Google Shape;117;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None/>
            </a:pPr>
            <a:r>
              <a:rPr lang="en-US"/>
              <a:t>1. Introduction of Multiple Genres</a:t>
            </a:r>
            <a:endParaRPr/>
          </a:p>
          <a:p>
            <a:pPr indent="-370840" lvl="0" marL="800100" rtl="0" algn="l">
              <a:spcBef>
                <a:spcPts val="0"/>
              </a:spcBef>
              <a:spcAft>
                <a:spcPts val="0"/>
              </a:spcAft>
              <a:buSzPct val="100000"/>
              <a:buChar char="•"/>
            </a:pPr>
            <a:r>
              <a:rPr lang="en-US"/>
              <a:t>Expand the system to handle and generate stories in multiple genres beyond horror and romance, such as:</a:t>
            </a:r>
            <a:endParaRPr/>
          </a:p>
          <a:p>
            <a:pPr indent="-308610" lvl="0" marL="1371600" rtl="0" algn="l">
              <a:spcBef>
                <a:spcPts val="0"/>
              </a:spcBef>
              <a:spcAft>
                <a:spcPts val="0"/>
              </a:spcAft>
              <a:buSzPct val="56250"/>
              <a:buChar char="❏"/>
            </a:pPr>
            <a:r>
              <a:rPr lang="en-US"/>
              <a:t>Science Fiction</a:t>
            </a:r>
            <a:endParaRPr/>
          </a:p>
          <a:p>
            <a:pPr indent="-308610" lvl="0" marL="1371600" rtl="0" algn="l">
              <a:spcBef>
                <a:spcPts val="0"/>
              </a:spcBef>
              <a:spcAft>
                <a:spcPts val="0"/>
              </a:spcAft>
              <a:buSzPct val="56250"/>
              <a:buChar char="❏"/>
            </a:pPr>
            <a:r>
              <a:rPr lang="en-US"/>
              <a:t>Fantasy</a:t>
            </a:r>
            <a:endParaRPr/>
          </a:p>
          <a:p>
            <a:pPr indent="-308610" lvl="0" marL="1371600" rtl="0" algn="l">
              <a:spcBef>
                <a:spcPts val="0"/>
              </a:spcBef>
              <a:spcAft>
                <a:spcPts val="0"/>
              </a:spcAft>
              <a:buSzPct val="56250"/>
              <a:buChar char="❏"/>
            </a:pPr>
            <a:r>
              <a:rPr lang="en-US"/>
              <a:t>Mystery</a:t>
            </a:r>
            <a:endParaRPr/>
          </a:p>
          <a:p>
            <a:pPr indent="-308610" lvl="0" marL="1371600" rtl="0" algn="l">
              <a:spcBef>
                <a:spcPts val="0"/>
              </a:spcBef>
              <a:spcAft>
                <a:spcPts val="0"/>
              </a:spcAft>
              <a:buSzPct val="56250"/>
              <a:buChar char="❏"/>
            </a:pPr>
            <a:r>
              <a:rPr lang="en-US"/>
              <a:t>Comedy</a:t>
            </a:r>
            <a:endParaRPr/>
          </a:p>
          <a:p>
            <a:pPr indent="-308610" lvl="0" marL="1371600" rtl="0" algn="l">
              <a:spcBef>
                <a:spcPts val="0"/>
              </a:spcBef>
              <a:spcAft>
                <a:spcPts val="0"/>
              </a:spcAft>
              <a:buSzPct val="56250"/>
              <a:buChar char="❏"/>
            </a:pPr>
            <a:r>
              <a:rPr lang="en-US"/>
              <a:t>Drama</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US"/>
              <a:t>2. Use of Advanced Transformative Models</a:t>
            </a:r>
            <a:endParaRPr/>
          </a:p>
          <a:p>
            <a:pPr indent="-370840" lvl="0" marL="800100" rtl="0" algn="l">
              <a:spcBef>
                <a:spcPts val="0"/>
              </a:spcBef>
              <a:spcAft>
                <a:spcPts val="0"/>
              </a:spcAft>
              <a:buSzPct val="100000"/>
              <a:buChar char="•"/>
            </a:pPr>
            <a:r>
              <a:rPr lang="en-US"/>
              <a:t>Replace the RNN-based encoder-decoder architecture with a more advanced transformative model, such as:</a:t>
            </a:r>
            <a:endParaRPr/>
          </a:p>
          <a:p>
            <a:pPr indent="-313689" lvl="1" marL="1200150" rtl="0" algn="l">
              <a:spcBef>
                <a:spcPts val="0"/>
              </a:spcBef>
              <a:spcAft>
                <a:spcPts val="0"/>
              </a:spcAft>
              <a:buSzPct val="114285"/>
              <a:buChar char="–"/>
            </a:pPr>
            <a:r>
              <a:rPr lang="en-US"/>
              <a:t>Transformers (e.g., GPT-4, BERT)</a:t>
            </a:r>
            <a:endParaRPr/>
          </a:p>
          <a:p>
            <a:pPr indent="-313689" lvl="1" marL="1200150" rtl="0" algn="l">
              <a:spcBef>
                <a:spcPts val="0"/>
              </a:spcBef>
              <a:spcAft>
                <a:spcPts val="0"/>
              </a:spcAft>
              <a:buSzPct val="114285"/>
              <a:buChar char="–"/>
            </a:pPr>
            <a:r>
              <a:rPr lang="en-US"/>
              <a:t>Hybrid models combining CNNs with Transformers for better contextual understanding.</a:t>
            </a:r>
            <a:endParaRPr/>
          </a:p>
          <a:p>
            <a:pPr indent="0" lvl="0" marL="80010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Novelty </a:t>
            </a:r>
            <a:endParaRPr/>
          </a:p>
        </p:txBody>
      </p:sp>
      <p:sp>
        <p:nvSpPr>
          <p:cNvPr id="123" name="Google Shape;123;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34375"/>
              <a:buFont typeface="Arial"/>
              <a:buNone/>
            </a:pPr>
            <a:r>
              <a:rPr lang="en-US"/>
              <a:t>3. Multi-Image Input Handling</a:t>
            </a:r>
            <a:endParaRPr/>
          </a:p>
          <a:p>
            <a:pPr indent="-325755" lvl="0" marL="457200" rtl="0" algn="l">
              <a:spcBef>
                <a:spcPts val="0"/>
              </a:spcBef>
              <a:spcAft>
                <a:spcPts val="0"/>
              </a:spcAft>
              <a:buSzPct val="56250"/>
              <a:buChar char="•"/>
            </a:pPr>
            <a:r>
              <a:rPr lang="en-US"/>
              <a:t>Enable the system to generate a cohesive short story based on multiple images, processing them sequentially or simultaneously.</a:t>
            </a:r>
            <a:endParaRPr/>
          </a:p>
          <a:p>
            <a:pPr indent="0" lvl="0" marL="457200" rtl="0" algn="l">
              <a:spcBef>
                <a:spcPts val="0"/>
              </a:spcBef>
              <a:spcAft>
                <a:spcPts val="0"/>
              </a:spcAft>
              <a:buNone/>
            </a:pPr>
            <a:r>
              <a:t/>
            </a:r>
            <a:endParaRPr/>
          </a:p>
          <a:p>
            <a:pPr indent="0" lvl="0" marL="0" rtl="0" algn="l">
              <a:spcBef>
                <a:spcPts val="0"/>
              </a:spcBef>
              <a:spcAft>
                <a:spcPts val="0"/>
              </a:spcAft>
              <a:buClr>
                <a:schemeClr val="dk1"/>
              </a:buClr>
              <a:buSzPct val="34375"/>
              <a:buFont typeface="Arial"/>
              <a:buNone/>
            </a:pPr>
            <a:r>
              <a:rPr lang="en-US"/>
              <a:t>4. Video Story Generation</a:t>
            </a:r>
            <a:endParaRPr/>
          </a:p>
          <a:p>
            <a:pPr indent="-325755" lvl="0" marL="457200" rtl="0" algn="l">
              <a:spcBef>
                <a:spcPts val="0"/>
              </a:spcBef>
              <a:spcAft>
                <a:spcPts val="0"/>
              </a:spcAft>
              <a:buSzPct val="56250"/>
              <a:buChar char="•"/>
            </a:pPr>
            <a:r>
              <a:rPr lang="en-US"/>
              <a:t>Extend the model to handle video inputs by:</a:t>
            </a:r>
            <a:endParaRPr/>
          </a:p>
          <a:p>
            <a:pPr indent="-325755" lvl="0" marL="457200" rtl="0" algn="l">
              <a:spcBef>
                <a:spcPts val="0"/>
              </a:spcBef>
              <a:spcAft>
                <a:spcPts val="0"/>
              </a:spcAft>
              <a:buSzPct val="56250"/>
              <a:buChar char="•"/>
            </a:pPr>
            <a:r>
              <a:rPr lang="en-US"/>
              <a:t>Sampling frames from the video at specific time intervals.</a:t>
            </a:r>
            <a:endParaRPr/>
          </a:p>
          <a:p>
            <a:pPr indent="-325755" lvl="0" marL="457200" rtl="0" algn="l">
              <a:spcBef>
                <a:spcPts val="0"/>
              </a:spcBef>
              <a:spcAft>
                <a:spcPts val="0"/>
              </a:spcAft>
              <a:buSzPct val="56250"/>
              <a:buChar char="•"/>
            </a:pPr>
            <a:r>
              <a:rPr lang="en-US"/>
              <a:t>Generating a narrative that captures the temporal progression and visual content of the video.</a:t>
            </a:r>
            <a:endParaRPr/>
          </a:p>
          <a:p>
            <a:pPr indent="0" lvl="0" marL="0" rtl="0" algn="l">
              <a:spcBef>
                <a:spcPts val="0"/>
              </a:spcBef>
              <a:spcAft>
                <a:spcPts val="0"/>
              </a:spcAft>
              <a:buNone/>
            </a:pPr>
            <a:r>
              <a:t/>
            </a:r>
            <a:endParaRPr/>
          </a:p>
          <a:p>
            <a:pPr indent="0" lvl="0" marL="80010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Dataset</a:t>
            </a:r>
            <a:endParaRPr/>
          </a:p>
        </p:txBody>
      </p:sp>
      <p:sp>
        <p:nvSpPr>
          <p:cNvPr id="129" name="Google Shape;129;p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1400"/>
              </a:spcBef>
              <a:spcAft>
                <a:spcPts val="0"/>
              </a:spcAft>
              <a:buNone/>
            </a:pPr>
            <a:r>
              <a:rPr b="1" lang="en-US" sz="1700">
                <a:latin typeface="Arial"/>
                <a:ea typeface="Arial"/>
                <a:cs typeface="Arial"/>
                <a:sym typeface="Arial"/>
              </a:rPr>
              <a:t>2. Conceptual Captions Dataset(MSCOCO-2017)</a:t>
            </a:r>
            <a:endParaRPr b="1" sz="1700">
              <a:latin typeface="Arial"/>
              <a:ea typeface="Arial"/>
              <a:cs typeface="Arial"/>
              <a:sym typeface="Arial"/>
            </a:endParaRPr>
          </a:p>
          <a:p>
            <a:pPr indent="-336550" lvl="0" marL="457200" rtl="0" algn="l">
              <a:lnSpc>
                <a:spcPct val="115000"/>
              </a:lnSpc>
              <a:spcBef>
                <a:spcPts val="1200"/>
              </a:spcBef>
              <a:spcAft>
                <a:spcPts val="0"/>
              </a:spcAft>
              <a:buSzPts val="1700"/>
              <a:buChar char="●"/>
            </a:pPr>
            <a:r>
              <a:rPr b="1" lang="en-US" sz="1700">
                <a:latin typeface="Arial"/>
                <a:ea typeface="Arial"/>
                <a:cs typeface="Arial"/>
                <a:sym typeface="Arial"/>
              </a:rPr>
              <a:t>Description</a:t>
            </a:r>
            <a:r>
              <a:rPr lang="en-US" sz="1700">
                <a:latin typeface="Arial"/>
                <a:ea typeface="Arial"/>
                <a:cs typeface="Arial"/>
                <a:sym typeface="Arial"/>
              </a:rPr>
              <a:t>: The Conceptual Captions dataset is a large-scale dataset containing over 3.3 million image-caption pairs. It was created by Google using a web-scale, automatically collected approach. The captions were filtered and extracted from various online sources, offering a broad variety of images and textual descriptions. This dataset is larger than the popular MS-COCO dataset and is more diverse in terms of image-caption pairings.</a:t>
            </a:r>
            <a:endParaRPr sz="1700">
              <a:latin typeface="Arial"/>
              <a:ea typeface="Arial"/>
              <a:cs typeface="Arial"/>
              <a:sym typeface="Arial"/>
            </a:endParaRPr>
          </a:p>
          <a:p>
            <a:pPr indent="-336550" lvl="0" marL="457200" rtl="0" algn="l">
              <a:lnSpc>
                <a:spcPct val="115000"/>
              </a:lnSpc>
              <a:spcBef>
                <a:spcPts val="0"/>
              </a:spcBef>
              <a:spcAft>
                <a:spcPts val="0"/>
              </a:spcAft>
              <a:buSzPts val="1700"/>
              <a:buChar char="●"/>
            </a:pPr>
            <a:r>
              <a:rPr b="1" lang="en-US" sz="1700">
                <a:latin typeface="Arial"/>
                <a:ea typeface="Arial"/>
                <a:cs typeface="Arial"/>
                <a:sym typeface="Arial"/>
              </a:rPr>
              <a:t>Usage in the Paper</a:t>
            </a:r>
            <a:r>
              <a:rPr lang="en-US" sz="1700">
                <a:latin typeface="Arial"/>
                <a:ea typeface="Arial"/>
                <a:cs typeface="Arial"/>
                <a:sym typeface="Arial"/>
              </a:rPr>
              <a:t>: This dataset was used to train the image captioning model, which generates captions that serve as the basis for the story generation process. The captions describe the visual content of the images, which are then transformed into short stories.</a:t>
            </a:r>
            <a:endParaRPr sz="1700">
              <a:latin typeface="Arial"/>
              <a:ea typeface="Arial"/>
              <a:cs typeface="Arial"/>
              <a:sym typeface="Arial"/>
            </a:endParaRPr>
          </a:p>
          <a:p>
            <a:pPr indent="-336550" lvl="0" marL="457200" rtl="0" algn="l">
              <a:lnSpc>
                <a:spcPct val="115000"/>
              </a:lnSpc>
              <a:spcBef>
                <a:spcPts val="0"/>
              </a:spcBef>
              <a:spcAft>
                <a:spcPts val="0"/>
              </a:spcAft>
              <a:buSzPts val="1700"/>
              <a:buChar char="●"/>
            </a:pPr>
            <a:r>
              <a:rPr b="1" lang="en-US" sz="1700">
                <a:latin typeface="Arial"/>
                <a:ea typeface="Arial"/>
                <a:cs typeface="Arial"/>
                <a:sym typeface="Arial"/>
              </a:rPr>
              <a:t>Link to Conceptual Captions Dataset</a:t>
            </a:r>
            <a:r>
              <a:rPr lang="en-US" sz="1700">
                <a:latin typeface="Arial"/>
                <a:ea typeface="Arial"/>
                <a:cs typeface="Arial"/>
                <a:sym typeface="Arial"/>
              </a:rPr>
              <a:t>: </a:t>
            </a:r>
            <a:r>
              <a:rPr lang="en-US" sz="1700" u="sng">
                <a:solidFill>
                  <a:schemeClr val="hlink"/>
                </a:solidFill>
                <a:latin typeface="Arial"/>
                <a:ea typeface="Arial"/>
                <a:cs typeface="Arial"/>
                <a:sym typeface="Arial"/>
                <a:hlinkClick r:id="rId3"/>
              </a:rPr>
              <a:t>Conceptual Captions Dataset (Google)</a:t>
            </a:r>
            <a:r>
              <a:rPr lang="en-US" sz="1700">
                <a:latin typeface="Arial"/>
                <a:ea typeface="Arial"/>
                <a:cs typeface="Arial"/>
                <a:sym typeface="Arial"/>
              </a:rPr>
              <a:t> </a:t>
            </a:r>
            <a:endParaRPr sz="1700">
              <a:latin typeface="Arial"/>
              <a:ea typeface="Arial"/>
              <a:cs typeface="Arial"/>
              <a:sym typeface="Arial"/>
            </a:endParaRPr>
          </a:p>
          <a:p>
            <a:pPr indent="0" lvl="0" marL="457200" rtl="0" algn="l">
              <a:lnSpc>
                <a:spcPct val="115000"/>
              </a:lnSpc>
              <a:spcBef>
                <a:spcPts val="1200"/>
              </a:spcBef>
              <a:spcAft>
                <a:spcPts val="0"/>
              </a:spcAft>
              <a:buNone/>
            </a:pPr>
            <a:r>
              <a:t/>
            </a:r>
            <a:endParaRPr b="1" sz="1700">
              <a:latin typeface="Arial"/>
              <a:ea typeface="Arial"/>
              <a:cs typeface="Arial"/>
              <a:sym typeface="Arial"/>
            </a:endParaRPr>
          </a:p>
          <a:p>
            <a:pPr indent="0" lvl="0" marL="34290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