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p:cViewPr varScale="1">
        <p:scale>
          <a:sx n="108" d="100"/>
          <a:sy n="108" d="100"/>
        </p:scale>
        <p:origin x="72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68701" y="508457"/>
            <a:ext cx="4006596" cy="6972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7/9/2021</a:t>
            </a:fld>
            <a:endParaRPr lang="en-US"/>
          </a:p>
        </p:txBody>
      </p:sp>
      <p:sp>
        <p:nvSpPr>
          <p:cNvPr id="6" name="Holder 6"/>
          <p:cNvSpPr>
            <a:spLocks noGrp="1"/>
          </p:cNvSpPr>
          <p:nvPr>
            <p:ph type="sldNum" sz="quarter" idx="7"/>
          </p:nvPr>
        </p:nvSpPr>
        <p:spPr/>
        <p:txBody>
          <a:bodyPr lIns="0" tIns="0" rIns="0" bIns="0"/>
          <a:lstStyle>
            <a:lvl1pPr>
              <a:defRPr sz="1000" b="0" i="0">
                <a:solidFill>
                  <a:srgbClr val="F5FCFF"/>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9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7/9/2021</a:t>
            </a:fld>
            <a:endParaRPr lang="en-US"/>
          </a:p>
        </p:txBody>
      </p:sp>
      <p:sp>
        <p:nvSpPr>
          <p:cNvPr id="6" name="Holder 6"/>
          <p:cNvSpPr>
            <a:spLocks noGrp="1"/>
          </p:cNvSpPr>
          <p:nvPr>
            <p:ph type="sldNum" sz="quarter" idx="7"/>
          </p:nvPr>
        </p:nvSpPr>
        <p:spPr/>
        <p:txBody>
          <a:bodyPr lIns="0" tIns="0" rIns="0" bIns="0"/>
          <a:lstStyle>
            <a:lvl1pPr>
              <a:defRPr sz="1000" b="0" i="0">
                <a:solidFill>
                  <a:srgbClr val="F5FCFF"/>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9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7/9/2021</a:t>
            </a:fld>
            <a:endParaRPr lang="en-US"/>
          </a:p>
        </p:txBody>
      </p:sp>
      <p:sp>
        <p:nvSpPr>
          <p:cNvPr id="7" name="Holder 7"/>
          <p:cNvSpPr>
            <a:spLocks noGrp="1"/>
          </p:cNvSpPr>
          <p:nvPr>
            <p:ph type="sldNum" sz="quarter" idx="7"/>
          </p:nvPr>
        </p:nvSpPr>
        <p:spPr/>
        <p:txBody>
          <a:bodyPr lIns="0" tIns="0" rIns="0" bIns="0"/>
          <a:lstStyle>
            <a:lvl1pPr>
              <a:defRPr sz="1000" b="0" i="0">
                <a:solidFill>
                  <a:srgbClr val="F5FCFF"/>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9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7/9/2021</a:t>
            </a:fld>
            <a:endParaRPr lang="en-US"/>
          </a:p>
        </p:txBody>
      </p:sp>
      <p:sp>
        <p:nvSpPr>
          <p:cNvPr id="5" name="Holder 5"/>
          <p:cNvSpPr>
            <a:spLocks noGrp="1"/>
          </p:cNvSpPr>
          <p:nvPr>
            <p:ph type="sldNum" sz="quarter" idx="7"/>
          </p:nvPr>
        </p:nvSpPr>
        <p:spPr/>
        <p:txBody>
          <a:bodyPr lIns="0" tIns="0" rIns="0" bIns="0"/>
          <a:lstStyle>
            <a:lvl1pPr>
              <a:defRPr sz="1000" b="0" i="0">
                <a:solidFill>
                  <a:srgbClr val="F5FCFF"/>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7/9/2021</a:t>
            </a:fld>
            <a:endParaRPr lang="en-US"/>
          </a:p>
        </p:txBody>
      </p:sp>
      <p:sp>
        <p:nvSpPr>
          <p:cNvPr id="4" name="Holder 4"/>
          <p:cNvSpPr>
            <a:spLocks noGrp="1"/>
          </p:cNvSpPr>
          <p:nvPr>
            <p:ph type="sldNum" sz="quarter" idx="7"/>
          </p:nvPr>
        </p:nvSpPr>
        <p:spPr/>
        <p:txBody>
          <a:bodyPr lIns="0" tIns="0" rIns="0" bIns="0"/>
          <a:lstStyle>
            <a:lvl1pPr>
              <a:defRPr sz="1000" b="0" i="0">
                <a:solidFill>
                  <a:srgbClr val="F5FCFF"/>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3936" y="518922"/>
            <a:ext cx="8536127" cy="452119"/>
          </a:xfrm>
          <a:prstGeom prst="rect">
            <a:avLst/>
          </a:prstGeom>
        </p:spPr>
        <p:txBody>
          <a:bodyPr wrap="square" lIns="0" tIns="0" rIns="0" bIns="0">
            <a:spAutoFit/>
          </a:bodyPr>
          <a:lstStyle>
            <a:lvl1pPr>
              <a:defRPr sz="2800" b="1" i="0">
                <a:solidFill>
                  <a:srgbClr val="990000"/>
                </a:solidFill>
                <a:latin typeface="Verdana"/>
                <a:cs typeface="Verdana"/>
              </a:defRPr>
            </a:lvl1pPr>
          </a:lstStyle>
          <a:p>
            <a:endParaRPr/>
          </a:p>
        </p:txBody>
      </p:sp>
      <p:sp>
        <p:nvSpPr>
          <p:cNvPr id="3" name="Holder 3"/>
          <p:cNvSpPr>
            <a:spLocks noGrp="1"/>
          </p:cNvSpPr>
          <p:nvPr>
            <p:ph type="body" idx="1"/>
          </p:nvPr>
        </p:nvSpPr>
        <p:spPr>
          <a:xfrm>
            <a:off x="815136" y="1793875"/>
            <a:ext cx="7513726" cy="24949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7/9/2021</a:t>
            </a:fld>
            <a:endParaRPr lang="en-US"/>
          </a:p>
        </p:txBody>
      </p:sp>
      <p:sp>
        <p:nvSpPr>
          <p:cNvPr id="6" name="Holder 6"/>
          <p:cNvSpPr>
            <a:spLocks noGrp="1"/>
          </p:cNvSpPr>
          <p:nvPr>
            <p:ph type="sldNum" sz="quarter" idx="7"/>
          </p:nvPr>
        </p:nvSpPr>
        <p:spPr>
          <a:xfrm>
            <a:off x="8752585" y="4781594"/>
            <a:ext cx="217170" cy="167004"/>
          </a:xfrm>
          <a:prstGeom prst="rect">
            <a:avLst/>
          </a:prstGeom>
        </p:spPr>
        <p:txBody>
          <a:bodyPr wrap="square" lIns="0" tIns="0" rIns="0" bIns="0">
            <a:spAutoFit/>
          </a:bodyPr>
          <a:lstStyle>
            <a:lvl1pPr>
              <a:defRPr sz="1000" b="0" i="0">
                <a:solidFill>
                  <a:srgbClr val="F5FCFF"/>
                </a:solidFill>
                <a:latin typeface="Arial"/>
                <a:cs typeface="Arial"/>
              </a:defRPr>
            </a:lvl1pPr>
          </a:lstStyle>
          <a:p>
            <a:pPr marL="381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9514-9BA7-446B-9234-BF2584ADAD86}"/>
              </a:ext>
            </a:extLst>
          </p:cNvPr>
          <p:cNvSpPr>
            <a:spLocks noGrp="1"/>
          </p:cNvSpPr>
          <p:nvPr>
            <p:ph type="title"/>
          </p:nvPr>
        </p:nvSpPr>
        <p:spPr>
          <a:xfrm>
            <a:off x="303936" y="209550"/>
            <a:ext cx="8536127" cy="2154436"/>
          </a:xfrm>
        </p:spPr>
        <p:txBody>
          <a:bodyPr/>
          <a:lstStyle/>
          <a:p>
            <a:r>
              <a:rPr lang="en-US" dirty="0"/>
              <a:t>                  Capstone Project</a:t>
            </a:r>
            <a:br>
              <a:rPr lang="en-US" dirty="0"/>
            </a:br>
            <a:r>
              <a:rPr lang="en-US" dirty="0">
                <a:solidFill>
                  <a:schemeClr val="tx2">
                    <a:lumMod val="75000"/>
                  </a:schemeClr>
                </a:solidFill>
              </a:rPr>
              <a:t>Live Class Monitoring System (Face Emotion Recognition )</a:t>
            </a:r>
            <a:br>
              <a:rPr lang="en-US" dirty="0">
                <a:solidFill>
                  <a:schemeClr val="tx2">
                    <a:lumMod val="75000"/>
                  </a:schemeClr>
                </a:solidFill>
              </a:rPr>
            </a:br>
            <a:br>
              <a:rPr lang="en-US" dirty="0">
                <a:solidFill>
                  <a:schemeClr val="tx2">
                    <a:lumMod val="75000"/>
                  </a:schemeClr>
                </a:solidFill>
              </a:rPr>
            </a:br>
            <a:r>
              <a:rPr lang="en-US" dirty="0">
                <a:solidFill>
                  <a:srgbClr val="002060"/>
                </a:solidFill>
              </a:rPr>
              <a:t>Deep Learning and MLE Project</a:t>
            </a:r>
            <a:endParaRPr lang="en-IN" dirty="0">
              <a:solidFill>
                <a:srgbClr val="002060"/>
              </a:solidFill>
            </a:endParaRPr>
          </a:p>
        </p:txBody>
      </p:sp>
      <p:sp>
        <p:nvSpPr>
          <p:cNvPr id="3" name="Text Placeholder 2">
            <a:extLst>
              <a:ext uri="{FF2B5EF4-FFF2-40B4-BE49-F238E27FC236}">
                <a16:creationId xmlns:a16="http://schemas.microsoft.com/office/drawing/2014/main" id="{60D73C0A-CFB0-4E48-B724-904FD4F95560}"/>
              </a:ext>
            </a:extLst>
          </p:cNvPr>
          <p:cNvSpPr>
            <a:spLocks noGrp="1"/>
          </p:cNvSpPr>
          <p:nvPr>
            <p:ph type="body" idx="1"/>
          </p:nvPr>
        </p:nvSpPr>
        <p:spPr>
          <a:xfrm>
            <a:off x="533400" y="2779515"/>
            <a:ext cx="7818525" cy="1661993"/>
          </a:xfrm>
        </p:spPr>
        <p:txBody>
          <a:bodyPr/>
          <a:lstStyle/>
          <a:p>
            <a:r>
              <a:rPr lang="en-US" dirty="0">
                <a:solidFill>
                  <a:srgbClr val="FF0000"/>
                </a:solidFill>
              </a:rPr>
              <a:t>                                                         Team Member:</a:t>
            </a:r>
          </a:p>
          <a:p>
            <a:r>
              <a:rPr lang="en-US" dirty="0">
                <a:solidFill>
                  <a:schemeClr val="tx2">
                    <a:lumMod val="75000"/>
                  </a:schemeClr>
                </a:solidFill>
              </a:rPr>
              <a:t>                                                        1.Kartik Pandey</a:t>
            </a:r>
          </a:p>
          <a:p>
            <a:r>
              <a:rPr lang="en-US" dirty="0">
                <a:solidFill>
                  <a:schemeClr val="tx2">
                    <a:lumMod val="75000"/>
                  </a:schemeClr>
                </a:solidFill>
              </a:rPr>
              <a:t>                                                        2.Aniket Nichat</a:t>
            </a:r>
          </a:p>
          <a:p>
            <a:r>
              <a:rPr lang="en-US" dirty="0">
                <a:solidFill>
                  <a:schemeClr val="tx2">
                    <a:lumMod val="75000"/>
                  </a:schemeClr>
                </a:solidFill>
              </a:rPr>
              <a:t>                                                        3.Rohit </a:t>
            </a:r>
            <a:r>
              <a:rPr lang="en-US" dirty="0" err="1">
                <a:solidFill>
                  <a:schemeClr val="tx2">
                    <a:lumMod val="75000"/>
                  </a:schemeClr>
                </a:solidFill>
              </a:rPr>
              <a:t>Thawali</a:t>
            </a:r>
            <a:endParaRPr lang="en-US" dirty="0">
              <a:solidFill>
                <a:schemeClr val="tx2">
                  <a:lumMod val="75000"/>
                </a:schemeClr>
              </a:solidFill>
            </a:endParaRPr>
          </a:p>
          <a:p>
            <a:r>
              <a:rPr lang="en-US" dirty="0">
                <a:solidFill>
                  <a:schemeClr val="tx2">
                    <a:lumMod val="75000"/>
                  </a:schemeClr>
                </a:solidFill>
              </a:rPr>
              <a:t>                                                        4.Sagar </a:t>
            </a:r>
            <a:r>
              <a:rPr lang="en-US" dirty="0" err="1">
                <a:solidFill>
                  <a:schemeClr val="tx2">
                    <a:lumMod val="75000"/>
                  </a:schemeClr>
                </a:solidFill>
              </a:rPr>
              <a:t>Khekale</a:t>
            </a:r>
            <a:endParaRPr lang="en-US" dirty="0">
              <a:solidFill>
                <a:schemeClr val="tx2">
                  <a:lumMod val="75000"/>
                </a:schemeClr>
              </a:solidFill>
            </a:endParaRPr>
          </a:p>
          <a:p>
            <a:r>
              <a:rPr lang="en-US" dirty="0">
                <a:solidFill>
                  <a:schemeClr val="tx2">
                    <a:lumMod val="75000"/>
                  </a:schemeClr>
                </a:solidFill>
              </a:rPr>
              <a:t>                                                        5.Aniket </a:t>
            </a:r>
            <a:r>
              <a:rPr lang="en-US" dirty="0" err="1">
                <a:solidFill>
                  <a:schemeClr val="tx2">
                    <a:lumMod val="75000"/>
                  </a:schemeClr>
                </a:solidFill>
              </a:rPr>
              <a:t>Deulkar</a:t>
            </a:r>
            <a:endParaRPr lang="en-IN" dirty="0">
              <a:solidFill>
                <a:schemeClr val="tx2">
                  <a:lumMod val="75000"/>
                </a:schemeClr>
              </a:solidFill>
            </a:endParaRPr>
          </a:p>
        </p:txBody>
      </p:sp>
    </p:spTree>
    <p:extLst>
      <p:ext uri="{BB962C8B-B14F-4D97-AF65-F5344CB8AC3E}">
        <p14:creationId xmlns:p14="http://schemas.microsoft.com/office/powerpoint/2010/main" val="37734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7839" y="254330"/>
            <a:ext cx="4176395" cy="483234"/>
          </a:xfrm>
          <a:prstGeom prst="rect">
            <a:avLst/>
          </a:prstGeom>
        </p:spPr>
        <p:txBody>
          <a:bodyPr vert="horz" wrap="square" lIns="0" tIns="12700" rIns="0" bIns="0" rtlCol="0">
            <a:spAutoFit/>
          </a:bodyPr>
          <a:lstStyle/>
          <a:p>
            <a:pPr marL="12700">
              <a:lnSpc>
                <a:spcPct val="100000"/>
              </a:lnSpc>
              <a:spcBef>
                <a:spcPts val="100"/>
              </a:spcBef>
            </a:pPr>
            <a:r>
              <a:rPr sz="3000" spc="-145" dirty="0">
                <a:solidFill>
                  <a:srgbClr val="CC0000"/>
                </a:solidFill>
              </a:rPr>
              <a:t>Loss </a:t>
            </a:r>
            <a:r>
              <a:rPr sz="3000" spc="-405" dirty="0">
                <a:solidFill>
                  <a:srgbClr val="CC0000"/>
                </a:solidFill>
              </a:rPr>
              <a:t>&amp; </a:t>
            </a:r>
            <a:r>
              <a:rPr sz="3000" spc="-75" dirty="0">
                <a:solidFill>
                  <a:srgbClr val="CC0000"/>
                </a:solidFill>
              </a:rPr>
              <a:t>Accuracy</a:t>
            </a:r>
            <a:r>
              <a:rPr sz="3000" spc="-50" dirty="0">
                <a:solidFill>
                  <a:srgbClr val="CC0000"/>
                </a:solidFill>
              </a:rPr>
              <a:t> </a:t>
            </a:r>
            <a:r>
              <a:rPr sz="3000" spc="-75" dirty="0">
                <a:solidFill>
                  <a:srgbClr val="CC0000"/>
                </a:solidFill>
              </a:rPr>
              <a:t>Plot</a:t>
            </a:r>
            <a:endParaRPr sz="3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10</a:t>
            </a:fld>
            <a:endParaRPr spc="-5" dirty="0"/>
          </a:p>
        </p:txBody>
      </p:sp>
      <p:pic>
        <p:nvPicPr>
          <p:cNvPr id="6" name="Picture 5">
            <a:extLst>
              <a:ext uri="{FF2B5EF4-FFF2-40B4-BE49-F238E27FC236}">
                <a16:creationId xmlns:a16="http://schemas.microsoft.com/office/drawing/2014/main" id="{96F849D8-A6CB-4249-B2A6-F8D924B24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47750"/>
            <a:ext cx="8229600" cy="35106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424" y="159765"/>
            <a:ext cx="7309484" cy="940435"/>
          </a:xfrm>
          <a:prstGeom prst="rect">
            <a:avLst/>
          </a:prstGeom>
        </p:spPr>
        <p:txBody>
          <a:bodyPr vert="horz" wrap="square" lIns="0" tIns="12700" rIns="0" bIns="0" rtlCol="0">
            <a:spAutoFit/>
          </a:bodyPr>
          <a:lstStyle/>
          <a:p>
            <a:pPr marL="2664460" marR="5080" indent="-2652395">
              <a:lnSpc>
                <a:spcPct val="100000"/>
              </a:lnSpc>
              <a:spcBef>
                <a:spcPts val="100"/>
              </a:spcBef>
            </a:pPr>
            <a:r>
              <a:rPr sz="3000" spc="-140" dirty="0">
                <a:solidFill>
                  <a:srgbClr val="CC0000"/>
                </a:solidFill>
              </a:rPr>
              <a:t>Real-Time </a:t>
            </a:r>
            <a:r>
              <a:rPr sz="3000" spc="-95" dirty="0">
                <a:solidFill>
                  <a:srgbClr val="CC0000"/>
                </a:solidFill>
              </a:rPr>
              <a:t>Local </a:t>
            </a:r>
            <a:r>
              <a:rPr sz="3000" spc="-80" dirty="0">
                <a:solidFill>
                  <a:srgbClr val="CC0000"/>
                </a:solidFill>
              </a:rPr>
              <a:t>Video </a:t>
            </a:r>
            <a:r>
              <a:rPr sz="3000" spc="-70" dirty="0">
                <a:solidFill>
                  <a:srgbClr val="CC0000"/>
                </a:solidFill>
              </a:rPr>
              <a:t>Face</a:t>
            </a:r>
            <a:r>
              <a:rPr sz="3000" spc="-475" dirty="0">
                <a:solidFill>
                  <a:srgbClr val="CC0000"/>
                </a:solidFill>
              </a:rPr>
              <a:t> </a:t>
            </a:r>
            <a:r>
              <a:rPr sz="3000" spc="-75" dirty="0">
                <a:solidFill>
                  <a:srgbClr val="CC0000"/>
                </a:solidFill>
              </a:rPr>
              <a:t>Emotion  </a:t>
            </a:r>
            <a:r>
              <a:rPr sz="3000" spc="-70" dirty="0">
                <a:solidFill>
                  <a:srgbClr val="CC0000"/>
                </a:solidFill>
              </a:rPr>
              <a:t>Detection</a:t>
            </a:r>
            <a:endParaRPr sz="3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11</a:t>
            </a:fld>
            <a:endParaRPr spc="-5" dirty="0"/>
          </a:p>
        </p:txBody>
      </p:sp>
      <p:sp>
        <p:nvSpPr>
          <p:cNvPr id="3" name="object 3"/>
          <p:cNvSpPr txBox="1"/>
          <p:nvPr/>
        </p:nvSpPr>
        <p:spPr>
          <a:xfrm>
            <a:off x="779475" y="1264741"/>
            <a:ext cx="6953884" cy="1936428"/>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23292D"/>
                </a:solidFill>
                <a:latin typeface="Carlito"/>
                <a:cs typeface="Carlito"/>
              </a:rPr>
              <a:t>We</a:t>
            </a:r>
            <a:r>
              <a:rPr sz="1800" dirty="0">
                <a:solidFill>
                  <a:srgbClr val="23292D"/>
                </a:solidFill>
                <a:latin typeface="Carlito"/>
                <a:cs typeface="Carlito"/>
              </a:rPr>
              <a:t> </a:t>
            </a:r>
            <a:r>
              <a:rPr sz="1800" spc="-5" dirty="0">
                <a:solidFill>
                  <a:srgbClr val="23292D"/>
                </a:solidFill>
                <a:latin typeface="Carlito"/>
                <a:cs typeface="Carlito"/>
              </a:rPr>
              <a:t>created </a:t>
            </a:r>
            <a:r>
              <a:rPr lang="en-US" spc="-5" dirty="0">
                <a:solidFill>
                  <a:srgbClr val="23292D"/>
                </a:solidFill>
                <a:latin typeface="Carlito"/>
                <a:cs typeface="Carlito"/>
              </a:rPr>
              <a:t>one</a:t>
            </a:r>
            <a:r>
              <a:rPr sz="1800" spc="-5" dirty="0">
                <a:solidFill>
                  <a:srgbClr val="23292D"/>
                </a:solidFill>
                <a:latin typeface="Carlito"/>
                <a:cs typeface="Carlito"/>
              </a:rPr>
              <a:t> patterns for detecting </a:t>
            </a:r>
            <a:r>
              <a:rPr sz="1800" dirty="0">
                <a:solidFill>
                  <a:srgbClr val="23292D"/>
                </a:solidFill>
                <a:latin typeface="Carlito"/>
                <a:cs typeface="Carlito"/>
              </a:rPr>
              <a:t>and </a:t>
            </a:r>
            <a:r>
              <a:rPr sz="1800" spc="-5" dirty="0">
                <a:solidFill>
                  <a:srgbClr val="23292D"/>
                </a:solidFill>
                <a:latin typeface="Carlito"/>
                <a:cs typeface="Carlito"/>
              </a:rPr>
              <a:t>predicting single faces </a:t>
            </a:r>
            <a:r>
              <a:rPr sz="1800" dirty="0">
                <a:solidFill>
                  <a:srgbClr val="23292D"/>
                </a:solidFill>
                <a:latin typeface="Carlito"/>
                <a:cs typeface="Carlito"/>
              </a:rPr>
              <a:t>and as</a:t>
            </a:r>
            <a:r>
              <a:rPr sz="1800" spc="125" dirty="0">
                <a:solidFill>
                  <a:srgbClr val="23292D"/>
                </a:solidFill>
                <a:latin typeface="Carlito"/>
                <a:cs typeface="Carlito"/>
              </a:rPr>
              <a:t> </a:t>
            </a:r>
            <a:r>
              <a:rPr sz="1800" dirty="0">
                <a:solidFill>
                  <a:srgbClr val="23292D"/>
                </a:solidFill>
                <a:latin typeface="Carlito"/>
                <a:cs typeface="Carlito"/>
              </a:rPr>
              <a:t>well</a:t>
            </a:r>
            <a:endParaRPr sz="1800" dirty="0">
              <a:latin typeface="Carlito"/>
              <a:cs typeface="Carlito"/>
            </a:endParaRPr>
          </a:p>
          <a:p>
            <a:pPr marL="12700">
              <a:lnSpc>
                <a:spcPct val="100000"/>
              </a:lnSpc>
              <a:spcBef>
                <a:spcPts val="5"/>
              </a:spcBef>
            </a:pPr>
            <a:r>
              <a:rPr sz="1800" dirty="0">
                <a:solidFill>
                  <a:srgbClr val="23292D"/>
                </a:solidFill>
                <a:latin typeface="Carlito"/>
                <a:cs typeface="Carlito"/>
              </a:rPr>
              <a:t>as </a:t>
            </a:r>
            <a:r>
              <a:rPr sz="1800" spc="-5" dirty="0">
                <a:solidFill>
                  <a:srgbClr val="23292D"/>
                </a:solidFill>
                <a:latin typeface="Carlito"/>
                <a:cs typeface="Carlito"/>
              </a:rPr>
              <a:t>multiple faces using OpenCV </a:t>
            </a:r>
            <a:r>
              <a:rPr sz="1800" dirty="0">
                <a:solidFill>
                  <a:srgbClr val="23292D"/>
                </a:solidFill>
                <a:latin typeface="Carlito"/>
                <a:cs typeface="Carlito"/>
              </a:rPr>
              <a:t>videocapture </a:t>
            </a:r>
            <a:r>
              <a:rPr sz="1800" spc="-5" dirty="0">
                <a:solidFill>
                  <a:srgbClr val="23292D"/>
                </a:solidFill>
                <a:latin typeface="Carlito"/>
                <a:cs typeface="Carlito"/>
              </a:rPr>
              <a:t>in</a:t>
            </a:r>
            <a:r>
              <a:rPr sz="1800" spc="85" dirty="0">
                <a:solidFill>
                  <a:srgbClr val="23292D"/>
                </a:solidFill>
                <a:latin typeface="Carlito"/>
                <a:cs typeface="Carlito"/>
              </a:rPr>
              <a:t> </a:t>
            </a:r>
            <a:r>
              <a:rPr sz="1800" spc="-5" dirty="0">
                <a:solidFill>
                  <a:srgbClr val="23292D"/>
                </a:solidFill>
                <a:latin typeface="Carlito"/>
                <a:cs typeface="Carlito"/>
              </a:rPr>
              <a:t>local.</a:t>
            </a:r>
            <a:endParaRPr sz="1800" dirty="0">
              <a:latin typeface="Carlito"/>
              <a:cs typeface="Carlito"/>
            </a:endParaRPr>
          </a:p>
          <a:p>
            <a:pPr>
              <a:lnSpc>
                <a:spcPct val="100000"/>
              </a:lnSpc>
            </a:pPr>
            <a:endParaRPr sz="1800" dirty="0">
              <a:latin typeface="Carlito"/>
              <a:cs typeface="Carlito"/>
            </a:endParaRPr>
          </a:p>
          <a:p>
            <a:pPr>
              <a:lnSpc>
                <a:spcPct val="100000"/>
              </a:lnSpc>
              <a:spcBef>
                <a:spcPts val="45"/>
              </a:spcBef>
            </a:pPr>
            <a:endParaRPr sz="1700" dirty="0">
              <a:latin typeface="Carlito"/>
              <a:cs typeface="Carlito"/>
            </a:endParaRPr>
          </a:p>
          <a:p>
            <a:pPr marL="64135">
              <a:lnSpc>
                <a:spcPct val="100000"/>
              </a:lnSpc>
            </a:pPr>
            <a:r>
              <a:rPr sz="1800" spc="-5" dirty="0">
                <a:solidFill>
                  <a:srgbClr val="23292D"/>
                </a:solidFill>
                <a:latin typeface="Carlito"/>
                <a:cs typeface="Carlito"/>
              </a:rPr>
              <a:t>For </a:t>
            </a:r>
            <a:r>
              <a:rPr sz="1800" dirty="0">
                <a:solidFill>
                  <a:srgbClr val="23292D"/>
                </a:solidFill>
                <a:latin typeface="Carlito"/>
                <a:cs typeface="Carlito"/>
              </a:rPr>
              <a:t>Webapp , </a:t>
            </a:r>
            <a:r>
              <a:rPr sz="1800" spc="-5" dirty="0">
                <a:solidFill>
                  <a:srgbClr val="23292D"/>
                </a:solidFill>
                <a:latin typeface="Carlito"/>
                <a:cs typeface="Carlito"/>
              </a:rPr>
              <a:t>OpenCV can’t be used. Thus, using Streamlit-Webrtc</a:t>
            </a:r>
            <a:r>
              <a:rPr sz="1800" spc="125" dirty="0">
                <a:solidFill>
                  <a:srgbClr val="23292D"/>
                </a:solidFill>
                <a:latin typeface="Carlito"/>
                <a:cs typeface="Carlito"/>
              </a:rPr>
              <a:t> </a:t>
            </a:r>
            <a:r>
              <a:rPr sz="1800" spc="-5" dirty="0">
                <a:solidFill>
                  <a:srgbClr val="23292D"/>
                </a:solidFill>
                <a:latin typeface="Carlito"/>
                <a:cs typeface="Carlito"/>
              </a:rPr>
              <a:t>for</a:t>
            </a:r>
            <a:endParaRPr sz="1800" dirty="0">
              <a:latin typeface="Carlito"/>
              <a:cs typeface="Carlito"/>
            </a:endParaRPr>
          </a:p>
          <a:p>
            <a:pPr marL="12700">
              <a:lnSpc>
                <a:spcPct val="100000"/>
              </a:lnSpc>
              <a:spcBef>
                <a:spcPts val="25"/>
              </a:spcBef>
            </a:pPr>
            <a:r>
              <a:rPr sz="1800" spc="-5" dirty="0">
                <a:solidFill>
                  <a:srgbClr val="23292D"/>
                </a:solidFill>
                <a:latin typeface="Carlito"/>
                <a:cs typeface="Carlito"/>
              </a:rPr>
              <a:t>front-end</a:t>
            </a:r>
            <a:r>
              <a:rPr sz="1800" spc="5" dirty="0">
                <a:solidFill>
                  <a:srgbClr val="23292D"/>
                </a:solidFill>
                <a:latin typeface="Carlito"/>
                <a:cs typeface="Carlito"/>
              </a:rPr>
              <a:t> </a:t>
            </a:r>
            <a:r>
              <a:rPr sz="1800" spc="-5" dirty="0">
                <a:solidFill>
                  <a:srgbClr val="23292D"/>
                </a:solidFill>
                <a:latin typeface="Carlito"/>
                <a:cs typeface="Carlito"/>
              </a:rPr>
              <a:t>application.</a:t>
            </a:r>
            <a:endParaRPr sz="18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901" y="210438"/>
            <a:ext cx="8304530" cy="880110"/>
          </a:xfrm>
          <a:prstGeom prst="rect">
            <a:avLst/>
          </a:prstGeom>
        </p:spPr>
        <p:txBody>
          <a:bodyPr vert="horz" wrap="square" lIns="0" tIns="10160" rIns="0" bIns="0" rtlCol="0">
            <a:spAutoFit/>
          </a:bodyPr>
          <a:lstStyle/>
          <a:p>
            <a:pPr marL="12700" marR="5080">
              <a:lnSpc>
                <a:spcPct val="100400"/>
              </a:lnSpc>
              <a:spcBef>
                <a:spcPts val="80"/>
              </a:spcBef>
            </a:pPr>
            <a:r>
              <a:rPr spc="-80" dirty="0"/>
              <a:t>Deployment </a:t>
            </a:r>
            <a:r>
              <a:rPr spc="-100" dirty="0"/>
              <a:t>of </a:t>
            </a:r>
            <a:r>
              <a:rPr spc="-114" dirty="0"/>
              <a:t>Streamlit </a:t>
            </a:r>
            <a:r>
              <a:rPr spc="-25" dirty="0"/>
              <a:t>WebApp </a:t>
            </a:r>
            <a:r>
              <a:rPr spc="-90" dirty="0"/>
              <a:t>in</a:t>
            </a:r>
            <a:r>
              <a:rPr spc="-415" dirty="0"/>
              <a:t> </a:t>
            </a:r>
            <a:r>
              <a:rPr spc="-100" dirty="0"/>
              <a:t>Heroku  </a:t>
            </a:r>
            <a:r>
              <a:rPr spc="-80" dirty="0"/>
              <a:t>and</a:t>
            </a:r>
            <a:r>
              <a:rPr spc="-170" dirty="0"/>
              <a:t> </a:t>
            </a:r>
            <a:r>
              <a:rPr spc="-114" dirty="0"/>
              <a:t>Streamlit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12</a:t>
            </a:fld>
            <a:endParaRPr spc="-5" dirty="0"/>
          </a:p>
        </p:txBody>
      </p:sp>
      <p:sp>
        <p:nvSpPr>
          <p:cNvPr id="3" name="object 3"/>
          <p:cNvSpPr txBox="1"/>
          <p:nvPr/>
        </p:nvSpPr>
        <p:spPr>
          <a:xfrm>
            <a:off x="76200" y="1090548"/>
            <a:ext cx="8839200" cy="3029034"/>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rgbClr val="0D3A45"/>
                </a:solidFill>
                <a:latin typeface="Arial"/>
                <a:cs typeface="Arial"/>
              </a:rPr>
              <a:t> </a:t>
            </a:r>
            <a:r>
              <a:rPr lang="en-US" sz="2800" dirty="0">
                <a:solidFill>
                  <a:srgbClr val="0D3A45"/>
                </a:solidFill>
                <a:latin typeface="Arial"/>
                <a:cs typeface="Arial"/>
              </a:rPr>
              <a:t>We deploy the app in </a:t>
            </a:r>
            <a:r>
              <a:rPr lang="en-US" sz="2800" dirty="0" err="1">
                <a:solidFill>
                  <a:srgbClr val="0D3A45"/>
                </a:solidFill>
                <a:latin typeface="Arial"/>
                <a:cs typeface="Arial"/>
              </a:rPr>
              <a:t>streamlit</a:t>
            </a:r>
            <a:r>
              <a:rPr lang="en-US" sz="2800" dirty="0">
                <a:solidFill>
                  <a:srgbClr val="0D3A45"/>
                </a:solidFill>
                <a:latin typeface="Arial"/>
                <a:cs typeface="Arial"/>
              </a:rPr>
              <a:t> but it invite the new user and it take time so after </a:t>
            </a:r>
            <a:r>
              <a:rPr lang="en-US" sz="2800" dirty="0" err="1">
                <a:solidFill>
                  <a:srgbClr val="0D3A45"/>
                </a:solidFill>
                <a:latin typeface="Arial"/>
                <a:cs typeface="Arial"/>
              </a:rPr>
              <a:t>taht</a:t>
            </a:r>
            <a:r>
              <a:rPr lang="en-US" sz="2800" dirty="0">
                <a:solidFill>
                  <a:srgbClr val="0D3A45"/>
                </a:solidFill>
                <a:latin typeface="Arial"/>
                <a:cs typeface="Arial"/>
              </a:rPr>
              <a:t> we use </a:t>
            </a:r>
            <a:r>
              <a:rPr lang="en-US" sz="2800" dirty="0" err="1">
                <a:solidFill>
                  <a:srgbClr val="0D3A45"/>
                </a:solidFill>
                <a:latin typeface="Arial"/>
                <a:cs typeface="Arial"/>
              </a:rPr>
              <a:t>heroku</a:t>
            </a:r>
            <a:r>
              <a:rPr lang="en-US" sz="2800" dirty="0">
                <a:solidFill>
                  <a:srgbClr val="0D3A45"/>
                </a:solidFill>
                <a:latin typeface="Arial"/>
                <a:cs typeface="Arial"/>
              </a:rPr>
              <a:t>  and then we start deploy the app if you see the in the starting section you see the app name emotion45 but it not deploy we try as much as possible and then we put the link of app. But in local system it ran properly and app also fine</a:t>
            </a:r>
            <a:endParaRPr sz="28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8260">
              <a:lnSpc>
                <a:spcPct val="100000"/>
              </a:lnSpc>
              <a:spcBef>
                <a:spcPts val="95"/>
              </a:spcBef>
              <a:tabLst>
                <a:tab pos="1659889" algn="l"/>
              </a:tabLst>
            </a:pPr>
            <a:r>
              <a:rPr spc="-125" dirty="0"/>
              <a:t>Various	</a:t>
            </a:r>
            <a:r>
              <a:rPr spc="-80" dirty="0"/>
              <a:t>prediction </a:t>
            </a:r>
            <a:r>
              <a:rPr spc="-180" dirty="0"/>
              <a:t>Images </a:t>
            </a:r>
            <a:r>
              <a:rPr spc="-105" dirty="0"/>
              <a:t>from </a:t>
            </a:r>
            <a:r>
              <a:rPr spc="-75" dirty="0"/>
              <a:t>the</a:t>
            </a:r>
            <a:r>
              <a:rPr spc="-280" dirty="0"/>
              <a:t> </a:t>
            </a:r>
            <a:r>
              <a:rPr spc="-25" dirty="0"/>
              <a:t>WebApp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13</a:t>
            </a:fld>
            <a:endParaRPr spc="-5" dirty="0"/>
          </a:p>
        </p:txBody>
      </p:sp>
      <p:pic>
        <p:nvPicPr>
          <p:cNvPr id="8" name="Picture 7">
            <a:extLst>
              <a:ext uri="{FF2B5EF4-FFF2-40B4-BE49-F238E27FC236}">
                <a16:creationId xmlns:a16="http://schemas.microsoft.com/office/drawing/2014/main" id="{07B74409-476A-41AF-BA71-D9EC03D57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3" y="2114550"/>
            <a:ext cx="3040643" cy="1798476"/>
          </a:xfrm>
          <a:prstGeom prst="rect">
            <a:avLst/>
          </a:prstGeom>
        </p:spPr>
      </p:pic>
      <p:pic>
        <p:nvPicPr>
          <p:cNvPr id="11" name="Picture 10">
            <a:extLst>
              <a:ext uri="{FF2B5EF4-FFF2-40B4-BE49-F238E27FC236}">
                <a16:creationId xmlns:a16="http://schemas.microsoft.com/office/drawing/2014/main" id="{D0F2E7E8-727A-4AAB-B6B7-9B55D1046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304" y="2076447"/>
            <a:ext cx="2837390" cy="1874682"/>
          </a:xfrm>
          <a:prstGeom prst="rect">
            <a:avLst/>
          </a:prstGeom>
        </p:spPr>
      </p:pic>
      <p:pic>
        <p:nvPicPr>
          <p:cNvPr id="13" name="Picture 12">
            <a:extLst>
              <a:ext uri="{FF2B5EF4-FFF2-40B4-BE49-F238E27FC236}">
                <a16:creationId xmlns:a16="http://schemas.microsoft.com/office/drawing/2014/main" id="{B3C1002A-1E3D-4BF9-98E1-EF51D89C2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047" y="1475798"/>
            <a:ext cx="2545301" cy="28196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14</a:t>
            </a:fld>
            <a:endParaRPr spc="-5" dirty="0"/>
          </a:p>
        </p:txBody>
      </p:sp>
      <p:pic>
        <p:nvPicPr>
          <p:cNvPr id="9" name="Picture 8">
            <a:extLst>
              <a:ext uri="{FF2B5EF4-FFF2-40B4-BE49-F238E27FC236}">
                <a16:creationId xmlns:a16="http://schemas.microsoft.com/office/drawing/2014/main" id="{766B927C-BB70-4E08-BE56-3F3DC6060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93475"/>
            <a:ext cx="2911092" cy="1821338"/>
          </a:xfrm>
          <a:prstGeom prst="rect">
            <a:avLst/>
          </a:prstGeom>
        </p:spPr>
      </p:pic>
      <p:pic>
        <p:nvPicPr>
          <p:cNvPr id="11" name="Picture 10">
            <a:extLst>
              <a:ext uri="{FF2B5EF4-FFF2-40B4-BE49-F238E27FC236}">
                <a16:creationId xmlns:a16="http://schemas.microsoft.com/office/drawing/2014/main" id="{28316F03-C6E8-4588-87A1-6F5E0A4CD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862" y="673492"/>
            <a:ext cx="2507197" cy="1661304"/>
          </a:xfrm>
          <a:prstGeom prst="rect">
            <a:avLst/>
          </a:prstGeom>
        </p:spPr>
      </p:pic>
      <p:pic>
        <p:nvPicPr>
          <p:cNvPr id="13" name="Picture 12">
            <a:extLst>
              <a:ext uri="{FF2B5EF4-FFF2-40B4-BE49-F238E27FC236}">
                <a16:creationId xmlns:a16="http://schemas.microsoft.com/office/drawing/2014/main" id="{B58DA015-FFB1-4AAE-BE61-DCEB8014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029" y="616337"/>
            <a:ext cx="2911092" cy="1798476"/>
          </a:xfrm>
          <a:prstGeom prst="rect">
            <a:avLst/>
          </a:prstGeom>
        </p:spPr>
      </p:pic>
      <p:pic>
        <p:nvPicPr>
          <p:cNvPr id="15" name="Picture 14">
            <a:extLst>
              <a:ext uri="{FF2B5EF4-FFF2-40B4-BE49-F238E27FC236}">
                <a16:creationId xmlns:a16="http://schemas.microsoft.com/office/drawing/2014/main" id="{73399018-8EB2-4809-9D8E-39746E9BE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2808705"/>
            <a:ext cx="3040643" cy="17984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4417" y="143078"/>
            <a:ext cx="1920239" cy="452120"/>
          </a:xfrm>
          <a:prstGeom prst="rect">
            <a:avLst/>
          </a:prstGeom>
        </p:spPr>
        <p:txBody>
          <a:bodyPr vert="horz" wrap="square" lIns="0" tIns="12065" rIns="0" bIns="0" rtlCol="0">
            <a:spAutoFit/>
          </a:bodyPr>
          <a:lstStyle/>
          <a:p>
            <a:pPr marL="12700">
              <a:lnSpc>
                <a:spcPct val="100000"/>
              </a:lnSpc>
              <a:spcBef>
                <a:spcPts val="95"/>
              </a:spcBef>
            </a:pPr>
            <a:r>
              <a:rPr spc="-5" dirty="0">
                <a:latin typeface="Arial"/>
                <a:cs typeface="Arial"/>
              </a:rPr>
              <a:t>C</a:t>
            </a:r>
            <a:r>
              <a:rPr spc="-20" dirty="0">
                <a:latin typeface="Arial"/>
                <a:cs typeface="Arial"/>
              </a:rPr>
              <a:t>h</a:t>
            </a:r>
            <a:r>
              <a:rPr spc="-5" dirty="0">
                <a:latin typeface="Arial"/>
                <a:cs typeface="Arial"/>
              </a:rPr>
              <a:t>all</a:t>
            </a:r>
            <a:r>
              <a:rPr dirty="0">
                <a:latin typeface="Arial"/>
                <a:cs typeface="Arial"/>
              </a:rPr>
              <a:t>e</a:t>
            </a:r>
            <a:r>
              <a:rPr spc="-5" dirty="0">
                <a:latin typeface="Arial"/>
                <a:cs typeface="Arial"/>
              </a:rPr>
              <a:t>n</a:t>
            </a:r>
            <a:r>
              <a:rPr spc="-20" dirty="0">
                <a:latin typeface="Arial"/>
                <a:cs typeface="Arial"/>
              </a:rPr>
              <a:t>g</a:t>
            </a:r>
            <a:r>
              <a:rPr spc="-5" dirty="0">
                <a:latin typeface="Arial"/>
                <a:cs typeface="Arial"/>
              </a:rPr>
              <a:t>es</a:t>
            </a:r>
          </a:p>
        </p:txBody>
      </p:sp>
      <p:sp>
        <p:nvSpPr>
          <p:cNvPr id="3" name="object 3"/>
          <p:cNvSpPr txBox="1"/>
          <p:nvPr/>
        </p:nvSpPr>
        <p:spPr>
          <a:xfrm>
            <a:off x="504850" y="833373"/>
            <a:ext cx="6664959" cy="3521477"/>
          </a:xfrm>
          <a:prstGeom prst="rect">
            <a:avLst/>
          </a:prstGeom>
        </p:spPr>
        <p:txBody>
          <a:bodyPr vert="horz" wrap="square" lIns="0" tIns="12700" rIns="0" bIns="0" rtlCol="0">
            <a:spAutoFit/>
          </a:bodyPr>
          <a:lstStyle/>
          <a:p>
            <a:pPr marL="419100" indent="-407034">
              <a:lnSpc>
                <a:spcPct val="100000"/>
              </a:lnSpc>
              <a:spcBef>
                <a:spcPts val="100"/>
              </a:spcBef>
              <a:buClr>
                <a:srgbClr val="124F5C"/>
              </a:buClr>
              <a:buFont typeface="Arial"/>
              <a:buChar char="•"/>
              <a:tabLst>
                <a:tab pos="419100" algn="l"/>
                <a:tab pos="419734" algn="l"/>
              </a:tabLst>
            </a:pPr>
            <a:r>
              <a:rPr sz="1800" b="1" dirty="0">
                <a:solidFill>
                  <a:srgbClr val="0D3A45"/>
                </a:solidFill>
                <a:latin typeface="Arial"/>
                <a:cs typeface="Arial"/>
              </a:rPr>
              <a:t>Large </a:t>
            </a:r>
            <a:r>
              <a:rPr sz="1800" b="1" spc="-5" dirty="0">
                <a:solidFill>
                  <a:srgbClr val="0D3A45"/>
                </a:solidFill>
                <a:latin typeface="Arial"/>
                <a:cs typeface="Arial"/>
              </a:rPr>
              <a:t>Image Dataset </a:t>
            </a:r>
            <a:r>
              <a:rPr sz="1800" b="1" dirty="0">
                <a:solidFill>
                  <a:srgbClr val="0D3A45"/>
                </a:solidFill>
                <a:latin typeface="Arial"/>
                <a:cs typeface="Arial"/>
              </a:rPr>
              <a:t>to</a:t>
            </a:r>
            <a:r>
              <a:rPr sz="1800" b="1" spc="10" dirty="0">
                <a:solidFill>
                  <a:srgbClr val="0D3A45"/>
                </a:solidFill>
                <a:latin typeface="Arial"/>
                <a:cs typeface="Arial"/>
              </a:rPr>
              <a:t> </a:t>
            </a:r>
            <a:r>
              <a:rPr sz="1800" b="1" dirty="0">
                <a:solidFill>
                  <a:srgbClr val="0D3A45"/>
                </a:solidFill>
                <a:latin typeface="Arial"/>
                <a:cs typeface="Arial"/>
              </a:rPr>
              <a:t>handle.</a:t>
            </a:r>
            <a:endParaRPr sz="1800" dirty="0">
              <a:latin typeface="Arial"/>
              <a:cs typeface="Arial"/>
            </a:endParaRPr>
          </a:p>
          <a:p>
            <a:pPr>
              <a:lnSpc>
                <a:spcPct val="100000"/>
              </a:lnSpc>
              <a:buClr>
                <a:srgbClr val="124F5C"/>
              </a:buClr>
              <a:buFont typeface="Arial"/>
              <a:buChar char="•"/>
            </a:pPr>
            <a:endParaRPr sz="2000" dirty="0">
              <a:latin typeface="Arial"/>
              <a:cs typeface="Arial"/>
            </a:endParaRPr>
          </a:p>
          <a:p>
            <a:pPr>
              <a:lnSpc>
                <a:spcPct val="100000"/>
              </a:lnSpc>
              <a:spcBef>
                <a:spcPts val="5"/>
              </a:spcBef>
              <a:buClr>
                <a:srgbClr val="124F5C"/>
              </a:buClr>
              <a:buFont typeface="Arial"/>
              <a:buChar char="•"/>
            </a:pPr>
            <a:endParaRPr sz="2600" dirty="0">
              <a:latin typeface="Arial"/>
              <a:cs typeface="Arial"/>
            </a:endParaRPr>
          </a:p>
          <a:p>
            <a:pPr marL="419100" indent="-407034">
              <a:lnSpc>
                <a:spcPct val="100000"/>
              </a:lnSpc>
              <a:buClr>
                <a:srgbClr val="124F5C"/>
              </a:buClr>
              <a:buFont typeface="Arial"/>
              <a:buChar char="•"/>
              <a:tabLst>
                <a:tab pos="419100" algn="l"/>
                <a:tab pos="419734" algn="l"/>
              </a:tabLst>
            </a:pPr>
            <a:r>
              <a:rPr sz="1800" b="1" dirty="0">
                <a:solidFill>
                  <a:srgbClr val="0D3A45"/>
                </a:solidFill>
                <a:latin typeface="Arial"/>
                <a:cs typeface="Arial"/>
              </a:rPr>
              <a:t>Couldn’t able to connect GPU </a:t>
            </a:r>
            <a:r>
              <a:rPr sz="1800" b="1" spc="5" dirty="0">
                <a:solidFill>
                  <a:srgbClr val="0D3A45"/>
                </a:solidFill>
                <a:latin typeface="Arial"/>
                <a:cs typeface="Arial"/>
              </a:rPr>
              <a:t>with </a:t>
            </a:r>
            <a:r>
              <a:rPr sz="1800" b="1" spc="-5" dirty="0">
                <a:solidFill>
                  <a:srgbClr val="0D3A45"/>
                </a:solidFill>
                <a:latin typeface="Arial"/>
                <a:cs typeface="Arial"/>
              </a:rPr>
              <a:t>Jupyter</a:t>
            </a:r>
            <a:r>
              <a:rPr sz="1800" b="1" spc="-110" dirty="0">
                <a:solidFill>
                  <a:srgbClr val="0D3A45"/>
                </a:solidFill>
                <a:latin typeface="Arial"/>
                <a:cs typeface="Arial"/>
              </a:rPr>
              <a:t> </a:t>
            </a:r>
            <a:r>
              <a:rPr sz="1800" b="1" dirty="0">
                <a:solidFill>
                  <a:srgbClr val="0D3A45"/>
                </a:solidFill>
                <a:latin typeface="Arial"/>
                <a:cs typeface="Arial"/>
              </a:rPr>
              <a:t>Notebook.</a:t>
            </a:r>
            <a:endParaRPr sz="1800" dirty="0">
              <a:latin typeface="Arial"/>
              <a:cs typeface="Arial"/>
            </a:endParaRPr>
          </a:p>
          <a:p>
            <a:pPr>
              <a:lnSpc>
                <a:spcPct val="100000"/>
              </a:lnSpc>
              <a:buClr>
                <a:srgbClr val="124F5C"/>
              </a:buClr>
              <a:buFont typeface="Arial"/>
              <a:buChar char="•"/>
            </a:pPr>
            <a:endParaRPr sz="2000" dirty="0">
              <a:latin typeface="Arial"/>
              <a:cs typeface="Arial"/>
            </a:endParaRPr>
          </a:p>
          <a:p>
            <a:pPr>
              <a:lnSpc>
                <a:spcPct val="100000"/>
              </a:lnSpc>
              <a:buClr>
                <a:srgbClr val="124F5C"/>
              </a:buClr>
              <a:buFont typeface="Arial"/>
              <a:buChar char="•"/>
            </a:pPr>
            <a:endParaRPr sz="2600" dirty="0">
              <a:latin typeface="Arial"/>
              <a:cs typeface="Arial"/>
            </a:endParaRPr>
          </a:p>
          <a:p>
            <a:pPr marL="419100" indent="-407034">
              <a:lnSpc>
                <a:spcPct val="100000"/>
              </a:lnSpc>
              <a:spcBef>
                <a:spcPts val="5"/>
              </a:spcBef>
              <a:buClr>
                <a:srgbClr val="124F5C"/>
              </a:buClr>
              <a:buFont typeface="Arial"/>
              <a:buChar char="•"/>
              <a:tabLst>
                <a:tab pos="419100" algn="l"/>
                <a:tab pos="419734" algn="l"/>
              </a:tabLst>
            </a:pPr>
            <a:r>
              <a:rPr sz="1800" b="1" dirty="0">
                <a:solidFill>
                  <a:srgbClr val="0D3A45"/>
                </a:solidFill>
                <a:latin typeface="Arial"/>
                <a:cs typeface="Arial"/>
              </a:rPr>
              <a:t>Tried </a:t>
            </a:r>
            <a:r>
              <a:rPr lang="en-US" b="1" spc="-5" dirty="0">
                <a:solidFill>
                  <a:srgbClr val="0D3A45"/>
                </a:solidFill>
                <a:latin typeface="Arial"/>
                <a:cs typeface="Arial"/>
              </a:rPr>
              <a:t>only two method because of we don’t have much faster computer</a:t>
            </a:r>
            <a:r>
              <a:rPr sz="1800" b="1" dirty="0">
                <a:solidFill>
                  <a:srgbClr val="0D3A45"/>
                </a:solidFill>
                <a:latin typeface="Arial"/>
                <a:cs typeface="Arial"/>
              </a:rPr>
              <a:t>.</a:t>
            </a:r>
            <a:endParaRPr sz="1800" dirty="0">
              <a:latin typeface="Arial"/>
              <a:cs typeface="Arial"/>
            </a:endParaRPr>
          </a:p>
          <a:p>
            <a:pPr>
              <a:lnSpc>
                <a:spcPct val="100000"/>
              </a:lnSpc>
              <a:buClr>
                <a:srgbClr val="124F5C"/>
              </a:buClr>
              <a:buFont typeface="Arial"/>
              <a:buChar char="•"/>
            </a:pPr>
            <a:endParaRPr sz="2000" dirty="0">
              <a:latin typeface="Arial"/>
              <a:cs typeface="Arial"/>
            </a:endParaRPr>
          </a:p>
          <a:p>
            <a:pPr>
              <a:lnSpc>
                <a:spcPct val="100000"/>
              </a:lnSpc>
              <a:buClr>
                <a:srgbClr val="124F5C"/>
              </a:buClr>
              <a:buFont typeface="Arial"/>
              <a:buChar char="•"/>
            </a:pPr>
            <a:endParaRPr sz="2600" dirty="0">
              <a:latin typeface="Arial"/>
              <a:cs typeface="Arial"/>
            </a:endParaRPr>
          </a:p>
          <a:p>
            <a:pPr marL="355600" indent="-342900">
              <a:lnSpc>
                <a:spcPct val="100000"/>
              </a:lnSpc>
              <a:spcBef>
                <a:spcPts val="5"/>
              </a:spcBef>
              <a:buClr>
                <a:srgbClr val="124F5C"/>
              </a:buClr>
              <a:buFont typeface="Arial"/>
              <a:buChar char="•"/>
              <a:tabLst>
                <a:tab pos="354965" algn="l"/>
                <a:tab pos="355600" algn="l"/>
              </a:tabLst>
            </a:pPr>
            <a:r>
              <a:rPr sz="1800" b="1" dirty="0">
                <a:solidFill>
                  <a:srgbClr val="0D3A45"/>
                </a:solidFill>
                <a:latin typeface="Arial"/>
                <a:cs typeface="Arial"/>
              </a:rPr>
              <a:t>Continuous Runtime and </a:t>
            </a:r>
            <a:r>
              <a:rPr sz="1800" b="1" spc="-25" dirty="0">
                <a:solidFill>
                  <a:srgbClr val="0D3A45"/>
                </a:solidFill>
                <a:latin typeface="Arial"/>
                <a:cs typeface="Arial"/>
              </a:rPr>
              <a:t>RAM </a:t>
            </a:r>
            <a:r>
              <a:rPr sz="1800" b="1" spc="-5" dirty="0">
                <a:solidFill>
                  <a:srgbClr val="0D3A45"/>
                </a:solidFill>
                <a:latin typeface="Arial"/>
                <a:cs typeface="Arial"/>
              </a:rPr>
              <a:t>Crash </a:t>
            </a:r>
            <a:r>
              <a:rPr sz="1800" b="1" dirty="0">
                <a:solidFill>
                  <a:srgbClr val="0D3A45"/>
                </a:solidFill>
                <a:latin typeface="Arial"/>
                <a:cs typeface="Arial"/>
              </a:rPr>
              <a:t>due to </a:t>
            </a:r>
            <a:r>
              <a:rPr sz="1800" b="1" spc="-5" dirty="0">
                <a:solidFill>
                  <a:srgbClr val="0D3A45"/>
                </a:solidFill>
                <a:latin typeface="Arial"/>
                <a:cs typeface="Arial"/>
              </a:rPr>
              <a:t>large</a:t>
            </a:r>
            <a:r>
              <a:rPr sz="1800" b="1" spc="20" dirty="0">
                <a:solidFill>
                  <a:srgbClr val="0D3A45"/>
                </a:solidFill>
                <a:latin typeface="Arial"/>
                <a:cs typeface="Arial"/>
              </a:rPr>
              <a:t> </a:t>
            </a:r>
            <a:r>
              <a:rPr sz="1800" b="1" spc="-5" dirty="0">
                <a:solidFill>
                  <a:srgbClr val="0D3A45"/>
                </a:solidFill>
                <a:latin typeface="Arial"/>
                <a:cs typeface="Arial"/>
              </a:rPr>
              <a:t>dataset.</a:t>
            </a:r>
            <a:endParaRPr sz="1800" dirty="0">
              <a:latin typeface="Arial"/>
              <a:cs typeface="Arial"/>
            </a:endParaRPr>
          </a:p>
        </p:txBody>
      </p:sp>
      <p:sp>
        <p:nvSpPr>
          <p:cNvPr id="4" name="object 4"/>
          <p:cNvSpPr txBox="1"/>
          <p:nvPr/>
        </p:nvSpPr>
        <p:spPr>
          <a:xfrm>
            <a:off x="504850" y="4620259"/>
            <a:ext cx="4164965" cy="289823"/>
          </a:xfrm>
          <a:prstGeom prst="rect">
            <a:avLst/>
          </a:prstGeom>
        </p:spPr>
        <p:txBody>
          <a:bodyPr vert="horz" wrap="square" lIns="0" tIns="12700" rIns="0" bIns="0" rtlCol="0">
            <a:spAutoFit/>
          </a:bodyPr>
          <a:lstStyle/>
          <a:p>
            <a:pPr marL="355600" indent="-342900">
              <a:lnSpc>
                <a:spcPct val="100000"/>
              </a:lnSpc>
              <a:spcBef>
                <a:spcPts val="100"/>
              </a:spcBef>
              <a:buClr>
                <a:srgbClr val="124F5C"/>
              </a:buClr>
              <a:buFont typeface="Arial"/>
              <a:buChar char="•"/>
              <a:tabLst>
                <a:tab pos="354965" algn="l"/>
                <a:tab pos="355600" algn="l"/>
              </a:tabLst>
            </a:pPr>
            <a:r>
              <a:rPr sz="1800" b="1" spc="-5" dirty="0">
                <a:solidFill>
                  <a:srgbClr val="0D3A45"/>
                </a:solidFill>
                <a:latin typeface="Arial"/>
                <a:cs typeface="Arial"/>
              </a:rPr>
              <a:t>Carefully </a:t>
            </a:r>
            <a:r>
              <a:rPr sz="1800" b="1" dirty="0">
                <a:solidFill>
                  <a:srgbClr val="0D3A45"/>
                </a:solidFill>
                <a:latin typeface="Arial"/>
                <a:cs typeface="Arial"/>
              </a:rPr>
              <a:t>tuned </a:t>
            </a:r>
            <a:r>
              <a:rPr sz="1800" b="1" spc="-5" dirty="0">
                <a:solidFill>
                  <a:srgbClr val="0D3A45"/>
                </a:solidFill>
                <a:latin typeface="Arial"/>
                <a:cs typeface="Arial"/>
              </a:rPr>
              <a:t>Hyper parameters</a:t>
            </a:r>
            <a:r>
              <a:rPr sz="1800" b="1" dirty="0">
                <a:solidFill>
                  <a:srgbClr val="0D3A45"/>
                </a:solidFill>
                <a:latin typeface="Arial"/>
                <a:cs typeface="Arial"/>
              </a:rPr>
              <a:t> .</a:t>
            </a:r>
            <a:endParaRPr sz="1800" dirty="0">
              <a:latin typeface="Arial"/>
              <a:cs typeface="Arial"/>
            </a:endParaRPr>
          </a:p>
        </p:txBody>
      </p:sp>
      <p:sp>
        <p:nvSpPr>
          <p:cNvPr id="5" name="object 5"/>
          <p:cNvSpPr txBox="1"/>
          <p:nvPr/>
        </p:nvSpPr>
        <p:spPr>
          <a:xfrm>
            <a:off x="8777985" y="4769611"/>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5FCFF"/>
                </a:solidFill>
                <a:latin typeface="Arial"/>
                <a:cs typeface="Arial"/>
              </a:rPr>
              <a:t>16</a:t>
            </a:r>
            <a:endParaRPr sz="1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0721" y="261366"/>
            <a:ext cx="2099310" cy="452120"/>
          </a:xfrm>
          <a:prstGeom prst="rect">
            <a:avLst/>
          </a:prstGeom>
        </p:spPr>
        <p:txBody>
          <a:bodyPr vert="horz" wrap="square" lIns="0" tIns="12065" rIns="0" bIns="0" rtlCol="0">
            <a:spAutoFit/>
          </a:bodyPr>
          <a:lstStyle/>
          <a:p>
            <a:pPr marL="12700">
              <a:lnSpc>
                <a:spcPct val="100000"/>
              </a:lnSpc>
              <a:spcBef>
                <a:spcPts val="95"/>
              </a:spcBef>
            </a:pPr>
            <a:r>
              <a:rPr spc="-80" dirty="0">
                <a:solidFill>
                  <a:srgbClr val="CC0000"/>
                </a:solidFill>
              </a:rPr>
              <a:t>Conclusion</a:t>
            </a:r>
          </a:p>
        </p:txBody>
      </p:sp>
      <p:sp>
        <p:nvSpPr>
          <p:cNvPr id="4" name="object 4"/>
          <p:cNvSpPr txBox="1"/>
          <p:nvPr/>
        </p:nvSpPr>
        <p:spPr>
          <a:xfrm>
            <a:off x="8752585" y="4781594"/>
            <a:ext cx="21653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F5FCFF"/>
                </a:solidFill>
                <a:latin typeface="Arial"/>
                <a:cs typeface="Arial"/>
              </a:rPr>
              <a:t>16</a:t>
            </a:fld>
            <a:endParaRPr sz="1000">
              <a:latin typeface="Arial"/>
              <a:cs typeface="Arial"/>
            </a:endParaRPr>
          </a:p>
        </p:txBody>
      </p:sp>
      <p:sp>
        <p:nvSpPr>
          <p:cNvPr id="3" name="object 3"/>
          <p:cNvSpPr txBox="1"/>
          <p:nvPr/>
        </p:nvSpPr>
        <p:spPr>
          <a:xfrm>
            <a:off x="504850" y="1125728"/>
            <a:ext cx="8041005" cy="3235245"/>
          </a:xfrm>
          <a:prstGeom prst="rect">
            <a:avLst/>
          </a:prstGeom>
        </p:spPr>
        <p:txBody>
          <a:bodyPr vert="horz" wrap="square" lIns="0" tIns="12700" rIns="0" bIns="0" rtlCol="0">
            <a:spAutoFit/>
          </a:bodyPr>
          <a:lstStyle/>
          <a:p>
            <a:pPr>
              <a:lnSpc>
                <a:spcPct val="100000"/>
              </a:lnSpc>
              <a:spcBef>
                <a:spcPts val="10"/>
              </a:spcBef>
              <a:buClr>
                <a:srgbClr val="124F5C"/>
              </a:buClr>
            </a:pPr>
            <a:endParaRPr sz="2150" dirty="0">
              <a:latin typeface="Arial"/>
              <a:cs typeface="Arial"/>
            </a:endParaRPr>
          </a:p>
          <a:p>
            <a:pPr marL="354965" marR="19050" indent="-342900">
              <a:lnSpc>
                <a:spcPct val="114999"/>
              </a:lnSpc>
              <a:buClr>
                <a:srgbClr val="124F5C"/>
              </a:buClr>
              <a:buFont typeface="Arial"/>
              <a:buChar char="•"/>
              <a:tabLst>
                <a:tab pos="354965" algn="l"/>
                <a:tab pos="355600" algn="l"/>
              </a:tabLst>
            </a:pPr>
            <a:r>
              <a:rPr sz="1800" b="1" dirty="0">
                <a:solidFill>
                  <a:srgbClr val="0D3A45"/>
                </a:solidFill>
                <a:latin typeface="Arial"/>
                <a:cs typeface="Arial"/>
              </a:rPr>
              <a:t>The model </a:t>
            </a:r>
            <a:r>
              <a:rPr sz="1800" b="1" spc="5" dirty="0">
                <a:solidFill>
                  <a:srgbClr val="0D3A45"/>
                </a:solidFill>
                <a:latin typeface="Arial"/>
                <a:cs typeface="Arial"/>
              </a:rPr>
              <a:t>which </a:t>
            </a:r>
            <a:r>
              <a:rPr sz="1800" b="1" spc="10" dirty="0">
                <a:solidFill>
                  <a:srgbClr val="0D3A45"/>
                </a:solidFill>
                <a:latin typeface="Arial"/>
                <a:cs typeface="Arial"/>
              </a:rPr>
              <a:t>was </a:t>
            </a:r>
            <a:r>
              <a:rPr sz="1800" b="1" spc="-5" dirty="0">
                <a:solidFill>
                  <a:srgbClr val="0D3A45"/>
                </a:solidFill>
                <a:latin typeface="Arial"/>
                <a:cs typeface="Arial"/>
              </a:rPr>
              <a:t>created </a:t>
            </a:r>
            <a:r>
              <a:rPr sz="1800" b="1" dirty="0">
                <a:solidFill>
                  <a:srgbClr val="990000"/>
                </a:solidFill>
                <a:latin typeface="Arial"/>
                <a:cs typeface="Arial"/>
              </a:rPr>
              <a:t>by </a:t>
            </a:r>
            <a:r>
              <a:rPr sz="1800" b="1" spc="-5" dirty="0">
                <a:solidFill>
                  <a:srgbClr val="990000"/>
                </a:solidFill>
                <a:latin typeface="Arial"/>
                <a:cs typeface="Arial"/>
              </a:rPr>
              <a:t>CNN </a:t>
            </a:r>
            <a:r>
              <a:rPr sz="1800" b="1" spc="-10" dirty="0">
                <a:solidFill>
                  <a:srgbClr val="990000"/>
                </a:solidFill>
                <a:latin typeface="Arial"/>
                <a:cs typeface="Arial"/>
              </a:rPr>
              <a:t>layers </a:t>
            </a:r>
            <a:r>
              <a:rPr sz="1800" b="1" spc="-15" dirty="0">
                <a:solidFill>
                  <a:srgbClr val="0D3A45"/>
                </a:solidFill>
                <a:latin typeface="Arial"/>
                <a:cs typeface="Arial"/>
              </a:rPr>
              <a:t>gave </a:t>
            </a:r>
            <a:r>
              <a:rPr sz="1800" b="1" dirty="0">
                <a:solidFill>
                  <a:srgbClr val="990000"/>
                </a:solidFill>
                <a:latin typeface="Arial"/>
                <a:cs typeface="Arial"/>
              </a:rPr>
              <a:t>training </a:t>
            </a:r>
            <a:r>
              <a:rPr sz="1800" b="1" spc="-5" dirty="0">
                <a:solidFill>
                  <a:srgbClr val="990000"/>
                </a:solidFill>
                <a:latin typeface="Arial"/>
                <a:cs typeface="Arial"/>
              </a:rPr>
              <a:t>accuracy </a:t>
            </a:r>
            <a:r>
              <a:rPr sz="1800" b="1" dirty="0">
                <a:solidFill>
                  <a:srgbClr val="990000"/>
                </a:solidFill>
                <a:latin typeface="Arial"/>
                <a:cs typeface="Arial"/>
              </a:rPr>
              <a:t>of  </a:t>
            </a:r>
            <a:r>
              <a:rPr lang="en-US" b="1" spc="-5" dirty="0">
                <a:solidFill>
                  <a:srgbClr val="990000"/>
                </a:solidFill>
                <a:latin typeface="Arial"/>
                <a:cs typeface="Arial"/>
              </a:rPr>
              <a:t>66</a:t>
            </a:r>
            <a:r>
              <a:rPr sz="1800" b="1" spc="-5" dirty="0">
                <a:solidFill>
                  <a:srgbClr val="990000"/>
                </a:solidFill>
                <a:latin typeface="Arial"/>
                <a:cs typeface="Arial"/>
              </a:rPr>
              <a:t>% </a:t>
            </a:r>
            <a:r>
              <a:rPr sz="1800" b="1" dirty="0">
                <a:solidFill>
                  <a:srgbClr val="990000"/>
                </a:solidFill>
                <a:latin typeface="Arial"/>
                <a:cs typeface="Arial"/>
              </a:rPr>
              <a:t>and </a:t>
            </a:r>
            <a:r>
              <a:rPr sz="1800" b="1" spc="-5" dirty="0">
                <a:solidFill>
                  <a:srgbClr val="990000"/>
                </a:solidFill>
                <a:latin typeface="Arial"/>
                <a:cs typeface="Arial"/>
              </a:rPr>
              <a:t>test accuracy </a:t>
            </a:r>
            <a:r>
              <a:rPr sz="1800" b="1" dirty="0">
                <a:solidFill>
                  <a:srgbClr val="990000"/>
                </a:solidFill>
                <a:latin typeface="Arial"/>
                <a:cs typeface="Arial"/>
              </a:rPr>
              <a:t>of </a:t>
            </a:r>
            <a:r>
              <a:rPr lang="en-US" b="1" spc="-5" dirty="0">
                <a:solidFill>
                  <a:srgbClr val="990000"/>
                </a:solidFill>
                <a:latin typeface="Arial"/>
                <a:cs typeface="Arial"/>
              </a:rPr>
              <a:t>5</a:t>
            </a:r>
            <a:r>
              <a:rPr sz="1800" b="1" spc="-5" dirty="0">
                <a:solidFill>
                  <a:srgbClr val="990000"/>
                </a:solidFill>
                <a:latin typeface="Arial"/>
                <a:cs typeface="Arial"/>
              </a:rPr>
              <a:t>6%</a:t>
            </a:r>
            <a:r>
              <a:rPr sz="1800" b="1" spc="40" dirty="0">
                <a:solidFill>
                  <a:srgbClr val="990000"/>
                </a:solidFill>
                <a:latin typeface="Arial"/>
                <a:cs typeface="Arial"/>
              </a:rPr>
              <a:t> </a:t>
            </a:r>
            <a:r>
              <a:rPr sz="1800" b="1" dirty="0">
                <a:solidFill>
                  <a:srgbClr val="990000"/>
                </a:solidFill>
                <a:latin typeface="Arial"/>
                <a:cs typeface="Arial"/>
              </a:rPr>
              <a:t>.</a:t>
            </a:r>
            <a:endParaRPr sz="1800" dirty="0">
              <a:latin typeface="Arial"/>
              <a:cs typeface="Arial"/>
            </a:endParaRPr>
          </a:p>
          <a:p>
            <a:pPr>
              <a:lnSpc>
                <a:spcPct val="100000"/>
              </a:lnSpc>
              <a:spcBef>
                <a:spcPts val="50"/>
              </a:spcBef>
              <a:buClr>
                <a:srgbClr val="124F5C"/>
              </a:buClr>
              <a:buFont typeface="Arial"/>
              <a:buChar char="•"/>
            </a:pPr>
            <a:endParaRPr sz="2400" dirty="0">
              <a:latin typeface="Arial"/>
              <a:cs typeface="Arial"/>
            </a:endParaRPr>
          </a:p>
          <a:p>
            <a:pPr marL="355600" indent="-342900">
              <a:lnSpc>
                <a:spcPct val="100000"/>
              </a:lnSpc>
              <a:buClr>
                <a:srgbClr val="124F5C"/>
              </a:buClr>
              <a:buFont typeface="Arial"/>
              <a:buChar char="•"/>
              <a:tabLst>
                <a:tab pos="354965" algn="l"/>
                <a:tab pos="355600" algn="l"/>
              </a:tabLst>
            </a:pPr>
            <a:r>
              <a:rPr lang="en-US" b="1" dirty="0">
                <a:solidFill>
                  <a:srgbClr val="0D3A45"/>
                </a:solidFill>
                <a:latin typeface="Arial"/>
                <a:cs typeface="Arial"/>
              </a:rPr>
              <a:t>We</a:t>
            </a:r>
            <a:r>
              <a:rPr sz="1800" b="1" dirty="0">
                <a:solidFill>
                  <a:srgbClr val="0D3A45"/>
                </a:solidFill>
                <a:latin typeface="Arial"/>
                <a:cs typeface="Arial"/>
              </a:rPr>
              <a:t> </a:t>
            </a:r>
            <a:r>
              <a:rPr sz="1800" b="1" spc="-15" dirty="0">
                <a:solidFill>
                  <a:srgbClr val="0D3A45"/>
                </a:solidFill>
                <a:latin typeface="Arial"/>
                <a:cs typeface="Arial"/>
              </a:rPr>
              <a:t>have </a:t>
            </a:r>
            <a:r>
              <a:rPr sz="1800" b="1" spc="-5" dirty="0">
                <a:solidFill>
                  <a:srgbClr val="0D3A45"/>
                </a:solidFill>
                <a:latin typeface="Arial"/>
                <a:cs typeface="Arial"/>
              </a:rPr>
              <a:t>also </a:t>
            </a:r>
            <a:r>
              <a:rPr sz="1800" b="1" dirty="0">
                <a:solidFill>
                  <a:srgbClr val="0D3A45"/>
                </a:solidFill>
                <a:latin typeface="Arial"/>
                <a:cs typeface="Arial"/>
              </a:rPr>
              <a:t>included </a:t>
            </a:r>
            <a:r>
              <a:rPr sz="1800" b="1" dirty="0">
                <a:solidFill>
                  <a:srgbClr val="990000"/>
                </a:solidFill>
                <a:latin typeface="Arial"/>
                <a:cs typeface="Arial"/>
              </a:rPr>
              <a:t>the </a:t>
            </a:r>
            <a:r>
              <a:rPr sz="1800" b="1" spc="-10" dirty="0">
                <a:solidFill>
                  <a:srgbClr val="990000"/>
                </a:solidFill>
                <a:latin typeface="Arial"/>
                <a:cs typeface="Arial"/>
              </a:rPr>
              <a:t>video </a:t>
            </a:r>
            <a:r>
              <a:rPr sz="1800" b="1" dirty="0">
                <a:solidFill>
                  <a:srgbClr val="990000"/>
                </a:solidFill>
                <a:latin typeface="Arial"/>
                <a:cs typeface="Arial"/>
              </a:rPr>
              <a:t>of </a:t>
            </a:r>
            <a:r>
              <a:rPr sz="1800" b="1" spc="-5" dirty="0">
                <a:solidFill>
                  <a:srgbClr val="990000"/>
                </a:solidFill>
                <a:latin typeface="Arial"/>
                <a:cs typeface="Arial"/>
              </a:rPr>
              <a:t>my </a:t>
            </a:r>
            <a:r>
              <a:rPr sz="1800" b="1" spc="-10" dirty="0">
                <a:solidFill>
                  <a:srgbClr val="990000"/>
                </a:solidFill>
                <a:latin typeface="Arial"/>
                <a:cs typeface="Arial"/>
              </a:rPr>
              <a:t>WebApp </a:t>
            </a:r>
            <a:r>
              <a:rPr sz="1800" b="1" spc="5" dirty="0">
                <a:solidFill>
                  <a:srgbClr val="0D3A45"/>
                </a:solidFill>
                <a:latin typeface="Arial"/>
                <a:cs typeface="Arial"/>
              </a:rPr>
              <a:t>working </a:t>
            </a:r>
            <a:r>
              <a:rPr sz="1800" b="1" dirty="0">
                <a:solidFill>
                  <a:srgbClr val="0D3A45"/>
                </a:solidFill>
                <a:latin typeface="Arial"/>
                <a:cs typeface="Arial"/>
              </a:rPr>
              <a:t>in</a:t>
            </a:r>
            <a:r>
              <a:rPr sz="1800" b="1" spc="55" dirty="0">
                <a:solidFill>
                  <a:srgbClr val="0D3A45"/>
                </a:solidFill>
                <a:latin typeface="Arial"/>
                <a:cs typeface="Arial"/>
              </a:rPr>
              <a:t> </a:t>
            </a:r>
            <a:r>
              <a:rPr sz="1800" b="1" dirty="0">
                <a:solidFill>
                  <a:srgbClr val="0D3A45"/>
                </a:solidFill>
                <a:latin typeface="Arial"/>
                <a:cs typeface="Arial"/>
              </a:rPr>
              <a:t>Local.</a:t>
            </a:r>
            <a:endParaRPr sz="1800" dirty="0">
              <a:latin typeface="Arial"/>
              <a:cs typeface="Arial"/>
            </a:endParaRPr>
          </a:p>
          <a:p>
            <a:pPr>
              <a:lnSpc>
                <a:spcPct val="100000"/>
              </a:lnSpc>
              <a:spcBef>
                <a:spcPts val="50"/>
              </a:spcBef>
              <a:buClr>
                <a:srgbClr val="124F5C"/>
              </a:buClr>
              <a:buFont typeface="Arial"/>
              <a:buChar char="•"/>
            </a:pPr>
            <a:endParaRPr sz="2400" dirty="0">
              <a:latin typeface="Arial"/>
              <a:cs typeface="Arial"/>
            </a:endParaRPr>
          </a:p>
          <a:p>
            <a:pPr marL="419100" indent="-407034">
              <a:lnSpc>
                <a:spcPct val="100000"/>
              </a:lnSpc>
              <a:buClr>
                <a:srgbClr val="124F5C"/>
              </a:buClr>
              <a:buFont typeface="Arial"/>
              <a:buChar char="•"/>
              <a:tabLst>
                <a:tab pos="419100" algn="l"/>
                <a:tab pos="419734" algn="l"/>
                <a:tab pos="3428365" algn="l"/>
              </a:tabLst>
            </a:pPr>
            <a:r>
              <a:rPr sz="1800" b="1" dirty="0">
                <a:solidFill>
                  <a:srgbClr val="0D3A45"/>
                </a:solidFill>
                <a:latin typeface="Arial"/>
                <a:cs typeface="Arial"/>
              </a:rPr>
              <a:t>Codes </a:t>
            </a:r>
            <a:r>
              <a:rPr sz="1800" b="1" spc="5" dirty="0">
                <a:solidFill>
                  <a:srgbClr val="0D3A45"/>
                </a:solidFill>
                <a:latin typeface="Arial"/>
                <a:cs typeface="Arial"/>
              </a:rPr>
              <a:t>which</a:t>
            </a:r>
            <a:r>
              <a:rPr sz="1800" b="1" spc="-45" dirty="0">
                <a:solidFill>
                  <a:srgbClr val="0D3A45"/>
                </a:solidFill>
                <a:latin typeface="Arial"/>
                <a:cs typeface="Arial"/>
              </a:rPr>
              <a:t> </a:t>
            </a:r>
            <a:r>
              <a:rPr sz="1800" b="1" spc="-5" dirty="0">
                <a:solidFill>
                  <a:srgbClr val="0D3A45"/>
                </a:solidFill>
                <a:latin typeface="Arial"/>
                <a:cs typeface="Arial"/>
              </a:rPr>
              <a:t>are</a:t>
            </a:r>
            <a:r>
              <a:rPr sz="1800" b="1" spc="15" dirty="0">
                <a:solidFill>
                  <a:srgbClr val="0D3A45"/>
                </a:solidFill>
                <a:latin typeface="Arial"/>
                <a:cs typeface="Arial"/>
              </a:rPr>
              <a:t> </a:t>
            </a:r>
            <a:r>
              <a:rPr sz="1800" b="1" spc="-5" dirty="0">
                <a:solidFill>
                  <a:srgbClr val="0D3A45"/>
                </a:solidFill>
                <a:latin typeface="Arial"/>
                <a:cs typeface="Arial"/>
              </a:rPr>
              <a:t>deployed	are </a:t>
            </a:r>
            <a:r>
              <a:rPr sz="1800" b="1" dirty="0">
                <a:solidFill>
                  <a:srgbClr val="0D3A45"/>
                </a:solidFill>
                <a:latin typeface="Arial"/>
                <a:cs typeface="Arial"/>
              </a:rPr>
              <a:t>in </a:t>
            </a:r>
            <a:r>
              <a:rPr sz="1800" b="1" dirty="0">
                <a:solidFill>
                  <a:srgbClr val="990000"/>
                </a:solidFill>
                <a:latin typeface="Arial"/>
                <a:cs typeface="Arial"/>
              </a:rPr>
              <a:t>Github</a:t>
            </a:r>
            <a:r>
              <a:rPr sz="1800" b="1" spc="-5" dirty="0">
                <a:solidFill>
                  <a:srgbClr val="990000"/>
                </a:solidFill>
                <a:latin typeface="Arial"/>
                <a:cs typeface="Arial"/>
              </a:rPr>
              <a:t> Repository.</a:t>
            </a:r>
            <a:endParaRPr sz="1800" dirty="0">
              <a:latin typeface="Arial"/>
              <a:cs typeface="Arial"/>
            </a:endParaRPr>
          </a:p>
          <a:p>
            <a:pPr>
              <a:lnSpc>
                <a:spcPct val="100000"/>
              </a:lnSpc>
              <a:spcBef>
                <a:spcPts val="50"/>
              </a:spcBef>
              <a:buClr>
                <a:srgbClr val="124F5C"/>
              </a:buClr>
              <a:buFont typeface="Arial"/>
              <a:buChar char="•"/>
            </a:pPr>
            <a:endParaRPr sz="2400" dirty="0">
              <a:latin typeface="Arial"/>
              <a:cs typeface="Arial"/>
            </a:endParaRPr>
          </a:p>
          <a:p>
            <a:pPr marL="419100" indent="-407034">
              <a:lnSpc>
                <a:spcPct val="100000"/>
              </a:lnSpc>
              <a:buClr>
                <a:srgbClr val="124F5C"/>
              </a:buClr>
              <a:buFont typeface="Arial"/>
              <a:buChar char="•"/>
              <a:tabLst>
                <a:tab pos="419100" algn="l"/>
                <a:tab pos="419734" algn="l"/>
              </a:tabLst>
            </a:pPr>
            <a:r>
              <a:rPr sz="1800" b="1" dirty="0">
                <a:solidFill>
                  <a:srgbClr val="0D3A45"/>
                </a:solidFill>
                <a:latin typeface="Arial"/>
                <a:cs typeface="Arial"/>
              </a:rPr>
              <a:t>It </a:t>
            </a:r>
            <a:r>
              <a:rPr sz="1800" b="1" spc="5" dirty="0">
                <a:solidFill>
                  <a:srgbClr val="0D3A45"/>
                </a:solidFill>
                <a:latin typeface="Arial"/>
                <a:cs typeface="Arial"/>
              </a:rPr>
              <a:t>was </a:t>
            </a:r>
            <a:r>
              <a:rPr sz="1800" b="1" spc="-5" dirty="0">
                <a:solidFill>
                  <a:srgbClr val="0D3A45"/>
                </a:solidFill>
                <a:latin typeface="Arial"/>
                <a:cs typeface="Arial"/>
              </a:rPr>
              <a:t>such </a:t>
            </a:r>
            <a:r>
              <a:rPr sz="1800" b="1" dirty="0">
                <a:solidFill>
                  <a:srgbClr val="0D3A45"/>
                </a:solidFill>
                <a:latin typeface="Arial"/>
                <a:cs typeface="Arial"/>
              </a:rPr>
              <a:t>an </a:t>
            </a:r>
            <a:r>
              <a:rPr sz="1800" b="1" spc="-5" dirty="0">
                <a:solidFill>
                  <a:srgbClr val="990000"/>
                </a:solidFill>
                <a:latin typeface="Arial"/>
                <a:cs typeface="Arial"/>
              </a:rPr>
              <a:t>amazing </a:t>
            </a:r>
            <a:r>
              <a:rPr sz="1800" b="1" dirty="0">
                <a:solidFill>
                  <a:srgbClr val="990000"/>
                </a:solidFill>
                <a:latin typeface="Arial"/>
                <a:cs typeface="Arial"/>
              </a:rPr>
              <a:t>and </a:t>
            </a:r>
            <a:r>
              <a:rPr sz="1800" b="1" spc="-5" dirty="0">
                <a:solidFill>
                  <a:srgbClr val="990000"/>
                </a:solidFill>
                <a:latin typeface="Arial"/>
                <a:cs typeface="Arial"/>
              </a:rPr>
              <a:t>interesting </a:t>
            </a:r>
            <a:r>
              <a:rPr sz="1800" b="1" dirty="0">
                <a:solidFill>
                  <a:srgbClr val="990000"/>
                </a:solidFill>
                <a:latin typeface="Arial"/>
                <a:cs typeface="Arial"/>
              </a:rPr>
              <a:t>project</a:t>
            </a:r>
            <a:r>
              <a:rPr sz="1800" b="1" dirty="0">
                <a:solidFill>
                  <a:srgbClr val="0D3A45"/>
                </a:solidFill>
                <a:latin typeface="Arial"/>
                <a:cs typeface="Arial"/>
              </a:rPr>
              <a:t>. </a:t>
            </a:r>
            <a:r>
              <a:rPr lang="en-US" sz="1800" b="1" dirty="0">
                <a:solidFill>
                  <a:srgbClr val="0D3A45"/>
                </a:solidFill>
                <a:latin typeface="Arial"/>
                <a:cs typeface="Arial"/>
              </a:rPr>
              <a:t>We</a:t>
            </a:r>
            <a:r>
              <a:rPr sz="1800" b="1" dirty="0">
                <a:solidFill>
                  <a:srgbClr val="0D3A45"/>
                </a:solidFill>
                <a:latin typeface="Arial"/>
                <a:cs typeface="Arial"/>
              </a:rPr>
              <a:t> </a:t>
            </a:r>
            <a:r>
              <a:rPr sz="1800" b="1" spc="-5" dirty="0">
                <a:solidFill>
                  <a:srgbClr val="0D3A45"/>
                </a:solidFill>
                <a:latin typeface="Arial"/>
                <a:cs typeface="Arial"/>
              </a:rPr>
              <a:t>learnt a </a:t>
            </a:r>
            <a:r>
              <a:rPr sz="1800" b="1" dirty="0">
                <a:solidFill>
                  <a:srgbClr val="0D3A45"/>
                </a:solidFill>
                <a:latin typeface="Arial"/>
                <a:cs typeface="Arial"/>
              </a:rPr>
              <a:t>lot </a:t>
            </a:r>
            <a:r>
              <a:rPr sz="1800" b="1" spc="-5" dirty="0">
                <a:solidFill>
                  <a:srgbClr val="0D3A45"/>
                </a:solidFill>
                <a:latin typeface="Arial"/>
                <a:cs typeface="Arial"/>
              </a:rPr>
              <a:t>from</a:t>
            </a:r>
            <a:r>
              <a:rPr sz="1800" b="1" spc="15" dirty="0">
                <a:solidFill>
                  <a:srgbClr val="0D3A45"/>
                </a:solidFill>
                <a:latin typeface="Arial"/>
                <a:cs typeface="Arial"/>
              </a:rPr>
              <a:t> </a:t>
            </a:r>
            <a:r>
              <a:rPr sz="1800" b="1" dirty="0">
                <a:solidFill>
                  <a:srgbClr val="0D3A45"/>
                </a:solidFill>
                <a:latin typeface="Arial"/>
                <a:cs typeface="Arial"/>
              </a:rPr>
              <a:t>this.</a:t>
            </a:r>
            <a:endParaRPr sz="18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1511" y="240283"/>
            <a:ext cx="7240905" cy="995785"/>
          </a:xfrm>
          <a:prstGeom prst="rect">
            <a:avLst/>
          </a:prstGeom>
        </p:spPr>
        <p:txBody>
          <a:bodyPr vert="horz" wrap="square" lIns="0" tIns="10795" rIns="0" bIns="0" rtlCol="0">
            <a:spAutoFit/>
          </a:bodyPr>
          <a:lstStyle/>
          <a:p>
            <a:pPr marL="2850515" marR="5080" indent="-2838450">
              <a:lnSpc>
                <a:spcPct val="100400"/>
              </a:lnSpc>
              <a:spcBef>
                <a:spcPts val="85"/>
              </a:spcBef>
            </a:pPr>
            <a:r>
              <a:rPr lang="en-US" sz="3200" dirty="0"/>
              <a:t>Some real life experience form project</a:t>
            </a:r>
            <a:endParaRPr sz="3200" dirty="0"/>
          </a:p>
        </p:txBody>
      </p:sp>
      <p:sp>
        <p:nvSpPr>
          <p:cNvPr id="4" name="object 4"/>
          <p:cNvSpPr txBox="1"/>
          <p:nvPr/>
        </p:nvSpPr>
        <p:spPr>
          <a:xfrm>
            <a:off x="8752585" y="4781594"/>
            <a:ext cx="21653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F5FCFF"/>
                </a:solidFill>
                <a:latin typeface="Arial"/>
                <a:cs typeface="Arial"/>
              </a:rPr>
              <a:t>17</a:t>
            </a:fld>
            <a:endParaRPr sz="1000">
              <a:latin typeface="Arial"/>
              <a:cs typeface="Arial"/>
            </a:endParaRPr>
          </a:p>
        </p:txBody>
      </p:sp>
      <p:sp>
        <p:nvSpPr>
          <p:cNvPr id="3" name="object 3"/>
          <p:cNvSpPr txBox="1"/>
          <p:nvPr/>
        </p:nvSpPr>
        <p:spPr>
          <a:xfrm>
            <a:off x="838200" y="1504950"/>
            <a:ext cx="5092700" cy="3754874"/>
          </a:xfrm>
          <a:prstGeom prst="rect">
            <a:avLst/>
          </a:prstGeom>
        </p:spPr>
        <p:txBody>
          <a:bodyPr vert="horz" wrap="square" lIns="0" tIns="12700" rIns="0" bIns="0" rtlCol="0">
            <a:spAutoFit/>
          </a:bodyPr>
          <a:lstStyle/>
          <a:p>
            <a:pPr marL="178435" indent="-166370">
              <a:lnSpc>
                <a:spcPct val="100000"/>
              </a:lnSpc>
              <a:spcBef>
                <a:spcPts val="100"/>
              </a:spcBef>
              <a:buChar char="•"/>
              <a:tabLst>
                <a:tab pos="179070" algn="l"/>
              </a:tabLst>
            </a:pPr>
            <a:r>
              <a:rPr lang="en-US" sz="1800" spc="-5" dirty="0">
                <a:solidFill>
                  <a:srgbClr val="23292D"/>
                </a:solidFill>
                <a:latin typeface="Carlito"/>
                <a:cs typeface="Carlito"/>
              </a:rPr>
              <a:t>Understand the deep concept of project</a:t>
            </a:r>
          </a:p>
          <a:p>
            <a:pPr marL="178435" indent="-166370">
              <a:lnSpc>
                <a:spcPct val="100000"/>
              </a:lnSpc>
              <a:spcBef>
                <a:spcPts val="100"/>
              </a:spcBef>
              <a:buChar char="•"/>
              <a:tabLst>
                <a:tab pos="179070" algn="l"/>
              </a:tabLst>
            </a:pPr>
            <a:endParaRPr lang="en-US" sz="1800" spc="-5" dirty="0">
              <a:solidFill>
                <a:srgbClr val="23292D"/>
              </a:solidFill>
              <a:latin typeface="Carlito"/>
              <a:cs typeface="Carlito"/>
            </a:endParaRPr>
          </a:p>
          <a:p>
            <a:pPr marL="178435" indent="-166370">
              <a:lnSpc>
                <a:spcPct val="100000"/>
              </a:lnSpc>
              <a:spcBef>
                <a:spcPts val="100"/>
              </a:spcBef>
              <a:buChar char="•"/>
              <a:tabLst>
                <a:tab pos="179070" algn="l"/>
              </a:tabLst>
            </a:pPr>
            <a:r>
              <a:rPr lang="en-US" sz="1800" spc="-5" dirty="0">
                <a:solidFill>
                  <a:srgbClr val="23292D"/>
                </a:solidFill>
                <a:latin typeface="Carlito"/>
                <a:cs typeface="Carlito"/>
              </a:rPr>
              <a:t>Don't afraid to </a:t>
            </a:r>
            <a:r>
              <a:rPr lang="en-US" sz="1800" spc="-5" dirty="0" err="1">
                <a:solidFill>
                  <a:srgbClr val="23292D"/>
                </a:solidFill>
                <a:latin typeface="Carlito"/>
                <a:cs typeface="Carlito"/>
              </a:rPr>
              <a:t>faliure</a:t>
            </a:r>
            <a:endParaRPr lang="en-US" sz="1800" spc="-5" dirty="0">
              <a:solidFill>
                <a:srgbClr val="23292D"/>
              </a:solidFill>
              <a:latin typeface="Carlito"/>
              <a:cs typeface="Carlito"/>
            </a:endParaRPr>
          </a:p>
          <a:p>
            <a:pPr marL="178435" indent="-166370">
              <a:lnSpc>
                <a:spcPct val="100000"/>
              </a:lnSpc>
              <a:spcBef>
                <a:spcPts val="100"/>
              </a:spcBef>
              <a:buChar char="•"/>
              <a:tabLst>
                <a:tab pos="179070" algn="l"/>
              </a:tabLst>
            </a:pPr>
            <a:endParaRPr lang="en-US" sz="1800" spc="-5" dirty="0">
              <a:solidFill>
                <a:srgbClr val="23292D"/>
              </a:solidFill>
              <a:latin typeface="Carlito"/>
              <a:cs typeface="Carlito"/>
            </a:endParaRPr>
          </a:p>
          <a:p>
            <a:pPr marL="178435" indent="-166370">
              <a:lnSpc>
                <a:spcPct val="100000"/>
              </a:lnSpc>
              <a:spcBef>
                <a:spcPts val="100"/>
              </a:spcBef>
              <a:buChar char="•"/>
              <a:tabLst>
                <a:tab pos="179070" algn="l"/>
              </a:tabLst>
            </a:pPr>
            <a:r>
              <a:rPr lang="en-US" sz="1800" spc="-5" dirty="0">
                <a:solidFill>
                  <a:srgbClr val="23292D"/>
                </a:solidFill>
                <a:latin typeface="Carlito"/>
                <a:cs typeface="Carlito"/>
              </a:rPr>
              <a:t>From more </a:t>
            </a:r>
            <a:r>
              <a:rPr lang="en-US" sz="1800" spc="-5" dirty="0" err="1">
                <a:solidFill>
                  <a:srgbClr val="23292D"/>
                </a:solidFill>
                <a:latin typeface="Carlito"/>
                <a:cs typeface="Carlito"/>
              </a:rPr>
              <a:t>faliure</a:t>
            </a:r>
            <a:r>
              <a:rPr lang="en-US" sz="1800" spc="-5" dirty="0">
                <a:solidFill>
                  <a:srgbClr val="23292D"/>
                </a:solidFill>
                <a:latin typeface="Carlito"/>
                <a:cs typeface="Carlito"/>
              </a:rPr>
              <a:t> you get more experience and success will come</a:t>
            </a:r>
          </a:p>
          <a:p>
            <a:pPr marL="178435" indent="-166370">
              <a:lnSpc>
                <a:spcPct val="100000"/>
              </a:lnSpc>
              <a:spcBef>
                <a:spcPts val="100"/>
              </a:spcBef>
              <a:buChar char="•"/>
              <a:tabLst>
                <a:tab pos="179070" algn="l"/>
              </a:tabLst>
            </a:pPr>
            <a:endParaRPr lang="en-US" sz="1800" spc="-5" dirty="0">
              <a:solidFill>
                <a:srgbClr val="23292D"/>
              </a:solidFill>
              <a:latin typeface="Carlito"/>
              <a:cs typeface="Carlito"/>
            </a:endParaRPr>
          </a:p>
          <a:p>
            <a:pPr marL="178435" indent="-166370">
              <a:lnSpc>
                <a:spcPct val="100000"/>
              </a:lnSpc>
              <a:spcBef>
                <a:spcPts val="100"/>
              </a:spcBef>
              <a:buChar char="•"/>
              <a:tabLst>
                <a:tab pos="179070" algn="l"/>
              </a:tabLst>
            </a:pPr>
            <a:r>
              <a:rPr lang="en-US" sz="1800" spc="-5" dirty="0">
                <a:solidFill>
                  <a:srgbClr val="23292D"/>
                </a:solidFill>
                <a:latin typeface="Carlito"/>
                <a:cs typeface="Carlito"/>
              </a:rPr>
              <a:t>Never give up</a:t>
            </a:r>
          </a:p>
          <a:p>
            <a:pPr marL="178435" indent="-166370">
              <a:lnSpc>
                <a:spcPct val="100000"/>
              </a:lnSpc>
              <a:spcBef>
                <a:spcPts val="100"/>
              </a:spcBef>
              <a:buChar char="•"/>
              <a:tabLst>
                <a:tab pos="179070" algn="l"/>
              </a:tabLst>
            </a:pPr>
            <a:endParaRPr lang="en-US" sz="1800" spc="-5" dirty="0">
              <a:solidFill>
                <a:srgbClr val="23292D"/>
              </a:solidFill>
              <a:latin typeface="Carlito"/>
              <a:cs typeface="Carlito"/>
            </a:endParaRPr>
          </a:p>
          <a:p>
            <a:pPr marL="178435" indent="-166370">
              <a:lnSpc>
                <a:spcPct val="100000"/>
              </a:lnSpc>
              <a:spcBef>
                <a:spcPts val="100"/>
              </a:spcBef>
              <a:buChar char="•"/>
              <a:tabLst>
                <a:tab pos="179070" algn="l"/>
              </a:tabLst>
            </a:pPr>
            <a:r>
              <a:rPr lang="en-US" sz="1800" spc="-5" dirty="0">
                <a:solidFill>
                  <a:srgbClr val="23292D"/>
                </a:solidFill>
                <a:latin typeface="Carlito"/>
                <a:cs typeface="Carlito"/>
              </a:rPr>
              <a:t>Have some patience good things happen</a:t>
            </a:r>
          </a:p>
          <a:p>
            <a:pPr marL="178435" indent="-166370">
              <a:lnSpc>
                <a:spcPct val="100000"/>
              </a:lnSpc>
              <a:spcBef>
                <a:spcPts val="100"/>
              </a:spcBef>
              <a:buChar char="•"/>
              <a:tabLst>
                <a:tab pos="179070" algn="l"/>
              </a:tabLst>
            </a:pPr>
            <a:endParaRPr lang="en-US" sz="1800" spc="-5" dirty="0">
              <a:solidFill>
                <a:srgbClr val="23292D"/>
              </a:solidFill>
              <a:latin typeface="Carlito"/>
              <a:cs typeface="Carlito"/>
            </a:endParaRPr>
          </a:p>
          <a:p>
            <a:pPr marL="178435" indent="-166370">
              <a:lnSpc>
                <a:spcPct val="100000"/>
              </a:lnSpc>
              <a:spcBef>
                <a:spcPts val="100"/>
              </a:spcBef>
              <a:buChar char="•"/>
              <a:tabLst>
                <a:tab pos="179070" algn="l"/>
              </a:tabLst>
            </a:pPr>
            <a:r>
              <a:rPr lang="en-US" sz="1800" spc="-5" dirty="0">
                <a:solidFill>
                  <a:srgbClr val="23292D"/>
                </a:solidFill>
                <a:latin typeface="Carlito"/>
                <a:cs typeface="Carlito"/>
              </a:rPr>
              <a:t>Try new things and execute your idea</a:t>
            </a:r>
          </a:p>
          <a:p>
            <a:pPr marL="12065">
              <a:lnSpc>
                <a:spcPct val="100000"/>
              </a:lnSpc>
              <a:spcBef>
                <a:spcPts val="100"/>
              </a:spcBef>
              <a:tabLst>
                <a:tab pos="179070" algn="l"/>
              </a:tabLst>
            </a:pPr>
            <a:r>
              <a:rPr sz="1800" spc="-5" dirty="0">
                <a:solidFill>
                  <a:srgbClr val="23292D"/>
                </a:solidFill>
                <a:latin typeface="Carlito"/>
                <a:cs typeface="Carlito"/>
              </a:rPr>
              <a:t>.</a:t>
            </a:r>
            <a:endParaRPr sz="1800" dirty="0">
              <a:latin typeface="Carlito"/>
              <a:cs typeface="Carl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8701" y="508457"/>
            <a:ext cx="3348990" cy="697230"/>
          </a:xfrm>
          <a:prstGeom prst="rect">
            <a:avLst/>
          </a:prstGeom>
        </p:spPr>
        <p:txBody>
          <a:bodyPr vert="horz" wrap="square" lIns="0" tIns="13335" rIns="0" bIns="0" rtlCol="0">
            <a:spAutoFit/>
          </a:bodyPr>
          <a:lstStyle/>
          <a:p>
            <a:pPr marL="12700">
              <a:lnSpc>
                <a:spcPct val="100000"/>
              </a:lnSpc>
              <a:spcBef>
                <a:spcPts val="105"/>
              </a:spcBef>
            </a:pPr>
            <a:r>
              <a:rPr sz="4400" b="1" dirty="0">
                <a:solidFill>
                  <a:srgbClr val="CC0000"/>
                </a:solidFill>
                <a:latin typeface="Arial"/>
                <a:cs typeface="Arial"/>
              </a:rPr>
              <a:t>THANK</a:t>
            </a:r>
            <a:r>
              <a:rPr sz="4400" b="1" spc="-85" dirty="0">
                <a:solidFill>
                  <a:srgbClr val="CC0000"/>
                </a:solidFill>
                <a:latin typeface="Arial"/>
                <a:cs typeface="Arial"/>
              </a:rPr>
              <a:t> </a:t>
            </a:r>
            <a:r>
              <a:rPr sz="4400" b="1" dirty="0">
                <a:solidFill>
                  <a:srgbClr val="CC0000"/>
                </a:solidFill>
                <a:latin typeface="Arial"/>
                <a:cs typeface="Arial"/>
              </a:rPr>
              <a:t>YOU</a:t>
            </a:r>
            <a:endParaRPr sz="4400">
              <a:latin typeface="Arial"/>
              <a:cs typeface="Arial"/>
            </a:endParaRPr>
          </a:p>
        </p:txBody>
      </p:sp>
      <p:sp>
        <p:nvSpPr>
          <p:cNvPr id="4" name="object 4"/>
          <p:cNvSpPr txBox="1"/>
          <p:nvPr/>
        </p:nvSpPr>
        <p:spPr>
          <a:xfrm>
            <a:off x="8752585" y="4781594"/>
            <a:ext cx="21653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F5FCFF"/>
                </a:solidFill>
                <a:latin typeface="Arial"/>
                <a:cs typeface="Arial"/>
              </a:rPr>
              <a:t>18</a:t>
            </a:fld>
            <a:endParaRPr sz="1000">
              <a:latin typeface="Arial"/>
              <a:cs typeface="Arial"/>
            </a:endParaRPr>
          </a:p>
        </p:txBody>
      </p:sp>
      <p:sp>
        <p:nvSpPr>
          <p:cNvPr id="3" name="object 3"/>
          <p:cNvSpPr txBox="1"/>
          <p:nvPr/>
        </p:nvSpPr>
        <p:spPr>
          <a:xfrm>
            <a:off x="3835146" y="2889885"/>
            <a:ext cx="115506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CC0000"/>
                </a:solidFill>
                <a:latin typeface="Arial"/>
                <a:cs typeface="Arial"/>
              </a:rPr>
              <a:t>Q &amp;</a:t>
            </a:r>
            <a:r>
              <a:rPr sz="3200" b="1" spc="-95" dirty="0">
                <a:solidFill>
                  <a:srgbClr val="CC0000"/>
                </a:solidFill>
                <a:latin typeface="Arial"/>
                <a:cs typeface="Arial"/>
              </a:rPr>
              <a:t> </a:t>
            </a:r>
            <a:r>
              <a:rPr sz="3200" b="1" dirty="0">
                <a:solidFill>
                  <a:srgbClr val="CC0000"/>
                </a:solidFill>
                <a:latin typeface="Arial"/>
                <a:cs typeface="Arial"/>
              </a:rPr>
              <a:t>A</a:t>
            </a:r>
            <a:endParaRPr sz="3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2317" y="182067"/>
            <a:ext cx="1856739" cy="483234"/>
          </a:xfrm>
          <a:prstGeom prst="rect">
            <a:avLst/>
          </a:prstGeom>
        </p:spPr>
        <p:txBody>
          <a:bodyPr vert="horz" wrap="square" lIns="0" tIns="12700" rIns="0" bIns="0" rtlCol="0">
            <a:spAutoFit/>
          </a:bodyPr>
          <a:lstStyle/>
          <a:p>
            <a:pPr marL="12700">
              <a:lnSpc>
                <a:spcPct val="100000"/>
              </a:lnSpc>
              <a:spcBef>
                <a:spcPts val="100"/>
              </a:spcBef>
            </a:pPr>
            <a:r>
              <a:rPr sz="3000" spc="-75" dirty="0">
                <a:solidFill>
                  <a:srgbClr val="CC0000"/>
                </a:solidFill>
              </a:rPr>
              <a:t>Contents</a:t>
            </a:r>
            <a:endParaRPr sz="3000"/>
          </a:p>
        </p:txBody>
      </p:sp>
      <p:sp>
        <p:nvSpPr>
          <p:cNvPr id="4" name="object 4"/>
          <p:cNvSpPr txBox="1"/>
          <p:nvPr/>
        </p:nvSpPr>
        <p:spPr>
          <a:xfrm>
            <a:off x="8822690" y="4781594"/>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434343"/>
                </a:solidFill>
                <a:latin typeface="Arial"/>
                <a:cs typeface="Arial"/>
              </a:rPr>
              <a:t>2</a:t>
            </a:fld>
            <a:endParaRPr sz="1000">
              <a:latin typeface="Arial"/>
              <a:cs typeface="Arial"/>
            </a:endParaRPr>
          </a:p>
        </p:txBody>
      </p:sp>
      <p:sp>
        <p:nvSpPr>
          <p:cNvPr id="3" name="object 3"/>
          <p:cNvSpPr txBox="1"/>
          <p:nvPr/>
        </p:nvSpPr>
        <p:spPr>
          <a:xfrm>
            <a:off x="304901" y="635025"/>
            <a:ext cx="6443980" cy="3950440"/>
          </a:xfrm>
          <a:prstGeom prst="rect">
            <a:avLst/>
          </a:prstGeom>
        </p:spPr>
        <p:txBody>
          <a:bodyPr vert="horz" wrap="square" lIns="0" tIns="48895" rIns="0" bIns="0" rtlCol="0">
            <a:spAutoFit/>
          </a:bodyPr>
          <a:lstStyle/>
          <a:p>
            <a:pPr marL="192405" indent="-180340">
              <a:lnSpc>
                <a:spcPct val="100000"/>
              </a:lnSpc>
              <a:spcBef>
                <a:spcPts val="385"/>
              </a:spcBef>
              <a:buFont typeface="Times New Roman"/>
              <a:buChar char="●"/>
              <a:tabLst>
                <a:tab pos="193040" algn="l"/>
              </a:tabLst>
            </a:pPr>
            <a:r>
              <a:rPr sz="1600" b="1" spc="-70" dirty="0">
                <a:solidFill>
                  <a:srgbClr val="124F5C"/>
                </a:solidFill>
                <a:latin typeface="Verdana"/>
                <a:cs typeface="Verdana"/>
              </a:rPr>
              <a:t>Introduction</a:t>
            </a:r>
            <a:endParaRPr sz="1600" dirty="0">
              <a:latin typeface="Verdana"/>
              <a:cs typeface="Verdana"/>
            </a:endParaRPr>
          </a:p>
          <a:p>
            <a:pPr marL="192405" indent="-180340">
              <a:lnSpc>
                <a:spcPct val="100000"/>
              </a:lnSpc>
              <a:spcBef>
                <a:spcPts val="290"/>
              </a:spcBef>
              <a:buFont typeface="Times New Roman"/>
              <a:buChar char="●"/>
              <a:tabLst>
                <a:tab pos="193040" algn="l"/>
              </a:tabLst>
            </a:pPr>
            <a:r>
              <a:rPr sz="1600" b="1" spc="-50" dirty="0">
                <a:solidFill>
                  <a:srgbClr val="124F5C"/>
                </a:solidFill>
                <a:latin typeface="Verdana"/>
                <a:cs typeface="Verdana"/>
              </a:rPr>
              <a:t>Problem</a:t>
            </a:r>
            <a:r>
              <a:rPr sz="1600" b="1" spc="-75" dirty="0">
                <a:solidFill>
                  <a:srgbClr val="124F5C"/>
                </a:solidFill>
                <a:latin typeface="Verdana"/>
                <a:cs typeface="Verdana"/>
              </a:rPr>
              <a:t> </a:t>
            </a:r>
            <a:r>
              <a:rPr sz="1600" b="1" spc="-55" dirty="0">
                <a:solidFill>
                  <a:srgbClr val="124F5C"/>
                </a:solidFill>
                <a:latin typeface="Verdana"/>
                <a:cs typeface="Verdana"/>
              </a:rPr>
              <a:t>Statement</a:t>
            </a:r>
            <a:endParaRPr sz="1600" dirty="0">
              <a:latin typeface="Verdana"/>
              <a:cs typeface="Verdana"/>
            </a:endParaRPr>
          </a:p>
          <a:p>
            <a:pPr marL="192405" indent="-180340">
              <a:lnSpc>
                <a:spcPct val="100000"/>
              </a:lnSpc>
              <a:spcBef>
                <a:spcPts val="290"/>
              </a:spcBef>
              <a:buFont typeface="Times New Roman"/>
              <a:buChar char="●"/>
              <a:tabLst>
                <a:tab pos="193040" algn="l"/>
              </a:tabLst>
            </a:pPr>
            <a:r>
              <a:rPr sz="1600" b="1" spc="-55" dirty="0">
                <a:solidFill>
                  <a:srgbClr val="124F5C"/>
                </a:solidFill>
                <a:latin typeface="Verdana"/>
                <a:cs typeface="Verdana"/>
              </a:rPr>
              <a:t>Data</a:t>
            </a:r>
            <a:r>
              <a:rPr sz="1600" b="1" spc="-80" dirty="0">
                <a:solidFill>
                  <a:srgbClr val="124F5C"/>
                </a:solidFill>
                <a:latin typeface="Verdana"/>
                <a:cs typeface="Verdana"/>
              </a:rPr>
              <a:t> </a:t>
            </a:r>
            <a:r>
              <a:rPr sz="1600" b="1" spc="-70" dirty="0">
                <a:solidFill>
                  <a:srgbClr val="124F5C"/>
                </a:solidFill>
                <a:latin typeface="Verdana"/>
                <a:cs typeface="Verdana"/>
              </a:rPr>
              <a:t>Summary</a:t>
            </a:r>
            <a:endParaRPr sz="1600" dirty="0">
              <a:latin typeface="Verdana"/>
              <a:cs typeface="Verdana"/>
            </a:endParaRPr>
          </a:p>
          <a:p>
            <a:pPr marL="192405" indent="-180340">
              <a:lnSpc>
                <a:spcPct val="100000"/>
              </a:lnSpc>
              <a:spcBef>
                <a:spcPts val="285"/>
              </a:spcBef>
              <a:buFont typeface="Times New Roman"/>
              <a:buChar char="●"/>
              <a:tabLst>
                <a:tab pos="193040" algn="l"/>
              </a:tabLst>
            </a:pPr>
            <a:r>
              <a:rPr sz="1600" b="1" spc="-45" dirty="0">
                <a:solidFill>
                  <a:srgbClr val="124F5C"/>
                </a:solidFill>
                <a:latin typeface="Verdana"/>
                <a:cs typeface="Verdana"/>
              </a:rPr>
              <a:t>Dependencies</a:t>
            </a:r>
            <a:endParaRPr sz="1600" dirty="0">
              <a:latin typeface="Verdana"/>
              <a:cs typeface="Verdana"/>
            </a:endParaRPr>
          </a:p>
          <a:p>
            <a:pPr marL="192405" indent="-180340">
              <a:lnSpc>
                <a:spcPct val="100000"/>
              </a:lnSpc>
              <a:spcBef>
                <a:spcPts val="290"/>
              </a:spcBef>
              <a:buFont typeface="Times New Roman"/>
              <a:buChar char="●"/>
              <a:tabLst>
                <a:tab pos="193040" algn="l"/>
              </a:tabLst>
            </a:pPr>
            <a:r>
              <a:rPr sz="1600" b="1" spc="-40" dirty="0">
                <a:solidFill>
                  <a:srgbClr val="124F5C"/>
                </a:solidFill>
                <a:latin typeface="Verdana"/>
                <a:cs typeface="Verdana"/>
              </a:rPr>
              <a:t>Model</a:t>
            </a:r>
            <a:r>
              <a:rPr sz="1600" b="1" spc="-85" dirty="0">
                <a:solidFill>
                  <a:srgbClr val="124F5C"/>
                </a:solidFill>
                <a:latin typeface="Verdana"/>
                <a:cs typeface="Verdana"/>
              </a:rPr>
              <a:t> </a:t>
            </a:r>
            <a:r>
              <a:rPr sz="1600" b="1" spc="-55" dirty="0">
                <a:solidFill>
                  <a:srgbClr val="124F5C"/>
                </a:solidFill>
                <a:latin typeface="Verdana"/>
                <a:cs typeface="Verdana"/>
              </a:rPr>
              <a:t>Creation</a:t>
            </a:r>
            <a:endParaRPr sz="1600" dirty="0">
              <a:latin typeface="Verdana"/>
              <a:cs typeface="Verdana"/>
            </a:endParaRPr>
          </a:p>
          <a:p>
            <a:pPr marL="741045" lvl="1" indent="-157480">
              <a:lnSpc>
                <a:spcPct val="100000"/>
              </a:lnSpc>
              <a:spcBef>
                <a:spcPts val="1110"/>
              </a:spcBef>
              <a:buAutoNum type="arabicParenR"/>
              <a:tabLst>
                <a:tab pos="741680" algn="l"/>
              </a:tabLst>
            </a:pPr>
            <a:r>
              <a:rPr sz="1200" b="1" spc="-40" dirty="0">
                <a:solidFill>
                  <a:srgbClr val="124F5C"/>
                </a:solidFill>
                <a:latin typeface="Verdana"/>
                <a:cs typeface="Verdana"/>
              </a:rPr>
              <a:t>Using</a:t>
            </a:r>
            <a:r>
              <a:rPr sz="1200" b="1" spc="-85" dirty="0">
                <a:solidFill>
                  <a:srgbClr val="124F5C"/>
                </a:solidFill>
                <a:latin typeface="Verdana"/>
                <a:cs typeface="Verdana"/>
              </a:rPr>
              <a:t> </a:t>
            </a:r>
            <a:r>
              <a:rPr sz="1200" b="1" spc="-30" dirty="0">
                <a:solidFill>
                  <a:srgbClr val="124F5C"/>
                </a:solidFill>
                <a:latin typeface="Verdana"/>
                <a:cs typeface="Verdana"/>
              </a:rPr>
              <a:t>DeepFace</a:t>
            </a:r>
            <a:endParaRPr sz="1200" dirty="0">
              <a:latin typeface="Verdana"/>
              <a:cs typeface="Verdana"/>
            </a:endParaRPr>
          </a:p>
          <a:p>
            <a:pPr marL="800735" lvl="1" indent="-187960">
              <a:lnSpc>
                <a:spcPct val="100000"/>
              </a:lnSpc>
              <a:spcBef>
                <a:spcPts val="215"/>
              </a:spcBef>
              <a:buAutoNum type="arabicParenR"/>
              <a:tabLst>
                <a:tab pos="801370" algn="l"/>
              </a:tabLst>
            </a:pPr>
            <a:r>
              <a:rPr sz="1200" b="1" spc="-40" dirty="0">
                <a:solidFill>
                  <a:srgbClr val="124F5C"/>
                </a:solidFill>
                <a:latin typeface="Verdana"/>
                <a:cs typeface="Verdana"/>
              </a:rPr>
              <a:t>Using </a:t>
            </a:r>
            <a:r>
              <a:rPr sz="1200" b="1" spc="-30" dirty="0">
                <a:solidFill>
                  <a:srgbClr val="124F5C"/>
                </a:solidFill>
                <a:latin typeface="Verdana"/>
                <a:cs typeface="Verdana"/>
              </a:rPr>
              <a:t>CNN</a:t>
            </a:r>
            <a:r>
              <a:rPr sz="1200" b="1" spc="-114" dirty="0">
                <a:solidFill>
                  <a:srgbClr val="124F5C"/>
                </a:solidFill>
                <a:latin typeface="Verdana"/>
                <a:cs typeface="Verdana"/>
              </a:rPr>
              <a:t> </a:t>
            </a:r>
            <a:r>
              <a:rPr sz="1200" b="1" spc="-65" dirty="0">
                <a:solidFill>
                  <a:srgbClr val="124F5C"/>
                </a:solidFill>
                <a:latin typeface="Verdana"/>
                <a:cs typeface="Verdana"/>
              </a:rPr>
              <a:t>layers</a:t>
            </a:r>
            <a:endParaRPr sz="1200" dirty="0">
              <a:latin typeface="Verdana"/>
              <a:cs typeface="Verdana"/>
            </a:endParaRPr>
          </a:p>
          <a:p>
            <a:pPr marL="192405" indent="-180340">
              <a:lnSpc>
                <a:spcPct val="100000"/>
              </a:lnSpc>
              <a:spcBef>
                <a:spcPts val="229"/>
              </a:spcBef>
              <a:buFont typeface="Times New Roman"/>
              <a:buChar char="●"/>
              <a:tabLst>
                <a:tab pos="193040" algn="l"/>
              </a:tabLst>
            </a:pPr>
            <a:r>
              <a:rPr sz="1600" b="1" spc="-80" dirty="0">
                <a:solidFill>
                  <a:srgbClr val="124F5C"/>
                </a:solidFill>
                <a:latin typeface="Verdana"/>
                <a:cs typeface="Verdana"/>
              </a:rPr>
              <a:t>Loss </a:t>
            </a:r>
            <a:r>
              <a:rPr sz="1600" b="1" spc="-220" dirty="0">
                <a:solidFill>
                  <a:srgbClr val="124F5C"/>
                </a:solidFill>
                <a:latin typeface="Verdana"/>
                <a:cs typeface="Verdana"/>
              </a:rPr>
              <a:t>&amp; </a:t>
            </a:r>
            <a:r>
              <a:rPr sz="1600" b="1" spc="-45" dirty="0">
                <a:solidFill>
                  <a:srgbClr val="124F5C"/>
                </a:solidFill>
                <a:latin typeface="Verdana"/>
                <a:cs typeface="Verdana"/>
              </a:rPr>
              <a:t>Accuracy</a:t>
            </a:r>
            <a:r>
              <a:rPr sz="1600" b="1" spc="-285" dirty="0">
                <a:solidFill>
                  <a:srgbClr val="124F5C"/>
                </a:solidFill>
                <a:latin typeface="Verdana"/>
                <a:cs typeface="Verdana"/>
              </a:rPr>
              <a:t> </a:t>
            </a:r>
            <a:r>
              <a:rPr sz="1600" b="1" spc="-45" dirty="0">
                <a:solidFill>
                  <a:srgbClr val="124F5C"/>
                </a:solidFill>
                <a:latin typeface="Verdana"/>
                <a:cs typeface="Verdana"/>
              </a:rPr>
              <a:t>Plot</a:t>
            </a:r>
            <a:endParaRPr sz="1600" dirty="0">
              <a:latin typeface="Verdana"/>
              <a:cs typeface="Verdana"/>
            </a:endParaRPr>
          </a:p>
          <a:p>
            <a:pPr marL="192405" indent="-180340">
              <a:lnSpc>
                <a:spcPct val="100000"/>
              </a:lnSpc>
              <a:spcBef>
                <a:spcPts val="285"/>
              </a:spcBef>
              <a:buClr>
                <a:srgbClr val="124F5C"/>
              </a:buClr>
              <a:buFont typeface="Times New Roman"/>
              <a:buChar char="●"/>
              <a:tabLst>
                <a:tab pos="193040" algn="l"/>
              </a:tabLst>
            </a:pPr>
            <a:r>
              <a:rPr sz="1600" b="1" spc="-70" dirty="0">
                <a:solidFill>
                  <a:srgbClr val="0D3A45"/>
                </a:solidFill>
                <a:latin typeface="Verdana"/>
                <a:cs typeface="Verdana"/>
              </a:rPr>
              <a:t>Real-time </a:t>
            </a:r>
            <a:r>
              <a:rPr sz="1600" b="1" spc="-55" dirty="0">
                <a:solidFill>
                  <a:srgbClr val="0D3A45"/>
                </a:solidFill>
                <a:latin typeface="Verdana"/>
                <a:cs typeface="Verdana"/>
              </a:rPr>
              <a:t>Local </a:t>
            </a:r>
            <a:r>
              <a:rPr sz="1600" b="1" spc="-45" dirty="0">
                <a:solidFill>
                  <a:srgbClr val="0D3A45"/>
                </a:solidFill>
                <a:latin typeface="Verdana"/>
                <a:cs typeface="Verdana"/>
              </a:rPr>
              <a:t>Video </a:t>
            </a:r>
            <a:r>
              <a:rPr sz="1600" b="1" spc="-40" dirty="0">
                <a:solidFill>
                  <a:srgbClr val="0D3A45"/>
                </a:solidFill>
                <a:latin typeface="Verdana"/>
                <a:cs typeface="Verdana"/>
              </a:rPr>
              <a:t>Face</a:t>
            </a:r>
            <a:r>
              <a:rPr sz="1600" b="1" spc="-135" dirty="0">
                <a:solidFill>
                  <a:srgbClr val="0D3A45"/>
                </a:solidFill>
                <a:latin typeface="Verdana"/>
                <a:cs typeface="Verdana"/>
              </a:rPr>
              <a:t> </a:t>
            </a:r>
            <a:r>
              <a:rPr sz="1600" b="1" spc="-40" dirty="0">
                <a:solidFill>
                  <a:srgbClr val="0D3A45"/>
                </a:solidFill>
                <a:latin typeface="Verdana"/>
                <a:cs typeface="Verdana"/>
              </a:rPr>
              <a:t>Detection</a:t>
            </a:r>
            <a:endParaRPr sz="1600" dirty="0">
              <a:latin typeface="Verdana"/>
              <a:cs typeface="Verdana"/>
            </a:endParaRPr>
          </a:p>
          <a:p>
            <a:pPr marL="192405" indent="-180340">
              <a:lnSpc>
                <a:spcPct val="100000"/>
              </a:lnSpc>
              <a:spcBef>
                <a:spcPts val="290"/>
              </a:spcBef>
              <a:buClr>
                <a:srgbClr val="124F5C"/>
              </a:buClr>
              <a:buFont typeface="Times New Roman"/>
              <a:buChar char="●"/>
              <a:tabLst>
                <a:tab pos="193040" algn="l"/>
              </a:tabLst>
            </a:pPr>
            <a:r>
              <a:rPr sz="1600" b="1" spc="-45" dirty="0">
                <a:solidFill>
                  <a:srgbClr val="0D3A45"/>
                </a:solidFill>
                <a:latin typeface="Verdana"/>
                <a:cs typeface="Verdana"/>
              </a:rPr>
              <a:t>Deployment </a:t>
            </a:r>
            <a:r>
              <a:rPr sz="1600" b="1" spc="-60" dirty="0">
                <a:solidFill>
                  <a:srgbClr val="0D3A45"/>
                </a:solidFill>
                <a:latin typeface="Verdana"/>
                <a:cs typeface="Verdana"/>
              </a:rPr>
              <a:t>of </a:t>
            </a:r>
            <a:r>
              <a:rPr sz="1600" b="1" spc="-70" dirty="0">
                <a:solidFill>
                  <a:srgbClr val="0D3A45"/>
                </a:solidFill>
                <a:latin typeface="Verdana"/>
                <a:cs typeface="Verdana"/>
              </a:rPr>
              <a:t>Streamlit </a:t>
            </a:r>
            <a:r>
              <a:rPr sz="1600" b="1" spc="-15" dirty="0">
                <a:solidFill>
                  <a:srgbClr val="0D3A45"/>
                </a:solidFill>
                <a:latin typeface="Verdana"/>
                <a:cs typeface="Verdana"/>
              </a:rPr>
              <a:t>WebApp </a:t>
            </a:r>
            <a:r>
              <a:rPr sz="1600" b="1" spc="-55" dirty="0">
                <a:solidFill>
                  <a:srgbClr val="0D3A45"/>
                </a:solidFill>
                <a:latin typeface="Verdana"/>
                <a:cs typeface="Verdana"/>
              </a:rPr>
              <a:t>in </a:t>
            </a:r>
            <a:r>
              <a:rPr sz="1600" b="1" spc="-60" dirty="0">
                <a:solidFill>
                  <a:srgbClr val="0D3A45"/>
                </a:solidFill>
                <a:latin typeface="Verdana"/>
                <a:cs typeface="Verdana"/>
              </a:rPr>
              <a:t>Heroku </a:t>
            </a:r>
            <a:r>
              <a:rPr sz="1600" b="1" spc="-50" dirty="0">
                <a:solidFill>
                  <a:srgbClr val="0D3A45"/>
                </a:solidFill>
                <a:latin typeface="Verdana"/>
                <a:cs typeface="Verdana"/>
              </a:rPr>
              <a:t>and</a:t>
            </a:r>
            <a:r>
              <a:rPr sz="1600" b="1" spc="-204" dirty="0">
                <a:solidFill>
                  <a:srgbClr val="0D3A45"/>
                </a:solidFill>
                <a:latin typeface="Verdana"/>
                <a:cs typeface="Verdana"/>
              </a:rPr>
              <a:t> </a:t>
            </a:r>
            <a:r>
              <a:rPr sz="1600" b="1" spc="-70" dirty="0">
                <a:solidFill>
                  <a:srgbClr val="0D3A45"/>
                </a:solidFill>
                <a:latin typeface="Verdana"/>
                <a:cs typeface="Verdana"/>
              </a:rPr>
              <a:t>Streamlit</a:t>
            </a:r>
            <a:endParaRPr sz="1600" dirty="0">
              <a:latin typeface="Verdana"/>
              <a:cs typeface="Verdana"/>
            </a:endParaRPr>
          </a:p>
          <a:p>
            <a:pPr marL="192405" indent="-180340">
              <a:lnSpc>
                <a:spcPct val="100000"/>
              </a:lnSpc>
              <a:spcBef>
                <a:spcPts val="290"/>
              </a:spcBef>
              <a:buFont typeface="Times New Roman"/>
              <a:buChar char="●"/>
              <a:tabLst>
                <a:tab pos="193040" algn="l"/>
              </a:tabLst>
            </a:pPr>
            <a:r>
              <a:rPr sz="1600" b="1" spc="-75" dirty="0">
                <a:solidFill>
                  <a:srgbClr val="124F5C"/>
                </a:solidFill>
                <a:latin typeface="Verdana"/>
                <a:cs typeface="Verdana"/>
              </a:rPr>
              <a:t>Various </a:t>
            </a:r>
            <a:r>
              <a:rPr sz="1600" b="1" spc="-50" dirty="0">
                <a:solidFill>
                  <a:srgbClr val="124F5C"/>
                </a:solidFill>
                <a:latin typeface="Verdana"/>
                <a:cs typeface="Verdana"/>
              </a:rPr>
              <a:t>prediction </a:t>
            </a:r>
            <a:r>
              <a:rPr sz="1600" b="1" spc="-105" dirty="0">
                <a:solidFill>
                  <a:srgbClr val="124F5C"/>
                </a:solidFill>
                <a:latin typeface="Verdana"/>
                <a:cs typeface="Verdana"/>
              </a:rPr>
              <a:t>Images </a:t>
            </a:r>
            <a:r>
              <a:rPr sz="1600" b="1" spc="-65" dirty="0">
                <a:solidFill>
                  <a:srgbClr val="124F5C"/>
                </a:solidFill>
                <a:latin typeface="Verdana"/>
                <a:cs typeface="Verdana"/>
              </a:rPr>
              <a:t>from </a:t>
            </a:r>
            <a:r>
              <a:rPr sz="1600" b="1" spc="-45" dirty="0">
                <a:solidFill>
                  <a:srgbClr val="124F5C"/>
                </a:solidFill>
                <a:latin typeface="Verdana"/>
                <a:cs typeface="Verdana"/>
              </a:rPr>
              <a:t>the</a:t>
            </a:r>
            <a:r>
              <a:rPr sz="1600" b="1" spc="-110" dirty="0">
                <a:solidFill>
                  <a:srgbClr val="124F5C"/>
                </a:solidFill>
                <a:latin typeface="Verdana"/>
                <a:cs typeface="Verdana"/>
              </a:rPr>
              <a:t> </a:t>
            </a:r>
            <a:r>
              <a:rPr sz="1600" b="1" spc="-15" dirty="0">
                <a:solidFill>
                  <a:srgbClr val="124F5C"/>
                </a:solidFill>
                <a:latin typeface="Verdana"/>
                <a:cs typeface="Verdana"/>
              </a:rPr>
              <a:t>WebApp</a:t>
            </a:r>
            <a:endParaRPr sz="1600" dirty="0">
              <a:latin typeface="Verdana"/>
              <a:cs typeface="Verdana"/>
            </a:endParaRPr>
          </a:p>
          <a:p>
            <a:pPr marL="192405" indent="-180340">
              <a:lnSpc>
                <a:spcPct val="100000"/>
              </a:lnSpc>
              <a:spcBef>
                <a:spcPts val="290"/>
              </a:spcBef>
              <a:buFont typeface="Times New Roman"/>
              <a:buChar char="●"/>
              <a:tabLst>
                <a:tab pos="193040" algn="l"/>
              </a:tabLst>
            </a:pPr>
            <a:r>
              <a:rPr sz="1600" b="1" spc="-55" dirty="0">
                <a:solidFill>
                  <a:srgbClr val="124F5C"/>
                </a:solidFill>
                <a:latin typeface="Verdana"/>
                <a:cs typeface="Verdana"/>
              </a:rPr>
              <a:t>Challenges</a:t>
            </a:r>
            <a:endParaRPr sz="1600" dirty="0">
              <a:latin typeface="Verdana"/>
              <a:cs typeface="Verdana"/>
            </a:endParaRPr>
          </a:p>
          <a:p>
            <a:pPr marL="192405" indent="-180340">
              <a:lnSpc>
                <a:spcPct val="100000"/>
              </a:lnSpc>
              <a:spcBef>
                <a:spcPts val="285"/>
              </a:spcBef>
              <a:buFont typeface="Times New Roman"/>
              <a:buChar char="●"/>
              <a:tabLst>
                <a:tab pos="193040" algn="l"/>
              </a:tabLst>
            </a:pPr>
            <a:r>
              <a:rPr sz="1600" b="1" spc="-55" dirty="0">
                <a:solidFill>
                  <a:srgbClr val="124F5C"/>
                </a:solidFill>
                <a:latin typeface="Verdana"/>
                <a:cs typeface="Verdana"/>
              </a:rPr>
              <a:t>Conclusions</a:t>
            </a:r>
            <a:endParaRPr sz="1600" dirty="0">
              <a:latin typeface="Verdana"/>
              <a:cs typeface="Verdana"/>
            </a:endParaRPr>
          </a:p>
          <a:p>
            <a:pPr marL="192405" indent="-180340">
              <a:lnSpc>
                <a:spcPct val="100000"/>
              </a:lnSpc>
              <a:spcBef>
                <a:spcPts val="290"/>
              </a:spcBef>
              <a:buFont typeface="Times New Roman"/>
              <a:buChar char="●"/>
              <a:tabLst>
                <a:tab pos="193040" algn="l"/>
              </a:tabLst>
            </a:pPr>
            <a:r>
              <a:rPr sz="1600" b="1" spc="-65" dirty="0">
                <a:solidFill>
                  <a:srgbClr val="124F5C"/>
                </a:solidFill>
                <a:latin typeface="Verdana"/>
                <a:cs typeface="Verdana"/>
              </a:rPr>
              <a:t>Some</a:t>
            </a:r>
            <a:r>
              <a:rPr lang="en-US" sz="1600" b="1" spc="-65" dirty="0">
                <a:solidFill>
                  <a:srgbClr val="124F5C"/>
                </a:solidFill>
                <a:latin typeface="Verdana"/>
                <a:cs typeface="Verdana"/>
              </a:rPr>
              <a:t> Real Life Experience form project</a:t>
            </a:r>
            <a:endParaRPr sz="16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5357" y="60147"/>
            <a:ext cx="2542540" cy="483234"/>
          </a:xfrm>
          <a:prstGeom prst="rect">
            <a:avLst/>
          </a:prstGeom>
        </p:spPr>
        <p:txBody>
          <a:bodyPr vert="horz" wrap="square" lIns="0" tIns="12700" rIns="0" bIns="0" rtlCol="0">
            <a:spAutoFit/>
          </a:bodyPr>
          <a:lstStyle/>
          <a:p>
            <a:pPr marL="12700">
              <a:lnSpc>
                <a:spcPct val="100000"/>
              </a:lnSpc>
              <a:spcBef>
                <a:spcPts val="100"/>
              </a:spcBef>
            </a:pPr>
            <a:r>
              <a:rPr sz="3000" spc="-125" dirty="0">
                <a:solidFill>
                  <a:srgbClr val="CC0000"/>
                </a:solidFill>
              </a:rPr>
              <a:t>Introduction</a:t>
            </a:r>
            <a:endParaRPr sz="3000"/>
          </a:p>
        </p:txBody>
      </p:sp>
      <p:sp>
        <p:nvSpPr>
          <p:cNvPr id="6" name="object 6"/>
          <p:cNvSpPr txBox="1"/>
          <p:nvPr/>
        </p:nvSpPr>
        <p:spPr>
          <a:xfrm>
            <a:off x="8822690" y="4781594"/>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latin typeface="Arial"/>
                <a:cs typeface="Arial"/>
              </a:rPr>
              <a:t>3</a:t>
            </a:fld>
            <a:endParaRPr sz="1000">
              <a:latin typeface="Arial"/>
              <a:cs typeface="Arial"/>
            </a:endParaRPr>
          </a:p>
        </p:txBody>
      </p:sp>
      <p:sp>
        <p:nvSpPr>
          <p:cNvPr id="3" name="object 3"/>
          <p:cNvSpPr txBox="1"/>
          <p:nvPr/>
        </p:nvSpPr>
        <p:spPr>
          <a:xfrm>
            <a:off x="492658" y="890092"/>
            <a:ext cx="5227955" cy="331470"/>
          </a:xfrm>
          <a:prstGeom prst="rect">
            <a:avLst/>
          </a:prstGeom>
        </p:spPr>
        <p:txBody>
          <a:bodyPr vert="horz" wrap="square" lIns="0" tIns="13335" rIns="0" bIns="0" rtlCol="0">
            <a:spAutoFit/>
          </a:bodyPr>
          <a:lstStyle/>
          <a:p>
            <a:pPr marL="367665" indent="-355600">
              <a:lnSpc>
                <a:spcPct val="100000"/>
              </a:lnSpc>
              <a:spcBef>
                <a:spcPts val="105"/>
              </a:spcBef>
              <a:buClr>
                <a:srgbClr val="124F5C"/>
              </a:buClr>
              <a:buFont typeface="Times New Roman"/>
              <a:buChar char="●"/>
              <a:tabLst>
                <a:tab pos="367665" algn="l"/>
                <a:tab pos="368300" algn="l"/>
              </a:tabLst>
            </a:pPr>
            <a:r>
              <a:rPr sz="2000" b="1" spc="-30" dirty="0">
                <a:solidFill>
                  <a:srgbClr val="0D3A45"/>
                </a:solidFill>
                <a:latin typeface="Verdana"/>
                <a:cs typeface="Verdana"/>
              </a:rPr>
              <a:t>What </a:t>
            </a:r>
            <a:r>
              <a:rPr sz="2000" b="1" spc="-110" dirty="0">
                <a:solidFill>
                  <a:srgbClr val="0D3A45"/>
                </a:solidFill>
                <a:latin typeface="Verdana"/>
                <a:cs typeface="Verdana"/>
              </a:rPr>
              <a:t>is </a:t>
            </a:r>
            <a:r>
              <a:rPr sz="2000" b="1" spc="-45" dirty="0">
                <a:solidFill>
                  <a:srgbClr val="0D3A45"/>
                </a:solidFill>
                <a:latin typeface="Verdana"/>
                <a:cs typeface="Verdana"/>
              </a:rPr>
              <a:t>Face </a:t>
            </a:r>
            <a:r>
              <a:rPr sz="2000" b="1" spc="-50" dirty="0">
                <a:solidFill>
                  <a:srgbClr val="0D3A45"/>
                </a:solidFill>
                <a:latin typeface="Verdana"/>
                <a:cs typeface="Verdana"/>
              </a:rPr>
              <a:t>Emotion </a:t>
            </a:r>
            <a:r>
              <a:rPr sz="2000" b="1" spc="-55" dirty="0">
                <a:solidFill>
                  <a:srgbClr val="0D3A45"/>
                </a:solidFill>
                <a:latin typeface="Verdana"/>
                <a:cs typeface="Verdana"/>
              </a:rPr>
              <a:t>Recognition</a:t>
            </a:r>
            <a:r>
              <a:rPr sz="2000" b="1" spc="-395" dirty="0">
                <a:solidFill>
                  <a:srgbClr val="0D3A45"/>
                </a:solidFill>
                <a:latin typeface="Verdana"/>
                <a:cs typeface="Verdana"/>
              </a:rPr>
              <a:t> </a:t>
            </a:r>
            <a:r>
              <a:rPr sz="2000" b="1" spc="-55" dirty="0">
                <a:solidFill>
                  <a:srgbClr val="0D3A45"/>
                </a:solidFill>
                <a:latin typeface="Verdana"/>
                <a:cs typeface="Verdana"/>
              </a:rPr>
              <a:t>?</a:t>
            </a:r>
            <a:endParaRPr sz="2000">
              <a:latin typeface="Verdana"/>
              <a:cs typeface="Verdana"/>
            </a:endParaRPr>
          </a:p>
        </p:txBody>
      </p:sp>
      <p:sp>
        <p:nvSpPr>
          <p:cNvPr id="4" name="object 4"/>
          <p:cNvSpPr txBox="1"/>
          <p:nvPr/>
        </p:nvSpPr>
        <p:spPr>
          <a:xfrm>
            <a:off x="492658" y="2643632"/>
            <a:ext cx="3631565" cy="330835"/>
          </a:xfrm>
          <a:prstGeom prst="rect">
            <a:avLst/>
          </a:prstGeom>
        </p:spPr>
        <p:txBody>
          <a:bodyPr vert="horz" wrap="square" lIns="0" tIns="12700" rIns="0" bIns="0" rtlCol="0">
            <a:spAutoFit/>
          </a:bodyPr>
          <a:lstStyle/>
          <a:p>
            <a:pPr marL="439420" indent="-426720">
              <a:lnSpc>
                <a:spcPct val="100000"/>
              </a:lnSpc>
              <a:spcBef>
                <a:spcPts val="100"/>
              </a:spcBef>
              <a:buClr>
                <a:srgbClr val="124F5C"/>
              </a:buClr>
              <a:buFont typeface="Times New Roman"/>
              <a:buChar char="●"/>
              <a:tabLst>
                <a:tab pos="438784" algn="l"/>
                <a:tab pos="439420" algn="l"/>
              </a:tabLst>
            </a:pPr>
            <a:r>
              <a:rPr sz="2000" b="1" spc="-30" dirty="0">
                <a:solidFill>
                  <a:srgbClr val="0D3A45"/>
                </a:solidFill>
                <a:latin typeface="Verdana"/>
                <a:cs typeface="Verdana"/>
              </a:rPr>
              <a:t>Why </a:t>
            </a:r>
            <a:r>
              <a:rPr sz="2000" b="1" spc="-60" dirty="0">
                <a:solidFill>
                  <a:srgbClr val="0D3A45"/>
                </a:solidFill>
                <a:latin typeface="Verdana"/>
                <a:cs typeface="Verdana"/>
              </a:rPr>
              <a:t>it </a:t>
            </a:r>
            <a:r>
              <a:rPr sz="2000" b="1" spc="-110" dirty="0">
                <a:solidFill>
                  <a:srgbClr val="0D3A45"/>
                </a:solidFill>
                <a:latin typeface="Verdana"/>
                <a:cs typeface="Verdana"/>
              </a:rPr>
              <a:t>is </a:t>
            </a:r>
            <a:r>
              <a:rPr sz="2000" b="1" spc="-95" dirty="0">
                <a:solidFill>
                  <a:srgbClr val="0D3A45"/>
                </a:solidFill>
                <a:latin typeface="Verdana"/>
                <a:cs typeface="Verdana"/>
              </a:rPr>
              <a:t>so </a:t>
            </a:r>
            <a:r>
              <a:rPr sz="2000" b="1" spc="-60" dirty="0">
                <a:solidFill>
                  <a:srgbClr val="0D3A45"/>
                </a:solidFill>
                <a:latin typeface="Verdana"/>
                <a:cs typeface="Verdana"/>
              </a:rPr>
              <a:t>important</a:t>
            </a:r>
            <a:r>
              <a:rPr sz="2000" b="1" spc="-385" dirty="0">
                <a:solidFill>
                  <a:srgbClr val="0D3A45"/>
                </a:solidFill>
                <a:latin typeface="Verdana"/>
                <a:cs typeface="Verdana"/>
              </a:rPr>
              <a:t> </a:t>
            </a:r>
            <a:r>
              <a:rPr sz="2000" b="1" spc="-55" dirty="0">
                <a:solidFill>
                  <a:srgbClr val="0D3A45"/>
                </a:solidFill>
                <a:latin typeface="Verdana"/>
                <a:cs typeface="Verdana"/>
              </a:rPr>
              <a:t>?</a:t>
            </a:r>
            <a:endParaRPr sz="2000">
              <a:latin typeface="Verdana"/>
              <a:cs typeface="Verdana"/>
            </a:endParaRPr>
          </a:p>
        </p:txBody>
      </p:sp>
      <p:sp>
        <p:nvSpPr>
          <p:cNvPr id="5" name="object 5"/>
          <p:cNvSpPr txBox="1"/>
          <p:nvPr/>
        </p:nvSpPr>
        <p:spPr>
          <a:xfrm>
            <a:off x="492658" y="4396841"/>
            <a:ext cx="7075170" cy="330835"/>
          </a:xfrm>
          <a:prstGeom prst="rect">
            <a:avLst/>
          </a:prstGeom>
        </p:spPr>
        <p:txBody>
          <a:bodyPr vert="horz" wrap="square" lIns="0" tIns="12700" rIns="0" bIns="0" rtlCol="0">
            <a:spAutoFit/>
          </a:bodyPr>
          <a:lstStyle/>
          <a:p>
            <a:pPr marL="439420" indent="-426720">
              <a:lnSpc>
                <a:spcPct val="100000"/>
              </a:lnSpc>
              <a:spcBef>
                <a:spcPts val="100"/>
              </a:spcBef>
              <a:buClr>
                <a:srgbClr val="124F5C"/>
              </a:buClr>
              <a:buFont typeface="Times New Roman"/>
              <a:buChar char="●"/>
              <a:tabLst>
                <a:tab pos="438784" algn="l"/>
                <a:tab pos="439420" algn="l"/>
              </a:tabLst>
            </a:pPr>
            <a:r>
              <a:rPr sz="2000" b="1" spc="-30" dirty="0">
                <a:solidFill>
                  <a:srgbClr val="0D3A45"/>
                </a:solidFill>
                <a:latin typeface="Verdana"/>
                <a:cs typeface="Verdana"/>
              </a:rPr>
              <a:t>What </a:t>
            </a:r>
            <a:r>
              <a:rPr sz="2000" b="1" spc="-105" dirty="0">
                <a:solidFill>
                  <a:srgbClr val="0D3A45"/>
                </a:solidFill>
                <a:latin typeface="Verdana"/>
                <a:cs typeface="Verdana"/>
              </a:rPr>
              <a:t>is </a:t>
            </a:r>
            <a:r>
              <a:rPr sz="2000" b="1" spc="-50" dirty="0">
                <a:solidFill>
                  <a:srgbClr val="0D3A45"/>
                </a:solidFill>
                <a:latin typeface="Verdana"/>
                <a:cs typeface="Verdana"/>
              </a:rPr>
              <a:t>the </a:t>
            </a:r>
            <a:r>
              <a:rPr sz="2000" b="1" spc="-65" dirty="0">
                <a:solidFill>
                  <a:srgbClr val="0D3A45"/>
                </a:solidFill>
                <a:latin typeface="Verdana"/>
                <a:cs typeface="Verdana"/>
              </a:rPr>
              <a:t>scopes of </a:t>
            </a:r>
            <a:r>
              <a:rPr sz="2000" b="1" spc="-45" dirty="0">
                <a:solidFill>
                  <a:srgbClr val="0D3A45"/>
                </a:solidFill>
                <a:latin typeface="Verdana"/>
                <a:cs typeface="Verdana"/>
              </a:rPr>
              <a:t>Face </a:t>
            </a:r>
            <a:r>
              <a:rPr sz="2000" b="1" spc="-50" dirty="0">
                <a:solidFill>
                  <a:srgbClr val="0D3A45"/>
                </a:solidFill>
                <a:latin typeface="Verdana"/>
                <a:cs typeface="Verdana"/>
              </a:rPr>
              <a:t>Emotion</a:t>
            </a:r>
            <a:r>
              <a:rPr sz="2000" b="1" spc="-520" dirty="0">
                <a:solidFill>
                  <a:srgbClr val="0D3A45"/>
                </a:solidFill>
                <a:latin typeface="Verdana"/>
                <a:cs typeface="Verdana"/>
              </a:rPr>
              <a:t> </a:t>
            </a:r>
            <a:r>
              <a:rPr sz="2000" b="1" spc="-55" dirty="0">
                <a:solidFill>
                  <a:srgbClr val="0D3A45"/>
                </a:solidFill>
                <a:latin typeface="Verdana"/>
                <a:cs typeface="Verdana"/>
              </a:rPr>
              <a:t>Recognition?</a:t>
            </a:r>
            <a:endParaRPr sz="20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346" y="0"/>
            <a:ext cx="8428990" cy="1141095"/>
          </a:xfrm>
          <a:prstGeom prst="rect">
            <a:avLst/>
          </a:prstGeom>
        </p:spPr>
        <p:txBody>
          <a:bodyPr vert="horz" wrap="square" lIns="0" tIns="219075" rIns="0" bIns="0" rtlCol="0">
            <a:spAutoFit/>
          </a:bodyPr>
          <a:lstStyle/>
          <a:p>
            <a:pPr marR="229235" algn="ctr">
              <a:lnSpc>
                <a:spcPct val="100000"/>
              </a:lnSpc>
              <a:spcBef>
                <a:spcPts val="1725"/>
              </a:spcBef>
            </a:pPr>
            <a:r>
              <a:rPr spc="-5" dirty="0">
                <a:solidFill>
                  <a:srgbClr val="CC0000"/>
                </a:solidFill>
                <a:latin typeface="Arial"/>
                <a:cs typeface="Arial"/>
              </a:rPr>
              <a:t>Problem</a:t>
            </a:r>
            <a:r>
              <a:rPr dirty="0">
                <a:solidFill>
                  <a:srgbClr val="CC0000"/>
                </a:solidFill>
                <a:latin typeface="Arial"/>
                <a:cs typeface="Arial"/>
              </a:rPr>
              <a:t> </a:t>
            </a:r>
            <a:r>
              <a:rPr spc="-5" dirty="0">
                <a:solidFill>
                  <a:srgbClr val="CC0000"/>
                </a:solidFill>
                <a:latin typeface="Arial"/>
                <a:cs typeface="Arial"/>
              </a:rPr>
              <a:t>Statement</a:t>
            </a:r>
          </a:p>
          <a:p>
            <a:pPr marL="12700" marR="5080">
              <a:lnSpc>
                <a:spcPct val="114999"/>
              </a:lnSpc>
              <a:spcBef>
                <a:spcPts val="480"/>
              </a:spcBef>
            </a:pPr>
            <a:r>
              <a:rPr sz="1200" b="0" dirty="0">
                <a:solidFill>
                  <a:srgbClr val="0D3A45"/>
                </a:solidFill>
                <a:latin typeface="Arial"/>
                <a:cs typeface="Arial"/>
              </a:rPr>
              <a:t>The Indian </a:t>
            </a:r>
            <a:r>
              <a:rPr sz="1200" b="0" spc="-5" dirty="0">
                <a:solidFill>
                  <a:srgbClr val="0D3A45"/>
                </a:solidFill>
                <a:latin typeface="Arial"/>
                <a:cs typeface="Arial"/>
              </a:rPr>
              <a:t>education landscape has been undergoing rapid changes </a:t>
            </a:r>
            <a:r>
              <a:rPr sz="1200" b="0" dirty="0">
                <a:solidFill>
                  <a:srgbClr val="0D3A45"/>
                </a:solidFill>
                <a:latin typeface="Arial"/>
                <a:cs typeface="Arial"/>
              </a:rPr>
              <a:t>for the past </a:t>
            </a:r>
            <a:r>
              <a:rPr sz="1200" b="0" spc="-5" dirty="0">
                <a:solidFill>
                  <a:srgbClr val="0D3A45"/>
                </a:solidFill>
                <a:latin typeface="Arial"/>
                <a:cs typeface="Arial"/>
              </a:rPr>
              <a:t>10 years owing </a:t>
            </a:r>
            <a:r>
              <a:rPr sz="1200" b="0" dirty="0">
                <a:solidFill>
                  <a:srgbClr val="0D3A45"/>
                </a:solidFill>
                <a:latin typeface="Arial"/>
                <a:cs typeface="Arial"/>
              </a:rPr>
              <a:t>to </a:t>
            </a:r>
            <a:r>
              <a:rPr sz="1200" b="0" spc="-5" dirty="0">
                <a:solidFill>
                  <a:srgbClr val="0D3A45"/>
                </a:solidFill>
                <a:latin typeface="Arial"/>
                <a:cs typeface="Arial"/>
              </a:rPr>
              <a:t>the advancement </a:t>
            </a:r>
            <a:r>
              <a:rPr sz="1200" b="0" dirty="0">
                <a:solidFill>
                  <a:srgbClr val="0D3A45"/>
                </a:solidFill>
                <a:latin typeface="Arial"/>
                <a:cs typeface="Arial"/>
              </a:rPr>
              <a:t>of web-  </a:t>
            </a:r>
            <a:r>
              <a:rPr sz="1200" b="0" spc="-5" dirty="0">
                <a:solidFill>
                  <a:srgbClr val="0D3A45"/>
                </a:solidFill>
                <a:latin typeface="Arial"/>
                <a:cs typeface="Arial"/>
              </a:rPr>
              <a:t>based </a:t>
            </a:r>
            <a:r>
              <a:rPr sz="1200" b="0" dirty="0">
                <a:solidFill>
                  <a:srgbClr val="0D3A45"/>
                </a:solidFill>
                <a:latin typeface="Arial"/>
                <a:cs typeface="Arial"/>
              </a:rPr>
              <a:t>learning </a:t>
            </a:r>
            <a:r>
              <a:rPr sz="1200" b="0" spc="-5" dirty="0">
                <a:solidFill>
                  <a:srgbClr val="0D3A45"/>
                </a:solidFill>
                <a:latin typeface="Arial"/>
                <a:cs typeface="Arial"/>
              </a:rPr>
              <a:t>services, specifically, eLearning</a:t>
            </a:r>
            <a:r>
              <a:rPr sz="1200" b="0" spc="-114" dirty="0">
                <a:solidFill>
                  <a:srgbClr val="0D3A45"/>
                </a:solidFill>
                <a:latin typeface="Arial"/>
                <a:cs typeface="Arial"/>
              </a:rPr>
              <a:t> </a:t>
            </a:r>
            <a:r>
              <a:rPr sz="1200" b="0" dirty="0">
                <a:solidFill>
                  <a:srgbClr val="0D3A45"/>
                </a:solidFill>
                <a:latin typeface="Arial"/>
                <a:cs typeface="Arial"/>
              </a:rPr>
              <a:t>platforms.</a:t>
            </a:r>
            <a:endParaRPr sz="1200">
              <a:latin typeface="Arial"/>
              <a:cs typeface="Arial"/>
            </a:endParaRPr>
          </a:p>
        </p:txBody>
      </p:sp>
      <p:sp>
        <p:nvSpPr>
          <p:cNvPr id="4" name="object 4"/>
          <p:cNvSpPr txBox="1"/>
          <p:nvPr/>
        </p:nvSpPr>
        <p:spPr>
          <a:xfrm>
            <a:off x="8822690" y="4781594"/>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latin typeface="Arial"/>
                <a:cs typeface="Arial"/>
              </a:rPr>
              <a:t>4</a:t>
            </a:fld>
            <a:endParaRPr sz="1000">
              <a:latin typeface="Arial"/>
              <a:cs typeface="Arial"/>
            </a:endParaRPr>
          </a:p>
        </p:txBody>
      </p:sp>
      <p:sp>
        <p:nvSpPr>
          <p:cNvPr id="3" name="object 3"/>
          <p:cNvSpPr txBox="1"/>
          <p:nvPr/>
        </p:nvSpPr>
        <p:spPr>
          <a:xfrm>
            <a:off x="282346" y="1181309"/>
            <a:ext cx="8712200" cy="3392170"/>
          </a:xfrm>
          <a:prstGeom prst="rect">
            <a:avLst/>
          </a:prstGeom>
        </p:spPr>
        <p:txBody>
          <a:bodyPr vert="horz" wrap="square" lIns="0" tIns="40640" rIns="0" bIns="0" rtlCol="0">
            <a:spAutoFit/>
          </a:bodyPr>
          <a:lstStyle/>
          <a:p>
            <a:pPr marL="12700">
              <a:lnSpc>
                <a:spcPct val="100000"/>
              </a:lnSpc>
              <a:spcBef>
                <a:spcPts val="320"/>
              </a:spcBef>
            </a:pPr>
            <a:r>
              <a:rPr sz="1200" dirty="0">
                <a:solidFill>
                  <a:srgbClr val="0D3A45"/>
                </a:solidFill>
                <a:latin typeface="Arial"/>
                <a:cs typeface="Arial"/>
              </a:rPr>
              <a:t>Global E-learning is estimated to </a:t>
            </a:r>
            <a:r>
              <a:rPr sz="1200" spc="-5" dirty="0">
                <a:solidFill>
                  <a:srgbClr val="0D3A45"/>
                </a:solidFill>
                <a:latin typeface="Arial"/>
                <a:cs typeface="Arial"/>
              </a:rPr>
              <a:t>witness </a:t>
            </a:r>
            <a:r>
              <a:rPr sz="1200" dirty="0">
                <a:solidFill>
                  <a:srgbClr val="0D3A45"/>
                </a:solidFill>
                <a:latin typeface="Arial"/>
                <a:cs typeface="Arial"/>
              </a:rPr>
              <a:t>an 8X </a:t>
            </a:r>
            <a:r>
              <a:rPr sz="1200" spc="-5" dirty="0">
                <a:solidFill>
                  <a:srgbClr val="0D3A45"/>
                </a:solidFill>
                <a:latin typeface="Arial"/>
                <a:cs typeface="Arial"/>
              </a:rPr>
              <a:t>over </a:t>
            </a:r>
            <a:r>
              <a:rPr sz="1200" dirty="0">
                <a:solidFill>
                  <a:srgbClr val="0D3A45"/>
                </a:solidFill>
                <a:latin typeface="Arial"/>
                <a:cs typeface="Arial"/>
              </a:rPr>
              <a:t>the </a:t>
            </a:r>
            <a:r>
              <a:rPr sz="1200" spc="-5" dirty="0">
                <a:solidFill>
                  <a:srgbClr val="0D3A45"/>
                </a:solidFill>
                <a:latin typeface="Arial"/>
                <a:cs typeface="Arial"/>
              </a:rPr>
              <a:t>next </a:t>
            </a:r>
            <a:r>
              <a:rPr sz="1200" dirty="0">
                <a:solidFill>
                  <a:srgbClr val="0D3A45"/>
                </a:solidFill>
                <a:latin typeface="Arial"/>
                <a:cs typeface="Arial"/>
              </a:rPr>
              <a:t>5 </a:t>
            </a:r>
            <a:r>
              <a:rPr sz="1200" spc="-5" dirty="0">
                <a:solidFill>
                  <a:srgbClr val="0D3A45"/>
                </a:solidFill>
                <a:latin typeface="Arial"/>
                <a:cs typeface="Arial"/>
              </a:rPr>
              <a:t>years </a:t>
            </a:r>
            <a:r>
              <a:rPr sz="1200" dirty="0">
                <a:solidFill>
                  <a:srgbClr val="0D3A45"/>
                </a:solidFill>
                <a:latin typeface="Arial"/>
                <a:cs typeface="Arial"/>
              </a:rPr>
              <a:t>to reach </a:t>
            </a:r>
            <a:r>
              <a:rPr sz="1200" spc="-5" dirty="0">
                <a:solidFill>
                  <a:srgbClr val="0D3A45"/>
                </a:solidFill>
                <a:latin typeface="Arial"/>
                <a:cs typeface="Arial"/>
              </a:rPr>
              <a:t>USD </a:t>
            </a:r>
            <a:r>
              <a:rPr sz="1200" dirty="0">
                <a:solidFill>
                  <a:srgbClr val="0D3A45"/>
                </a:solidFill>
                <a:latin typeface="Arial"/>
                <a:cs typeface="Arial"/>
              </a:rPr>
              <a:t>2B in</a:t>
            </a:r>
            <a:r>
              <a:rPr sz="1200" spc="-175" dirty="0">
                <a:solidFill>
                  <a:srgbClr val="0D3A45"/>
                </a:solidFill>
                <a:latin typeface="Arial"/>
                <a:cs typeface="Arial"/>
              </a:rPr>
              <a:t> </a:t>
            </a:r>
            <a:r>
              <a:rPr sz="1200" dirty="0">
                <a:solidFill>
                  <a:srgbClr val="0D3A45"/>
                </a:solidFill>
                <a:latin typeface="Arial"/>
                <a:cs typeface="Arial"/>
              </a:rPr>
              <a:t>2021.</a:t>
            </a:r>
            <a:endParaRPr sz="1200">
              <a:latin typeface="Arial"/>
              <a:cs typeface="Arial"/>
            </a:endParaRPr>
          </a:p>
          <a:p>
            <a:pPr marL="12700" marR="5080">
              <a:lnSpc>
                <a:spcPct val="114999"/>
              </a:lnSpc>
            </a:pPr>
            <a:r>
              <a:rPr sz="1200" dirty="0">
                <a:solidFill>
                  <a:srgbClr val="0D3A45"/>
                </a:solidFill>
                <a:latin typeface="Arial"/>
                <a:cs typeface="Arial"/>
              </a:rPr>
              <a:t>India </a:t>
            </a:r>
            <a:r>
              <a:rPr sz="1200" spc="-5" dirty="0">
                <a:solidFill>
                  <a:srgbClr val="0D3A45"/>
                </a:solidFill>
                <a:latin typeface="Arial"/>
                <a:cs typeface="Arial"/>
              </a:rPr>
              <a:t>is expected </a:t>
            </a:r>
            <a:r>
              <a:rPr sz="1200" dirty="0">
                <a:solidFill>
                  <a:srgbClr val="0D3A45"/>
                </a:solidFill>
                <a:latin typeface="Arial"/>
                <a:cs typeface="Arial"/>
              </a:rPr>
              <a:t>to </a:t>
            </a:r>
            <a:r>
              <a:rPr sz="1200" spc="-5" dirty="0">
                <a:solidFill>
                  <a:srgbClr val="0D3A45"/>
                </a:solidFill>
                <a:latin typeface="Arial"/>
                <a:cs typeface="Arial"/>
              </a:rPr>
              <a:t>grow with a CAGR </a:t>
            </a:r>
            <a:r>
              <a:rPr sz="1200" dirty="0">
                <a:solidFill>
                  <a:srgbClr val="0D3A45"/>
                </a:solidFill>
                <a:latin typeface="Arial"/>
                <a:cs typeface="Arial"/>
              </a:rPr>
              <a:t>of </a:t>
            </a:r>
            <a:r>
              <a:rPr sz="1200" spc="-5" dirty="0">
                <a:solidFill>
                  <a:srgbClr val="0D3A45"/>
                </a:solidFill>
                <a:latin typeface="Arial"/>
                <a:cs typeface="Arial"/>
              </a:rPr>
              <a:t>44% crossing </a:t>
            </a:r>
            <a:r>
              <a:rPr sz="1200" dirty="0">
                <a:solidFill>
                  <a:srgbClr val="0D3A45"/>
                </a:solidFill>
                <a:latin typeface="Arial"/>
                <a:cs typeface="Arial"/>
              </a:rPr>
              <a:t>the </a:t>
            </a:r>
            <a:r>
              <a:rPr sz="1200" spc="-5" dirty="0">
                <a:solidFill>
                  <a:srgbClr val="0D3A45"/>
                </a:solidFill>
                <a:latin typeface="Arial"/>
                <a:cs typeface="Arial"/>
              </a:rPr>
              <a:t>10M users </a:t>
            </a:r>
            <a:r>
              <a:rPr sz="1200" dirty="0">
                <a:solidFill>
                  <a:srgbClr val="0D3A45"/>
                </a:solidFill>
                <a:latin typeface="Arial"/>
                <a:cs typeface="Arial"/>
              </a:rPr>
              <a:t>mark </a:t>
            </a:r>
            <a:r>
              <a:rPr sz="1200" spc="-5" dirty="0">
                <a:solidFill>
                  <a:srgbClr val="0D3A45"/>
                </a:solidFill>
                <a:latin typeface="Arial"/>
                <a:cs typeface="Arial"/>
              </a:rPr>
              <a:t>in 2021. Although the </a:t>
            </a:r>
            <a:r>
              <a:rPr sz="1200" dirty="0">
                <a:solidFill>
                  <a:srgbClr val="0D3A45"/>
                </a:solidFill>
                <a:latin typeface="Arial"/>
                <a:cs typeface="Arial"/>
              </a:rPr>
              <a:t>market </a:t>
            </a:r>
            <a:r>
              <a:rPr sz="1200" spc="-5" dirty="0">
                <a:solidFill>
                  <a:srgbClr val="0D3A45"/>
                </a:solidFill>
                <a:latin typeface="Arial"/>
                <a:cs typeface="Arial"/>
              </a:rPr>
              <a:t>is growing </a:t>
            </a:r>
            <a:r>
              <a:rPr sz="1200" dirty="0">
                <a:solidFill>
                  <a:srgbClr val="0D3A45"/>
                </a:solidFill>
                <a:latin typeface="Arial"/>
                <a:cs typeface="Arial"/>
              </a:rPr>
              <a:t>on </a:t>
            </a:r>
            <a:r>
              <a:rPr sz="1200" spc="-5" dirty="0">
                <a:solidFill>
                  <a:srgbClr val="0D3A45"/>
                </a:solidFill>
                <a:latin typeface="Arial"/>
                <a:cs typeface="Arial"/>
              </a:rPr>
              <a:t>a rapid  scale, </a:t>
            </a:r>
            <a:r>
              <a:rPr sz="1200" dirty="0">
                <a:solidFill>
                  <a:srgbClr val="0D3A45"/>
                </a:solidFill>
                <a:latin typeface="Arial"/>
                <a:cs typeface="Arial"/>
              </a:rPr>
              <a:t>there </a:t>
            </a:r>
            <a:r>
              <a:rPr sz="1200" spc="-5" dirty="0">
                <a:solidFill>
                  <a:srgbClr val="0D3A45"/>
                </a:solidFill>
                <a:latin typeface="Arial"/>
                <a:cs typeface="Arial"/>
              </a:rPr>
              <a:t>are </a:t>
            </a:r>
            <a:r>
              <a:rPr sz="1200" dirty="0">
                <a:solidFill>
                  <a:srgbClr val="0D3A45"/>
                </a:solidFill>
                <a:latin typeface="Arial"/>
                <a:cs typeface="Arial"/>
              </a:rPr>
              <a:t>major </a:t>
            </a:r>
            <a:r>
              <a:rPr sz="1200" spc="-5" dirty="0">
                <a:solidFill>
                  <a:srgbClr val="0D3A45"/>
                </a:solidFill>
                <a:latin typeface="Arial"/>
                <a:cs typeface="Arial"/>
              </a:rPr>
              <a:t>challenges associated with digital </a:t>
            </a:r>
            <a:r>
              <a:rPr sz="1200" dirty="0">
                <a:solidFill>
                  <a:srgbClr val="0D3A45"/>
                </a:solidFill>
                <a:latin typeface="Arial"/>
                <a:cs typeface="Arial"/>
              </a:rPr>
              <a:t>learning </a:t>
            </a:r>
            <a:r>
              <a:rPr sz="1200" spc="-5" dirty="0">
                <a:solidFill>
                  <a:srgbClr val="0D3A45"/>
                </a:solidFill>
                <a:latin typeface="Arial"/>
                <a:cs typeface="Arial"/>
              </a:rPr>
              <a:t>when compared with brick and </a:t>
            </a:r>
            <a:r>
              <a:rPr sz="1200" dirty="0">
                <a:solidFill>
                  <a:srgbClr val="0D3A45"/>
                </a:solidFill>
                <a:latin typeface="Arial"/>
                <a:cs typeface="Arial"/>
              </a:rPr>
              <a:t>mortar classrooms. One of </a:t>
            </a:r>
            <a:r>
              <a:rPr sz="1200" spc="15" dirty="0">
                <a:solidFill>
                  <a:srgbClr val="0D3A45"/>
                </a:solidFill>
                <a:latin typeface="Arial"/>
                <a:cs typeface="Arial"/>
              </a:rPr>
              <a:t>many  </a:t>
            </a:r>
            <a:r>
              <a:rPr sz="1200" spc="-5" dirty="0">
                <a:solidFill>
                  <a:srgbClr val="0D3A45"/>
                </a:solidFill>
                <a:latin typeface="Arial"/>
                <a:cs typeface="Arial"/>
              </a:rPr>
              <a:t>challenges is how </a:t>
            </a:r>
            <a:r>
              <a:rPr sz="1200" dirty="0">
                <a:solidFill>
                  <a:srgbClr val="0D3A45"/>
                </a:solidFill>
                <a:latin typeface="Arial"/>
                <a:cs typeface="Arial"/>
              </a:rPr>
              <a:t>to </a:t>
            </a:r>
            <a:r>
              <a:rPr sz="1200" spc="-5" dirty="0">
                <a:solidFill>
                  <a:srgbClr val="0D3A45"/>
                </a:solidFill>
                <a:latin typeface="Arial"/>
                <a:cs typeface="Arial"/>
              </a:rPr>
              <a:t>ensure quality learning </a:t>
            </a:r>
            <a:r>
              <a:rPr sz="1200" dirty="0">
                <a:solidFill>
                  <a:srgbClr val="0D3A45"/>
                </a:solidFill>
                <a:latin typeface="Arial"/>
                <a:cs typeface="Arial"/>
              </a:rPr>
              <a:t>for students. </a:t>
            </a:r>
            <a:r>
              <a:rPr sz="1200" spc="-5" dirty="0">
                <a:solidFill>
                  <a:srgbClr val="0D3A45"/>
                </a:solidFill>
                <a:latin typeface="Arial"/>
                <a:cs typeface="Arial"/>
              </a:rPr>
              <a:t>Digital </a:t>
            </a:r>
            <a:r>
              <a:rPr sz="1200" dirty="0">
                <a:solidFill>
                  <a:srgbClr val="0D3A45"/>
                </a:solidFill>
                <a:latin typeface="Arial"/>
                <a:cs typeface="Arial"/>
              </a:rPr>
              <a:t>platforms </a:t>
            </a:r>
            <a:r>
              <a:rPr sz="1200" spc="-5" dirty="0">
                <a:solidFill>
                  <a:srgbClr val="0D3A45"/>
                </a:solidFill>
                <a:latin typeface="Arial"/>
                <a:cs typeface="Arial"/>
              </a:rPr>
              <a:t>might overpower physical </a:t>
            </a:r>
            <a:r>
              <a:rPr sz="1200" dirty="0">
                <a:solidFill>
                  <a:srgbClr val="0D3A45"/>
                </a:solidFill>
                <a:latin typeface="Arial"/>
                <a:cs typeface="Arial"/>
              </a:rPr>
              <a:t>classrooms </a:t>
            </a:r>
            <a:r>
              <a:rPr sz="1200" spc="-5" dirty="0">
                <a:solidFill>
                  <a:srgbClr val="0D3A45"/>
                </a:solidFill>
                <a:latin typeface="Arial"/>
                <a:cs typeface="Arial"/>
              </a:rPr>
              <a:t>in </a:t>
            </a:r>
            <a:r>
              <a:rPr sz="1200" dirty="0">
                <a:solidFill>
                  <a:srgbClr val="0D3A45"/>
                </a:solidFill>
                <a:latin typeface="Arial"/>
                <a:cs typeface="Arial"/>
              </a:rPr>
              <a:t>terms of  content </a:t>
            </a:r>
            <a:r>
              <a:rPr sz="1200" spc="-5" dirty="0">
                <a:solidFill>
                  <a:srgbClr val="0D3A45"/>
                </a:solidFill>
                <a:latin typeface="Arial"/>
                <a:cs typeface="Arial"/>
              </a:rPr>
              <a:t>quality </a:t>
            </a:r>
            <a:r>
              <a:rPr sz="1200" dirty="0">
                <a:solidFill>
                  <a:srgbClr val="0D3A45"/>
                </a:solidFill>
                <a:latin typeface="Arial"/>
                <a:cs typeface="Arial"/>
              </a:rPr>
              <a:t>but </a:t>
            </a:r>
            <a:r>
              <a:rPr sz="1200" spc="-5" dirty="0">
                <a:solidFill>
                  <a:srgbClr val="0D3A45"/>
                </a:solidFill>
                <a:latin typeface="Arial"/>
                <a:cs typeface="Arial"/>
              </a:rPr>
              <a:t>when </a:t>
            </a:r>
            <a:r>
              <a:rPr sz="1200" dirty="0">
                <a:solidFill>
                  <a:srgbClr val="0D3A45"/>
                </a:solidFill>
                <a:latin typeface="Arial"/>
                <a:cs typeface="Arial"/>
              </a:rPr>
              <a:t>it comes to </a:t>
            </a:r>
            <a:r>
              <a:rPr sz="1200" spc="-5" dirty="0">
                <a:solidFill>
                  <a:srgbClr val="0D3A45"/>
                </a:solidFill>
                <a:latin typeface="Arial"/>
                <a:cs typeface="Arial"/>
              </a:rPr>
              <a:t>understanding whether </a:t>
            </a:r>
            <a:r>
              <a:rPr sz="1200" dirty="0">
                <a:solidFill>
                  <a:srgbClr val="0D3A45"/>
                </a:solidFill>
                <a:latin typeface="Arial"/>
                <a:cs typeface="Arial"/>
              </a:rPr>
              <a:t>students </a:t>
            </a:r>
            <a:r>
              <a:rPr sz="1200" spc="-5" dirty="0">
                <a:solidFill>
                  <a:srgbClr val="0D3A45"/>
                </a:solidFill>
                <a:latin typeface="Arial"/>
                <a:cs typeface="Arial"/>
              </a:rPr>
              <a:t>are able </a:t>
            </a:r>
            <a:r>
              <a:rPr sz="1200" dirty="0">
                <a:solidFill>
                  <a:srgbClr val="0D3A45"/>
                </a:solidFill>
                <a:latin typeface="Arial"/>
                <a:cs typeface="Arial"/>
              </a:rPr>
              <a:t>to </a:t>
            </a:r>
            <a:r>
              <a:rPr sz="1200" spc="-5" dirty="0">
                <a:solidFill>
                  <a:srgbClr val="0D3A45"/>
                </a:solidFill>
                <a:latin typeface="Arial"/>
                <a:cs typeface="Arial"/>
              </a:rPr>
              <a:t>grasp </a:t>
            </a:r>
            <a:r>
              <a:rPr sz="1200" dirty="0">
                <a:solidFill>
                  <a:srgbClr val="0D3A45"/>
                </a:solidFill>
                <a:latin typeface="Arial"/>
                <a:cs typeface="Arial"/>
              </a:rPr>
              <a:t>the content </a:t>
            </a:r>
            <a:r>
              <a:rPr sz="1200" spc="-5" dirty="0">
                <a:solidFill>
                  <a:srgbClr val="0D3A45"/>
                </a:solidFill>
                <a:latin typeface="Arial"/>
                <a:cs typeface="Arial"/>
              </a:rPr>
              <a:t>in a </a:t>
            </a:r>
            <a:r>
              <a:rPr sz="1200" spc="-10" dirty="0">
                <a:solidFill>
                  <a:srgbClr val="0D3A45"/>
                </a:solidFill>
                <a:latin typeface="Arial"/>
                <a:cs typeface="Arial"/>
              </a:rPr>
              <a:t>live </a:t>
            </a:r>
            <a:r>
              <a:rPr sz="1200" spc="-5" dirty="0">
                <a:solidFill>
                  <a:srgbClr val="0D3A45"/>
                </a:solidFill>
                <a:latin typeface="Arial"/>
                <a:cs typeface="Arial"/>
              </a:rPr>
              <a:t>class scenario is yet  </a:t>
            </a:r>
            <a:r>
              <a:rPr sz="1200" dirty="0">
                <a:solidFill>
                  <a:srgbClr val="0D3A45"/>
                </a:solidFill>
                <a:latin typeface="Arial"/>
                <a:cs typeface="Arial"/>
              </a:rPr>
              <a:t>an </a:t>
            </a:r>
            <a:r>
              <a:rPr sz="1200" spc="-5" dirty="0">
                <a:solidFill>
                  <a:srgbClr val="0D3A45"/>
                </a:solidFill>
                <a:latin typeface="Arial"/>
                <a:cs typeface="Arial"/>
              </a:rPr>
              <a:t>open-end challenge. </a:t>
            </a:r>
            <a:r>
              <a:rPr sz="1200" dirty="0">
                <a:solidFill>
                  <a:srgbClr val="0D3A45"/>
                </a:solidFill>
                <a:latin typeface="Arial"/>
                <a:cs typeface="Arial"/>
              </a:rPr>
              <a:t>In a </a:t>
            </a:r>
            <a:r>
              <a:rPr sz="1200" spc="-5" dirty="0">
                <a:solidFill>
                  <a:srgbClr val="0D3A45"/>
                </a:solidFill>
                <a:latin typeface="Arial"/>
                <a:cs typeface="Arial"/>
              </a:rPr>
              <a:t>physical </a:t>
            </a:r>
            <a:r>
              <a:rPr sz="1200" dirty="0">
                <a:solidFill>
                  <a:srgbClr val="0D3A45"/>
                </a:solidFill>
                <a:latin typeface="Arial"/>
                <a:cs typeface="Arial"/>
              </a:rPr>
              <a:t>classroom during a lecturing teacher can see the faces and assess the emotion of the class  </a:t>
            </a:r>
            <a:r>
              <a:rPr sz="1200" spc="-5" dirty="0">
                <a:solidFill>
                  <a:srgbClr val="0D3A45"/>
                </a:solidFill>
                <a:latin typeface="Arial"/>
                <a:cs typeface="Arial"/>
              </a:rPr>
              <a:t>and </a:t>
            </a:r>
            <a:r>
              <a:rPr sz="1200" dirty="0">
                <a:solidFill>
                  <a:srgbClr val="0D3A45"/>
                </a:solidFill>
                <a:latin typeface="Arial"/>
                <a:cs typeface="Arial"/>
              </a:rPr>
              <a:t>tune their </a:t>
            </a:r>
            <a:r>
              <a:rPr sz="1200" spc="-5" dirty="0">
                <a:solidFill>
                  <a:srgbClr val="0D3A45"/>
                </a:solidFill>
                <a:latin typeface="Arial"/>
                <a:cs typeface="Arial"/>
              </a:rPr>
              <a:t>lecture accordingly, whether he is going </a:t>
            </a:r>
            <a:r>
              <a:rPr sz="1200" dirty="0">
                <a:solidFill>
                  <a:srgbClr val="0D3A45"/>
                </a:solidFill>
                <a:latin typeface="Arial"/>
                <a:cs typeface="Arial"/>
              </a:rPr>
              <a:t>fast </a:t>
            </a:r>
            <a:r>
              <a:rPr sz="1200" spc="-5" dirty="0">
                <a:solidFill>
                  <a:srgbClr val="0D3A45"/>
                </a:solidFill>
                <a:latin typeface="Arial"/>
                <a:cs typeface="Arial"/>
              </a:rPr>
              <a:t>or slow. He can </a:t>
            </a:r>
            <a:r>
              <a:rPr sz="1200" dirty="0">
                <a:solidFill>
                  <a:srgbClr val="0D3A45"/>
                </a:solidFill>
                <a:latin typeface="Arial"/>
                <a:cs typeface="Arial"/>
              </a:rPr>
              <a:t>identify students </a:t>
            </a:r>
            <a:r>
              <a:rPr sz="1200" spc="-10" dirty="0">
                <a:solidFill>
                  <a:srgbClr val="0D3A45"/>
                </a:solidFill>
                <a:latin typeface="Arial"/>
                <a:cs typeface="Arial"/>
              </a:rPr>
              <a:t>who </a:t>
            </a:r>
            <a:r>
              <a:rPr sz="1200" spc="-5" dirty="0">
                <a:solidFill>
                  <a:srgbClr val="0D3A45"/>
                </a:solidFill>
                <a:latin typeface="Arial"/>
                <a:cs typeface="Arial"/>
              </a:rPr>
              <a:t>need special</a:t>
            </a:r>
            <a:r>
              <a:rPr sz="1200" spc="-130" dirty="0">
                <a:solidFill>
                  <a:srgbClr val="0D3A45"/>
                </a:solidFill>
                <a:latin typeface="Arial"/>
                <a:cs typeface="Arial"/>
              </a:rPr>
              <a:t> </a:t>
            </a:r>
            <a:r>
              <a:rPr sz="1200" spc="-5" dirty="0">
                <a:solidFill>
                  <a:srgbClr val="0D3A45"/>
                </a:solidFill>
                <a:latin typeface="Arial"/>
                <a:cs typeface="Arial"/>
              </a:rPr>
              <a:t>attention.</a:t>
            </a:r>
            <a:endParaRPr sz="1200">
              <a:latin typeface="Arial"/>
              <a:cs typeface="Arial"/>
            </a:endParaRPr>
          </a:p>
          <a:p>
            <a:pPr marL="12700" marR="16510">
              <a:lnSpc>
                <a:spcPct val="114999"/>
              </a:lnSpc>
            </a:pPr>
            <a:r>
              <a:rPr sz="1200" spc="-5" dirty="0">
                <a:solidFill>
                  <a:srgbClr val="0D3A45"/>
                </a:solidFill>
                <a:latin typeface="Arial"/>
                <a:cs typeface="Arial"/>
              </a:rPr>
              <a:t>Digital </a:t>
            </a:r>
            <a:r>
              <a:rPr sz="1200" dirty="0">
                <a:solidFill>
                  <a:srgbClr val="0D3A45"/>
                </a:solidFill>
                <a:latin typeface="Arial"/>
                <a:cs typeface="Arial"/>
              </a:rPr>
              <a:t>classrooms </a:t>
            </a:r>
            <a:r>
              <a:rPr sz="1200" spc="-5" dirty="0">
                <a:solidFill>
                  <a:srgbClr val="0D3A45"/>
                </a:solidFill>
                <a:latin typeface="Arial"/>
                <a:cs typeface="Arial"/>
              </a:rPr>
              <a:t>are </a:t>
            </a:r>
            <a:r>
              <a:rPr sz="1200" dirty="0">
                <a:solidFill>
                  <a:srgbClr val="0D3A45"/>
                </a:solidFill>
                <a:latin typeface="Arial"/>
                <a:cs typeface="Arial"/>
              </a:rPr>
              <a:t>conducted </a:t>
            </a:r>
            <a:r>
              <a:rPr sz="1200" spc="-10" dirty="0">
                <a:solidFill>
                  <a:srgbClr val="0D3A45"/>
                </a:solidFill>
                <a:latin typeface="Arial"/>
                <a:cs typeface="Arial"/>
              </a:rPr>
              <a:t>via </a:t>
            </a:r>
            <a:r>
              <a:rPr sz="1200" spc="-5" dirty="0">
                <a:solidFill>
                  <a:srgbClr val="0D3A45"/>
                </a:solidFill>
                <a:latin typeface="Arial"/>
                <a:cs typeface="Arial"/>
              </a:rPr>
              <a:t>video telephony software program </a:t>
            </a:r>
            <a:r>
              <a:rPr sz="1200" dirty="0">
                <a:solidFill>
                  <a:srgbClr val="0D3A45"/>
                </a:solidFill>
                <a:latin typeface="Arial"/>
                <a:cs typeface="Arial"/>
              </a:rPr>
              <a:t>(ex-Zoom) </a:t>
            </a:r>
            <a:r>
              <a:rPr sz="1200" spc="-5" dirty="0">
                <a:solidFill>
                  <a:srgbClr val="0D3A45"/>
                </a:solidFill>
                <a:latin typeface="Arial"/>
                <a:cs typeface="Arial"/>
              </a:rPr>
              <a:t>where </a:t>
            </a:r>
            <a:r>
              <a:rPr sz="1200" dirty="0">
                <a:solidFill>
                  <a:srgbClr val="0D3A45"/>
                </a:solidFill>
                <a:latin typeface="Arial"/>
                <a:cs typeface="Arial"/>
              </a:rPr>
              <a:t>it’s not </a:t>
            </a:r>
            <a:r>
              <a:rPr sz="1200" spc="-5" dirty="0">
                <a:solidFill>
                  <a:srgbClr val="0D3A45"/>
                </a:solidFill>
                <a:latin typeface="Arial"/>
                <a:cs typeface="Arial"/>
              </a:rPr>
              <a:t>possible </a:t>
            </a:r>
            <a:r>
              <a:rPr sz="1200" dirty="0">
                <a:solidFill>
                  <a:srgbClr val="0D3A45"/>
                </a:solidFill>
                <a:latin typeface="Arial"/>
                <a:cs typeface="Arial"/>
              </a:rPr>
              <a:t>for medium </a:t>
            </a:r>
            <a:r>
              <a:rPr sz="1200" spc="-5" dirty="0">
                <a:solidFill>
                  <a:srgbClr val="0D3A45"/>
                </a:solidFill>
                <a:latin typeface="Arial"/>
                <a:cs typeface="Arial"/>
              </a:rPr>
              <a:t>scale class  (25-50) </a:t>
            </a:r>
            <a:r>
              <a:rPr sz="1200" dirty="0">
                <a:solidFill>
                  <a:srgbClr val="0D3A45"/>
                </a:solidFill>
                <a:latin typeface="Arial"/>
                <a:cs typeface="Arial"/>
              </a:rPr>
              <a:t>to </a:t>
            </a:r>
            <a:r>
              <a:rPr sz="1200" spc="-5" dirty="0">
                <a:solidFill>
                  <a:srgbClr val="0D3A45"/>
                </a:solidFill>
                <a:latin typeface="Arial"/>
                <a:cs typeface="Arial"/>
              </a:rPr>
              <a:t>see all </a:t>
            </a:r>
            <a:r>
              <a:rPr sz="1200" dirty="0">
                <a:solidFill>
                  <a:srgbClr val="0D3A45"/>
                </a:solidFill>
                <a:latin typeface="Arial"/>
                <a:cs typeface="Arial"/>
              </a:rPr>
              <a:t>students </a:t>
            </a:r>
            <a:r>
              <a:rPr sz="1200" spc="-5" dirty="0">
                <a:solidFill>
                  <a:srgbClr val="0D3A45"/>
                </a:solidFill>
                <a:latin typeface="Arial"/>
                <a:cs typeface="Arial"/>
              </a:rPr>
              <a:t>and access </a:t>
            </a:r>
            <a:r>
              <a:rPr sz="1200" dirty="0">
                <a:solidFill>
                  <a:srgbClr val="0D3A45"/>
                </a:solidFill>
                <a:latin typeface="Arial"/>
                <a:cs typeface="Arial"/>
              </a:rPr>
              <a:t>the mood. </a:t>
            </a:r>
            <a:r>
              <a:rPr sz="1200" spc="-5" dirty="0">
                <a:solidFill>
                  <a:srgbClr val="0D3A45"/>
                </a:solidFill>
                <a:latin typeface="Arial"/>
                <a:cs typeface="Arial"/>
              </a:rPr>
              <a:t>Because </a:t>
            </a:r>
            <a:r>
              <a:rPr sz="1200" dirty="0">
                <a:solidFill>
                  <a:srgbClr val="0D3A45"/>
                </a:solidFill>
                <a:latin typeface="Arial"/>
                <a:cs typeface="Arial"/>
              </a:rPr>
              <a:t>of this </a:t>
            </a:r>
            <a:r>
              <a:rPr sz="1200" spc="-5" dirty="0">
                <a:solidFill>
                  <a:srgbClr val="0D3A45"/>
                </a:solidFill>
                <a:latin typeface="Arial"/>
                <a:cs typeface="Arial"/>
              </a:rPr>
              <a:t>drawback, </a:t>
            </a:r>
            <a:r>
              <a:rPr sz="1200" dirty="0">
                <a:solidFill>
                  <a:srgbClr val="0D3A45"/>
                </a:solidFill>
                <a:latin typeface="Arial"/>
                <a:cs typeface="Arial"/>
              </a:rPr>
              <a:t>students </a:t>
            </a:r>
            <a:r>
              <a:rPr sz="1200" spc="-5" dirty="0">
                <a:solidFill>
                  <a:srgbClr val="0D3A45"/>
                </a:solidFill>
                <a:latin typeface="Arial"/>
                <a:cs typeface="Arial"/>
              </a:rPr>
              <a:t>are not </a:t>
            </a:r>
            <a:r>
              <a:rPr sz="1200" dirty="0">
                <a:solidFill>
                  <a:srgbClr val="0D3A45"/>
                </a:solidFill>
                <a:latin typeface="Arial"/>
                <a:cs typeface="Arial"/>
              </a:rPr>
              <a:t>focusing </a:t>
            </a:r>
            <a:r>
              <a:rPr sz="1200" spc="-5" dirty="0">
                <a:solidFill>
                  <a:srgbClr val="0D3A45"/>
                </a:solidFill>
                <a:latin typeface="Arial"/>
                <a:cs typeface="Arial"/>
              </a:rPr>
              <a:t>on </a:t>
            </a:r>
            <a:r>
              <a:rPr sz="1200" dirty="0">
                <a:solidFill>
                  <a:srgbClr val="0D3A45"/>
                </a:solidFill>
                <a:latin typeface="Arial"/>
                <a:cs typeface="Arial"/>
              </a:rPr>
              <a:t>content </a:t>
            </a:r>
            <a:r>
              <a:rPr sz="1200" spc="-5" dirty="0">
                <a:solidFill>
                  <a:srgbClr val="0D3A45"/>
                </a:solidFill>
                <a:latin typeface="Arial"/>
                <a:cs typeface="Arial"/>
              </a:rPr>
              <a:t>due </a:t>
            </a:r>
            <a:r>
              <a:rPr sz="1200" dirty="0">
                <a:solidFill>
                  <a:srgbClr val="0D3A45"/>
                </a:solidFill>
                <a:latin typeface="Arial"/>
                <a:cs typeface="Arial"/>
              </a:rPr>
              <a:t>to </a:t>
            </a:r>
            <a:r>
              <a:rPr sz="1200" spc="-5" dirty="0">
                <a:solidFill>
                  <a:srgbClr val="0D3A45"/>
                </a:solidFill>
                <a:latin typeface="Arial"/>
                <a:cs typeface="Arial"/>
              </a:rPr>
              <a:t>lack </a:t>
            </a:r>
            <a:r>
              <a:rPr sz="1200" dirty="0">
                <a:solidFill>
                  <a:srgbClr val="0D3A45"/>
                </a:solidFill>
                <a:latin typeface="Arial"/>
                <a:cs typeface="Arial"/>
              </a:rPr>
              <a:t>of  </a:t>
            </a:r>
            <a:r>
              <a:rPr sz="1200" spc="-5" dirty="0">
                <a:solidFill>
                  <a:srgbClr val="0D3A45"/>
                </a:solidFill>
                <a:latin typeface="Arial"/>
                <a:cs typeface="Arial"/>
              </a:rPr>
              <a:t>surveillance.</a:t>
            </a:r>
            <a:endParaRPr sz="1200">
              <a:latin typeface="Arial"/>
              <a:cs typeface="Arial"/>
            </a:endParaRPr>
          </a:p>
          <a:p>
            <a:pPr marL="12700">
              <a:lnSpc>
                <a:spcPct val="100000"/>
              </a:lnSpc>
              <a:spcBef>
                <a:spcPts val="215"/>
              </a:spcBef>
            </a:pPr>
            <a:r>
              <a:rPr sz="1200" dirty="0">
                <a:solidFill>
                  <a:srgbClr val="0D3A45"/>
                </a:solidFill>
                <a:latin typeface="Arial"/>
                <a:cs typeface="Arial"/>
              </a:rPr>
              <a:t>While </a:t>
            </a:r>
            <a:r>
              <a:rPr sz="1200" spc="-5" dirty="0">
                <a:solidFill>
                  <a:srgbClr val="0D3A45"/>
                </a:solidFill>
                <a:latin typeface="Arial"/>
                <a:cs typeface="Arial"/>
              </a:rPr>
              <a:t>digital </a:t>
            </a:r>
            <a:r>
              <a:rPr sz="1200" dirty="0">
                <a:solidFill>
                  <a:srgbClr val="0D3A45"/>
                </a:solidFill>
                <a:latin typeface="Arial"/>
                <a:cs typeface="Arial"/>
              </a:rPr>
              <a:t>platforms </a:t>
            </a:r>
            <a:r>
              <a:rPr sz="1200" spc="-5" dirty="0">
                <a:solidFill>
                  <a:srgbClr val="0D3A45"/>
                </a:solidFill>
                <a:latin typeface="Arial"/>
                <a:cs typeface="Arial"/>
              </a:rPr>
              <a:t>have </a:t>
            </a:r>
            <a:r>
              <a:rPr sz="1200" dirty="0">
                <a:solidFill>
                  <a:srgbClr val="0D3A45"/>
                </a:solidFill>
                <a:latin typeface="Arial"/>
                <a:cs typeface="Arial"/>
              </a:rPr>
              <a:t>limitations in terms of </a:t>
            </a:r>
            <a:r>
              <a:rPr sz="1200" spc="-5" dirty="0">
                <a:solidFill>
                  <a:srgbClr val="0D3A45"/>
                </a:solidFill>
                <a:latin typeface="Arial"/>
                <a:cs typeface="Arial"/>
              </a:rPr>
              <a:t>physical surveillance </a:t>
            </a:r>
            <a:r>
              <a:rPr sz="1200" dirty="0">
                <a:solidFill>
                  <a:srgbClr val="0D3A45"/>
                </a:solidFill>
                <a:latin typeface="Arial"/>
                <a:cs typeface="Arial"/>
              </a:rPr>
              <a:t>but it comes </a:t>
            </a:r>
            <a:r>
              <a:rPr sz="1200" spc="-5" dirty="0">
                <a:solidFill>
                  <a:srgbClr val="0D3A45"/>
                </a:solidFill>
                <a:latin typeface="Arial"/>
                <a:cs typeface="Arial"/>
              </a:rPr>
              <a:t>with </a:t>
            </a:r>
            <a:r>
              <a:rPr sz="1200" dirty="0">
                <a:solidFill>
                  <a:srgbClr val="0D3A45"/>
                </a:solidFill>
                <a:latin typeface="Arial"/>
                <a:cs typeface="Arial"/>
              </a:rPr>
              <a:t>the </a:t>
            </a:r>
            <a:r>
              <a:rPr sz="1200" spc="-5" dirty="0">
                <a:solidFill>
                  <a:srgbClr val="0D3A45"/>
                </a:solidFill>
                <a:latin typeface="Arial"/>
                <a:cs typeface="Arial"/>
              </a:rPr>
              <a:t>power </a:t>
            </a:r>
            <a:r>
              <a:rPr sz="1200" dirty="0">
                <a:solidFill>
                  <a:srgbClr val="0D3A45"/>
                </a:solidFill>
                <a:latin typeface="Arial"/>
                <a:cs typeface="Arial"/>
              </a:rPr>
              <a:t>of data and </a:t>
            </a:r>
            <a:r>
              <a:rPr sz="1200" spc="-5" dirty="0">
                <a:solidFill>
                  <a:srgbClr val="0D3A45"/>
                </a:solidFill>
                <a:latin typeface="Arial"/>
                <a:cs typeface="Arial"/>
              </a:rPr>
              <a:t>machines</a:t>
            </a:r>
            <a:r>
              <a:rPr sz="1200" spc="-185" dirty="0">
                <a:solidFill>
                  <a:srgbClr val="0D3A45"/>
                </a:solidFill>
                <a:latin typeface="Arial"/>
                <a:cs typeface="Arial"/>
              </a:rPr>
              <a:t> </a:t>
            </a:r>
            <a:r>
              <a:rPr sz="1200" spc="5" dirty="0">
                <a:solidFill>
                  <a:srgbClr val="0D3A45"/>
                </a:solidFill>
                <a:latin typeface="Arial"/>
                <a:cs typeface="Arial"/>
              </a:rPr>
              <a:t>which</a:t>
            </a:r>
            <a:endParaRPr sz="1200">
              <a:latin typeface="Arial"/>
              <a:cs typeface="Arial"/>
            </a:endParaRPr>
          </a:p>
          <a:p>
            <a:pPr marL="12700" marR="44450">
              <a:lnSpc>
                <a:spcPct val="114999"/>
              </a:lnSpc>
              <a:spcBef>
                <a:spcPts val="5"/>
              </a:spcBef>
            </a:pPr>
            <a:r>
              <a:rPr sz="1200" spc="-5" dirty="0">
                <a:solidFill>
                  <a:srgbClr val="0D3A45"/>
                </a:solidFill>
                <a:latin typeface="Arial"/>
                <a:cs typeface="Arial"/>
              </a:rPr>
              <a:t>can work </a:t>
            </a:r>
            <a:r>
              <a:rPr sz="1200" dirty="0">
                <a:solidFill>
                  <a:srgbClr val="0D3A45"/>
                </a:solidFill>
                <a:latin typeface="Arial"/>
                <a:cs typeface="Arial"/>
              </a:rPr>
              <a:t>for </a:t>
            </a:r>
            <a:r>
              <a:rPr sz="1200" spc="-5" dirty="0">
                <a:solidFill>
                  <a:srgbClr val="0D3A45"/>
                </a:solidFill>
                <a:latin typeface="Arial"/>
                <a:cs typeface="Arial"/>
              </a:rPr>
              <a:t>you. </a:t>
            </a:r>
            <a:r>
              <a:rPr sz="1200" dirty="0">
                <a:solidFill>
                  <a:srgbClr val="0D3A45"/>
                </a:solidFill>
                <a:latin typeface="Arial"/>
                <a:cs typeface="Arial"/>
              </a:rPr>
              <a:t>It </a:t>
            </a:r>
            <a:r>
              <a:rPr sz="1200" spc="-5" dirty="0">
                <a:solidFill>
                  <a:srgbClr val="0D3A45"/>
                </a:solidFill>
                <a:latin typeface="Arial"/>
                <a:cs typeface="Arial"/>
              </a:rPr>
              <a:t>provides data in </a:t>
            </a:r>
            <a:r>
              <a:rPr sz="1200" dirty="0">
                <a:solidFill>
                  <a:srgbClr val="0D3A45"/>
                </a:solidFill>
                <a:latin typeface="Arial"/>
                <a:cs typeface="Arial"/>
              </a:rPr>
              <a:t>the form of </a:t>
            </a:r>
            <a:r>
              <a:rPr sz="1200" spc="-5" dirty="0">
                <a:solidFill>
                  <a:srgbClr val="0D3A45"/>
                </a:solidFill>
                <a:latin typeface="Arial"/>
                <a:cs typeface="Arial"/>
              </a:rPr>
              <a:t>video, audio, and texts which can be analyzed using deep </a:t>
            </a:r>
            <a:r>
              <a:rPr sz="1200" dirty="0">
                <a:solidFill>
                  <a:srgbClr val="0D3A45"/>
                </a:solidFill>
                <a:latin typeface="Arial"/>
                <a:cs typeface="Arial"/>
              </a:rPr>
              <a:t>learning </a:t>
            </a:r>
            <a:r>
              <a:rPr sz="1200" spc="5" dirty="0">
                <a:solidFill>
                  <a:srgbClr val="0D3A45"/>
                </a:solidFill>
                <a:latin typeface="Arial"/>
                <a:cs typeface="Arial"/>
              </a:rPr>
              <a:t>algorithms.  </a:t>
            </a:r>
            <a:r>
              <a:rPr sz="1200" dirty="0">
                <a:solidFill>
                  <a:srgbClr val="0D3A45"/>
                </a:solidFill>
                <a:latin typeface="Arial"/>
                <a:cs typeface="Arial"/>
              </a:rPr>
              <a:t>Deep learning </a:t>
            </a:r>
            <a:r>
              <a:rPr sz="1200" spc="-5" dirty="0">
                <a:solidFill>
                  <a:srgbClr val="0D3A45"/>
                </a:solidFill>
                <a:latin typeface="Arial"/>
                <a:cs typeface="Arial"/>
              </a:rPr>
              <a:t>backed system </a:t>
            </a:r>
            <a:r>
              <a:rPr sz="1200" dirty="0">
                <a:solidFill>
                  <a:srgbClr val="0D3A45"/>
                </a:solidFill>
                <a:latin typeface="Arial"/>
                <a:cs typeface="Arial"/>
              </a:rPr>
              <a:t>not </a:t>
            </a:r>
            <a:r>
              <a:rPr sz="1200" spc="-5" dirty="0">
                <a:solidFill>
                  <a:srgbClr val="0D3A45"/>
                </a:solidFill>
                <a:latin typeface="Arial"/>
                <a:cs typeface="Arial"/>
              </a:rPr>
              <a:t>only solves </a:t>
            </a:r>
            <a:r>
              <a:rPr sz="1200" dirty="0">
                <a:solidFill>
                  <a:srgbClr val="0D3A45"/>
                </a:solidFill>
                <a:latin typeface="Arial"/>
                <a:cs typeface="Arial"/>
              </a:rPr>
              <a:t>the </a:t>
            </a:r>
            <a:r>
              <a:rPr sz="1200" spc="-5" dirty="0">
                <a:solidFill>
                  <a:srgbClr val="0D3A45"/>
                </a:solidFill>
                <a:latin typeface="Arial"/>
                <a:cs typeface="Arial"/>
              </a:rPr>
              <a:t>surveillance </a:t>
            </a:r>
            <a:r>
              <a:rPr sz="1200" dirty="0">
                <a:solidFill>
                  <a:srgbClr val="0D3A45"/>
                </a:solidFill>
                <a:latin typeface="Arial"/>
                <a:cs typeface="Arial"/>
              </a:rPr>
              <a:t>issue, </a:t>
            </a:r>
            <a:r>
              <a:rPr sz="1200" spc="-5" dirty="0">
                <a:solidFill>
                  <a:srgbClr val="0D3A45"/>
                </a:solidFill>
                <a:latin typeface="Arial"/>
                <a:cs typeface="Arial"/>
              </a:rPr>
              <a:t>but </a:t>
            </a:r>
            <a:r>
              <a:rPr sz="1200" dirty="0">
                <a:solidFill>
                  <a:srgbClr val="0D3A45"/>
                </a:solidFill>
                <a:latin typeface="Arial"/>
                <a:cs typeface="Arial"/>
              </a:rPr>
              <a:t>it also </a:t>
            </a:r>
            <a:r>
              <a:rPr sz="1200" spc="-5" dirty="0">
                <a:solidFill>
                  <a:srgbClr val="0D3A45"/>
                </a:solidFill>
                <a:latin typeface="Arial"/>
                <a:cs typeface="Arial"/>
              </a:rPr>
              <a:t>removes </a:t>
            </a:r>
            <a:r>
              <a:rPr sz="1200" dirty="0">
                <a:solidFill>
                  <a:srgbClr val="0D3A45"/>
                </a:solidFill>
                <a:latin typeface="Arial"/>
                <a:cs typeface="Arial"/>
              </a:rPr>
              <a:t>the human </a:t>
            </a:r>
            <a:r>
              <a:rPr sz="1200" spc="-5" dirty="0">
                <a:solidFill>
                  <a:srgbClr val="0D3A45"/>
                </a:solidFill>
                <a:latin typeface="Arial"/>
                <a:cs typeface="Arial"/>
              </a:rPr>
              <a:t>bias </a:t>
            </a:r>
            <a:r>
              <a:rPr sz="1200" dirty="0">
                <a:solidFill>
                  <a:srgbClr val="0D3A45"/>
                </a:solidFill>
                <a:latin typeface="Arial"/>
                <a:cs typeface="Arial"/>
              </a:rPr>
              <a:t>from the </a:t>
            </a:r>
            <a:r>
              <a:rPr sz="1200" spc="-5" dirty="0">
                <a:solidFill>
                  <a:srgbClr val="0D3A45"/>
                </a:solidFill>
                <a:latin typeface="Arial"/>
                <a:cs typeface="Arial"/>
              </a:rPr>
              <a:t>system, and </a:t>
            </a:r>
            <a:r>
              <a:rPr sz="1200" spc="15" dirty="0">
                <a:solidFill>
                  <a:srgbClr val="0D3A45"/>
                </a:solidFill>
                <a:latin typeface="Arial"/>
                <a:cs typeface="Arial"/>
              </a:rPr>
              <a:t>all  </a:t>
            </a:r>
            <a:r>
              <a:rPr sz="1200" spc="-5" dirty="0">
                <a:solidFill>
                  <a:srgbClr val="0D3A45"/>
                </a:solidFill>
                <a:latin typeface="Arial"/>
                <a:cs typeface="Arial"/>
              </a:rPr>
              <a:t>information is no longer in </a:t>
            </a:r>
            <a:r>
              <a:rPr sz="1200" dirty="0">
                <a:solidFill>
                  <a:srgbClr val="0D3A45"/>
                </a:solidFill>
                <a:latin typeface="Arial"/>
                <a:cs typeface="Arial"/>
              </a:rPr>
              <a:t>the teacher’s </a:t>
            </a:r>
            <a:r>
              <a:rPr sz="1200" spc="-5" dirty="0">
                <a:solidFill>
                  <a:srgbClr val="0D3A45"/>
                </a:solidFill>
                <a:latin typeface="Arial"/>
                <a:cs typeface="Arial"/>
              </a:rPr>
              <a:t>brain </a:t>
            </a:r>
            <a:r>
              <a:rPr sz="1200" dirty="0">
                <a:solidFill>
                  <a:srgbClr val="0D3A45"/>
                </a:solidFill>
                <a:latin typeface="Arial"/>
                <a:cs typeface="Arial"/>
              </a:rPr>
              <a:t>rather </a:t>
            </a:r>
            <a:r>
              <a:rPr sz="1200" spc="-5" dirty="0">
                <a:solidFill>
                  <a:srgbClr val="0D3A45"/>
                </a:solidFill>
                <a:latin typeface="Arial"/>
                <a:cs typeface="Arial"/>
              </a:rPr>
              <a:t>translated in numbers </a:t>
            </a:r>
            <a:r>
              <a:rPr sz="1200" dirty="0">
                <a:solidFill>
                  <a:srgbClr val="0D3A45"/>
                </a:solidFill>
                <a:latin typeface="Arial"/>
                <a:cs typeface="Arial"/>
              </a:rPr>
              <a:t>that </a:t>
            </a:r>
            <a:r>
              <a:rPr sz="1200" spc="-5" dirty="0">
                <a:solidFill>
                  <a:srgbClr val="0D3A45"/>
                </a:solidFill>
                <a:latin typeface="Arial"/>
                <a:cs typeface="Arial"/>
              </a:rPr>
              <a:t>can be analyzed and</a:t>
            </a:r>
            <a:r>
              <a:rPr sz="1200" spc="-200" dirty="0">
                <a:solidFill>
                  <a:srgbClr val="0D3A45"/>
                </a:solidFill>
                <a:latin typeface="Arial"/>
                <a:cs typeface="Arial"/>
              </a:rPr>
              <a:t> </a:t>
            </a:r>
            <a:r>
              <a:rPr sz="1200" dirty="0">
                <a:solidFill>
                  <a:srgbClr val="0D3A45"/>
                </a:solidFill>
                <a:latin typeface="Arial"/>
                <a:cs typeface="Arial"/>
              </a:rPr>
              <a:t>tracked.</a:t>
            </a:r>
            <a:endParaRPr sz="1200">
              <a:latin typeface="Arial"/>
              <a:cs typeface="Arial"/>
            </a:endParaRPr>
          </a:p>
          <a:p>
            <a:pPr marL="12700" marR="38100">
              <a:lnSpc>
                <a:spcPct val="114999"/>
              </a:lnSpc>
            </a:pPr>
            <a:r>
              <a:rPr sz="1200" dirty="0">
                <a:solidFill>
                  <a:srgbClr val="0D3A45"/>
                </a:solidFill>
                <a:latin typeface="Arial"/>
                <a:cs typeface="Arial"/>
              </a:rPr>
              <a:t>I </a:t>
            </a:r>
            <a:r>
              <a:rPr sz="1200" spc="-10" dirty="0">
                <a:solidFill>
                  <a:srgbClr val="0D3A45"/>
                </a:solidFill>
                <a:latin typeface="Arial"/>
                <a:cs typeface="Arial"/>
              </a:rPr>
              <a:t>will </a:t>
            </a:r>
            <a:r>
              <a:rPr sz="1200" spc="-5" dirty="0">
                <a:solidFill>
                  <a:srgbClr val="0D3A45"/>
                </a:solidFill>
                <a:latin typeface="Arial"/>
                <a:cs typeface="Arial"/>
              </a:rPr>
              <a:t>solve </a:t>
            </a:r>
            <a:r>
              <a:rPr sz="1200" dirty="0">
                <a:solidFill>
                  <a:srgbClr val="0D3A45"/>
                </a:solidFill>
                <a:latin typeface="Arial"/>
                <a:cs typeface="Arial"/>
              </a:rPr>
              <a:t>the </a:t>
            </a:r>
            <a:r>
              <a:rPr sz="1200" spc="-5" dirty="0">
                <a:solidFill>
                  <a:srgbClr val="0D3A45"/>
                </a:solidFill>
                <a:latin typeface="Arial"/>
                <a:cs typeface="Arial"/>
              </a:rPr>
              <a:t>above-mentioned challenge by applying deep </a:t>
            </a:r>
            <a:r>
              <a:rPr sz="1200" dirty="0">
                <a:solidFill>
                  <a:srgbClr val="0D3A45"/>
                </a:solidFill>
                <a:latin typeface="Arial"/>
                <a:cs typeface="Arial"/>
              </a:rPr>
              <a:t>learning </a:t>
            </a:r>
            <a:r>
              <a:rPr sz="1200" spc="-5" dirty="0">
                <a:solidFill>
                  <a:srgbClr val="0D3A45"/>
                </a:solidFill>
                <a:latin typeface="Arial"/>
                <a:cs typeface="Arial"/>
              </a:rPr>
              <a:t>algorithms </a:t>
            </a:r>
            <a:r>
              <a:rPr sz="1200" dirty="0">
                <a:solidFill>
                  <a:srgbClr val="0D3A45"/>
                </a:solidFill>
                <a:latin typeface="Arial"/>
                <a:cs typeface="Arial"/>
              </a:rPr>
              <a:t>to </a:t>
            </a:r>
            <a:r>
              <a:rPr sz="1200" spc="-10" dirty="0">
                <a:solidFill>
                  <a:srgbClr val="0D3A45"/>
                </a:solidFill>
                <a:latin typeface="Arial"/>
                <a:cs typeface="Arial"/>
              </a:rPr>
              <a:t>live </a:t>
            </a:r>
            <a:r>
              <a:rPr sz="1200" spc="-5" dirty="0">
                <a:solidFill>
                  <a:srgbClr val="0D3A45"/>
                </a:solidFill>
                <a:latin typeface="Arial"/>
                <a:cs typeface="Arial"/>
              </a:rPr>
              <a:t>video </a:t>
            </a:r>
            <a:r>
              <a:rPr sz="1200" dirty="0">
                <a:solidFill>
                  <a:srgbClr val="0D3A45"/>
                </a:solidFill>
                <a:latin typeface="Arial"/>
                <a:cs typeface="Arial"/>
              </a:rPr>
              <a:t>data. The </a:t>
            </a:r>
            <a:r>
              <a:rPr sz="1200" spc="-5" dirty="0">
                <a:solidFill>
                  <a:srgbClr val="0D3A45"/>
                </a:solidFill>
                <a:latin typeface="Arial"/>
                <a:cs typeface="Arial"/>
              </a:rPr>
              <a:t>solution </a:t>
            </a:r>
            <a:r>
              <a:rPr sz="1200" dirty="0">
                <a:solidFill>
                  <a:srgbClr val="0D3A45"/>
                </a:solidFill>
                <a:latin typeface="Arial"/>
                <a:cs typeface="Arial"/>
              </a:rPr>
              <a:t>to this </a:t>
            </a:r>
            <a:r>
              <a:rPr sz="1200" spc="-5" dirty="0">
                <a:solidFill>
                  <a:srgbClr val="0D3A45"/>
                </a:solidFill>
                <a:latin typeface="Arial"/>
                <a:cs typeface="Arial"/>
              </a:rPr>
              <a:t>problem is  by recognizing </a:t>
            </a:r>
            <a:r>
              <a:rPr sz="1200" dirty="0">
                <a:solidFill>
                  <a:srgbClr val="0D3A45"/>
                </a:solidFill>
                <a:latin typeface="Arial"/>
                <a:cs typeface="Arial"/>
              </a:rPr>
              <a:t>facial</a:t>
            </a:r>
            <a:r>
              <a:rPr sz="1200" spc="-60" dirty="0">
                <a:solidFill>
                  <a:srgbClr val="0D3A45"/>
                </a:solidFill>
                <a:latin typeface="Arial"/>
                <a:cs typeface="Arial"/>
              </a:rPr>
              <a:t> </a:t>
            </a:r>
            <a:r>
              <a:rPr sz="1200" spc="-5" dirty="0">
                <a:solidFill>
                  <a:srgbClr val="0D3A45"/>
                </a:solidFill>
                <a:latin typeface="Arial"/>
                <a:cs typeface="Arial"/>
              </a:rPr>
              <a:t>emotions.</a:t>
            </a:r>
            <a:endParaRPr sz="1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7661" y="127"/>
            <a:ext cx="3012440" cy="482600"/>
          </a:xfrm>
          <a:prstGeom prst="rect">
            <a:avLst/>
          </a:prstGeom>
        </p:spPr>
        <p:txBody>
          <a:bodyPr vert="horz" wrap="square" lIns="0" tIns="12700" rIns="0" bIns="0" rtlCol="0">
            <a:spAutoFit/>
          </a:bodyPr>
          <a:lstStyle/>
          <a:p>
            <a:pPr marL="12700">
              <a:lnSpc>
                <a:spcPct val="100000"/>
              </a:lnSpc>
              <a:spcBef>
                <a:spcPts val="100"/>
              </a:spcBef>
            </a:pPr>
            <a:r>
              <a:rPr sz="3000" spc="-95" dirty="0">
                <a:solidFill>
                  <a:srgbClr val="CC0000"/>
                </a:solidFill>
              </a:rPr>
              <a:t>Data</a:t>
            </a:r>
            <a:r>
              <a:rPr sz="3000" spc="-275" dirty="0">
                <a:solidFill>
                  <a:srgbClr val="CC0000"/>
                </a:solidFill>
              </a:rPr>
              <a:t> </a:t>
            </a:r>
            <a:r>
              <a:rPr sz="3000" spc="-125" dirty="0">
                <a:solidFill>
                  <a:srgbClr val="CC0000"/>
                </a:solidFill>
              </a:rPr>
              <a:t>Summary</a:t>
            </a:r>
            <a:endParaRPr sz="3000"/>
          </a:p>
        </p:txBody>
      </p:sp>
      <p:sp>
        <p:nvSpPr>
          <p:cNvPr id="5" name="object 5"/>
          <p:cNvSpPr txBox="1"/>
          <p:nvPr/>
        </p:nvSpPr>
        <p:spPr>
          <a:xfrm>
            <a:off x="8822690" y="4781594"/>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latin typeface="Arial"/>
                <a:cs typeface="Arial"/>
              </a:rPr>
              <a:t>5</a:t>
            </a:fld>
            <a:endParaRPr sz="1000">
              <a:latin typeface="Arial"/>
              <a:cs typeface="Arial"/>
            </a:endParaRPr>
          </a:p>
        </p:txBody>
      </p:sp>
      <p:sp>
        <p:nvSpPr>
          <p:cNvPr id="3" name="object 3"/>
          <p:cNvSpPr txBox="1"/>
          <p:nvPr/>
        </p:nvSpPr>
        <p:spPr>
          <a:xfrm>
            <a:off x="608482" y="721614"/>
            <a:ext cx="8098155" cy="1967205"/>
          </a:xfrm>
          <a:prstGeom prst="rect">
            <a:avLst/>
          </a:prstGeom>
        </p:spPr>
        <p:txBody>
          <a:bodyPr vert="horz" wrap="square" lIns="0" tIns="12700" rIns="0" bIns="0" rtlCol="0">
            <a:spAutoFit/>
          </a:bodyPr>
          <a:lstStyle/>
          <a:p>
            <a:pPr marL="355600" marR="60325" indent="-342900" algn="just">
              <a:lnSpc>
                <a:spcPct val="114999"/>
              </a:lnSpc>
              <a:spcBef>
                <a:spcPts val="100"/>
              </a:spcBef>
              <a:buClr>
                <a:srgbClr val="F5FCFF"/>
              </a:buClr>
              <a:buSzPct val="150000"/>
              <a:buFont typeface="Times New Roman"/>
              <a:buChar char="●"/>
              <a:tabLst>
                <a:tab pos="355600" algn="l"/>
              </a:tabLst>
            </a:pPr>
            <a:r>
              <a:rPr lang="en-US" sz="1200" b="1" dirty="0">
                <a:solidFill>
                  <a:srgbClr val="0D3A45"/>
                </a:solidFill>
                <a:latin typeface="Arial"/>
                <a:cs typeface="Arial"/>
              </a:rPr>
              <a:t>We</a:t>
            </a:r>
            <a:r>
              <a:rPr sz="1200" b="1" dirty="0">
                <a:solidFill>
                  <a:srgbClr val="0D3A45"/>
                </a:solidFill>
                <a:latin typeface="Arial"/>
                <a:cs typeface="Arial"/>
              </a:rPr>
              <a:t> </a:t>
            </a:r>
            <a:r>
              <a:rPr sz="1200" b="1" spc="-10" dirty="0">
                <a:solidFill>
                  <a:srgbClr val="0D3A45"/>
                </a:solidFill>
                <a:latin typeface="Arial"/>
                <a:cs typeface="Arial"/>
              </a:rPr>
              <a:t>have </a:t>
            </a:r>
            <a:r>
              <a:rPr sz="1200" b="1" dirty="0">
                <a:solidFill>
                  <a:srgbClr val="0D3A45"/>
                </a:solidFill>
                <a:latin typeface="Arial"/>
                <a:cs typeface="Arial"/>
              </a:rPr>
              <a:t>built </a:t>
            </a:r>
            <a:r>
              <a:rPr sz="1200" b="1" spc="-5" dirty="0">
                <a:solidFill>
                  <a:srgbClr val="0D3A45"/>
                </a:solidFill>
                <a:latin typeface="Arial"/>
                <a:cs typeface="Arial"/>
              </a:rPr>
              <a:t>a </a:t>
            </a:r>
            <a:r>
              <a:rPr sz="1200" b="1" dirty="0">
                <a:solidFill>
                  <a:srgbClr val="0D3A45"/>
                </a:solidFill>
                <a:latin typeface="Arial"/>
                <a:cs typeface="Arial"/>
              </a:rPr>
              <a:t>deep learning model </a:t>
            </a:r>
            <a:r>
              <a:rPr sz="1200" b="1" spc="5" dirty="0">
                <a:solidFill>
                  <a:srgbClr val="0D3A45"/>
                </a:solidFill>
                <a:latin typeface="Arial"/>
                <a:cs typeface="Arial"/>
              </a:rPr>
              <a:t>which </a:t>
            </a:r>
            <a:r>
              <a:rPr sz="1200" b="1" spc="-5" dirty="0">
                <a:solidFill>
                  <a:srgbClr val="0D3A45"/>
                </a:solidFill>
                <a:latin typeface="Arial"/>
                <a:cs typeface="Arial"/>
              </a:rPr>
              <a:t>detects the </a:t>
            </a:r>
            <a:r>
              <a:rPr sz="1200" b="1" dirty="0">
                <a:solidFill>
                  <a:srgbClr val="0D3A45"/>
                </a:solidFill>
                <a:latin typeface="Arial"/>
                <a:cs typeface="Arial"/>
              </a:rPr>
              <a:t>real time emotions of </a:t>
            </a:r>
            <a:r>
              <a:rPr sz="1200" b="1" spc="-5" dirty="0">
                <a:solidFill>
                  <a:srgbClr val="0D3A45"/>
                </a:solidFill>
                <a:latin typeface="Arial"/>
                <a:cs typeface="Arial"/>
              </a:rPr>
              <a:t>students through a </a:t>
            </a:r>
            <a:r>
              <a:rPr sz="1200" b="1" dirty="0">
                <a:solidFill>
                  <a:srgbClr val="0D3A45"/>
                </a:solidFill>
                <a:latin typeface="Arial"/>
                <a:cs typeface="Arial"/>
              </a:rPr>
              <a:t>webcam so  </a:t>
            </a:r>
            <a:r>
              <a:rPr sz="1200" b="1" spc="-5" dirty="0">
                <a:solidFill>
                  <a:srgbClr val="0D3A45"/>
                </a:solidFill>
                <a:latin typeface="Arial"/>
                <a:cs typeface="Arial"/>
              </a:rPr>
              <a:t>that teachers can </a:t>
            </a:r>
            <a:r>
              <a:rPr sz="1200" b="1" dirty="0">
                <a:solidFill>
                  <a:srgbClr val="0D3A45"/>
                </a:solidFill>
                <a:latin typeface="Arial"/>
                <a:cs typeface="Arial"/>
              </a:rPr>
              <a:t>understand if </a:t>
            </a:r>
            <a:r>
              <a:rPr sz="1200" b="1" spc="-5" dirty="0">
                <a:solidFill>
                  <a:srgbClr val="0D3A45"/>
                </a:solidFill>
                <a:latin typeface="Arial"/>
                <a:cs typeface="Arial"/>
              </a:rPr>
              <a:t>students </a:t>
            </a:r>
            <a:r>
              <a:rPr sz="1200" b="1" dirty="0">
                <a:solidFill>
                  <a:srgbClr val="0D3A45"/>
                </a:solidFill>
                <a:latin typeface="Arial"/>
                <a:cs typeface="Arial"/>
              </a:rPr>
              <a:t>are able to grasp </a:t>
            </a:r>
            <a:r>
              <a:rPr sz="1200" b="1" spc="-5" dirty="0">
                <a:solidFill>
                  <a:srgbClr val="0D3A45"/>
                </a:solidFill>
                <a:latin typeface="Arial"/>
                <a:cs typeface="Arial"/>
              </a:rPr>
              <a:t>the topic </a:t>
            </a:r>
            <a:r>
              <a:rPr sz="1200" b="1" dirty="0">
                <a:solidFill>
                  <a:srgbClr val="0D3A45"/>
                </a:solidFill>
                <a:latin typeface="Arial"/>
                <a:cs typeface="Arial"/>
              </a:rPr>
              <a:t>according to </a:t>
            </a:r>
            <a:r>
              <a:rPr sz="1200" b="1" spc="-5" dirty="0">
                <a:solidFill>
                  <a:srgbClr val="0D3A45"/>
                </a:solidFill>
                <a:latin typeface="Arial"/>
                <a:cs typeface="Arial"/>
              </a:rPr>
              <a:t>students' expressions </a:t>
            </a:r>
            <a:r>
              <a:rPr sz="1200" b="1" dirty="0">
                <a:solidFill>
                  <a:srgbClr val="0D3A45"/>
                </a:solidFill>
                <a:latin typeface="Arial"/>
                <a:cs typeface="Arial"/>
              </a:rPr>
              <a:t>or  emotions and </a:t>
            </a:r>
            <a:r>
              <a:rPr sz="1200" b="1" spc="-5" dirty="0">
                <a:solidFill>
                  <a:srgbClr val="0D3A45"/>
                </a:solidFill>
                <a:latin typeface="Arial"/>
                <a:cs typeface="Arial"/>
              </a:rPr>
              <a:t>then </a:t>
            </a:r>
            <a:r>
              <a:rPr sz="1200" b="1" dirty="0">
                <a:solidFill>
                  <a:srgbClr val="0D3A45"/>
                </a:solidFill>
                <a:latin typeface="Arial"/>
                <a:cs typeface="Arial"/>
              </a:rPr>
              <a:t>deploy </a:t>
            </a:r>
            <a:r>
              <a:rPr sz="1200" b="1" spc="-5" dirty="0">
                <a:solidFill>
                  <a:srgbClr val="0D3A45"/>
                </a:solidFill>
                <a:latin typeface="Arial"/>
                <a:cs typeface="Arial"/>
              </a:rPr>
              <a:t>the </a:t>
            </a:r>
            <a:r>
              <a:rPr sz="1200" b="1" dirty="0">
                <a:solidFill>
                  <a:srgbClr val="0D3A45"/>
                </a:solidFill>
                <a:latin typeface="Arial"/>
                <a:cs typeface="Arial"/>
              </a:rPr>
              <a:t>model. The model is trained on </a:t>
            </a:r>
            <a:r>
              <a:rPr sz="1200" b="1" spc="-5" dirty="0">
                <a:solidFill>
                  <a:srgbClr val="0D3A45"/>
                </a:solidFill>
                <a:latin typeface="Arial"/>
                <a:cs typeface="Arial"/>
              </a:rPr>
              <a:t>the </a:t>
            </a:r>
            <a:r>
              <a:rPr sz="1200" b="1" dirty="0">
                <a:solidFill>
                  <a:srgbClr val="0D3A45"/>
                </a:solidFill>
                <a:latin typeface="Arial"/>
                <a:cs typeface="Arial"/>
              </a:rPr>
              <a:t>FER-2013 </a:t>
            </a:r>
            <a:r>
              <a:rPr sz="1200" b="1" spc="-5" dirty="0">
                <a:solidFill>
                  <a:srgbClr val="0D3A45"/>
                </a:solidFill>
                <a:latin typeface="Arial"/>
                <a:cs typeface="Arial"/>
              </a:rPr>
              <a:t>dataset</a:t>
            </a:r>
            <a:r>
              <a:rPr sz="1200" b="1" spc="-15" dirty="0">
                <a:solidFill>
                  <a:srgbClr val="0D3A45"/>
                </a:solidFill>
                <a:latin typeface="Arial"/>
                <a:cs typeface="Arial"/>
              </a:rPr>
              <a:t> </a:t>
            </a:r>
            <a:r>
              <a:rPr sz="1200" b="1" dirty="0">
                <a:solidFill>
                  <a:srgbClr val="0D3A45"/>
                </a:solidFill>
                <a:latin typeface="Arial"/>
                <a:cs typeface="Arial"/>
              </a:rPr>
              <a:t>.</a:t>
            </a:r>
            <a:endParaRPr sz="1200" dirty="0">
              <a:latin typeface="Arial"/>
              <a:cs typeface="Arial"/>
            </a:endParaRPr>
          </a:p>
          <a:p>
            <a:pPr marL="355600" marR="5080" indent="-342900" algn="just">
              <a:lnSpc>
                <a:spcPct val="114999"/>
              </a:lnSpc>
              <a:buClr>
                <a:srgbClr val="F5FCFF"/>
              </a:buClr>
              <a:buSzPct val="150000"/>
              <a:buFont typeface="Times New Roman"/>
              <a:buChar char="●"/>
              <a:tabLst>
                <a:tab pos="355600" algn="l"/>
              </a:tabLst>
            </a:pPr>
            <a:r>
              <a:rPr sz="1200" b="1" dirty="0">
                <a:solidFill>
                  <a:srgbClr val="0D3A45"/>
                </a:solidFill>
                <a:latin typeface="Arial"/>
                <a:cs typeface="Arial"/>
              </a:rPr>
              <a:t>This </a:t>
            </a:r>
            <a:r>
              <a:rPr sz="1200" b="1" spc="-5" dirty="0">
                <a:solidFill>
                  <a:srgbClr val="0D3A45"/>
                </a:solidFill>
                <a:latin typeface="Arial"/>
                <a:cs typeface="Arial"/>
              </a:rPr>
              <a:t>dataset </a:t>
            </a:r>
            <a:r>
              <a:rPr sz="1200" b="1" dirty="0">
                <a:solidFill>
                  <a:srgbClr val="0D3A45"/>
                </a:solidFill>
                <a:latin typeface="Arial"/>
                <a:cs typeface="Arial"/>
              </a:rPr>
              <a:t>consists of </a:t>
            </a:r>
            <a:r>
              <a:rPr sz="1200" b="1" spc="-5" dirty="0">
                <a:solidFill>
                  <a:srgbClr val="0D3A45"/>
                </a:solidFill>
                <a:latin typeface="Arial"/>
                <a:cs typeface="Arial"/>
              </a:rPr>
              <a:t>35887 grayscale, 48x48 </a:t>
            </a:r>
            <a:r>
              <a:rPr sz="1200" b="1" dirty="0">
                <a:solidFill>
                  <a:srgbClr val="0D3A45"/>
                </a:solidFill>
                <a:latin typeface="Arial"/>
                <a:cs typeface="Arial"/>
              </a:rPr>
              <a:t>sized </a:t>
            </a:r>
            <a:r>
              <a:rPr sz="1200" b="1" spc="-5" dirty="0">
                <a:solidFill>
                  <a:srgbClr val="0D3A45"/>
                </a:solidFill>
                <a:latin typeface="Arial"/>
                <a:cs typeface="Arial"/>
              </a:rPr>
              <a:t>face </a:t>
            </a:r>
            <a:r>
              <a:rPr sz="1200" b="1" dirty="0">
                <a:solidFill>
                  <a:srgbClr val="0D3A45"/>
                </a:solidFill>
                <a:latin typeface="Arial"/>
                <a:cs typeface="Arial"/>
              </a:rPr>
              <a:t>images </a:t>
            </a:r>
            <a:r>
              <a:rPr sz="1200" b="1" spc="5" dirty="0">
                <a:solidFill>
                  <a:srgbClr val="0D3A45"/>
                </a:solidFill>
                <a:latin typeface="Arial"/>
                <a:cs typeface="Arial"/>
              </a:rPr>
              <a:t>with </a:t>
            </a:r>
            <a:r>
              <a:rPr sz="1200" b="1" spc="-5" dirty="0">
                <a:solidFill>
                  <a:srgbClr val="0D3A45"/>
                </a:solidFill>
                <a:latin typeface="Arial"/>
                <a:cs typeface="Arial"/>
              </a:rPr>
              <a:t>seven </a:t>
            </a:r>
            <a:r>
              <a:rPr sz="1200" b="1" dirty="0">
                <a:solidFill>
                  <a:srgbClr val="0D3A45"/>
                </a:solidFill>
                <a:latin typeface="Arial"/>
                <a:cs typeface="Arial"/>
              </a:rPr>
              <a:t>emotions - </a:t>
            </a:r>
            <a:r>
              <a:rPr sz="1200" b="1" spc="-10" dirty="0">
                <a:solidFill>
                  <a:srgbClr val="0D3A45"/>
                </a:solidFill>
                <a:latin typeface="Arial"/>
                <a:cs typeface="Arial"/>
              </a:rPr>
              <a:t>angry, </a:t>
            </a:r>
            <a:r>
              <a:rPr sz="1200" b="1" dirty="0">
                <a:solidFill>
                  <a:srgbClr val="0D3A45"/>
                </a:solidFill>
                <a:latin typeface="Arial"/>
                <a:cs typeface="Arial"/>
              </a:rPr>
              <a:t>disgusted,  fearful, </a:t>
            </a:r>
            <a:r>
              <a:rPr sz="1200" b="1" spc="-10" dirty="0">
                <a:solidFill>
                  <a:srgbClr val="0D3A45"/>
                </a:solidFill>
                <a:latin typeface="Arial"/>
                <a:cs typeface="Arial"/>
              </a:rPr>
              <a:t>happy, </a:t>
            </a:r>
            <a:r>
              <a:rPr sz="1200" b="1" spc="-5" dirty="0">
                <a:solidFill>
                  <a:srgbClr val="0D3A45"/>
                </a:solidFill>
                <a:latin typeface="Arial"/>
                <a:cs typeface="Arial"/>
              </a:rPr>
              <a:t>neutral, </a:t>
            </a:r>
            <a:r>
              <a:rPr sz="1200" b="1" dirty="0">
                <a:solidFill>
                  <a:srgbClr val="0D3A45"/>
                </a:solidFill>
                <a:latin typeface="Arial"/>
                <a:cs typeface="Arial"/>
              </a:rPr>
              <a:t>sad and</a:t>
            </a:r>
            <a:r>
              <a:rPr sz="1200" b="1" spc="20" dirty="0">
                <a:solidFill>
                  <a:srgbClr val="0D3A45"/>
                </a:solidFill>
                <a:latin typeface="Arial"/>
                <a:cs typeface="Arial"/>
              </a:rPr>
              <a:t> </a:t>
            </a:r>
            <a:r>
              <a:rPr sz="1200" b="1" dirty="0">
                <a:solidFill>
                  <a:srgbClr val="0D3A45"/>
                </a:solidFill>
                <a:latin typeface="Arial"/>
                <a:cs typeface="Arial"/>
              </a:rPr>
              <a:t>surprised.</a:t>
            </a:r>
            <a:endParaRPr sz="1200" dirty="0">
              <a:latin typeface="Arial"/>
              <a:cs typeface="Arial"/>
            </a:endParaRPr>
          </a:p>
          <a:p>
            <a:pPr>
              <a:lnSpc>
                <a:spcPct val="100000"/>
              </a:lnSpc>
              <a:spcBef>
                <a:spcPts val="30"/>
              </a:spcBef>
              <a:buClr>
                <a:srgbClr val="F5FCFF"/>
              </a:buClr>
              <a:buFont typeface="Times New Roman"/>
              <a:buChar char="●"/>
            </a:pPr>
            <a:endParaRPr sz="1600" dirty="0">
              <a:latin typeface="Arial"/>
              <a:cs typeface="Arial"/>
            </a:endParaRPr>
          </a:p>
          <a:p>
            <a:pPr marL="398145" indent="-386080">
              <a:lnSpc>
                <a:spcPct val="100000"/>
              </a:lnSpc>
              <a:spcBef>
                <a:spcPts val="5"/>
              </a:spcBef>
              <a:buClr>
                <a:srgbClr val="F5FCFF"/>
              </a:buClr>
              <a:buSzPct val="150000"/>
              <a:buFont typeface="Times New Roman"/>
              <a:buChar char="●"/>
              <a:tabLst>
                <a:tab pos="398145" algn="l"/>
                <a:tab pos="398780" algn="l"/>
              </a:tabLst>
            </a:pPr>
            <a:r>
              <a:rPr sz="1200" b="1" spc="-5" dirty="0">
                <a:solidFill>
                  <a:srgbClr val="0D3A45"/>
                </a:solidFill>
                <a:latin typeface="Arial"/>
                <a:cs typeface="Arial"/>
              </a:rPr>
              <a:t>Here </a:t>
            </a:r>
            <a:r>
              <a:rPr sz="1200" b="1" dirty="0">
                <a:solidFill>
                  <a:srgbClr val="0D3A45"/>
                </a:solidFill>
                <a:latin typeface="Arial"/>
                <a:cs typeface="Arial"/>
              </a:rPr>
              <a:t>is the </a:t>
            </a:r>
            <a:r>
              <a:rPr sz="1200" b="1" spc="-5" dirty="0">
                <a:solidFill>
                  <a:srgbClr val="0D3A45"/>
                </a:solidFill>
                <a:latin typeface="Arial"/>
                <a:cs typeface="Arial"/>
              </a:rPr>
              <a:t>dataset </a:t>
            </a:r>
            <a:r>
              <a:rPr sz="1200" b="1" dirty="0">
                <a:solidFill>
                  <a:srgbClr val="0D3A45"/>
                </a:solidFill>
                <a:latin typeface="Arial"/>
                <a:cs typeface="Arial"/>
              </a:rPr>
              <a:t>link:-</a:t>
            </a:r>
            <a:r>
              <a:rPr lang="en-IN" sz="1200" b="1" dirty="0">
                <a:solidFill>
                  <a:srgbClr val="0D3A45"/>
                </a:solidFill>
                <a:latin typeface="Arial"/>
                <a:cs typeface="Arial"/>
              </a:rPr>
              <a:t>https://www.kaggle.com/jonathanoheix/face-expression-recognition-dataset</a:t>
            </a:r>
          </a:p>
          <a:p>
            <a:pPr marL="398145" indent="-386080">
              <a:lnSpc>
                <a:spcPct val="100000"/>
              </a:lnSpc>
              <a:spcBef>
                <a:spcPts val="5"/>
              </a:spcBef>
              <a:buClr>
                <a:srgbClr val="F5FCFF"/>
              </a:buClr>
              <a:buSzPct val="150000"/>
              <a:buFont typeface="Times New Roman"/>
              <a:buChar char="●"/>
              <a:tabLst>
                <a:tab pos="398145" algn="l"/>
                <a:tab pos="398780" algn="l"/>
              </a:tabLst>
            </a:pPr>
            <a:endParaRPr sz="1600" dirty="0">
              <a:latin typeface="Arial"/>
              <a:cs typeface="Arial"/>
            </a:endParaRPr>
          </a:p>
          <a:p>
            <a:pPr marL="355600" indent="-342900">
              <a:lnSpc>
                <a:spcPct val="100000"/>
              </a:lnSpc>
              <a:buClr>
                <a:srgbClr val="F5FCFF"/>
              </a:buClr>
              <a:buSzPct val="128571"/>
              <a:buFont typeface="Times New Roman"/>
              <a:buChar char="●"/>
              <a:tabLst>
                <a:tab pos="354965" algn="l"/>
                <a:tab pos="355600" algn="l"/>
                <a:tab pos="1113790" algn="l"/>
                <a:tab pos="2117090" algn="l"/>
                <a:tab pos="4894580" algn="l"/>
              </a:tabLst>
            </a:pPr>
            <a:r>
              <a:rPr sz="1400" b="1" spc="-5" dirty="0">
                <a:solidFill>
                  <a:srgbClr val="0D3A45"/>
                </a:solidFill>
                <a:latin typeface="Arial"/>
                <a:cs typeface="Arial"/>
              </a:rPr>
              <a:t>Label	Emotion	Number of </a:t>
            </a:r>
            <a:r>
              <a:rPr sz="1400" b="1" dirty="0">
                <a:solidFill>
                  <a:srgbClr val="0D3A45"/>
                </a:solidFill>
                <a:latin typeface="Arial"/>
                <a:cs typeface="Arial"/>
              </a:rPr>
              <a:t>images</a:t>
            </a:r>
            <a:r>
              <a:rPr sz="1400" b="1" spc="-15" dirty="0">
                <a:solidFill>
                  <a:srgbClr val="0D3A45"/>
                </a:solidFill>
                <a:latin typeface="Arial"/>
                <a:cs typeface="Arial"/>
              </a:rPr>
              <a:t> </a:t>
            </a:r>
            <a:r>
              <a:rPr sz="1400" b="1" spc="-5" dirty="0">
                <a:solidFill>
                  <a:srgbClr val="0D3A45"/>
                </a:solidFill>
                <a:latin typeface="Arial"/>
                <a:cs typeface="Arial"/>
              </a:rPr>
              <a:t>for</a:t>
            </a:r>
            <a:r>
              <a:rPr sz="1400" b="1" spc="5" dirty="0">
                <a:solidFill>
                  <a:srgbClr val="0D3A45"/>
                </a:solidFill>
                <a:latin typeface="Arial"/>
                <a:cs typeface="Arial"/>
              </a:rPr>
              <a:t> </a:t>
            </a:r>
            <a:r>
              <a:rPr sz="1400" b="1" spc="-5" dirty="0">
                <a:solidFill>
                  <a:srgbClr val="0D3A45"/>
                </a:solidFill>
                <a:latin typeface="Arial"/>
                <a:cs typeface="Arial"/>
              </a:rPr>
              <a:t>Training	Number of </a:t>
            </a:r>
            <a:r>
              <a:rPr sz="1400" b="1" dirty="0">
                <a:solidFill>
                  <a:srgbClr val="0D3A45"/>
                </a:solidFill>
                <a:latin typeface="Arial"/>
                <a:cs typeface="Arial"/>
              </a:rPr>
              <a:t>images </a:t>
            </a:r>
            <a:r>
              <a:rPr sz="1400" b="1" spc="-5" dirty="0">
                <a:solidFill>
                  <a:srgbClr val="0D3A45"/>
                </a:solidFill>
                <a:latin typeface="Arial"/>
                <a:cs typeface="Arial"/>
              </a:rPr>
              <a:t>for</a:t>
            </a:r>
            <a:r>
              <a:rPr sz="1400" b="1" spc="-50" dirty="0">
                <a:solidFill>
                  <a:srgbClr val="0D3A45"/>
                </a:solidFill>
                <a:latin typeface="Arial"/>
                <a:cs typeface="Arial"/>
              </a:rPr>
              <a:t> </a:t>
            </a:r>
            <a:r>
              <a:rPr sz="1400" b="1" spc="-5" dirty="0">
                <a:solidFill>
                  <a:srgbClr val="0D3A45"/>
                </a:solidFill>
                <a:latin typeface="Arial"/>
                <a:cs typeface="Arial"/>
              </a:rPr>
              <a:t>Testing</a:t>
            </a:r>
            <a:endParaRPr sz="1400" dirty="0">
              <a:latin typeface="Arial"/>
              <a:cs typeface="Arial"/>
            </a:endParaRPr>
          </a:p>
        </p:txBody>
      </p:sp>
      <p:graphicFrame>
        <p:nvGraphicFramePr>
          <p:cNvPr id="4" name="object 4"/>
          <p:cNvGraphicFramePr>
            <a:graphicFrameLocks noGrp="1"/>
          </p:cNvGraphicFramePr>
          <p:nvPr/>
        </p:nvGraphicFramePr>
        <p:xfrm>
          <a:off x="589432" y="2664713"/>
          <a:ext cx="6503032" cy="1725693"/>
        </p:xfrm>
        <a:graphic>
          <a:graphicData uri="http://schemas.openxmlformats.org/drawingml/2006/table">
            <a:tbl>
              <a:tblPr firstRow="1" bandRow="1">
                <a:tableStyleId>{2D5ABB26-0587-4C30-8999-92F81FD0307C}</a:tableStyleId>
              </a:tblPr>
              <a:tblGrid>
                <a:gridCol w="348615">
                  <a:extLst>
                    <a:ext uri="{9D8B030D-6E8A-4147-A177-3AD203B41FA5}">
                      <a16:colId xmlns:a16="http://schemas.microsoft.com/office/drawing/2014/main" val="20000"/>
                    </a:ext>
                  </a:extLst>
                </a:gridCol>
                <a:gridCol w="547369">
                  <a:extLst>
                    <a:ext uri="{9D8B030D-6E8A-4147-A177-3AD203B41FA5}">
                      <a16:colId xmlns:a16="http://schemas.microsoft.com/office/drawing/2014/main" val="20001"/>
                    </a:ext>
                  </a:extLst>
                </a:gridCol>
                <a:gridCol w="1646554">
                  <a:extLst>
                    <a:ext uri="{9D8B030D-6E8A-4147-A177-3AD203B41FA5}">
                      <a16:colId xmlns:a16="http://schemas.microsoft.com/office/drawing/2014/main" val="20002"/>
                    </a:ext>
                  </a:extLst>
                </a:gridCol>
                <a:gridCol w="2257425">
                  <a:extLst>
                    <a:ext uri="{9D8B030D-6E8A-4147-A177-3AD203B41FA5}">
                      <a16:colId xmlns:a16="http://schemas.microsoft.com/office/drawing/2014/main" val="20003"/>
                    </a:ext>
                  </a:extLst>
                </a:gridCol>
                <a:gridCol w="1703069">
                  <a:extLst>
                    <a:ext uri="{9D8B030D-6E8A-4147-A177-3AD203B41FA5}">
                      <a16:colId xmlns:a16="http://schemas.microsoft.com/office/drawing/2014/main" val="20004"/>
                    </a:ext>
                  </a:extLst>
                </a:gridCol>
              </a:tblGrid>
              <a:tr h="249260">
                <a:tc>
                  <a:txBody>
                    <a:bodyPr/>
                    <a:lstStyle/>
                    <a:p>
                      <a:pPr marL="31750">
                        <a:lnSpc>
                          <a:spcPts val="1864"/>
                        </a:lnSpc>
                      </a:pPr>
                      <a:r>
                        <a:rPr sz="1800" dirty="0">
                          <a:solidFill>
                            <a:srgbClr val="F5FCFF"/>
                          </a:solidFill>
                          <a:latin typeface="Times New Roman"/>
                          <a:cs typeface="Times New Roman"/>
                        </a:rPr>
                        <a:t>●</a:t>
                      </a:r>
                      <a:endParaRPr sz="1800">
                        <a:latin typeface="Times New Roman"/>
                        <a:cs typeface="Times New Roman"/>
                      </a:endParaRPr>
                    </a:p>
                  </a:txBody>
                  <a:tcPr marL="0" marR="0" marT="0" marB="0"/>
                </a:tc>
                <a:tc>
                  <a:txBody>
                    <a:bodyPr/>
                    <a:lstStyle/>
                    <a:p>
                      <a:pPr marL="178435">
                        <a:lnSpc>
                          <a:spcPts val="1660"/>
                        </a:lnSpc>
                        <a:spcBef>
                          <a:spcPts val="204"/>
                        </a:spcBef>
                      </a:pPr>
                      <a:r>
                        <a:rPr sz="1400" b="1" dirty="0">
                          <a:solidFill>
                            <a:srgbClr val="0D3A45"/>
                          </a:solidFill>
                          <a:latin typeface="Verdana"/>
                          <a:cs typeface="Verdana"/>
                        </a:rPr>
                        <a:t>0</a:t>
                      </a:r>
                      <a:endParaRPr sz="1400">
                        <a:latin typeface="Verdana"/>
                        <a:cs typeface="Verdana"/>
                      </a:endParaRPr>
                    </a:p>
                  </a:txBody>
                  <a:tcPr marL="0" marR="0" marT="26034" marB="0"/>
                </a:tc>
                <a:tc>
                  <a:txBody>
                    <a:bodyPr/>
                    <a:lstStyle/>
                    <a:p>
                      <a:pPr marL="361315">
                        <a:lnSpc>
                          <a:spcPts val="1660"/>
                        </a:lnSpc>
                        <a:spcBef>
                          <a:spcPts val="204"/>
                        </a:spcBef>
                      </a:pPr>
                      <a:r>
                        <a:rPr sz="1400" b="1" spc="-55" dirty="0">
                          <a:solidFill>
                            <a:srgbClr val="0D3A45"/>
                          </a:solidFill>
                          <a:latin typeface="Verdana"/>
                          <a:cs typeface="Verdana"/>
                        </a:rPr>
                        <a:t>angry</a:t>
                      </a:r>
                      <a:endParaRPr sz="1400">
                        <a:latin typeface="Verdana"/>
                        <a:cs typeface="Verdana"/>
                      </a:endParaRPr>
                    </a:p>
                  </a:txBody>
                  <a:tcPr marL="0" marR="0" marT="26034" marB="0"/>
                </a:tc>
                <a:tc>
                  <a:txBody>
                    <a:bodyPr/>
                    <a:lstStyle/>
                    <a:p>
                      <a:pPr marL="523875">
                        <a:lnSpc>
                          <a:spcPts val="1660"/>
                        </a:lnSpc>
                        <a:spcBef>
                          <a:spcPts val="204"/>
                        </a:spcBef>
                      </a:pPr>
                      <a:r>
                        <a:rPr sz="1400" b="1" spc="-135" dirty="0">
                          <a:solidFill>
                            <a:srgbClr val="0D3A45"/>
                          </a:solidFill>
                          <a:latin typeface="Verdana"/>
                          <a:cs typeface="Verdana"/>
                        </a:rPr>
                        <a:t>3995</a:t>
                      </a:r>
                      <a:endParaRPr sz="1400">
                        <a:latin typeface="Verdana"/>
                        <a:cs typeface="Verdana"/>
                      </a:endParaRPr>
                    </a:p>
                  </a:txBody>
                  <a:tcPr marL="0" marR="0" marT="26034" marB="0"/>
                </a:tc>
                <a:tc>
                  <a:txBody>
                    <a:bodyPr/>
                    <a:lstStyle/>
                    <a:p>
                      <a:pPr marR="116205" algn="r">
                        <a:lnSpc>
                          <a:spcPts val="1660"/>
                        </a:lnSpc>
                        <a:spcBef>
                          <a:spcPts val="204"/>
                        </a:spcBef>
                      </a:pPr>
                      <a:r>
                        <a:rPr sz="1400" b="1" dirty="0">
                          <a:solidFill>
                            <a:srgbClr val="0D3A45"/>
                          </a:solidFill>
                          <a:latin typeface="Verdana"/>
                          <a:cs typeface="Verdana"/>
                        </a:rPr>
                        <a:t>958</a:t>
                      </a:r>
                      <a:endParaRPr sz="1400">
                        <a:latin typeface="Verdana"/>
                        <a:cs typeface="Verdana"/>
                      </a:endParaRPr>
                    </a:p>
                  </a:txBody>
                  <a:tcPr marL="0" marR="0" marT="26034" marB="0"/>
                </a:tc>
                <a:extLst>
                  <a:ext uri="{0D108BD9-81ED-4DB2-BD59-A6C34878D82A}">
                    <a16:rowId xmlns:a16="http://schemas.microsoft.com/office/drawing/2014/main" val="10000"/>
                  </a:ext>
                </a:extLst>
              </a:tr>
              <a:tr h="245363">
                <a:tc>
                  <a:txBody>
                    <a:bodyPr/>
                    <a:lstStyle/>
                    <a:p>
                      <a:pPr marL="31750">
                        <a:lnSpc>
                          <a:spcPts val="1830"/>
                        </a:lnSpc>
                      </a:pPr>
                      <a:r>
                        <a:rPr sz="1800" dirty="0">
                          <a:solidFill>
                            <a:srgbClr val="F5FCFF"/>
                          </a:solidFill>
                          <a:latin typeface="Times New Roman"/>
                          <a:cs typeface="Times New Roman"/>
                        </a:rPr>
                        <a:t>●</a:t>
                      </a:r>
                      <a:endParaRPr sz="1800">
                        <a:latin typeface="Times New Roman"/>
                        <a:cs typeface="Times New Roman"/>
                      </a:endParaRPr>
                    </a:p>
                  </a:txBody>
                  <a:tcPr marL="0" marR="0" marT="0" marB="0"/>
                </a:tc>
                <a:tc>
                  <a:txBody>
                    <a:bodyPr/>
                    <a:lstStyle/>
                    <a:p>
                      <a:pPr marL="178435">
                        <a:lnSpc>
                          <a:spcPts val="1660"/>
                        </a:lnSpc>
                        <a:spcBef>
                          <a:spcPts val="170"/>
                        </a:spcBef>
                      </a:pPr>
                      <a:r>
                        <a:rPr sz="1400" b="1" dirty="0">
                          <a:solidFill>
                            <a:srgbClr val="0D3A45"/>
                          </a:solidFill>
                          <a:latin typeface="Verdana"/>
                          <a:cs typeface="Verdana"/>
                        </a:rPr>
                        <a:t>1</a:t>
                      </a:r>
                      <a:endParaRPr sz="1400">
                        <a:latin typeface="Verdana"/>
                        <a:cs typeface="Verdana"/>
                      </a:endParaRPr>
                    </a:p>
                  </a:txBody>
                  <a:tcPr marL="0" marR="0" marT="21590" marB="0"/>
                </a:tc>
                <a:tc>
                  <a:txBody>
                    <a:bodyPr/>
                    <a:lstStyle/>
                    <a:p>
                      <a:pPr marL="311150">
                        <a:lnSpc>
                          <a:spcPts val="1660"/>
                        </a:lnSpc>
                        <a:spcBef>
                          <a:spcPts val="170"/>
                        </a:spcBef>
                      </a:pPr>
                      <a:r>
                        <a:rPr sz="1400" b="1" spc="-45" dirty="0">
                          <a:solidFill>
                            <a:srgbClr val="0D3A45"/>
                          </a:solidFill>
                          <a:latin typeface="Verdana"/>
                          <a:cs typeface="Verdana"/>
                        </a:rPr>
                        <a:t>disgust</a:t>
                      </a:r>
                      <a:endParaRPr sz="1400">
                        <a:latin typeface="Verdana"/>
                        <a:cs typeface="Verdana"/>
                      </a:endParaRPr>
                    </a:p>
                  </a:txBody>
                  <a:tcPr marL="0" marR="0" marT="21590" marB="0"/>
                </a:tc>
                <a:tc>
                  <a:txBody>
                    <a:bodyPr/>
                    <a:lstStyle/>
                    <a:p>
                      <a:pPr marL="572770">
                        <a:lnSpc>
                          <a:spcPts val="1660"/>
                        </a:lnSpc>
                        <a:spcBef>
                          <a:spcPts val="170"/>
                        </a:spcBef>
                      </a:pPr>
                      <a:r>
                        <a:rPr sz="1400" b="1" spc="-100" dirty="0">
                          <a:solidFill>
                            <a:srgbClr val="0D3A45"/>
                          </a:solidFill>
                          <a:latin typeface="Verdana"/>
                          <a:cs typeface="Verdana"/>
                        </a:rPr>
                        <a:t>436</a:t>
                      </a:r>
                      <a:endParaRPr sz="1400" dirty="0">
                        <a:latin typeface="Verdana"/>
                        <a:cs typeface="Verdana"/>
                      </a:endParaRPr>
                    </a:p>
                  </a:txBody>
                  <a:tcPr marL="0" marR="0" marT="21590" marB="0"/>
                </a:tc>
                <a:tc>
                  <a:txBody>
                    <a:bodyPr/>
                    <a:lstStyle/>
                    <a:p>
                      <a:pPr marR="190500" algn="r">
                        <a:lnSpc>
                          <a:spcPts val="1660"/>
                        </a:lnSpc>
                        <a:spcBef>
                          <a:spcPts val="170"/>
                        </a:spcBef>
                      </a:pPr>
                      <a:r>
                        <a:rPr sz="1400" b="1" dirty="0">
                          <a:solidFill>
                            <a:srgbClr val="0D3A45"/>
                          </a:solidFill>
                          <a:latin typeface="Verdana"/>
                          <a:cs typeface="Verdana"/>
                        </a:rPr>
                        <a:t>111</a:t>
                      </a:r>
                      <a:endParaRPr sz="1400">
                        <a:latin typeface="Verdana"/>
                        <a:cs typeface="Verdana"/>
                      </a:endParaRPr>
                    </a:p>
                  </a:txBody>
                  <a:tcPr marL="0" marR="0" marT="21590" marB="0"/>
                </a:tc>
                <a:extLst>
                  <a:ext uri="{0D108BD9-81ED-4DB2-BD59-A6C34878D82A}">
                    <a16:rowId xmlns:a16="http://schemas.microsoft.com/office/drawing/2014/main" val="10001"/>
                  </a:ext>
                </a:extLst>
              </a:tr>
              <a:tr h="245228">
                <a:tc>
                  <a:txBody>
                    <a:bodyPr/>
                    <a:lstStyle/>
                    <a:p>
                      <a:pPr marL="31750">
                        <a:lnSpc>
                          <a:spcPts val="1830"/>
                        </a:lnSpc>
                      </a:pPr>
                      <a:r>
                        <a:rPr sz="1800" dirty="0">
                          <a:solidFill>
                            <a:srgbClr val="F5FCFF"/>
                          </a:solidFill>
                          <a:latin typeface="Times New Roman"/>
                          <a:cs typeface="Times New Roman"/>
                        </a:rPr>
                        <a:t>●</a:t>
                      </a:r>
                      <a:endParaRPr sz="1800">
                        <a:latin typeface="Times New Roman"/>
                        <a:cs typeface="Times New Roman"/>
                      </a:endParaRPr>
                    </a:p>
                  </a:txBody>
                  <a:tcPr marL="0" marR="0" marT="0" marB="0"/>
                </a:tc>
                <a:tc>
                  <a:txBody>
                    <a:bodyPr/>
                    <a:lstStyle/>
                    <a:p>
                      <a:pPr marL="178435">
                        <a:lnSpc>
                          <a:spcPts val="1660"/>
                        </a:lnSpc>
                        <a:spcBef>
                          <a:spcPts val="170"/>
                        </a:spcBef>
                      </a:pPr>
                      <a:r>
                        <a:rPr sz="1400" b="1" dirty="0">
                          <a:solidFill>
                            <a:srgbClr val="0D3A45"/>
                          </a:solidFill>
                          <a:latin typeface="Verdana"/>
                          <a:cs typeface="Verdana"/>
                        </a:rPr>
                        <a:t>2</a:t>
                      </a:r>
                      <a:endParaRPr sz="1400">
                        <a:latin typeface="Verdana"/>
                        <a:cs typeface="Verdana"/>
                      </a:endParaRPr>
                    </a:p>
                  </a:txBody>
                  <a:tcPr marL="0" marR="0" marT="21590" marB="0"/>
                </a:tc>
                <a:tc>
                  <a:txBody>
                    <a:bodyPr/>
                    <a:lstStyle/>
                    <a:p>
                      <a:pPr marL="498475">
                        <a:lnSpc>
                          <a:spcPts val="1660"/>
                        </a:lnSpc>
                        <a:spcBef>
                          <a:spcPts val="170"/>
                        </a:spcBef>
                      </a:pPr>
                      <a:r>
                        <a:rPr sz="1400" b="1" spc="-65" dirty="0">
                          <a:solidFill>
                            <a:srgbClr val="0D3A45"/>
                          </a:solidFill>
                          <a:latin typeface="Verdana"/>
                          <a:cs typeface="Verdana"/>
                        </a:rPr>
                        <a:t>fear</a:t>
                      </a:r>
                      <a:endParaRPr sz="1400">
                        <a:latin typeface="Verdana"/>
                        <a:cs typeface="Verdana"/>
                      </a:endParaRPr>
                    </a:p>
                  </a:txBody>
                  <a:tcPr marL="0" marR="0" marT="21590" marB="0"/>
                </a:tc>
                <a:tc>
                  <a:txBody>
                    <a:bodyPr/>
                    <a:lstStyle/>
                    <a:p>
                      <a:pPr marL="539115">
                        <a:lnSpc>
                          <a:spcPts val="1660"/>
                        </a:lnSpc>
                        <a:spcBef>
                          <a:spcPts val="170"/>
                        </a:spcBef>
                      </a:pPr>
                      <a:r>
                        <a:rPr sz="1400" b="1" spc="-80" dirty="0">
                          <a:solidFill>
                            <a:srgbClr val="0D3A45"/>
                          </a:solidFill>
                          <a:latin typeface="Verdana"/>
                          <a:cs typeface="Verdana"/>
                        </a:rPr>
                        <a:t>4097</a:t>
                      </a:r>
                      <a:endParaRPr sz="1400">
                        <a:latin typeface="Verdana"/>
                        <a:cs typeface="Verdana"/>
                      </a:endParaRPr>
                    </a:p>
                  </a:txBody>
                  <a:tcPr marL="0" marR="0" marT="21590" marB="0"/>
                </a:tc>
                <a:tc>
                  <a:txBody>
                    <a:bodyPr/>
                    <a:lstStyle/>
                    <a:p>
                      <a:pPr marR="41275" algn="r">
                        <a:lnSpc>
                          <a:spcPts val="1660"/>
                        </a:lnSpc>
                        <a:spcBef>
                          <a:spcPts val="170"/>
                        </a:spcBef>
                      </a:pPr>
                      <a:r>
                        <a:rPr sz="1400" b="1" dirty="0">
                          <a:solidFill>
                            <a:srgbClr val="0D3A45"/>
                          </a:solidFill>
                          <a:latin typeface="Verdana"/>
                          <a:cs typeface="Verdana"/>
                        </a:rPr>
                        <a:t>1024</a:t>
                      </a:r>
                      <a:endParaRPr sz="1400">
                        <a:latin typeface="Verdana"/>
                        <a:cs typeface="Verdana"/>
                      </a:endParaRPr>
                    </a:p>
                  </a:txBody>
                  <a:tcPr marL="0" marR="0" marT="21590" marB="0"/>
                </a:tc>
                <a:extLst>
                  <a:ext uri="{0D108BD9-81ED-4DB2-BD59-A6C34878D82A}">
                    <a16:rowId xmlns:a16="http://schemas.microsoft.com/office/drawing/2014/main" val="10002"/>
                  </a:ext>
                </a:extLst>
              </a:tr>
              <a:tr h="245723">
                <a:tc>
                  <a:txBody>
                    <a:bodyPr/>
                    <a:lstStyle/>
                    <a:p>
                      <a:pPr marL="31750">
                        <a:lnSpc>
                          <a:spcPts val="1835"/>
                        </a:lnSpc>
                      </a:pPr>
                      <a:r>
                        <a:rPr sz="1800" dirty="0">
                          <a:solidFill>
                            <a:srgbClr val="F5FCFF"/>
                          </a:solidFill>
                          <a:latin typeface="Times New Roman"/>
                          <a:cs typeface="Times New Roman"/>
                        </a:rPr>
                        <a:t>●</a:t>
                      </a:r>
                      <a:endParaRPr sz="1800">
                        <a:latin typeface="Times New Roman"/>
                        <a:cs typeface="Times New Roman"/>
                      </a:endParaRPr>
                    </a:p>
                  </a:txBody>
                  <a:tcPr marL="0" marR="0" marT="0" marB="0"/>
                </a:tc>
                <a:tc>
                  <a:txBody>
                    <a:bodyPr/>
                    <a:lstStyle/>
                    <a:p>
                      <a:pPr marL="178435">
                        <a:lnSpc>
                          <a:spcPts val="1660"/>
                        </a:lnSpc>
                        <a:spcBef>
                          <a:spcPts val="175"/>
                        </a:spcBef>
                      </a:pPr>
                      <a:r>
                        <a:rPr sz="1400" b="1" dirty="0">
                          <a:solidFill>
                            <a:srgbClr val="0D3A45"/>
                          </a:solidFill>
                          <a:latin typeface="Verdana"/>
                          <a:cs typeface="Verdana"/>
                        </a:rPr>
                        <a:t>3</a:t>
                      </a:r>
                      <a:endParaRPr sz="1400">
                        <a:latin typeface="Verdana"/>
                        <a:cs typeface="Verdana"/>
                      </a:endParaRPr>
                    </a:p>
                  </a:txBody>
                  <a:tcPr marL="0" marR="0" marT="22225" marB="0"/>
                </a:tc>
                <a:tc>
                  <a:txBody>
                    <a:bodyPr/>
                    <a:lstStyle/>
                    <a:p>
                      <a:pPr marL="396240">
                        <a:lnSpc>
                          <a:spcPts val="1660"/>
                        </a:lnSpc>
                        <a:spcBef>
                          <a:spcPts val="175"/>
                        </a:spcBef>
                      </a:pPr>
                      <a:r>
                        <a:rPr sz="1400" b="1" spc="-40" dirty="0">
                          <a:solidFill>
                            <a:srgbClr val="0D3A45"/>
                          </a:solidFill>
                          <a:latin typeface="Verdana"/>
                          <a:cs typeface="Verdana"/>
                        </a:rPr>
                        <a:t>happy</a:t>
                      </a:r>
                      <a:endParaRPr sz="1400">
                        <a:latin typeface="Verdana"/>
                        <a:cs typeface="Verdana"/>
                      </a:endParaRPr>
                    </a:p>
                  </a:txBody>
                  <a:tcPr marL="0" marR="0" marT="22225" marB="0"/>
                </a:tc>
                <a:tc>
                  <a:txBody>
                    <a:bodyPr/>
                    <a:lstStyle/>
                    <a:p>
                      <a:pPr marL="603250">
                        <a:lnSpc>
                          <a:spcPts val="1660"/>
                        </a:lnSpc>
                        <a:spcBef>
                          <a:spcPts val="175"/>
                        </a:spcBef>
                      </a:pPr>
                      <a:r>
                        <a:rPr sz="1400" b="1" spc="-225" dirty="0">
                          <a:solidFill>
                            <a:srgbClr val="0D3A45"/>
                          </a:solidFill>
                          <a:latin typeface="Verdana"/>
                          <a:cs typeface="Verdana"/>
                        </a:rPr>
                        <a:t>7215</a:t>
                      </a:r>
                      <a:endParaRPr sz="1400">
                        <a:latin typeface="Verdana"/>
                        <a:cs typeface="Verdana"/>
                      </a:endParaRPr>
                    </a:p>
                  </a:txBody>
                  <a:tcPr marL="0" marR="0" marT="22225" marB="0"/>
                </a:tc>
                <a:tc>
                  <a:txBody>
                    <a:bodyPr/>
                    <a:lstStyle/>
                    <a:p>
                      <a:pPr marR="58419" algn="r">
                        <a:lnSpc>
                          <a:spcPts val="1660"/>
                        </a:lnSpc>
                        <a:spcBef>
                          <a:spcPts val="175"/>
                        </a:spcBef>
                      </a:pPr>
                      <a:r>
                        <a:rPr sz="1400" b="1" dirty="0">
                          <a:solidFill>
                            <a:srgbClr val="0D3A45"/>
                          </a:solidFill>
                          <a:latin typeface="Verdana"/>
                          <a:cs typeface="Verdana"/>
                        </a:rPr>
                        <a:t>1774</a:t>
                      </a:r>
                      <a:endParaRPr sz="1400">
                        <a:latin typeface="Verdana"/>
                        <a:cs typeface="Verdana"/>
                      </a:endParaRPr>
                    </a:p>
                  </a:txBody>
                  <a:tcPr marL="0" marR="0" marT="22225" marB="0"/>
                </a:tc>
                <a:extLst>
                  <a:ext uri="{0D108BD9-81ED-4DB2-BD59-A6C34878D82A}">
                    <a16:rowId xmlns:a16="http://schemas.microsoft.com/office/drawing/2014/main" val="10003"/>
                  </a:ext>
                </a:extLst>
              </a:tr>
              <a:tr h="245508">
                <a:tc>
                  <a:txBody>
                    <a:bodyPr/>
                    <a:lstStyle/>
                    <a:p>
                      <a:pPr marL="31750">
                        <a:lnSpc>
                          <a:spcPts val="1835"/>
                        </a:lnSpc>
                      </a:pPr>
                      <a:r>
                        <a:rPr sz="1800" dirty="0">
                          <a:solidFill>
                            <a:srgbClr val="F5FCFF"/>
                          </a:solidFill>
                          <a:latin typeface="Times New Roman"/>
                          <a:cs typeface="Times New Roman"/>
                        </a:rPr>
                        <a:t>●</a:t>
                      </a:r>
                      <a:endParaRPr sz="1800">
                        <a:latin typeface="Times New Roman"/>
                        <a:cs typeface="Times New Roman"/>
                      </a:endParaRPr>
                    </a:p>
                  </a:txBody>
                  <a:tcPr marL="0" marR="0" marT="0" marB="0"/>
                </a:tc>
                <a:tc>
                  <a:txBody>
                    <a:bodyPr/>
                    <a:lstStyle/>
                    <a:p>
                      <a:pPr marL="178435">
                        <a:lnSpc>
                          <a:spcPts val="1660"/>
                        </a:lnSpc>
                        <a:spcBef>
                          <a:spcPts val="175"/>
                        </a:spcBef>
                      </a:pPr>
                      <a:r>
                        <a:rPr sz="1400" b="1" dirty="0">
                          <a:solidFill>
                            <a:srgbClr val="0D3A45"/>
                          </a:solidFill>
                          <a:latin typeface="Verdana"/>
                          <a:cs typeface="Verdana"/>
                        </a:rPr>
                        <a:t>4</a:t>
                      </a:r>
                      <a:endParaRPr sz="1400">
                        <a:latin typeface="Verdana"/>
                        <a:cs typeface="Verdana"/>
                      </a:endParaRPr>
                    </a:p>
                  </a:txBody>
                  <a:tcPr marL="0" marR="0" marT="22225" marB="0"/>
                </a:tc>
                <a:tc>
                  <a:txBody>
                    <a:bodyPr/>
                    <a:lstStyle/>
                    <a:p>
                      <a:pPr marL="514984">
                        <a:lnSpc>
                          <a:spcPts val="1660"/>
                        </a:lnSpc>
                        <a:spcBef>
                          <a:spcPts val="175"/>
                        </a:spcBef>
                      </a:pPr>
                      <a:r>
                        <a:rPr sz="1400" b="1" spc="-55" dirty="0">
                          <a:solidFill>
                            <a:srgbClr val="0D3A45"/>
                          </a:solidFill>
                          <a:latin typeface="Verdana"/>
                          <a:cs typeface="Verdana"/>
                        </a:rPr>
                        <a:t>sad</a:t>
                      </a:r>
                      <a:endParaRPr sz="1400">
                        <a:latin typeface="Verdana"/>
                        <a:cs typeface="Verdana"/>
                      </a:endParaRPr>
                    </a:p>
                  </a:txBody>
                  <a:tcPr marL="0" marR="0" marT="22225" marB="0"/>
                </a:tc>
                <a:tc>
                  <a:txBody>
                    <a:bodyPr/>
                    <a:lstStyle/>
                    <a:p>
                      <a:pPr marL="568325">
                        <a:lnSpc>
                          <a:spcPts val="1660"/>
                        </a:lnSpc>
                        <a:spcBef>
                          <a:spcPts val="175"/>
                        </a:spcBef>
                      </a:pPr>
                      <a:r>
                        <a:rPr sz="1400" b="1" spc="-80" dirty="0">
                          <a:solidFill>
                            <a:srgbClr val="0D3A45"/>
                          </a:solidFill>
                          <a:latin typeface="Verdana"/>
                          <a:cs typeface="Verdana"/>
                        </a:rPr>
                        <a:t>4830</a:t>
                      </a:r>
                      <a:endParaRPr sz="1400">
                        <a:latin typeface="Verdana"/>
                        <a:cs typeface="Verdana"/>
                      </a:endParaRPr>
                    </a:p>
                  </a:txBody>
                  <a:tcPr marL="0" marR="0" marT="22225" marB="0"/>
                </a:tc>
                <a:tc>
                  <a:txBody>
                    <a:bodyPr/>
                    <a:lstStyle/>
                    <a:p>
                      <a:pPr marR="24130" algn="r">
                        <a:lnSpc>
                          <a:spcPts val="1660"/>
                        </a:lnSpc>
                        <a:spcBef>
                          <a:spcPts val="175"/>
                        </a:spcBef>
                      </a:pPr>
                      <a:r>
                        <a:rPr sz="1400" b="1" dirty="0">
                          <a:solidFill>
                            <a:srgbClr val="0D3A45"/>
                          </a:solidFill>
                          <a:latin typeface="Verdana"/>
                          <a:cs typeface="Verdana"/>
                        </a:rPr>
                        <a:t>1247</a:t>
                      </a:r>
                      <a:endParaRPr sz="1400">
                        <a:latin typeface="Verdana"/>
                        <a:cs typeface="Verdana"/>
                      </a:endParaRPr>
                    </a:p>
                  </a:txBody>
                  <a:tcPr marL="0" marR="0" marT="22225" marB="0"/>
                </a:tc>
                <a:extLst>
                  <a:ext uri="{0D108BD9-81ED-4DB2-BD59-A6C34878D82A}">
                    <a16:rowId xmlns:a16="http://schemas.microsoft.com/office/drawing/2014/main" val="10004"/>
                  </a:ext>
                </a:extLst>
              </a:tr>
              <a:tr h="245351">
                <a:tc>
                  <a:txBody>
                    <a:bodyPr/>
                    <a:lstStyle/>
                    <a:p>
                      <a:pPr marL="31750">
                        <a:lnSpc>
                          <a:spcPts val="1830"/>
                        </a:lnSpc>
                      </a:pPr>
                      <a:r>
                        <a:rPr sz="1800" dirty="0">
                          <a:solidFill>
                            <a:srgbClr val="F5FCFF"/>
                          </a:solidFill>
                          <a:latin typeface="Times New Roman"/>
                          <a:cs typeface="Times New Roman"/>
                        </a:rPr>
                        <a:t>●</a:t>
                      </a:r>
                      <a:endParaRPr sz="1800">
                        <a:latin typeface="Times New Roman"/>
                        <a:cs typeface="Times New Roman"/>
                      </a:endParaRPr>
                    </a:p>
                  </a:txBody>
                  <a:tcPr marL="0" marR="0" marT="0" marB="0"/>
                </a:tc>
                <a:tc>
                  <a:txBody>
                    <a:bodyPr/>
                    <a:lstStyle/>
                    <a:p>
                      <a:pPr marL="178435">
                        <a:lnSpc>
                          <a:spcPts val="1660"/>
                        </a:lnSpc>
                        <a:spcBef>
                          <a:spcPts val="170"/>
                        </a:spcBef>
                      </a:pPr>
                      <a:r>
                        <a:rPr sz="1400" b="1" dirty="0">
                          <a:solidFill>
                            <a:srgbClr val="0D3A45"/>
                          </a:solidFill>
                          <a:latin typeface="Verdana"/>
                          <a:cs typeface="Verdana"/>
                        </a:rPr>
                        <a:t>5</a:t>
                      </a:r>
                      <a:endParaRPr sz="1400">
                        <a:latin typeface="Verdana"/>
                        <a:cs typeface="Verdana"/>
                      </a:endParaRPr>
                    </a:p>
                  </a:txBody>
                  <a:tcPr marL="0" marR="0" marT="21590" marB="0"/>
                </a:tc>
                <a:tc>
                  <a:txBody>
                    <a:bodyPr/>
                    <a:lstStyle/>
                    <a:p>
                      <a:pPr marL="245110">
                        <a:lnSpc>
                          <a:spcPts val="1660"/>
                        </a:lnSpc>
                        <a:spcBef>
                          <a:spcPts val="170"/>
                        </a:spcBef>
                      </a:pPr>
                      <a:r>
                        <a:rPr sz="1400" b="1" spc="-60" dirty="0">
                          <a:solidFill>
                            <a:srgbClr val="0D3A45"/>
                          </a:solidFill>
                          <a:latin typeface="Verdana"/>
                          <a:cs typeface="Verdana"/>
                        </a:rPr>
                        <a:t>surprised</a:t>
                      </a:r>
                      <a:endParaRPr sz="1400">
                        <a:latin typeface="Verdana"/>
                        <a:cs typeface="Verdana"/>
                      </a:endParaRPr>
                    </a:p>
                  </a:txBody>
                  <a:tcPr marL="0" marR="0" marT="21590" marB="0"/>
                </a:tc>
                <a:tc>
                  <a:txBody>
                    <a:bodyPr/>
                    <a:lstStyle/>
                    <a:p>
                      <a:pPr marL="591185">
                        <a:lnSpc>
                          <a:spcPts val="1660"/>
                        </a:lnSpc>
                        <a:spcBef>
                          <a:spcPts val="170"/>
                        </a:spcBef>
                      </a:pPr>
                      <a:r>
                        <a:rPr sz="1400" b="1" spc="-295" dirty="0">
                          <a:solidFill>
                            <a:srgbClr val="0D3A45"/>
                          </a:solidFill>
                          <a:latin typeface="Verdana"/>
                          <a:cs typeface="Verdana"/>
                        </a:rPr>
                        <a:t>3171</a:t>
                      </a:r>
                      <a:endParaRPr sz="1400">
                        <a:latin typeface="Verdana"/>
                        <a:cs typeface="Verdana"/>
                      </a:endParaRPr>
                    </a:p>
                  </a:txBody>
                  <a:tcPr marL="0" marR="0" marT="21590" marB="0"/>
                </a:tc>
                <a:tc>
                  <a:txBody>
                    <a:bodyPr/>
                    <a:lstStyle/>
                    <a:p>
                      <a:pPr marR="125095" algn="r">
                        <a:lnSpc>
                          <a:spcPts val="1660"/>
                        </a:lnSpc>
                        <a:spcBef>
                          <a:spcPts val="170"/>
                        </a:spcBef>
                      </a:pPr>
                      <a:r>
                        <a:rPr sz="1400" b="1" dirty="0">
                          <a:solidFill>
                            <a:srgbClr val="0D3A45"/>
                          </a:solidFill>
                          <a:latin typeface="Verdana"/>
                          <a:cs typeface="Verdana"/>
                        </a:rPr>
                        <a:t>8</a:t>
                      </a:r>
                      <a:r>
                        <a:rPr sz="1400" b="1" spc="-10" dirty="0">
                          <a:solidFill>
                            <a:srgbClr val="0D3A45"/>
                          </a:solidFill>
                          <a:latin typeface="Verdana"/>
                          <a:cs typeface="Verdana"/>
                        </a:rPr>
                        <a:t>3</a:t>
                      </a:r>
                      <a:r>
                        <a:rPr sz="1400" b="1" dirty="0">
                          <a:solidFill>
                            <a:srgbClr val="0D3A45"/>
                          </a:solidFill>
                          <a:latin typeface="Verdana"/>
                          <a:cs typeface="Verdana"/>
                        </a:rPr>
                        <a:t>1</a:t>
                      </a:r>
                      <a:endParaRPr sz="1400">
                        <a:latin typeface="Verdana"/>
                        <a:cs typeface="Verdana"/>
                      </a:endParaRPr>
                    </a:p>
                  </a:txBody>
                  <a:tcPr marL="0" marR="0" marT="21590" marB="0"/>
                </a:tc>
                <a:extLst>
                  <a:ext uri="{0D108BD9-81ED-4DB2-BD59-A6C34878D82A}">
                    <a16:rowId xmlns:a16="http://schemas.microsoft.com/office/drawing/2014/main" val="10005"/>
                  </a:ext>
                </a:extLst>
              </a:tr>
              <a:tr h="249260">
                <a:tc>
                  <a:txBody>
                    <a:bodyPr/>
                    <a:lstStyle/>
                    <a:p>
                      <a:pPr marL="31750">
                        <a:lnSpc>
                          <a:spcPts val="1864"/>
                        </a:lnSpc>
                      </a:pPr>
                      <a:r>
                        <a:rPr sz="1800" dirty="0">
                          <a:solidFill>
                            <a:srgbClr val="F5FCFF"/>
                          </a:solidFill>
                          <a:latin typeface="Times New Roman"/>
                          <a:cs typeface="Times New Roman"/>
                        </a:rPr>
                        <a:t>●</a:t>
                      </a:r>
                      <a:endParaRPr sz="1800">
                        <a:latin typeface="Times New Roman"/>
                        <a:cs typeface="Times New Roman"/>
                      </a:endParaRPr>
                    </a:p>
                  </a:txBody>
                  <a:tcPr marL="0" marR="0" marT="0" marB="0"/>
                </a:tc>
                <a:tc>
                  <a:txBody>
                    <a:bodyPr/>
                    <a:lstStyle/>
                    <a:p>
                      <a:pPr marL="178435">
                        <a:lnSpc>
                          <a:spcPct val="100000"/>
                        </a:lnSpc>
                        <a:spcBef>
                          <a:spcPts val="170"/>
                        </a:spcBef>
                      </a:pPr>
                      <a:r>
                        <a:rPr sz="1400" b="1" dirty="0">
                          <a:solidFill>
                            <a:srgbClr val="0D3A45"/>
                          </a:solidFill>
                          <a:latin typeface="Verdana"/>
                          <a:cs typeface="Verdana"/>
                        </a:rPr>
                        <a:t>6</a:t>
                      </a:r>
                      <a:endParaRPr sz="1400">
                        <a:latin typeface="Verdana"/>
                        <a:cs typeface="Verdana"/>
                      </a:endParaRPr>
                    </a:p>
                  </a:txBody>
                  <a:tcPr marL="0" marR="0" marT="21590" marB="0"/>
                </a:tc>
                <a:tc>
                  <a:txBody>
                    <a:bodyPr/>
                    <a:lstStyle/>
                    <a:p>
                      <a:pPr marL="353695">
                        <a:lnSpc>
                          <a:spcPct val="100000"/>
                        </a:lnSpc>
                        <a:spcBef>
                          <a:spcPts val="170"/>
                        </a:spcBef>
                      </a:pPr>
                      <a:r>
                        <a:rPr sz="1400" b="1" spc="-55" dirty="0">
                          <a:solidFill>
                            <a:srgbClr val="0D3A45"/>
                          </a:solidFill>
                          <a:latin typeface="Verdana"/>
                          <a:cs typeface="Verdana"/>
                        </a:rPr>
                        <a:t>neutral</a:t>
                      </a:r>
                      <a:endParaRPr sz="1400">
                        <a:latin typeface="Verdana"/>
                        <a:cs typeface="Verdana"/>
                      </a:endParaRPr>
                    </a:p>
                  </a:txBody>
                  <a:tcPr marL="0" marR="0" marT="21590" marB="0"/>
                </a:tc>
                <a:tc>
                  <a:txBody>
                    <a:bodyPr/>
                    <a:lstStyle/>
                    <a:p>
                      <a:pPr marL="549910">
                        <a:lnSpc>
                          <a:spcPct val="100000"/>
                        </a:lnSpc>
                        <a:spcBef>
                          <a:spcPts val="170"/>
                        </a:spcBef>
                      </a:pPr>
                      <a:r>
                        <a:rPr sz="1400" b="1" spc="-100" dirty="0">
                          <a:solidFill>
                            <a:srgbClr val="0D3A45"/>
                          </a:solidFill>
                          <a:latin typeface="Verdana"/>
                          <a:cs typeface="Verdana"/>
                        </a:rPr>
                        <a:t>4965</a:t>
                      </a:r>
                      <a:endParaRPr sz="1400">
                        <a:latin typeface="Verdana"/>
                        <a:cs typeface="Verdana"/>
                      </a:endParaRPr>
                    </a:p>
                  </a:txBody>
                  <a:tcPr marL="0" marR="0" marT="21590" marB="0"/>
                </a:tc>
                <a:tc>
                  <a:txBody>
                    <a:bodyPr/>
                    <a:lstStyle/>
                    <a:p>
                      <a:pPr marR="74295" algn="r">
                        <a:lnSpc>
                          <a:spcPct val="100000"/>
                        </a:lnSpc>
                        <a:spcBef>
                          <a:spcPts val="170"/>
                        </a:spcBef>
                      </a:pPr>
                      <a:r>
                        <a:rPr sz="1400" b="1" dirty="0">
                          <a:solidFill>
                            <a:srgbClr val="0D3A45"/>
                          </a:solidFill>
                          <a:latin typeface="Verdana"/>
                          <a:cs typeface="Verdana"/>
                        </a:rPr>
                        <a:t>1233</a:t>
                      </a:r>
                      <a:endParaRPr sz="1400" dirty="0">
                        <a:latin typeface="Verdana"/>
                        <a:cs typeface="Verdana"/>
                      </a:endParaRPr>
                    </a:p>
                  </a:txBody>
                  <a:tcPr marL="0" marR="0" marT="21590" marB="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9910" y="286258"/>
            <a:ext cx="2898140" cy="482600"/>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CC0000"/>
                </a:solidFill>
              </a:rPr>
              <a:t>D</a:t>
            </a:r>
            <a:r>
              <a:rPr sz="3000" spc="-45" dirty="0">
                <a:solidFill>
                  <a:srgbClr val="CC0000"/>
                </a:solidFill>
              </a:rPr>
              <a:t>e</a:t>
            </a:r>
            <a:r>
              <a:rPr sz="3000" spc="-65" dirty="0">
                <a:solidFill>
                  <a:srgbClr val="CC0000"/>
                </a:solidFill>
              </a:rPr>
              <a:t>p</a:t>
            </a:r>
            <a:r>
              <a:rPr sz="3000" spc="-60" dirty="0">
                <a:solidFill>
                  <a:srgbClr val="CC0000"/>
                </a:solidFill>
              </a:rPr>
              <a:t>e</a:t>
            </a:r>
            <a:r>
              <a:rPr sz="3000" spc="-65" dirty="0">
                <a:solidFill>
                  <a:srgbClr val="CC0000"/>
                </a:solidFill>
              </a:rPr>
              <a:t>nde</a:t>
            </a:r>
            <a:r>
              <a:rPr sz="3000" spc="-60" dirty="0">
                <a:solidFill>
                  <a:srgbClr val="CC0000"/>
                </a:solidFill>
              </a:rPr>
              <a:t>n</a:t>
            </a:r>
            <a:r>
              <a:rPr sz="3000" spc="-65" dirty="0">
                <a:solidFill>
                  <a:srgbClr val="CC0000"/>
                </a:solidFill>
              </a:rPr>
              <a:t>ci</a:t>
            </a:r>
            <a:r>
              <a:rPr sz="3000" spc="-100" dirty="0">
                <a:solidFill>
                  <a:srgbClr val="CC0000"/>
                </a:solidFill>
              </a:rPr>
              <a:t>e</a:t>
            </a:r>
            <a:r>
              <a:rPr sz="3000" spc="-190" dirty="0">
                <a:solidFill>
                  <a:srgbClr val="CC0000"/>
                </a:solidFill>
              </a:rPr>
              <a:t>s</a:t>
            </a:r>
            <a:endParaRPr sz="3000"/>
          </a:p>
        </p:txBody>
      </p:sp>
      <p:sp>
        <p:nvSpPr>
          <p:cNvPr id="4" name="object 4"/>
          <p:cNvSpPr txBox="1"/>
          <p:nvPr/>
        </p:nvSpPr>
        <p:spPr>
          <a:xfrm>
            <a:off x="8822690" y="4781594"/>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latin typeface="Arial"/>
                <a:cs typeface="Arial"/>
              </a:rPr>
              <a:t>6</a:t>
            </a:fld>
            <a:endParaRPr sz="1000">
              <a:latin typeface="Arial"/>
              <a:cs typeface="Arial"/>
            </a:endParaRPr>
          </a:p>
        </p:txBody>
      </p:sp>
      <p:sp>
        <p:nvSpPr>
          <p:cNvPr id="3" name="object 3"/>
          <p:cNvSpPr txBox="1"/>
          <p:nvPr/>
        </p:nvSpPr>
        <p:spPr>
          <a:xfrm>
            <a:off x="453034" y="807211"/>
            <a:ext cx="2856230" cy="3866515"/>
          </a:xfrm>
          <a:prstGeom prst="rect">
            <a:avLst/>
          </a:prstGeom>
        </p:spPr>
        <p:txBody>
          <a:bodyPr vert="horz" wrap="square" lIns="0" tIns="12065" rIns="0" bIns="0" rtlCol="0">
            <a:spAutoFit/>
          </a:bodyPr>
          <a:lstStyle/>
          <a:p>
            <a:pPr marL="288290" indent="-276225">
              <a:lnSpc>
                <a:spcPct val="100000"/>
              </a:lnSpc>
              <a:spcBef>
                <a:spcPts val="95"/>
              </a:spcBef>
              <a:buClr>
                <a:srgbClr val="000000"/>
              </a:buClr>
              <a:buSzPct val="96428"/>
              <a:buAutoNum type="arabicPeriod"/>
              <a:tabLst>
                <a:tab pos="288925" algn="l"/>
              </a:tabLst>
            </a:pPr>
            <a:r>
              <a:rPr sz="2800" b="1" spc="-10" dirty="0">
                <a:solidFill>
                  <a:srgbClr val="23292D"/>
                </a:solidFill>
                <a:latin typeface="Carlito"/>
                <a:cs typeface="Carlito"/>
              </a:rPr>
              <a:t>Python</a:t>
            </a:r>
            <a:r>
              <a:rPr sz="2800" b="1" spc="15" dirty="0">
                <a:solidFill>
                  <a:srgbClr val="23292D"/>
                </a:solidFill>
                <a:latin typeface="Carlito"/>
                <a:cs typeface="Carlito"/>
              </a:rPr>
              <a:t> </a:t>
            </a:r>
            <a:r>
              <a:rPr sz="2800" b="1" spc="-5" dirty="0">
                <a:solidFill>
                  <a:srgbClr val="23292D"/>
                </a:solidFill>
                <a:latin typeface="Carlito"/>
                <a:cs typeface="Carlito"/>
              </a:rPr>
              <a:t>3</a:t>
            </a:r>
            <a:endParaRPr sz="2800">
              <a:latin typeface="Carlito"/>
              <a:cs typeface="Carlito"/>
            </a:endParaRPr>
          </a:p>
          <a:p>
            <a:pPr marL="12700" marR="5080">
              <a:lnSpc>
                <a:spcPts val="6720"/>
              </a:lnSpc>
              <a:spcBef>
                <a:spcPts val="785"/>
              </a:spcBef>
              <a:buClr>
                <a:srgbClr val="000000"/>
              </a:buClr>
              <a:buSzPct val="96428"/>
              <a:buAutoNum type="arabicPeriod"/>
              <a:tabLst>
                <a:tab pos="288925" algn="l"/>
              </a:tabLst>
            </a:pPr>
            <a:r>
              <a:rPr sz="2800" b="1" spc="-10" dirty="0">
                <a:solidFill>
                  <a:srgbClr val="23292D"/>
                </a:solidFill>
                <a:latin typeface="Carlito"/>
                <a:cs typeface="Carlito"/>
              </a:rPr>
              <a:t>Tensorflow 2.0 </a:t>
            </a:r>
            <a:r>
              <a:rPr sz="2800" b="1" spc="-10" dirty="0">
                <a:latin typeface="Carlito"/>
                <a:cs typeface="Carlito"/>
              </a:rPr>
              <a:t> </a:t>
            </a:r>
            <a:r>
              <a:rPr sz="2800" b="1" spc="-5" dirty="0">
                <a:latin typeface="Carlito"/>
                <a:cs typeface="Carlito"/>
              </a:rPr>
              <a:t>3.</a:t>
            </a:r>
            <a:r>
              <a:rPr sz="2800" b="1" spc="-5" dirty="0">
                <a:solidFill>
                  <a:srgbClr val="23292D"/>
                </a:solidFill>
                <a:latin typeface="Carlito"/>
                <a:cs typeface="Carlito"/>
              </a:rPr>
              <a:t>Streamlit</a:t>
            </a:r>
            <a:endParaRPr sz="2800">
              <a:latin typeface="Carlito"/>
              <a:cs typeface="Carlito"/>
            </a:endParaRPr>
          </a:p>
          <a:p>
            <a:pPr marL="12700" marR="5080">
              <a:lnSpc>
                <a:spcPts val="6720"/>
              </a:lnSpc>
              <a:spcBef>
                <a:spcPts val="5"/>
              </a:spcBef>
            </a:pPr>
            <a:r>
              <a:rPr sz="2800" b="1" spc="-5" dirty="0">
                <a:latin typeface="Carlito"/>
                <a:cs typeface="Carlito"/>
              </a:rPr>
              <a:t>4</a:t>
            </a:r>
            <a:r>
              <a:rPr sz="2800" b="1" dirty="0">
                <a:latin typeface="Carlito"/>
                <a:cs typeface="Carlito"/>
              </a:rPr>
              <a:t>.</a:t>
            </a:r>
            <a:r>
              <a:rPr sz="2800" b="1" spc="-5" dirty="0">
                <a:solidFill>
                  <a:srgbClr val="23292D"/>
                </a:solidFill>
                <a:latin typeface="Carlito"/>
                <a:cs typeface="Carlito"/>
              </a:rPr>
              <a:t>Streamli</a:t>
            </a:r>
            <a:r>
              <a:rPr sz="2800" b="1" spc="-15" dirty="0">
                <a:solidFill>
                  <a:srgbClr val="23292D"/>
                </a:solidFill>
                <a:latin typeface="Carlito"/>
                <a:cs typeface="Carlito"/>
              </a:rPr>
              <a:t>t</a:t>
            </a:r>
            <a:r>
              <a:rPr sz="2800" b="1" spc="-10" dirty="0">
                <a:solidFill>
                  <a:srgbClr val="23292D"/>
                </a:solidFill>
                <a:latin typeface="Carlito"/>
                <a:cs typeface="Carlito"/>
              </a:rPr>
              <a:t>-Webrtc  </a:t>
            </a:r>
            <a:r>
              <a:rPr sz="2800" b="1" spc="-5" dirty="0">
                <a:latin typeface="Carlito"/>
                <a:cs typeface="Carlito"/>
              </a:rPr>
              <a:t>5.</a:t>
            </a:r>
            <a:r>
              <a:rPr sz="2800" b="1" spc="-5" dirty="0">
                <a:solidFill>
                  <a:srgbClr val="23292D"/>
                </a:solidFill>
                <a:latin typeface="Carlito"/>
                <a:cs typeface="Carlito"/>
              </a:rPr>
              <a:t>OpenCV</a:t>
            </a:r>
            <a:endParaRPr sz="28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432" y="0"/>
            <a:ext cx="3077210" cy="483234"/>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CC0000"/>
                </a:solidFill>
              </a:rPr>
              <a:t>Model</a:t>
            </a:r>
            <a:r>
              <a:rPr sz="3000" spc="-270" dirty="0">
                <a:solidFill>
                  <a:srgbClr val="CC0000"/>
                </a:solidFill>
              </a:rPr>
              <a:t> </a:t>
            </a:r>
            <a:r>
              <a:rPr sz="3000" spc="-95" dirty="0">
                <a:solidFill>
                  <a:srgbClr val="CC0000"/>
                </a:solidFill>
              </a:rPr>
              <a:t>Creation</a:t>
            </a:r>
            <a:endParaRPr sz="3000"/>
          </a:p>
        </p:txBody>
      </p:sp>
      <p:sp>
        <p:nvSpPr>
          <p:cNvPr id="3" name="object 3"/>
          <p:cNvSpPr txBox="1"/>
          <p:nvPr/>
        </p:nvSpPr>
        <p:spPr>
          <a:xfrm>
            <a:off x="218033" y="568909"/>
            <a:ext cx="2446020" cy="920750"/>
          </a:xfrm>
          <a:prstGeom prst="rect">
            <a:avLst/>
          </a:prstGeom>
        </p:spPr>
        <p:txBody>
          <a:bodyPr vert="horz" wrap="square" lIns="0" tIns="13335" rIns="0" bIns="0" rtlCol="0">
            <a:spAutoFit/>
          </a:bodyPr>
          <a:lstStyle/>
          <a:p>
            <a:pPr marL="12700">
              <a:lnSpc>
                <a:spcPct val="100000"/>
              </a:lnSpc>
              <a:spcBef>
                <a:spcPts val="105"/>
              </a:spcBef>
            </a:pPr>
            <a:r>
              <a:rPr sz="1400" b="1" spc="-355" dirty="0">
                <a:solidFill>
                  <a:srgbClr val="990000"/>
                </a:solidFill>
                <a:latin typeface="Verdana"/>
                <a:cs typeface="Verdana"/>
              </a:rPr>
              <a:t>1) </a:t>
            </a:r>
            <a:r>
              <a:rPr sz="1400" b="1" spc="-45" dirty="0">
                <a:solidFill>
                  <a:srgbClr val="990000"/>
                </a:solidFill>
                <a:latin typeface="Verdana"/>
                <a:cs typeface="Verdana"/>
              </a:rPr>
              <a:t>Using</a:t>
            </a:r>
            <a:r>
              <a:rPr sz="1400" b="1" spc="-95" dirty="0">
                <a:solidFill>
                  <a:srgbClr val="990000"/>
                </a:solidFill>
                <a:latin typeface="Verdana"/>
                <a:cs typeface="Verdana"/>
              </a:rPr>
              <a:t> </a:t>
            </a:r>
            <a:r>
              <a:rPr sz="1400" b="1" spc="-30" dirty="0">
                <a:solidFill>
                  <a:srgbClr val="990000"/>
                </a:solidFill>
                <a:latin typeface="Verdana"/>
                <a:cs typeface="Verdana"/>
              </a:rPr>
              <a:t>DeepFace</a:t>
            </a:r>
            <a:endParaRPr sz="1400">
              <a:latin typeface="Verdana"/>
              <a:cs typeface="Verdana"/>
            </a:endParaRPr>
          </a:p>
          <a:p>
            <a:pPr>
              <a:lnSpc>
                <a:spcPct val="100000"/>
              </a:lnSpc>
            </a:pPr>
            <a:endParaRPr sz="1700">
              <a:latin typeface="Verdana"/>
              <a:cs typeface="Verdana"/>
            </a:endParaRPr>
          </a:p>
          <a:p>
            <a:pPr marL="602615">
              <a:lnSpc>
                <a:spcPct val="100000"/>
              </a:lnSpc>
              <a:spcBef>
                <a:spcPts val="1135"/>
              </a:spcBef>
            </a:pPr>
            <a:r>
              <a:rPr sz="1800" spc="-5" dirty="0">
                <a:solidFill>
                  <a:srgbClr val="23292D"/>
                </a:solidFill>
                <a:latin typeface="Carlito"/>
                <a:cs typeface="Carlito"/>
              </a:rPr>
              <a:t>What is DeepFace</a:t>
            </a:r>
            <a:r>
              <a:rPr sz="1800" spc="-20" dirty="0">
                <a:solidFill>
                  <a:srgbClr val="23292D"/>
                </a:solidFill>
                <a:latin typeface="Carlito"/>
                <a:cs typeface="Carlito"/>
              </a:rPr>
              <a:t> </a:t>
            </a:r>
            <a:r>
              <a:rPr sz="1800" dirty="0">
                <a:solidFill>
                  <a:srgbClr val="23292D"/>
                </a:solidFill>
                <a:latin typeface="Carlito"/>
                <a:cs typeface="Carlito"/>
              </a:rPr>
              <a:t>?</a:t>
            </a:r>
            <a:endParaRPr sz="1800">
              <a:latin typeface="Carlito"/>
              <a:cs typeface="Carlito"/>
            </a:endParaRPr>
          </a:p>
        </p:txBody>
      </p:sp>
      <p:sp>
        <p:nvSpPr>
          <p:cNvPr id="5" name="object 5"/>
          <p:cNvSpPr txBox="1"/>
          <p:nvPr/>
        </p:nvSpPr>
        <p:spPr>
          <a:xfrm>
            <a:off x="768807" y="4331004"/>
            <a:ext cx="2282825" cy="300355"/>
          </a:xfrm>
          <a:prstGeom prst="rect">
            <a:avLst/>
          </a:prstGeom>
        </p:spPr>
        <p:txBody>
          <a:bodyPr vert="horz" wrap="square" lIns="0" tIns="12700" rIns="0" bIns="0" rtlCol="0">
            <a:spAutoFit/>
          </a:bodyPr>
          <a:lstStyle/>
          <a:p>
            <a:pPr marL="178435" indent="-166370">
              <a:lnSpc>
                <a:spcPct val="100000"/>
              </a:lnSpc>
              <a:spcBef>
                <a:spcPts val="100"/>
              </a:spcBef>
              <a:buChar char="•"/>
              <a:tabLst>
                <a:tab pos="179070" algn="l"/>
              </a:tabLst>
            </a:pPr>
            <a:r>
              <a:rPr sz="1800" spc="-5" dirty="0">
                <a:solidFill>
                  <a:srgbClr val="23292D"/>
                </a:solidFill>
                <a:latin typeface="Carlito"/>
                <a:cs typeface="Carlito"/>
              </a:rPr>
              <a:t>Remarks for</a:t>
            </a:r>
            <a:r>
              <a:rPr sz="1800" spc="-45" dirty="0">
                <a:solidFill>
                  <a:srgbClr val="23292D"/>
                </a:solidFill>
                <a:latin typeface="Carlito"/>
                <a:cs typeface="Carlito"/>
              </a:rPr>
              <a:t> </a:t>
            </a:r>
            <a:r>
              <a:rPr sz="1800" spc="-5" dirty="0">
                <a:solidFill>
                  <a:srgbClr val="23292D"/>
                </a:solidFill>
                <a:latin typeface="Carlito"/>
                <a:cs typeface="Carlito"/>
              </a:rPr>
              <a:t>DeepFace</a:t>
            </a:r>
            <a:endParaRPr sz="1800">
              <a:latin typeface="Carlito"/>
              <a:cs typeface="Carlito"/>
            </a:endParaRPr>
          </a:p>
        </p:txBody>
      </p:sp>
      <p:sp>
        <p:nvSpPr>
          <p:cNvPr id="6" name="object 6"/>
          <p:cNvSpPr txBox="1"/>
          <p:nvPr/>
        </p:nvSpPr>
        <p:spPr>
          <a:xfrm>
            <a:off x="8822690" y="4781594"/>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latin typeface="Arial"/>
                <a:cs typeface="Arial"/>
              </a:rPr>
              <a:t>7</a:t>
            </a:fld>
            <a:endParaRPr sz="1000">
              <a:latin typeface="Arial"/>
              <a:cs typeface="Arial"/>
            </a:endParaRPr>
          </a:p>
        </p:txBody>
      </p:sp>
      <p:pic>
        <p:nvPicPr>
          <p:cNvPr id="8" name="Picture 7">
            <a:extLst>
              <a:ext uri="{FF2B5EF4-FFF2-40B4-BE49-F238E27FC236}">
                <a16:creationId xmlns:a16="http://schemas.microsoft.com/office/drawing/2014/main" id="{16CDBCE1-8689-482D-B1CE-2C3302D57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42940"/>
            <a:ext cx="5379562" cy="2732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361645"/>
            <a:ext cx="3569970" cy="931544"/>
          </a:xfrm>
          <a:prstGeom prst="rect">
            <a:avLst/>
          </a:prstGeom>
        </p:spPr>
        <p:txBody>
          <a:bodyPr vert="horz" wrap="square" lIns="0" tIns="13335" rIns="0" bIns="0" rtlCol="0">
            <a:spAutoFit/>
          </a:bodyPr>
          <a:lstStyle/>
          <a:p>
            <a:pPr marL="12700">
              <a:lnSpc>
                <a:spcPct val="100000"/>
              </a:lnSpc>
              <a:spcBef>
                <a:spcPts val="105"/>
              </a:spcBef>
            </a:pPr>
            <a:r>
              <a:rPr sz="1400" b="1" spc="-215" dirty="0">
                <a:solidFill>
                  <a:srgbClr val="990000"/>
                </a:solidFill>
                <a:latin typeface="Verdana"/>
                <a:cs typeface="Verdana"/>
              </a:rPr>
              <a:t>2) </a:t>
            </a:r>
            <a:r>
              <a:rPr sz="1400" b="1" spc="-45" dirty="0">
                <a:solidFill>
                  <a:srgbClr val="990000"/>
                </a:solidFill>
                <a:latin typeface="Verdana"/>
                <a:cs typeface="Verdana"/>
              </a:rPr>
              <a:t>Using </a:t>
            </a:r>
            <a:r>
              <a:rPr sz="1400" b="1" spc="-75" dirty="0">
                <a:solidFill>
                  <a:srgbClr val="990000"/>
                </a:solidFill>
                <a:latin typeface="Verdana"/>
                <a:cs typeface="Verdana"/>
              </a:rPr>
              <a:t>Transfer</a:t>
            </a:r>
            <a:r>
              <a:rPr sz="1400" b="1" spc="-310" dirty="0">
                <a:solidFill>
                  <a:srgbClr val="990000"/>
                </a:solidFill>
                <a:latin typeface="Verdana"/>
                <a:cs typeface="Verdana"/>
              </a:rPr>
              <a:t> </a:t>
            </a:r>
            <a:r>
              <a:rPr sz="1400" b="1" spc="-45" dirty="0">
                <a:solidFill>
                  <a:srgbClr val="990000"/>
                </a:solidFill>
                <a:latin typeface="Verdana"/>
                <a:cs typeface="Verdana"/>
              </a:rPr>
              <a:t>Learning</a:t>
            </a:r>
            <a:endParaRPr sz="1400">
              <a:latin typeface="Verdana"/>
              <a:cs typeface="Verdana"/>
            </a:endParaRPr>
          </a:p>
          <a:p>
            <a:pPr>
              <a:lnSpc>
                <a:spcPct val="100000"/>
              </a:lnSpc>
            </a:pPr>
            <a:endParaRPr sz="1700">
              <a:latin typeface="Verdana"/>
              <a:cs typeface="Verdana"/>
            </a:endParaRPr>
          </a:p>
          <a:p>
            <a:pPr marL="736600">
              <a:lnSpc>
                <a:spcPct val="100000"/>
              </a:lnSpc>
              <a:spcBef>
                <a:spcPts val="1220"/>
              </a:spcBef>
            </a:pPr>
            <a:r>
              <a:rPr sz="1800" dirty="0">
                <a:latin typeface="Arial"/>
                <a:cs typeface="Arial"/>
              </a:rPr>
              <a:t>What </a:t>
            </a:r>
            <a:r>
              <a:rPr sz="1800" spc="-5" dirty="0">
                <a:latin typeface="Arial"/>
                <a:cs typeface="Arial"/>
              </a:rPr>
              <a:t>is </a:t>
            </a:r>
            <a:r>
              <a:rPr sz="1800" dirty="0">
                <a:latin typeface="Arial"/>
                <a:cs typeface="Arial"/>
              </a:rPr>
              <a:t>Transfer </a:t>
            </a:r>
            <a:r>
              <a:rPr sz="1800" spc="-5" dirty="0">
                <a:latin typeface="Arial"/>
                <a:cs typeface="Arial"/>
              </a:rPr>
              <a:t>Learning</a:t>
            </a:r>
            <a:r>
              <a:rPr sz="1800" spc="-55" dirty="0">
                <a:latin typeface="Arial"/>
                <a:cs typeface="Arial"/>
              </a:rPr>
              <a:t> </a:t>
            </a:r>
            <a:r>
              <a:rPr sz="1800" spc="-5" dirty="0">
                <a:latin typeface="Arial"/>
                <a:cs typeface="Arial"/>
              </a:rPr>
              <a:t>?</a:t>
            </a:r>
            <a:endParaRPr sz="1800">
              <a:latin typeface="Arial"/>
              <a:cs typeface="Arial"/>
            </a:endParaRPr>
          </a:p>
        </p:txBody>
      </p:sp>
      <p:sp>
        <p:nvSpPr>
          <p:cNvPr id="3" name="object 3"/>
          <p:cNvSpPr/>
          <p:nvPr/>
        </p:nvSpPr>
        <p:spPr>
          <a:xfrm>
            <a:off x="211836" y="1507236"/>
            <a:ext cx="8932164" cy="261213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44144" y="4316069"/>
            <a:ext cx="3012440" cy="299720"/>
          </a:xfrm>
          <a:prstGeom prst="rect">
            <a:avLst/>
          </a:prstGeom>
        </p:spPr>
        <p:txBody>
          <a:bodyPr vert="horz" wrap="square" lIns="0" tIns="12700" rIns="0" bIns="0" rtlCol="0">
            <a:spAutoFit/>
          </a:bodyPr>
          <a:lstStyle/>
          <a:p>
            <a:pPr marL="140335" indent="-128270">
              <a:lnSpc>
                <a:spcPct val="100000"/>
              </a:lnSpc>
              <a:spcBef>
                <a:spcPts val="100"/>
              </a:spcBef>
              <a:buSzPct val="77777"/>
              <a:buChar char="•"/>
              <a:tabLst>
                <a:tab pos="140970" algn="l"/>
              </a:tabLst>
            </a:pPr>
            <a:r>
              <a:rPr sz="1800" spc="-5" dirty="0">
                <a:solidFill>
                  <a:srgbClr val="23292D"/>
                </a:solidFill>
                <a:latin typeface="Carlito"/>
                <a:cs typeface="Carlito"/>
              </a:rPr>
              <a:t>Remarks for Transfer</a:t>
            </a:r>
            <a:r>
              <a:rPr sz="1800" spc="-25" dirty="0">
                <a:solidFill>
                  <a:srgbClr val="23292D"/>
                </a:solidFill>
                <a:latin typeface="Carlito"/>
                <a:cs typeface="Carlito"/>
              </a:rPr>
              <a:t> </a:t>
            </a:r>
            <a:r>
              <a:rPr sz="1800" spc="-5" dirty="0">
                <a:solidFill>
                  <a:srgbClr val="23292D"/>
                </a:solidFill>
                <a:latin typeface="Carlito"/>
                <a:cs typeface="Carlito"/>
              </a:rPr>
              <a:t>Learning.</a:t>
            </a:r>
            <a:endParaRPr sz="1800">
              <a:latin typeface="Carlito"/>
              <a:cs typeface="Carlito"/>
            </a:endParaRPr>
          </a:p>
        </p:txBody>
      </p:sp>
      <p:sp>
        <p:nvSpPr>
          <p:cNvPr id="5" name="object 5"/>
          <p:cNvSpPr txBox="1"/>
          <p:nvPr/>
        </p:nvSpPr>
        <p:spPr>
          <a:xfrm>
            <a:off x="8848090" y="4781594"/>
            <a:ext cx="95885" cy="167005"/>
          </a:xfrm>
          <a:prstGeom prst="rect">
            <a:avLst/>
          </a:prstGeom>
        </p:spPr>
        <p:txBody>
          <a:bodyPr vert="horz" wrap="square" lIns="0" tIns="0" rIns="0" bIns="0" rtlCol="0">
            <a:spAutoFit/>
          </a:bodyPr>
          <a:lstStyle/>
          <a:p>
            <a:pPr marL="12700">
              <a:lnSpc>
                <a:spcPct val="100000"/>
              </a:lnSpc>
            </a:pPr>
            <a:r>
              <a:rPr sz="1000" spc="-5" dirty="0">
                <a:latin typeface="Arial"/>
                <a:cs typeface="Arial"/>
              </a:rPr>
              <a:t>8</a:t>
            </a:r>
            <a:endParaRPr sz="1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128" y="346709"/>
            <a:ext cx="2480310" cy="804545"/>
          </a:xfrm>
          <a:prstGeom prst="rect">
            <a:avLst/>
          </a:prstGeom>
        </p:spPr>
        <p:txBody>
          <a:bodyPr vert="horz" wrap="square" lIns="0" tIns="13335" rIns="0" bIns="0" rtlCol="0">
            <a:spAutoFit/>
          </a:bodyPr>
          <a:lstStyle/>
          <a:p>
            <a:pPr marL="12700">
              <a:lnSpc>
                <a:spcPct val="100000"/>
              </a:lnSpc>
              <a:spcBef>
                <a:spcPts val="105"/>
              </a:spcBef>
            </a:pPr>
            <a:r>
              <a:rPr sz="1400" b="1" spc="-215" dirty="0">
                <a:solidFill>
                  <a:srgbClr val="990000"/>
                </a:solidFill>
                <a:latin typeface="Verdana"/>
                <a:cs typeface="Verdana"/>
              </a:rPr>
              <a:t>3) </a:t>
            </a:r>
            <a:r>
              <a:rPr sz="1400" b="1" spc="-45" dirty="0">
                <a:solidFill>
                  <a:srgbClr val="990000"/>
                </a:solidFill>
                <a:latin typeface="Verdana"/>
                <a:cs typeface="Verdana"/>
              </a:rPr>
              <a:t>Using </a:t>
            </a:r>
            <a:r>
              <a:rPr sz="1400" b="1" spc="-30" dirty="0">
                <a:solidFill>
                  <a:srgbClr val="990000"/>
                </a:solidFill>
                <a:latin typeface="Verdana"/>
                <a:cs typeface="Verdana"/>
              </a:rPr>
              <a:t>CNN</a:t>
            </a:r>
            <a:r>
              <a:rPr sz="1400" b="1" spc="-320" dirty="0">
                <a:solidFill>
                  <a:srgbClr val="990000"/>
                </a:solidFill>
                <a:latin typeface="Verdana"/>
                <a:cs typeface="Verdana"/>
              </a:rPr>
              <a:t> </a:t>
            </a:r>
            <a:r>
              <a:rPr sz="1400" b="1" spc="-75" dirty="0">
                <a:solidFill>
                  <a:srgbClr val="990000"/>
                </a:solidFill>
                <a:latin typeface="Verdana"/>
                <a:cs typeface="Verdana"/>
              </a:rPr>
              <a:t>layers</a:t>
            </a:r>
            <a:endParaRPr sz="1400">
              <a:latin typeface="Verdana"/>
              <a:cs typeface="Verdana"/>
            </a:endParaRPr>
          </a:p>
          <a:p>
            <a:pPr>
              <a:lnSpc>
                <a:spcPct val="100000"/>
              </a:lnSpc>
              <a:spcBef>
                <a:spcPts val="40"/>
              </a:spcBef>
            </a:pPr>
            <a:endParaRPr sz="1850">
              <a:latin typeface="Verdana"/>
              <a:cs typeface="Verdana"/>
            </a:endParaRPr>
          </a:p>
          <a:p>
            <a:pPr marL="956944">
              <a:lnSpc>
                <a:spcPct val="100000"/>
              </a:lnSpc>
            </a:pPr>
            <a:r>
              <a:rPr sz="1800" spc="-5" dirty="0">
                <a:solidFill>
                  <a:srgbClr val="124F5C"/>
                </a:solidFill>
                <a:latin typeface="Arial"/>
                <a:cs typeface="Arial"/>
              </a:rPr>
              <a:t>What </a:t>
            </a:r>
            <a:r>
              <a:rPr sz="1800" dirty="0">
                <a:solidFill>
                  <a:srgbClr val="124F5C"/>
                </a:solidFill>
                <a:latin typeface="Arial"/>
                <a:cs typeface="Arial"/>
              </a:rPr>
              <a:t>is </a:t>
            </a:r>
            <a:r>
              <a:rPr sz="1800" spc="-5" dirty="0">
                <a:solidFill>
                  <a:srgbClr val="124F5C"/>
                </a:solidFill>
                <a:latin typeface="Arial"/>
                <a:cs typeface="Arial"/>
              </a:rPr>
              <a:t>CNN</a:t>
            </a:r>
            <a:r>
              <a:rPr sz="1800" spc="-75" dirty="0">
                <a:solidFill>
                  <a:srgbClr val="124F5C"/>
                </a:solidFill>
                <a:latin typeface="Arial"/>
                <a:cs typeface="Arial"/>
              </a:rPr>
              <a:t> </a:t>
            </a:r>
            <a:r>
              <a:rPr sz="1800" dirty="0">
                <a:solidFill>
                  <a:srgbClr val="124F5C"/>
                </a:solidFill>
                <a:latin typeface="Arial"/>
                <a:cs typeface="Arial"/>
              </a:rPr>
              <a:t>?</a:t>
            </a:r>
            <a:endParaRPr sz="1800">
              <a:latin typeface="Arial"/>
              <a:cs typeface="Arial"/>
            </a:endParaRPr>
          </a:p>
        </p:txBody>
      </p:sp>
      <p:sp>
        <p:nvSpPr>
          <p:cNvPr id="4" name="object 4"/>
          <p:cNvSpPr txBox="1"/>
          <p:nvPr/>
        </p:nvSpPr>
        <p:spPr>
          <a:xfrm>
            <a:off x="934313" y="4337710"/>
            <a:ext cx="1478915" cy="239395"/>
          </a:xfrm>
          <a:prstGeom prst="rect">
            <a:avLst/>
          </a:prstGeom>
        </p:spPr>
        <p:txBody>
          <a:bodyPr vert="horz" wrap="square" lIns="0" tIns="12700" rIns="0" bIns="0" rtlCol="0">
            <a:spAutoFit/>
          </a:bodyPr>
          <a:lstStyle/>
          <a:p>
            <a:pPr marL="140335" indent="-128270">
              <a:lnSpc>
                <a:spcPct val="100000"/>
              </a:lnSpc>
              <a:spcBef>
                <a:spcPts val="100"/>
              </a:spcBef>
              <a:buChar char="•"/>
              <a:tabLst>
                <a:tab pos="140970" algn="l"/>
              </a:tabLst>
            </a:pPr>
            <a:r>
              <a:rPr sz="1400" dirty="0">
                <a:solidFill>
                  <a:srgbClr val="23292D"/>
                </a:solidFill>
                <a:latin typeface="Carlito"/>
                <a:cs typeface="Carlito"/>
              </a:rPr>
              <a:t>Remarks for</a:t>
            </a:r>
            <a:r>
              <a:rPr sz="1400" spc="200" dirty="0">
                <a:solidFill>
                  <a:srgbClr val="23292D"/>
                </a:solidFill>
                <a:latin typeface="Carlito"/>
                <a:cs typeface="Carlito"/>
              </a:rPr>
              <a:t> </a:t>
            </a:r>
            <a:r>
              <a:rPr sz="1400" dirty="0">
                <a:solidFill>
                  <a:srgbClr val="23292D"/>
                </a:solidFill>
                <a:latin typeface="Carlito"/>
                <a:cs typeface="Carlito"/>
              </a:rPr>
              <a:t>CNN.</a:t>
            </a:r>
            <a:endParaRPr sz="140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9</a:t>
            </a:fld>
            <a:endParaRPr spc="-5" dirty="0"/>
          </a:p>
        </p:txBody>
      </p:sp>
      <p:pic>
        <p:nvPicPr>
          <p:cNvPr id="7" name="Picture 6">
            <a:extLst>
              <a:ext uri="{FF2B5EF4-FFF2-40B4-BE49-F238E27FC236}">
                <a16:creationId xmlns:a16="http://schemas.microsoft.com/office/drawing/2014/main" id="{D857B5E8-7127-4DEE-AC10-96D5C2226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57350"/>
            <a:ext cx="7315200" cy="2438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985</Words>
  <Application>Microsoft Office PowerPoint</Application>
  <PresentationFormat>On-screen Show (16:9)</PresentationFormat>
  <Paragraphs>157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Carlito</vt:lpstr>
      <vt:lpstr>Times New Roman</vt:lpstr>
      <vt:lpstr>Verdana</vt:lpstr>
      <vt:lpstr>Office Theme</vt:lpstr>
      <vt:lpstr>                  Capstone Project Live Class Monitoring System (Face Emotion Recognition )  Deep Learning and MLE Project</vt:lpstr>
      <vt:lpstr>Contents</vt:lpstr>
      <vt:lpstr>Introduction</vt:lpstr>
      <vt:lpstr>Problem Statement The Indian education landscape has been undergoing rapid changes for the past 10 years owing to the advancement of web-  based learning services, specifically, eLearning platforms.</vt:lpstr>
      <vt:lpstr>Data Summary</vt:lpstr>
      <vt:lpstr>Dependencies</vt:lpstr>
      <vt:lpstr>Model Creation</vt:lpstr>
      <vt:lpstr>PowerPoint Presentation</vt:lpstr>
      <vt:lpstr>PowerPoint Presentation</vt:lpstr>
      <vt:lpstr>Loss &amp; Accuracy Plot</vt:lpstr>
      <vt:lpstr>Real-Time Local Video Face Emotion  Detection</vt:lpstr>
      <vt:lpstr>Deployment of Streamlit WebApp in Heroku  and Streamlit</vt:lpstr>
      <vt:lpstr>Various prediction Images from the WebApp</vt:lpstr>
      <vt:lpstr>PowerPoint Presentation</vt:lpstr>
      <vt:lpstr>Challenges</vt:lpstr>
      <vt:lpstr>Conclusion</vt:lpstr>
      <vt:lpstr>Some real life experience form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Seoul Bike Sharing Demand Prediction                                ML Supervised Regression</dc:title>
  <dc:creator>aniket nichat</dc:creator>
  <cp:lastModifiedBy>Aniket Nichat</cp:lastModifiedBy>
  <cp:revision>6</cp:revision>
  <dcterms:created xsi:type="dcterms:W3CDTF">2021-07-09T13:58:09Z</dcterms:created>
  <dcterms:modified xsi:type="dcterms:W3CDTF">2021-07-09T15:00:34Z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2021-06-12T00:00:00Z</vt:filetime>
  </property>
  <property fmtid="{D5CDD505-2E9C-101B-9397-08002B2CF9AE}" pid="3" name="Creator">
    <vt:lpwstr>Microsoft® PowerPoint® for Microsoft 365</vt:lpwstr>
  </property>
  <property fmtid="{D5CDD505-2E9C-101B-9397-08002B2CF9AE}" pid="4" name="LastSaved">
    <vt:filetime>2021-07-09T00:00:00Z</vt:filetime>
  </property>
</Properties>
</file>