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dden_Markov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950944"/>
          </a:xfrm>
        </p:spPr>
        <p:txBody>
          <a:bodyPr>
            <a:normAutofit/>
          </a:bodyPr>
          <a:lstStyle/>
          <a:p>
            <a:r>
              <a:rPr lang="en-US" dirty="0"/>
              <a:t>Hidden Markov Model</a:t>
            </a:r>
            <a:br>
              <a:rPr lang="en-US" dirty="0"/>
            </a:br>
            <a:r>
              <a:rPr lang="en-US" sz="2200" dirty="0"/>
              <a:t>Submitted by – Kartik </a:t>
            </a:r>
            <a:r>
              <a:rPr lang="en-US" sz="2200" dirty="0" err="1"/>
              <a:t>Nagras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636-6514-4C55-8BB2-F727321C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083C-FBEC-435F-B204-0F1ACCDA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observations = ('walk', 'shop', 'clean')</a:t>
            </a:r>
          </a:p>
          <a:p>
            <a:r>
              <a:rPr lang="en-CA" dirty="0" err="1"/>
              <a:t>start_probability</a:t>
            </a:r>
            <a:r>
              <a:rPr lang="en-CA" dirty="0"/>
              <a:t> = {'Rainy': 0.6, 'Sunny': 0.4}</a:t>
            </a:r>
          </a:p>
          <a:p>
            <a:r>
              <a:rPr lang="en-CA" dirty="0" err="1"/>
              <a:t>transition_probability</a:t>
            </a:r>
            <a:r>
              <a:rPr lang="en-CA" dirty="0"/>
              <a:t>= </a:t>
            </a:r>
          </a:p>
          <a:p>
            <a:r>
              <a:rPr lang="en-CA" dirty="0"/>
              <a:t> 'Rainy' : {'Rainy': 0.7,'Sunny‘:0.3},</a:t>
            </a:r>
          </a:p>
          <a:p>
            <a:r>
              <a:rPr lang="en-CA" dirty="0"/>
              <a:t> 'Sunny' : {'Rainy': 0.4, 'Sunny': 0.6},</a:t>
            </a:r>
          </a:p>
          <a:p>
            <a:r>
              <a:rPr lang="en-CA" dirty="0" err="1"/>
              <a:t>emission_probability</a:t>
            </a:r>
            <a:r>
              <a:rPr lang="en-CA" dirty="0"/>
              <a:t> = </a:t>
            </a:r>
          </a:p>
          <a:p>
            <a:r>
              <a:rPr lang="en-CA" dirty="0"/>
              <a:t> 'Rainy' : {'walk': 0.1, 'shop': 0.4, 'clean': 0.5},</a:t>
            </a:r>
          </a:p>
          <a:p>
            <a:r>
              <a:rPr lang="en-CA" dirty="0"/>
              <a:t> 'Sunny' : {'walk': 0.6, 'shop': 0.3, 'clean': 0.1},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73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B8B-AD2F-4F0B-9E8D-86BFE2BC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8" y="417376"/>
            <a:ext cx="4493895" cy="1325563"/>
          </a:xfrm>
        </p:spPr>
        <p:txBody>
          <a:bodyPr>
            <a:normAutofit/>
          </a:bodyPr>
          <a:lstStyle/>
          <a:p>
            <a:r>
              <a:rPr lang="en-CA" sz="4000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F055-E6EA-438F-9211-FB81AFFE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8" y="1887173"/>
            <a:ext cx="4682489" cy="1822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6075F-1E9C-4F8F-9718-55A45C82BBC8}"/>
              </a:ext>
            </a:extLst>
          </p:cNvPr>
          <p:cNvSpPr txBox="1"/>
          <p:nvPr/>
        </p:nvSpPr>
        <p:spPr>
          <a:xfrm>
            <a:off x="8921931" y="78377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FF0000"/>
                </a:solidFill>
              </a:rPr>
              <a:t>Output</a:t>
            </a:r>
            <a:endParaRPr lang="en-CA" sz="20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73D48-02DE-47AE-A422-641D1B9CA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44" y="2279058"/>
            <a:ext cx="4086225" cy="10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615C-9898-4AE9-B30E-8CE1A5C8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7332-5DCF-4A73-90F6-69E2533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Speech recognition</a:t>
            </a:r>
          </a:p>
          <a:p>
            <a:r>
              <a:rPr lang="en-CA" dirty="0"/>
              <a:t>Handwriting Recognition</a:t>
            </a:r>
          </a:p>
          <a:p>
            <a:r>
              <a:rPr lang="en-CA" dirty="0"/>
              <a:t>Time Series Analysis</a:t>
            </a:r>
          </a:p>
          <a:p>
            <a:r>
              <a:rPr lang="en-CA" dirty="0"/>
              <a:t>Activity recognition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59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0F60-DF6D-43F6-9FD3-CEEF976F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D145-1BEC-44B5-AED5-E3CC554C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model. (2018, February 22). Retrieved February 27, 2018, from </a:t>
            </a:r>
            <a:r>
              <a:rPr lang="en-US" dirty="0">
                <a:hlinkClick r:id="rId2"/>
              </a:rPr>
              <a:t>https://en.wikipedia.org/wiki/Hidden_Markov_model</a:t>
            </a:r>
            <a:endParaRPr lang="en-US" dirty="0"/>
          </a:p>
          <a:p>
            <a:r>
              <a:rPr lang="en-US" dirty="0"/>
              <a:t>H. (2017, October 08). </a:t>
            </a:r>
            <a:r>
              <a:rPr lang="en-US" dirty="0" err="1"/>
              <a:t>Hmmlearn</a:t>
            </a:r>
            <a:r>
              <a:rPr lang="en-US" dirty="0"/>
              <a:t>/</a:t>
            </a:r>
            <a:r>
              <a:rPr lang="en-US" dirty="0" err="1"/>
              <a:t>hmmlearn</a:t>
            </a:r>
            <a:r>
              <a:rPr lang="en-US" dirty="0"/>
              <a:t>. Retrieved February 27, 2018, from https://github.com/hmmlearn/hmmlearn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4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150" dirty="0"/>
              <a:t>What </a:t>
            </a:r>
            <a:r>
              <a:rPr lang="en-CA" spc="-254" dirty="0"/>
              <a:t>is </a:t>
            </a:r>
            <a:r>
              <a:rPr lang="en-CA" spc="-275" dirty="0"/>
              <a:t>an</a:t>
            </a:r>
            <a:r>
              <a:rPr lang="en-CA" spc="-450" dirty="0"/>
              <a:t> </a:t>
            </a:r>
            <a:r>
              <a:rPr lang="en-CA" spc="-195" dirty="0"/>
              <a:t>HMM?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marR="6350" indent="-274320" algn="just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US" spc="35" dirty="0">
                <a:latin typeface="Times New Roman"/>
                <a:cs typeface="Times New Roman"/>
              </a:rPr>
              <a:t>A hidden Markov model (HMM) is a statistical model, in which the system being modeled is assumed to be a Markov process (Memoryless process: its future and past are dependent) with hidden states.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51BB-08E3-4C60-8D72-CB805AF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10" dirty="0"/>
              <a:t>Hidden </a:t>
            </a:r>
            <a:r>
              <a:rPr lang="en-CA" spc="-5" dirty="0"/>
              <a:t>Markov</a:t>
            </a:r>
            <a:r>
              <a:rPr lang="en-CA" spc="-75" dirty="0"/>
              <a:t> </a:t>
            </a:r>
            <a:r>
              <a:rPr lang="en-CA" spc="-10" dirty="0"/>
              <a:t>Models</a:t>
            </a:r>
            <a:endParaRPr lang="en-CA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07C4206-30E1-4C6E-B67E-C29C4A40ADA7}"/>
              </a:ext>
            </a:extLst>
          </p:cNvPr>
          <p:cNvSpPr/>
          <p:nvPr/>
        </p:nvSpPr>
        <p:spPr>
          <a:xfrm>
            <a:off x="4395218" y="2031038"/>
            <a:ext cx="6025019" cy="336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9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32A-E390-4B62-968B-AD5DF1E5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5" dirty="0"/>
              <a:t>What </a:t>
            </a:r>
            <a:r>
              <a:rPr lang="en-US" spc="-225" dirty="0"/>
              <a:t>is </a:t>
            </a:r>
            <a:r>
              <a:rPr lang="en-US" spc="-125" dirty="0"/>
              <a:t>difference </a:t>
            </a:r>
            <a:r>
              <a:rPr lang="en-US" spc="-40" dirty="0"/>
              <a:t>from </a:t>
            </a:r>
            <a:r>
              <a:rPr lang="en-US" spc="-140" dirty="0"/>
              <a:t>regular</a:t>
            </a:r>
            <a:r>
              <a:rPr lang="en-US" spc="-905" dirty="0"/>
              <a:t> </a:t>
            </a:r>
            <a:r>
              <a:rPr lang="en-US" spc="-65" dirty="0"/>
              <a:t>Markov Model?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3F73-CD5A-4E43-861D-1725C242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110" dirty="0">
                <a:latin typeface="Times New Roman"/>
                <a:cs typeface="Times New Roman"/>
              </a:rPr>
              <a:t>In </a:t>
            </a:r>
            <a:r>
              <a:rPr lang="en-US" spc="90" dirty="0">
                <a:latin typeface="Times New Roman"/>
                <a:cs typeface="Times New Roman"/>
              </a:rPr>
              <a:t>a </a:t>
            </a:r>
            <a:r>
              <a:rPr lang="en-US" spc="85" dirty="0">
                <a:latin typeface="Times New Roman"/>
                <a:cs typeface="Times New Roman"/>
              </a:rPr>
              <a:t>regular </a:t>
            </a:r>
            <a:r>
              <a:rPr lang="en-US" spc="40" dirty="0">
                <a:latin typeface="Times New Roman"/>
                <a:cs typeface="Times New Roman"/>
              </a:rPr>
              <a:t>Markov </a:t>
            </a:r>
            <a:r>
              <a:rPr lang="en-US" spc="55" dirty="0">
                <a:latin typeface="Times New Roman"/>
                <a:cs typeface="Times New Roman"/>
              </a:rPr>
              <a:t>Model, </a:t>
            </a:r>
            <a:r>
              <a:rPr lang="en-US" spc="155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state </a:t>
            </a:r>
            <a:r>
              <a:rPr lang="en-US" spc="25" dirty="0">
                <a:latin typeface="Times New Roman"/>
                <a:cs typeface="Times New Roman"/>
              </a:rPr>
              <a:t>is </a:t>
            </a:r>
            <a:r>
              <a:rPr lang="en-US" spc="65" dirty="0">
                <a:latin typeface="Times New Roman"/>
                <a:cs typeface="Times New Roman"/>
              </a:rPr>
              <a:t>directly </a:t>
            </a:r>
            <a:r>
              <a:rPr lang="en-US" spc="-25" dirty="0">
                <a:latin typeface="Times New Roman"/>
                <a:cs typeface="Times New Roman"/>
              </a:rPr>
              <a:t>visible  </a:t>
            </a:r>
            <a:r>
              <a:rPr lang="en-US" spc="114" dirty="0">
                <a:latin typeface="Times New Roman"/>
                <a:cs typeface="Times New Roman"/>
              </a:rPr>
              <a:t>to </a:t>
            </a:r>
            <a:r>
              <a:rPr lang="en-US" spc="155" dirty="0">
                <a:latin typeface="Times New Roman"/>
                <a:cs typeface="Times New Roman"/>
              </a:rPr>
              <a:t>the </a:t>
            </a:r>
            <a:r>
              <a:rPr lang="en-US" spc="50" dirty="0">
                <a:latin typeface="Times New Roman"/>
                <a:cs typeface="Times New Roman"/>
              </a:rPr>
              <a:t>observer, </a:t>
            </a:r>
            <a:r>
              <a:rPr lang="en-US" spc="160" dirty="0">
                <a:latin typeface="Times New Roman"/>
                <a:cs typeface="Times New Roman"/>
              </a:rPr>
              <a:t>and </a:t>
            </a:r>
            <a:r>
              <a:rPr lang="en-US" spc="95" dirty="0">
                <a:latin typeface="Times New Roman"/>
                <a:cs typeface="Times New Roman"/>
              </a:rPr>
              <a:t>therefore </a:t>
            </a:r>
            <a:r>
              <a:rPr lang="en-US" spc="155" dirty="0">
                <a:latin typeface="Times New Roman"/>
                <a:cs typeface="Times New Roman"/>
              </a:rPr>
              <a:t>the </a:t>
            </a:r>
            <a:r>
              <a:rPr lang="en-US" spc="114" dirty="0">
                <a:latin typeface="Times New Roman"/>
                <a:cs typeface="Times New Roman"/>
              </a:rPr>
              <a:t>state </a:t>
            </a:r>
            <a:r>
              <a:rPr lang="en-US" spc="110" dirty="0">
                <a:latin typeface="Times New Roman"/>
                <a:cs typeface="Times New Roman"/>
              </a:rPr>
              <a:t>transition  </a:t>
            </a:r>
            <a:r>
              <a:rPr lang="en-US" spc="75" dirty="0">
                <a:latin typeface="Times New Roman"/>
                <a:cs typeface="Times New Roman"/>
              </a:rPr>
              <a:t>probabilities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80" dirty="0">
                <a:latin typeface="Times New Roman"/>
                <a:cs typeface="Times New Roman"/>
              </a:rPr>
              <a:t>are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155" dirty="0">
                <a:latin typeface="Times New Roman"/>
                <a:cs typeface="Times New Roman"/>
              </a:rPr>
              <a:t>the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only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95" dirty="0">
                <a:latin typeface="Times New Roman"/>
                <a:cs typeface="Times New Roman"/>
              </a:rPr>
              <a:t>parameters.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pc="114" dirty="0">
                <a:latin typeface="Times New Roman"/>
                <a:cs typeface="Times New Roman"/>
              </a:rPr>
              <a:t>In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150" dirty="0">
                <a:latin typeface="Times New Roman"/>
                <a:cs typeface="Times New Roman"/>
              </a:rPr>
              <a:t>an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60" dirty="0">
                <a:latin typeface="Times New Roman"/>
                <a:cs typeface="Times New Roman"/>
              </a:rPr>
              <a:t>HMM,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155" dirty="0">
                <a:latin typeface="Times New Roman"/>
                <a:cs typeface="Times New Roman"/>
              </a:rPr>
              <a:t>the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state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160" dirty="0">
                <a:latin typeface="Times New Roman"/>
                <a:cs typeface="Times New Roman"/>
              </a:rPr>
              <a:t>not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60" dirty="0">
                <a:latin typeface="Times New Roman"/>
                <a:cs typeface="Times New Roman"/>
              </a:rPr>
              <a:t>directly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visible,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160" dirty="0">
                <a:latin typeface="Times New Roman"/>
                <a:cs typeface="Times New Roman"/>
              </a:rPr>
              <a:t>but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125" dirty="0">
                <a:latin typeface="Times New Roman"/>
                <a:cs typeface="Times New Roman"/>
              </a:rPr>
              <a:t>output  </a:t>
            </a:r>
            <a:r>
              <a:rPr lang="en-US" spc="90" dirty="0">
                <a:latin typeface="Times New Roman"/>
                <a:cs typeface="Times New Roman"/>
              </a:rPr>
              <a:t>which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is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145" dirty="0">
                <a:latin typeface="Times New Roman"/>
                <a:cs typeface="Times New Roman"/>
              </a:rPr>
              <a:t>dependent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145" dirty="0">
                <a:latin typeface="Times New Roman"/>
                <a:cs typeface="Times New Roman"/>
              </a:rPr>
              <a:t>on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155" dirty="0">
                <a:latin typeface="Times New Roman"/>
                <a:cs typeface="Times New Roman"/>
              </a:rPr>
              <a:t>the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state,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is</a:t>
            </a:r>
            <a:r>
              <a:rPr lang="en-US" spc="-14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visible.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99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5E73-24F6-46D3-8F83-DCA4C3B7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Markov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214D-641B-412F-973E-C2166B1C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parameters of an HMM are of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Transition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Emission Probabilities(Output Probabilities)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3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6E3-6936-4F6B-AA11-905E03D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CA04-164A-425A-B04F-E15E6159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>
                <a:latin typeface="Times New Roman"/>
                <a:cs typeface="Times New Roman"/>
              </a:rPr>
              <a:t>Alice </a:t>
            </a:r>
            <a:r>
              <a:rPr lang="en-US" spc="145" dirty="0">
                <a:latin typeface="Times New Roman"/>
                <a:cs typeface="Times New Roman"/>
              </a:rPr>
              <a:t>and </a:t>
            </a:r>
            <a:r>
              <a:rPr lang="en-US" spc="15" dirty="0">
                <a:latin typeface="Times New Roman"/>
                <a:cs typeface="Times New Roman"/>
              </a:rPr>
              <a:t>Bob </a:t>
            </a:r>
            <a:r>
              <a:rPr lang="en-US" spc="-10" dirty="0">
                <a:latin typeface="Times New Roman"/>
                <a:cs typeface="Times New Roman"/>
              </a:rPr>
              <a:t>live </a:t>
            </a:r>
            <a:r>
              <a:rPr lang="en-US" spc="120" dirty="0">
                <a:latin typeface="Times New Roman"/>
                <a:cs typeface="Times New Roman"/>
              </a:rPr>
              <a:t>apart </a:t>
            </a:r>
            <a:r>
              <a:rPr lang="en-US" spc="80" dirty="0">
                <a:latin typeface="Times New Roman"/>
                <a:cs typeface="Times New Roman"/>
              </a:rPr>
              <a:t>from </a:t>
            </a:r>
            <a:r>
              <a:rPr lang="en-US" spc="100" dirty="0">
                <a:latin typeface="Times New Roman"/>
                <a:cs typeface="Times New Roman"/>
              </a:rPr>
              <a:t>each </a:t>
            </a:r>
            <a:r>
              <a:rPr lang="en-US" spc="130" dirty="0">
                <a:latin typeface="Times New Roman"/>
                <a:cs typeface="Times New Roman"/>
              </a:rPr>
              <a:t>other </a:t>
            </a:r>
            <a:r>
              <a:rPr lang="en-US" spc="145" dirty="0">
                <a:latin typeface="Times New Roman"/>
                <a:cs typeface="Times New Roman"/>
              </a:rPr>
              <a:t>and </a:t>
            </a:r>
            <a:r>
              <a:rPr lang="en-US" spc="80" dirty="0">
                <a:latin typeface="Times New Roman"/>
                <a:cs typeface="Times New Roman"/>
              </a:rPr>
              <a:t>talk </a:t>
            </a:r>
            <a:r>
              <a:rPr lang="en-US" spc="60" dirty="0">
                <a:latin typeface="Times New Roman"/>
                <a:cs typeface="Times New Roman"/>
              </a:rPr>
              <a:t>together  </a:t>
            </a:r>
            <a:r>
              <a:rPr lang="en-US" spc="35" dirty="0">
                <a:latin typeface="Times New Roman"/>
                <a:cs typeface="Times New Roman"/>
              </a:rPr>
              <a:t>daily</a:t>
            </a:r>
            <a:r>
              <a:rPr lang="en-US" spc="-145" dirty="0">
                <a:latin typeface="Times New Roman"/>
                <a:cs typeface="Times New Roman"/>
              </a:rPr>
              <a:t> </a:t>
            </a:r>
            <a:r>
              <a:rPr lang="en-US" spc="45" dirty="0">
                <a:latin typeface="Times New Roman"/>
                <a:cs typeface="Times New Roman"/>
              </a:rPr>
              <a:t>over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110" dirty="0">
                <a:latin typeface="Times New Roman"/>
                <a:cs typeface="Times New Roman"/>
              </a:rPr>
              <a:t>telephone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130" dirty="0">
                <a:latin typeface="Times New Roman"/>
                <a:cs typeface="Times New Roman"/>
              </a:rPr>
              <a:t>about</a:t>
            </a:r>
            <a:r>
              <a:rPr lang="en-US" spc="-125" dirty="0">
                <a:latin typeface="Times New Roman"/>
                <a:cs typeface="Times New Roman"/>
              </a:rPr>
              <a:t> </a:t>
            </a:r>
            <a:r>
              <a:rPr lang="en-US" spc="110" dirty="0">
                <a:latin typeface="Times New Roman"/>
                <a:cs typeface="Times New Roman"/>
              </a:rPr>
              <a:t>what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105" dirty="0">
                <a:latin typeface="Times New Roman"/>
                <a:cs typeface="Times New Roman"/>
              </a:rPr>
              <a:t>did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imes New Roman"/>
                <a:cs typeface="Times New Roman"/>
              </a:rPr>
              <a:t>they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130" dirty="0">
                <a:latin typeface="Times New Roman"/>
                <a:cs typeface="Times New Roman"/>
              </a:rPr>
              <a:t>do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155" dirty="0">
                <a:latin typeface="Times New Roman"/>
                <a:cs typeface="Times New Roman"/>
              </a:rPr>
              <a:t>that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day.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is only interested in three 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Walking in the park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his apartment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activities are dependent on the weather on a given day.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D4F5-50B0-45BD-B656-86593958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174-9C55-4BB1-8467-83AD643C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has no knowledge about how the weather is in  where Bob lives. She tries to guess what the weather  must have been like.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states: “Rainy” or “Sunny”, but Alice  cannot observe them directly, that is, they are hidden  from 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Bob tells Alice about his activities, those are the  observations. The entire system is that of an HMM.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8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E11-D9AA-4C0C-A6D0-94D34BED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875C9C0-1D0D-4F10-9F1F-BE0599EA3AB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11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EDBB-C9B9-434C-9455-55500955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17FA-0D8B-41A0-8D2C-6D697A45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>
                <a:solidFill>
                  <a:srgbClr val="000000"/>
                </a:solidFill>
                <a:latin typeface="Times New Roman"/>
                <a:cs typeface="Times New Roman"/>
              </a:rPr>
              <a:t>Alice </a:t>
            </a:r>
            <a:r>
              <a:rPr lang="en-US" spc="80" dirty="0">
                <a:solidFill>
                  <a:srgbClr val="000000"/>
                </a:solidFill>
                <a:latin typeface="Times New Roman"/>
                <a:cs typeface="Times New Roman"/>
              </a:rPr>
              <a:t>knows </a:t>
            </a:r>
            <a:r>
              <a:rPr lang="en-US" spc="15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pc="75" dirty="0">
                <a:solidFill>
                  <a:srgbClr val="000000"/>
                </a:solidFill>
                <a:latin typeface="Times New Roman"/>
                <a:cs typeface="Times New Roman"/>
              </a:rPr>
              <a:t>general </a:t>
            </a:r>
            <a:r>
              <a:rPr lang="en-US" spc="105" dirty="0">
                <a:solidFill>
                  <a:srgbClr val="000000"/>
                </a:solidFill>
                <a:latin typeface="Times New Roman"/>
                <a:cs typeface="Times New Roman"/>
              </a:rPr>
              <a:t>weather </a:t>
            </a:r>
            <a:r>
              <a:rPr lang="en-US" spc="135" dirty="0">
                <a:solidFill>
                  <a:srgbClr val="000000"/>
                </a:solidFill>
                <a:latin typeface="Times New Roman"/>
                <a:cs typeface="Times New Roman"/>
              </a:rPr>
              <a:t>trends </a:t>
            </a:r>
            <a:r>
              <a:rPr lang="en-US" spc="125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lang="en-US" spc="15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area,  </a:t>
            </a:r>
            <a:r>
              <a:rPr lang="en-US" spc="15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pc="125" dirty="0">
                <a:solidFill>
                  <a:srgbClr val="000000"/>
                </a:solidFill>
                <a:latin typeface="Times New Roman"/>
                <a:cs typeface="Times New Roman"/>
              </a:rPr>
              <a:t>what </a:t>
            </a:r>
            <a:r>
              <a:rPr lang="en-US" spc="25" dirty="0">
                <a:solidFill>
                  <a:srgbClr val="000000"/>
                </a:solidFill>
                <a:latin typeface="Times New Roman"/>
                <a:cs typeface="Times New Roman"/>
              </a:rPr>
              <a:t>Bob </a:t>
            </a:r>
            <a:r>
              <a:rPr lang="en-US" spc="35" dirty="0">
                <a:solidFill>
                  <a:srgbClr val="000000"/>
                </a:solidFill>
                <a:latin typeface="Times New Roman"/>
                <a:cs typeface="Times New Roman"/>
              </a:rPr>
              <a:t>likes </a:t>
            </a:r>
            <a:r>
              <a:rPr lang="en-US" spc="12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lang="en-US" spc="130" dirty="0">
                <a:solidFill>
                  <a:srgbClr val="000000"/>
                </a:solidFill>
                <a:latin typeface="Times New Roman"/>
                <a:cs typeface="Times New Roman"/>
              </a:rPr>
              <a:t>do </a:t>
            </a:r>
            <a:r>
              <a:rPr lang="en-US" spc="160" dirty="0">
                <a:solidFill>
                  <a:srgbClr val="000000"/>
                </a:solidFill>
                <a:latin typeface="Times New Roman"/>
                <a:cs typeface="Times New Roman"/>
              </a:rPr>
              <a:t>on </a:t>
            </a:r>
            <a:r>
              <a:rPr lang="en-US" spc="30" dirty="0">
                <a:solidFill>
                  <a:srgbClr val="000000"/>
                </a:solidFill>
                <a:latin typeface="Times New Roman"/>
                <a:cs typeface="Times New Roman"/>
              </a:rPr>
              <a:t>average. </a:t>
            </a:r>
            <a:r>
              <a:rPr lang="en-US" spc="114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lang="en-US" spc="140" dirty="0">
                <a:solidFill>
                  <a:srgbClr val="000000"/>
                </a:solidFill>
                <a:latin typeface="Times New Roman"/>
                <a:cs typeface="Times New Roman"/>
              </a:rPr>
              <a:t>other </a:t>
            </a:r>
            <a:r>
              <a:rPr lang="en-US" spc="55" dirty="0">
                <a:solidFill>
                  <a:srgbClr val="000000"/>
                </a:solidFill>
                <a:latin typeface="Times New Roman"/>
                <a:cs typeface="Times New Roman"/>
              </a:rPr>
              <a:t>words,  </a:t>
            </a:r>
            <a:r>
              <a:rPr lang="en-US" spc="15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110" dirty="0">
                <a:solidFill>
                  <a:srgbClr val="000000"/>
                </a:solidFill>
                <a:latin typeface="Times New Roman"/>
                <a:cs typeface="Times New Roman"/>
              </a:rPr>
              <a:t>parameters</a:t>
            </a:r>
            <a:r>
              <a:rPr lang="en-US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n-US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15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70" dirty="0">
                <a:solidFill>
                  <a:srgbClr val="000000"/>
                </a:solidFill>
                <a:latin typeface="Times New Roman"/>
                <a:cs typeface="Times New Roman"/>
              </a:rPr>
              <a:t>HMM</a:t>
            </a:r>
            <a:r>
              <a:rPr lang="en-US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8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lang="en-US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95" dirty="0">
                <a:solidFill>
                  <a:srgbClr val="000000"/>
                </a:solidFill>
                <a:latin typeface="Times New Roman"/>
                <a:cs typeface="Times New Roman"/>
              </a:rPr>
              <a:t>known.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Alice’s belief about which state the  HMM is in when Bob first calls her.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change of the weather in  the underlying Markov chain.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emission_probability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likely  Bob  to  perform	a  certain activity on each day.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489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1175</TotalTime>
  <Words>500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Trebuchet MS</vt:lpstr>
      <vt:lpstr>Office Theme</vt:lpstr>
      <vt:lpstr>Hidden Markov Model Submitted by – Kartik Nagras </vt:lpstr>
      <vt:lpstr>What is an HMM?</vt:lpstr>
      <vt:lpstr>Hidden Markov Models</vt:lpstr>
      <vt:lpstr>What is difference from regular Markov Model?</vt:lpstr>
      <vt:lpstr>Hidden Markov Model Parameters</vt:lpstr>
      <vt:lpstr>Example</vt:lpstr>
      <vt:lpstr>Example</vt:lpstr>
      <vt:lpstr>Probability Distribution</vt:lpstr>
      <vt:lpstr>Example</vt:lpstr>
      <vt:lpstr>Parameters</vt:lpstr>
      <vt:lpstr>Input</vt:lpstr>
      <vt:lpstr>Major Applications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</dc:title>
  <dc:creator>Nishant Gupta</dc:creator>
  <cp:lastModifiedBy>KARTIK NAGRAS</cp:lastModifiedBy>
  <cp:revision>10</cp:revision>
  <dcterms:created xsi:type="dcterms:W3CDTF">2018-02-25T02:31:23Z</dcterms:created>
  <dcterms:modified xsi:type="dcterms:W3CDTF">2019-01-31T18:20:27Z</dcterms:modified>
</cp:coreProperties>
</file>