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71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48D"/>
    <a:srgbClr val="EC3F75"/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677" y="418979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EC3F7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677" y="2898654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E64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2E648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C3F7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E648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E648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E648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E648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E648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UQY3hL38cw&amp;t=471s" TargetMode="External"/><Relationship Id="rId2" Type="http://schemas.openxmlformats.org/officeDocument/2006/relationships/hyperlink" Target="https://en.wikipedia.org/wiki/Hierarchical_clusterin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630C-2862-46F2-A187-F7DD060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Diagram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B87D01-A79E-472C-852E-B32531815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030" y="1403036"/>
            <a:ext cx="9929301" cy="48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A8DF-6543-4AAC-A66C-C3247C34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Comparison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B1BA-9112-4EA6-89CC-7BC65CB6A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Kmeans Clustering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A961-0B53-4398-8BBF-6A563AEA59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Kmeans clustering needs the number of clusters to be specified </a:t>
            </a:r>
          </a:p>
          <a:p>
            <a:r>
              <a:rPr lang="en-CA" dirty="0"/>
              <a:t>It is usually more efficient run-time wise </a:t>
            </a:r>
          </a:p>
          <a:p>
            <a:r>
              <a:rPr lang="en-CA" dirty="0"/>
              <a:t>Kmeans is used in large datasets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99524-DD1C-4271-B35E-9F0F506E0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Hierarchical Clustering 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FAD06-AD80-437D-9643-B0DD4EEDE4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Hierarchical clustering doesn’t need the number of clusters to be specified </a:t>
            </a:r>
          </a:p>
          <a:p>
            <a:r>
              <a:rPr lang="en-CA" dirty="0"/>
              <a:t>It can be slow time-wise as compared to Kmeans </a:t>
            </a:r>
          </a:p>
          <a:p>
            <a:r>
              <a:rPr lang="en-CA" dirty="0"/>
              <a:t>Hierarchical Clustering is used for small datasets.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18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C569-BBF6-42EE-A784-1C68A122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Applications of Clustering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121E-5F40-46BA-9C85-E125683F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Mining </a:t>
            </a:r>
          </a:p>
          <a:p>
            <a:r>
              <a:rPr lang="en-CA" dirty="0"/>
              <a:t>Image Analysis </a:t>
            </a:r>
          </a:p>
          <a:p>
            <a:r>
              <a:rPr lang="en-CA" dirty="0"/>
              <a:t>Bioinformatics </a:t>
            </a:r>
          </a:p>
          <a:p>
            <a:r>
              <a:rPr lang="en-CA" dirty="0"/>
              <a:t>Text Mining</a:t>
            </a:r>
          </a:p>
          <a:p>
            <a:r>
              <a:rPr lang="en-CA" dirty="0"/>
              <a:t>Weather report analysis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8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CA43-69E3-4DF5-936E-08067609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B7D29-9EAB-442D-9E10-DDD887F434E8}"/>
              </a:ext>
            </a:extLst>
          </p:cNvPr>
          <p:cNvSpPr txBox="1"/>
          <p:nvPr/>
        </p:nvSpPr>
        <p:spPr>
          <a:xfrm>
            <a:off x="1074198" y="1690688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clustering. (2018, February 26). Retrieved February 27, 2018, from </a:t>
            </a:r>
            <a:r>
              <a:rPr lang="en-US" dirty="0">
                <a:hlinkClick r:id="rId2"/>
              </a:rPr>
              <a:t>https://en.wikipedia.org/wiki/Hierarchical_clustering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 - Fun and Easy Machine Learning. (2017, September 25). Retrieved February 27, 2018, from </a:t>
            </a:r>
            <a:r>
              <a:rPr lang="en-US" dirty="0">
                <a:hlinkClick r:id="rId3"/>
              </a:rPr>
              <a:t>https://www.youtube.com/watch?v=EUQY3hL38cw&amp;t=471s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Dendrogram. (2018, February 17). Retrieved February 27, 2018, 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https://en.wikipedia.org/wiki/Dendrogram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156C-0B05-412D-91EF-56AFD752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6653" cy="4640012"/>
          </a:xfrm>
        </p:spPr>
        <p:txBody>
          <a:bodyPr>
            <a:normAutofit/>
          </a:bodyPr>
          <a:lstStyle/>
          <a:p>
            <a:r>
              <a:rPr lang="en-CA" dirty="0"/>
              <a:t>Thank You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				</a:t>
            </a:r>
            <a:r>
              <a:rPr lang="en-CA"/>
              <a:t>Presented By -</a:t>
            </a:r>
            <a:br>
              <a:rPr lang="en-CA" dirty="0"/>
            </a:br>
            <a:r>
              <a:rPr lang="en-CA" dirty="0"/>
              <a:t>  					    Kartik Nagras</a:t>
            </a:r>
            <a:br>
              <a:rPr lang="en-CA" dirty="0"/>
            </a:br>
            <a:r>
              <a:rPr lang="en-CA" dirty="0"/>
              <a:t>				</a:t>
            </a:r>
            <a:r>
              <a:rPr lang="en-CA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3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5184-EE92-4EE2-BCA7-F8BA7B0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C6E7-F171-4CD8-9DC1-AF75F416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clustering?</a:t>
            </a:r>
          </a:p>
          <a:p>
            <a:r>
              <a:rPr lang="en-CA" dirty="0"/>
              <a:t>Types of clustering </a:t>
            </a:r>
          </a:p>
          <a:p>
            <a:r>
              <a:rPr lang="en-CA" dirty="0"/>
              <a:t>Example with Simpsons family</a:t>
            </a:r>
          </a:p>
          <a:p>
            <a:r>
              <a:rPr lang="en-CA" dirty="0"/>
              <a:t>Types of linkage</a:t>
            </a:r>
          </a:p>
          <a:p>
            <a:r>
              <a:rPr lang="en-CA" dirty="0"/>
              <a:t>Output of python code </a:t>
            </a:r>
          </a:p>
          <a:p>
            <a:r>
              <a:rPr lang="en-CA" dirty="0"/>
              <a:t>Clustering difference </a:t>
            </a:r>
          </a:p>
          <a:p>
            <a:r>
              <a:rPr lang="en-CA"/>
              <a:t>References </a:t>
            </a:r>
            <a:endParaRPr lang="en-CA" dirty="0"/>
          </a:p>
          <a:p>
            <a:endParaRPr lang="en-CA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D9A1-BBC0-46B5-BEFB-11193FD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72D6-7D89-453D-A43F-36028A6C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process of grouping a set of objects into classes of similar objects.</a:t>
            </a:r>
          </a:p>
          <a:p>
            <a:r>
              <a:rPr lang="en-US" sz="2400" dirty="0"/>
              <a:t>Organizing data into clusters such that there is</a:t>
            </a:r>
          </a:p>
          <a:p>
            <a:pPr lvl="1"/>
            <a:r>
              <a:rPr lang="en-US" dirty="0"/>
              <a:t>High intra-cluster similarity </a:t>
            </a:r>
          </a:p>
          <a:p>
            <a:pPr lvl="1"/>
            <a:r>
              <a:rPr lang="en-US" dirty="0"/>
              <a:t>Low inter-cluster similarity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2112AE1-3180-4EC7-9DC8-B1372EA01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2398"/>
            <a:ext cx="5855368" cy="33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7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C3C6-95C4-4E26-B6A7-3CDBF8AA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Clustering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672D-F610-4BC3-B089-03EF4708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56" y="1647300"/>
            <a:ext cx="10515600" cy="50422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b="1" dirty="0"/>
              <a:t> </a:t>
            </a:r>
            <a:r>
              <a:rPr lang="en-US" altLang="en-US" sz="2400" b="1" dirty="0"/>
              <a:t>Partitional algorithms:</a:t>
            </a:r>
            <a:r>
              <a:rPr lang="en-US" altLang="en-US" sz="2400" dirty="0"/>
              <a:t> Construct various partitions and then evaluate them by some criterion</a:t>
            </a:r>
          </a:p>
          <a:p>
            <a:pPr>
              <a:buFontTx/>
              <a:buChar char="•"/>
            </a:pPr>
            <a:r>
              <a:rPr lang="en-US" altLang="en-US" sz="2400" b="1" dirty="0"/>
              <a:t> Hierarchical algorithms:</a:t>
            </a:r>
            <a:r>
              <a:rPr lang="en-US" altLang="en-US" sz="2400" dirty="0"/>
              <a:t> Create a hierarchical decomposition of the set of objects using some criterion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US" altLang="en-US" sz="24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Hierarchical                                                 </a:t>
            </a:r>
            <a:r>
              <a:rPr lang="en-US" sz="24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itchFamily="34" charset="0"/>
              </a:rPr>
              <a:t>Partitional</a:t>
            </a:r>
            <a:endParaRPr lang="en-CA" sz="2400" dirty="0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62DBE6F7-BAE6-4DCD-A34A-8F41288F262B}"/>
              </a:ext>
            </a:extLst>
          </p:cNvPr>
          <p:cNvGrpSpPr>
            <a:grpSpLocks/>
          </p:cNvGrpSpPr>
          <p:nvPr/>
        </p:nvGrpSpPr>
        <p:grpSpPr bwMode="auto">
          <a:xfrm>
            <a:off x="1210844" y="3943350"/>
            <a:ext cx="3587750" cy="2549525"/>
            <a:chOff x="98" y="300"/>
            <a:chExt cx="3214" cy="2284"/>
          </a:xfrm>
        </p:grpSpPr>
        <p:pic>
          <p:nvPicPr>
            <p:cNvPr id="5" name="Picture 21" descr="Edna Krabappel">
              <a:extLst>
                <a:ext uri="{FF2B5EF4-FFF2-40B4-BE49-F238E27FC236}">
                  <a16:creationId xmlns:a16="http://schemas.microsoft.com/office/drawing/2014/main" id="{1B44B9AB-8992-4CA6-B252-A16D550AA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89D10538-E49A-461A-85D4-184B025FC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3" descr="C:\Documents and Settings\eamonn\Desktop\bios_family_marge.gif">
              <a:extLst>
                <a:ext uri="{FF2B5EF4-FFF2-40B4-BE49-F238E27FC236}">
                  <a16:creationId xmlns:a16="http://schemas.microsoft.com/office/drawing/2014/main" id="{F24D7FA8-949C-47B1-B8E7-6CDABCDA2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24">
              <a:extLst>
                <a:ext uri="{FF2B5EF4-FFF2-40B4-BE49-F238E27FC236}">
                  <a16:creationId xmlns:a16="http://schemas.microsoft.com/office/drawing/2014/main" id="{AEA91D24-B7C4-4CD1-8B18-E070FE5A4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3" name="Picture 25">
                <a:extLst>
                  <a:ext uri="{FF2B5EF4-FFF2-40B4-BE49-F238E27FC236}">
                    <a16:creationId xmlns:a16="http://schemas.microsoft.com/office/drawing/2014/main" id="{C29538A3-EFA6-40E8-BFE4-655F37F642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6">
                <a:extLst>
                  <a:ext uri="{FF2B5EF4-FFF2-40B4-BE49-F238E27FC236}">
                    <a16:creationId xmlns:a16="http://schemas.microsoft.com/office/drawing/2014/main" id="{815FF131-D055-4111-B44B-BA6401F81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Line 27">
              <a:extLst>
                <a:ext uri="{FF2B5EF4-FFF2-40B4-BE49-F238E27FC236}">
                  <a16:creationId xmlns:a16="http://schemas.microsoft.com/office/drawing/2014/main" id="{49E8944E-58A9-4806-937A-12EB93D1E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id="{C811977A-79E9-445B-A211-0BB6ABE8E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" name="Line 29">
              <a:extLst>
                <a:ext uri="{FF2B5EF4-FFF2-40B4-BE49-F238E27FC236}">
                  <a16:creationId xmlns:a16="http://schemas.microsoft.com/office/drawing/2014/main" id="{3A891747-07C4-48A6-855E-939008C63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" name="Line 30">
              <a:extLst>
                <a:ext uri="{FF2B5EF4-FFF2-40B4-BE49-F238E27FC236}">
                  <a16:creationId xmlns:a16="http://schemas.microsoft.com/office/drawing/2014/main" id="{E2338FA7-30ED-4D9F-8190-644930AE3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" name="Line 31">
              <a:extLst>
                <a:ext uri="{FF2B5EF4-FFF2-40B4-BE49-F238E27FC236}">
                  <a16:creationId xmlns:a16="http://schemas.microsoft.com/office/drawing/2014/main" id="{ADE9473A-1A93-4AED-9524-703DD8C6F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" name="Line 32">
              <a:extLst>
                <a:ext uri="{FF2B5EF4-FFF2-40B4-BE49-F238E27FC236}">
                  <a16:creationId xmlns:a16="http://schemas.microsoft.com/office/drawing/2014/main" id="{79FCE833-5CE5-40A6-B01A-88B1ECD9D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CB092FCE-4411-4911-B26E-02940E325C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grpSp>
          <p:nvGrpSpPr>
            <p:cNvPr id="16" name="Group 34">
              <a:extLst>
                <a:ext uri="{FF2B5EF4-FFF2-40B4-BE49-F238E27FC236}">
                  <a16:creationId xmlns:a16="http://schemas.microsoft.com/office/drawing/2014/main" id="{0C272E04-CC9D-461F-8A24-CB96541C5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0" name="Line 35">
                <a:extLst>
                  <a:ext uri="{FF2B5EF4-FFF2-40B4-BE49-F238E27FC236}">
                    <a16:creationId xmlns:a16="http://schemas.microsoft.com/office/drawing/2014/main" id="{96F5500E-60DE-408F-82B0-A8D1AE5C6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1" name="Line 36">
                <a:extLst>
                  <a:ext uri="{FF2B5EF4-FFF2-40B4-BE49-F238E27FC236}">
                    <a16:creationId xmlns:a16="http://schemas.microsoft.com/office/drawing/2014/main" id="{5577E710-78A2-487E-8131-47978EE5D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" name="Line 37">
                <a:extLst>
                  <a:ext uri="{FF2B5EF4-FFF2-40B4-BE49-F238E27FC236}">
                    <a16:creationId xmlns:a16="http://schemas.microsoft.com/office/drawing/2014/main" id="{186F900F-A22A-4C9A-8AD1-40E9B9627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08CDDEF6-BB2E-4008-B03F-CC0AFFC686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" name="Line 39">
              <a:extLst>
                <a:ext uri="{FF2B5EF4-FFF2-40B4-BE49-F238E27FC236}">
                  <a16:creationId xmlns:a16="http://schemas.microsoft.com/office/drawing/2014/main" id="{4BB1DD9F-1729-443B-BC0B-9A7E01BE9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" name="Line 40">
              <a:extLst>
                <a:ext uri="{FF2B5EF4-FFF2-40B4-BE49-F238E27FC236}">
                  <a16:creationId xmlns:a16="http://schemas.microsoft.com/office/drawing/2014/main" id="{0C490050-FAC9-414E-A977-E6A6D1F6AF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94746216-1092-4CDF-85B5-29898159DE2A}"/>
              </a:ext>
            </a:extLst>
          </p:cNvPr>
          <p:cNvGrpSpPr>
            <a:grpSpLocks/>
          </p:cNvGrpSpPr>
          <p:nvPr/>
        </p:nvGrpSpPr>
        <p:grpSpPr bwMode="auto">
          <a:xfrm>
            <a:off x="6306462" y="4301597"/>
            <a:ext cx="3629025" cy="2133600"/>
            <a:chOff x="120" y="2532"/>
            <a:chExt cx="2286" cy="1344"/>
          </a:xfrm>
        </p:grpSpPr>
        <p:grpSp>
          <p:nvGrpSpPr>
            <p:cNvPr id="26" name="Group 8">
              <a:extLst>
                <a:ext uri="{FF2B5EF4-FFF2-40B4-BE49-F238E27FC236}">
                  <a16:creationId xmlns:a16="http://schemas.microsoft.com/office/drawing/2014/main" id="{06836443-A822-40DA-844F-17E8BA5D7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" y="2532"/>
              <a:ext cx="2286" cy="1344"/>
              <a:chOff x="156" y="2634"/>
              <a:chExt cx="2286" cy="1344"/>
            </a:xfrm>
          </p:grpSpPr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5A2C162B-B29B-4CAB-A571-8671C2493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dirty="0"/>
              </a:p>
            </p:txBody>
          </p: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5D5816F1-D028-485A-8830-394576261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 dirty="0"/>
              </a:p>
            </p:txBody>
          </p:sp>
        </p:grpSp>
        <p:pic>
          <p:nvPicPr>
            <p:cNvPr id="27" name="Picture 11" descr="Edna Krabappel">
              <a:extLst>
                <a:ext uri="{FF2B5EF4-FFF2-40B4-BE49-F238E27FC236}">
                  <a16:creationId xmlns:a16="http://schemas.microsoft.com/office/drawing/2014/main" id="{312BD911-BD5A-4A1B-89B9-B276E89E8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19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2" descr="Principal Seymour  Skinner">
              <a:extLst>
                <a:ext uri="{FF2B5EF4-FFF2-40B4-BE49-F238E27FC236}">
                  <a16:creationId xmlns:a16="http://schemas.microsoft.com/office/drawing/2014/main" id="{6785E209-FD27-4F36-8564-E9B5F95B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57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3" descr="Groundskeeper Willie">
              <a:extLst>
                <a:ext uri="{FF2B5EF4-FFF2-40B4-BE49-F238E27FC236}">
                  <a16:creationId xmlns:a16="http://schemas.microsoft.com/office/drawing/2014/main" id="{358AB815-3A2A-47BC-B9E4-BDCF36CF2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58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4">
              <a:extLst>
                <a:ext uri="{FF2B5EF4-FFF2-40B4-BE49-F238E27FC236}">
                  <a16:creationId xmlns:a16="http://schemas.microsoft.com/office/drawing/2014/main" id="{80309DF5-6E14-44B1-A5A2-D7B0E130E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25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5">
              <a:extLst>
                <a:ext uri="{FF2B5EF4-FFF2-40B4-BE49-F238E27FC236}">
                  <a16:creationId xmlns:a16="http://schemas.microsoft.com/office/drawing/2014/main" id="{0F0B462E-3FA4-47C3-AFD7-F9FABA022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55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6">
              <a:extLst>
                <a:ext uri="{FF2B5EF4-FFF2-40B4-BE49-F238E27FC236}">
                  <a16:creationId xmlns:a16="http://schemas.microsoft.com/office/drawing/2014/main" id="{48747852-6A70-48BA-B8BC-58C7BA796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276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7">
              <a:extLst>
                <a:ext uri="{FF2B5EF4-FFF2-40B4-BE49-F238E27FC236}">
                  <a16:creationId xmlns:a16="http://schemas.microsoft.com/office/drawing/2014/main" id="{43EB5FD3-70E1-498D-A8C6-09B912A3E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33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8">
              <a:extLst>
                <a:ext uri="{FF2B5EF4-FFF2-40B4-BE49-F238E27FC236}">
                  <a16:creationId xmlns:a16="http://schemas.microsoft.com/office/drawing/2014/main" id="{DCD04E93-130E-4215-928E-7CB7DE9C5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43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9" descr="C:\Documents and Settings\eamonn\Desktop\bios_family_marge.gif">
              <a:extLst>
                <a:ext uri="{FF2B5EF4-FFF2-40B4-BE49-F238E27FC236}">
                  <a16:creationId xmlns:a16="http://schemas.microsoft.com/office/drawing/2014/main" id="{F14D1EE1-5BA2-48FA-9172-04D59DAA7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61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59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B3A-629D-4BEC-BB9A-AB8BB9FD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Hierarchical Clustering?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3BE0-D5FB-45B4-83B3-6767C313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data mining and statistics, </a:t>
            </a:r>
            <a:r>
              <a:rPr lang="en-GB" b="1" dirty="0"/>
              <a:t>hierarchical clustering</a:t>
            </a:r>
            <a:r>
              <a:rPr lang="en-GB" dirty="0"/>
              <a:t> is a method of </a:t>
            </a:r>
            <a:r>
              <a:rPr lang="en-GB" b="1" dirty="0"/>
              <a:t>cluster</a:t>
            </a:r>
            <a:r>
              <a:rPr lang="en-GB" dirty="0"/>
              <a:t> analysis which seeks to build a  </a:t>
            </a:r>
            <a:r>
              <a:rPr lang="en-GB" b="1" dirty="0"/>
              <a:t>hierarchy</a:t>
            </a:r>
            <a:r>
              <a:rPr lang="en-GB" dirty="0"/>
              <a:t> of </a:t>
            </a:r>
            <a:r>
              <a:rPr lang="en-GB" b="1" dirty="0"/>
              <a:t>clusters</a:t>
            </a:r>
            <a:r>
              <a:rPr lang="en-GB" dirty="0"/>
              <a:t>.</a:t>
            </a:r>
          </a:p>
          <a:p>
            <a:r>
              <a:rPr lang="en-CA" dirty="0"/>
              <a:t>T</a:t>
            </a:r>
            <a:r>
              <a:rPr lang="en-GB" dirty="0"/>
              <a:t>wo types of Hierarchical clustering are: </a:t>
            </a:r>
          </a:p>
          <a:p>
            <a:pPr marL="0" indent="0">
              <a:buNone/>
            </a:pPr>
            <a:r>
              <a:rPr lang="en-CA" dirty="0"/>
              <a:t>	  Divisive                  Agglomerative </a:t>
            </a:r>
            <a:endParaRPr lang="en-GB" dirty="0"/>
          </a:p>
        </p:txBody>
      </p:sp>
      <p:pic>
        <p:nvPicPr>
          <p:cNvPr id="9" name="Picture 8" descr="A group of glasses on a table&#10;&#10;Description generated with high confidence">
            <a:extLst>
              <a:ext uri="{FF2B5EF4-FFF2-40B4-BE49-F238E27FC236}">
                <a16:creationId xmlns:a16="http://schemas.microsoft.com/office/drawing/2014/main" id="{297FBA9E-128B-4333-90D8-288525DEA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94" y="4079539"/>
            <a:ext cx="6368717" cy="29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1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7614-6B3A-47DE-A7E0-41A6C295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Hierarchical Clustering Simpsons Family</a:t>
            </a:r>
            <a:endParaRPr lang="en-GB" dirty="0"/>
          </a:p>
        </p:txBody>
      </p:sp>
      <p:pic>
        <p:nvPicPr>
          <p:cNvPr id="5" name="Content Placeholder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C8712916-6026-4C94-8D3A-DBC439D2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24" y="1690689"/>
            <a:ext cx="9041097" cy="4477312"/>
          </a:xfrm>
        </p:spPr>
      </p:pic>
    </p:spTree>
    <p:extLst>
      <p:ext uri="{BB962C8B-B14F-4D97-AF65-F5344CB8AC3E}">
        <p14:creationId xmlns:p14="http://schemas.microsoft.com/office/powerpoint/2010/main" val="320857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E32E6-A71F-42C4-B8B6-A2074D3B1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286283"/>
            <a:ext cx="9841227" cy="4911078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5E480F5-48DD-4C8D-B201-F9E04673E8C2}"/>
              </a:ext>
            </a:extLst>
          </p:cNvPr>
          <p:cNvSpPr/>
          <p:nvPr/>
        </p:nvSpPr>
        <p:spPr>
          <a:xfrm>
            <a:off x="1588168" y="5450305"/>
            <a:ext cx="1612232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Lisa’s Teacher</a:t>
            </a:r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D4F257E-A3FB-479C-AB1D-9B7FBAA00F79}"/>
              </a:ext>
            </a:extLst>
          </p:cNvPr>
          <p:cNvSpPr/>
          <p:nvPr/>
        </p:nvSpPr>
        <p:spPr>
          <a:xfrm>
            <a:off x="3453064" y="5450305"/>
            <a:ext cx="1359568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Lisa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D46F421-C7BC-45E3-87DA-FAE047DFDB8B}"/>
              </a:ext>
            </a:extLst>
          </p:cNvPr>
          <p:cNvSpPr/>
          <p:nvPr/>
        </p:nvSpPr>
        <p:spPr>
          <a:xfrm>
            <a:off x="5041232" y="5450305"/>
            <a:ext cx="1191126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Marge</a:t>
            </a:r>
            <a:endParaRPr lang="en-GB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0A984C2-38DC-4F7D-86FB-21F41E7A3F23}"/>
              </a:ext>
            </a:extLst>
          </p:cNvPr>
          <p:cNvSpPr/>
          <p:nvPr/>
        </p:nvSpPr>
        <p:spPr>
          <a:xfrm>
            <a:off x="6569242" y="5450305"/>
            <a:ext cx="1191126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Patty</a:t>
            </a:r>
            <a:endParaRPr lang="en-GB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84C803F-24BB-44B9-AC4E-B681CD43ED94}"/>
              </a:ext>
            </a:extLst>
          </p:cNvPr>
          <p:cNvSpPr/>
          <p:nvPr/>
        </p:nvSpPr>
        <p:spPr>
          <a:xfrm>
            <a:off x="8097252" y="5450305"/>
            <a:ext cx="1275348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39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3226-3BB5-4E89-ACF9-4372CF36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Dendrogram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9360B6-6038-418D-87BB-7BE4EF178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52" y="1436396"/>
            <a:ext cx="10636348" cy="50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2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F96C-7BEB-4932-9F4E-B1197640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Linkages</a:t>
            </a:r>
            <a:endParaRPr lang="en-GB" dirty="0"/>
          </a:p>
        </p:txBody>
      </p:sp>
      <p:pic>
        <p:nvPicPr>
          <p:cNvPr id="5" name="Content Placeholder 4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4FEDE789-E11B-499B-BD1F-7A9935101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1" y="2117558"/>
            <a:ext cx="9122871" cy="2998955"/>
          </a:xfrm>
        </p:spPr>
      </p:pic>
    </p:spTree>
    <p:extLst>
      <p:ext uri="{BB962C8B-B14F-4D97-AF65-F5344CB8AC3E}">
        <p14:creationId xmlns:p14="http://schemas.microsoft.com/office/powerpoint/2010/main" val="348302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57AABCE-0547-4476-B0DA-39D76AB69CC4}" vid="{C76425F9-2F34-43BC-8EEE-DDB1159B6E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IT-PowerPoint-Template</Template>
  <TotalTime>759</TotalTime>
  <Words>288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Trebuchet MS</vt:lpstr>
      <vt:lpstr>Office Theme</vt:lpstr>
      <vt:lpstr>Hierarchical Clustering </vt:lpstr>
      <vt:lpstr>Agenda </vt:lpstr>
      <vt:lpstr>What is Clustering?</vt:lpstr>
      <vt:lpstr>Types of Clustering </vt:lpstr>
      <vt:lpstr>What is Hierarchical Clustering?</vt:lpstr>
      <vt:lpstr>Example: Hierarchical Clustering Simpsons Family</vt:lpstr>
      <vt:lpstr>PowerPoint Presentation</vt:lpstr>
      <vt:lpstr>Dendrogram </vt:lpstr>
      <vt:lpstr>Types of Linkages</vt:lpstr>
      <vt:lpstr>Cluster Diagram </vt:lpstr>
      <vt:lpstr>Clustering Comparison</vt:lpstr>
      <vt:lpstr>Applications of Clustering </vt:lpstr>
      <vt:lpstr>Reference</vt:lpstr>
      <vt:lpstr>Thank You       Presented By -            Kartik Nagras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Rohit Karmudi</dc:creator>
  <cp:lastModifiedBy>KARTIK NAGRAS</cp:lastModifiedBy>
  <cp:revision>25</cp:revision>
  <dcterms:created xsi:type="dcterms:W3CDTF">2018-02-25T22:27:58Z</dcterms:created>
  <dcterms:modified xsi:type="dcterms:W3CDTF">2019-01-31T19:35:58Z</dcterms:modified>
</cp:coreProperties>
</file>