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5" r:id="rId1"/>
  </p:sldMasterIdLst>
  <p:notesMasterIdLst>
    <p:notesMasterId r:id="rId11"/>
  </p:notesMasterIdLst>
  <p:sldIdLst>
    <p:sldId id="256" r:id="rId2"/>
    <p:sldId id="257" r:id="rId3"/>
    <p:sldId id="258" r:id="rId4"/>
    <p:sldId id="261" r:id="rId5"/>
    <p:sldId id="259" r:id="rId6"/>
    <p:sldId id="260" r:id="rId7"/>
    <p:sldId id="262" r:id="rId8"/>
    <p:sldId id="263" r:id="rId9"/>
    <p:sldId id="264" r:id="rId10"/>
  </p:sldIdLst>
  <p:sldSz cx="9144000" cy="6858000" type="screen4x3"/>
  <p:notesSz cx="7559675" cy="10691813"/>
  <p:embeddedFontLst>
    <p:embeddedFont>
      <p:font typeface="Wingdings 3" panose="05040102010807070707" pitchFamily="18" charset="2"/>
      <p:regular r:id="rId12"/>
    </p:embeddedFont>
    <p:embeddedFont>
      <p:font typeface="Century Gothic" panose="020B0502020202020204" pitchFamily="34" charset="0"/>
      <p:regular r:id="rId13"/>
      <p:bold r:id="rId14"/>
      <p:italic r:id="rId15"/>
      <p:boldItalic r:id="rId16"/>
    </p:embeddedFont>
    <p:embeddedFont>
      <p:font typeface="Trebuchet MS" panose="020B0603020202020204" pitchFamily="34" charset="0"/>
      <p:regular r:id="rId17"/>
      <p:bold r:id="rId18"/>
      <p:italic r:id="rId19"/>
      <p:boldItalic r:id="rId20"/>
    </p:embeddedFont>
    <p:embeddedFont>
      <p:font typeface="SimSun" panose="02010600030101010101" pitchFamily="2" charset="-122"/>
      <p:regular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lang="en-US"/>
          </a:p>
        </p:txBody>
      </p:sp>
      <p:sp>
        <p:nvSpPr>
          <p:cNvPr id="82" name="Google Shape;82;p1:notes"/>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Name of the faculty [Group: G00] [Sem:2nd]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fd7c014a2_0_0: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gcfd7c014a2_0_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fd7c014a2_0_7: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gcfd7c014a2_0_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fd7c014a2_0_1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gcfd7c014a2_0_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fd7c014a2_0_2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gcfd7c014a2_0_2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fd7c014a2_2_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cfd7c014a2_2_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fd7c014a2_2_2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gcfd7c014a2_2_2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023799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16672523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65314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5658366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22028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22964777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41213537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27408328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9388311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0132208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611677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9508404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9510891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23640556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420083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7529315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64511590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0" y="840625"/>
            <a:ext cx="9144000" cy="417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262626"/>
              </a:buClr>
              <a:buSzPts val="3600"/>
              <a:buFont typeface="Times New Roman" panose="02020603050405020304"/>
              <a:buNone/>
            </a:pPr>
            <a:r>
              <a:rPr lang="en-US" sz="32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32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32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Survival Outcome Prediction In Cancer Patients</a:t>
            </a:r>
            <a:br>
              <a:rPr lang="en-US" sz="32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32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32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32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32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0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20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0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20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0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20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0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r>
              <a:rPr lang="en-US" sz="1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Name: </a:t>
            </a:r>
            <a:r>
              <a:rPr lang="en-IN" altLang="en-US" sz="1800" dirty="0" smtClean="0">
                <a:solidFill>
                  <a:srgbClr val="262626"/>
                </a:solidFill>
                <a:latin typeface="Times New Roman" panose="02020603050405020304"/>
                <a:ea typeface="Times New Roman" panose="02020603050405020304"/>
                <a:cs typeface="Times New Roman" panose="02020603050405020304"/>
                <a:sym typeface="Times New Roman" panose="02020603050405020304"/>
              </a:rPr>
              <a:t>Kartik Sutariya</a:t>
            </a:r>
            <a:r>
              <a:rPr lang="en-US" sz="1800" dirty="0" smtClean="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1800" dirty="0" smtClean="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1800" dirty="0" smtClean="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r>
              <a:rPr lang="en-US" sz="1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Class: </a:t>
            </a:r>
            <a:r>
              <a:rPr lang="en-IN" altLang="en-US" sz="1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MS Data Science</a:t>
            </a:r>
            <a:r>
              <a:rPr lang="en-US" sz="1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1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1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endParaRPr lang="en-IN" altLang="en-US" sz="1800" b="1" u="sng"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5" name="Google Shape;85;p1"/>
          <p:cNvSpPr txBox="1"/>
          <p:nvPr/>
        </p:nvSpPr>
        <p:spPr>
          <a:xfrm>
            <a:off x="5684363" y="6059748"/>
            <a:ext cx="26300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txBox="1"/>
          <p:nvPr/>
        </p:nvSpPr>
        <p:spPr>
          <a:xfrm>
            <a:off x="163991" y="1109750"/>
            <a:ext cx="8200800" cy="48387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A53010"/>
              </a:buClr>
              <a:buSzPts val="1800"/>
              <a:buFont typeface="Arial" panose="020B0604020202020204"/>
              <a:buChar char="•"/>
            </a:pPr>
            <a:r>
              <a:rPr lang="en-US" sz="1800">
                <a:solidFill>
                  <a:srgbClr val="3F3F3F"/>
                </a:solidFill>
                <a:latin typeface="Century Gothic" panose="020B0502020202020204"/>
                <a:ea typeface="Century Gothic" panose="020B0502020202020204"/>
                <a:cs typeface="Century Gothic" panose="020B0502020202020204"/>
                <a:sym typeface="Century Gothic" panose="020B0502020202020204"/>
              </a:rPr>
              <a:t>Project Description                                         1</a:t>
            </a:r>
            <a:endParaRPr sz="180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342900" algn="l" rtl="0">
              <a:spcBef>
                <a:spcPts val="1000"/>
              </a:spcBef>
              <a:spcAft>
                <a:spcPts val="0"/>
              </a:spcAft>
              <a:buClr>
                <a:srgbClr val="A53010"/>
              </a:buClr>
              <a:buSzPts val="1800"/>
              <a:buFont typeface="Arial" panose="020B0604020202020204"/>
              <a:buChar char="•"/>
            </a:pPr>
            <a:r>
              <a:rPr lang="en-US" sz="1800">
                <a:solidFill>
                  <a:srgbClr val="3F3F3F"/>
                </a:solidFill>
                <a:latin typeface="Century Gothic" panose="020B0502020202020204"/>
                <a:ea typeface="Century Gothic" panose="020B0502020202020204"/>
                <a:cs typeface="Century Gothic" panose="020B0502020202020204"/>
                <a:sym typeface="Century Gothic" panose="020B0502020202020204"/>
              </a:rPr>
              <a:t>Models Used                                                    2</a:t>
            </a:r>
            <a:endParaRPr sz="180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342900" algn="l" rtl="0">
              <a:spcBef>
                <a:spcPts val="1000"/>
              </a:spcBef>
              <a:spcAft>
                <a:spcPts val="0"/>
              </a:spcAft>
              <a:buClr>
                <a:srgbClr val="A53010"/>
              </a:buClr>
              <a:buSzPts val="1800"/>
              <a:buFont typeface="Arial" panose="020B0604020202020204"/>
              <a:buChar char="•"/>
            </a:pPr>
            <a:r>
              <a:rPr lang="en-US" sz="1800">
                <a:solidFill>
                  <a:srgbClr val="3F3F3F"/>
                </a:solidFill>
                <a:latin typeface="Century Gothic" panose="020B0502020202020204"/>
                <a:ea typeface="Century Gothic" panose="020B0502020202020204"/>
                <a:cs typeface="Century Gothic" panose="020B0502020202020204"/>
                <a:sym typeface="Century Gothic" panose="020B0502020202020204"/>
              </a:rPr>
              <a:t>Libraries Used                                                   2</a:t>
            </a:r>
            <a:endParaRPr sz="180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342900" algn="l" rtl="0">
              <a:spcBef>
                <a:spcPts val="1000"/>
              </a:spcBef>
              <a:spcAft>
                <a:spcPts val="0"/>
              </a:spcAft>
              <a:buClr>
                <a:srgbClr val="A53010"/>
              </a:buClr>
              <a:buSzPts val="1800"/>
              <a:buFont typeface="Arial" panose="020B0604020202020204"/>
              <a:buChar char="•"/>
            </a:pPr>
            <a:r>
              <a:rPr lang="en-US" sz="1800">
                <a:solidFill>
                  <a:srgbClr val="3F3F3F"/>
                </a:solidFill>
                <a:latin typeface="Century Gothic" panose="020B0502020202020204"/>
                <a:ea typeface="Century Gothic" panose="020B0502020202020204"/>
                <a:cs typeface="Century Gothic" panose="020B0502020202020204"/>
                <a:sym typeface="Century Gothic" panose="020B0502020202020204"/>
              </a:rPr>
              <a:t>Predictive Modelling                                       3</a:t>
            </a:r>
            <a:endParaRPr sz="180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342900" algn="l" rtl="0">
              <a:spcBef>
                <a:spcPts val="1000"/>
              </a:spcBef>
              <a:spcAft>
                <a:spcPts val="0"/>
              </a:spcAft>
              <a:buClr>
                <a:srgbClr val="A53010"/>
              </a:buClr>
              <a:buSzPts val="1800"/>
              <a:buFont typeface="Arial" panose="020B0604020202020204"/>
              <a:buChar char="•"/>
            </a:pPr>
            <a:r>
              <a:rPr lang="en-US" sz="1800">
                <a:solidFill>
                  <a:srgbClr val="3F3F3F"/>
                </a:solidFill>
                <a:latin typeface="Century Gothic" panose="020B0502020202020204"/>
                <a:ea typeface="Century Gothic" panose="020B0502020202020204"/>
                <a:cs typeface="Century Gothic" panose="020B0502020202020204"/>
                <a:sym typeface="Century Gothic" panose="020B0502020202020204"/>
              </a:rPr>
              <a:t>GUI Model                                                        3-5 </a:t>
            </a:r>
            <a:endParaRPr sz="180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342900" algn="l" rtl="0">
              <a:spcBef>
                <a:spcPts val="1000"/>
              </a:spcBef>
              <a:spcAft>
                <a:spcPts val="0"/>
              </a:spcAft>
              <a:buClr>
                <a:srgbClr val="A53010"/>
              </a:buClr>
              <a:buSzPts val="1800"/>
              <a:buFont typeface="Arial" panose="020B0604020202020204"/>
              <a:buChar char="•"/>
            </a:pPr>
            <a:r>
              <a:rPr lang="en-US" sz="1800">
                <a:solidFill>
                  <a:srgbClr val="3F3F3F"/>
                </a:solidFill>
                <a:latin typeface="Century Gothic" panose="020B0502020202020204"/>
                <a:ea typeface="Century Gothic" panose="020B0502020202020204"/>
                <a:cs typeface="Century Gothic" panose="020B0502020202020204"/>
                <a:sym typeface="Century Gothic" panose="020B0502020202020204"/>
              </a:rPr>
              <a:t>Data Visualization                                            6</a:t>
            </a:r>
            <a:endParaRPr sz="180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342900" algn="l" rtl="0">
              <a:spcBef>
                <a:spcPts val="1000"/>
              </a:spcBef>
              <a:spcAft>
                <a:spcPts val="0"/>
              </a:spcAft>
              <a:buClr>
                <a:srgbClr val="A53010"/>
              </a:buClr>
              <a:buSzPts val="1800"/>
              <a:buFont typeface="Arial" panose="020B0604020202020204"/>
              <a:buChar char="•"/>
            </a:pPr>
            <a:r>
              <a:rPr lang="en-US" sz="1800">
                <a:solidFill>
                  <a:srgbClr val="3F3F3F"/>
                </a:solidFill>
                <a:latin typeface="Century Gothic" panose="020B0502020202020204"/>
                <a:ea typeface="Century Gothic" panose="020B0502020202020204"/>
                <a:cs typeface="Century Gothic" panose="020B0502020202020204"/>
                <a:sym typeface="Century Gothic" panose="020B0502020202020204"/>
              </a:rPr>
              <a:t>Thank You Page                                               7</a:t>
            </a:r>
            <a:endParaRPr sz="180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228600" algn="l" rtl="0">
              <a:spcBef>
                <a:spcPts val="1000"/>
              </a:spcBef>
              <a:spcAft>
                <a:spcPts val="0"/>
              </a:spcAft>
              <a:buClr>
                <a:schemeClr val="dk1"/>
              </a:buClr>
              <a:buSzPts val="1800"/>
              <a:buFont typeface="Arial" panose="020B0604020202020204"/>
              <a:buNone/>
            </a:pPr>
            <a:endParaRPr sz="180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91" name="Google Shape;91;p4"/>
          <p:cNvSpPr txBox="1"/>
          <p:nvPr/>
        </p:nvSpPr>
        <p:spPr>
          <a:xfrm>
            <a:off x="5294713" y="6059748"/>
            <a:ext cx="2630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2" name="Google Shape;92;p4"/>
          <p:cNvSpPr txBox="1"/>
          <p:nvPr/>
        </p:nvSpPr>
        <p:spPr>
          <a:xfrm>
            <a:off x="0" y="152400"/>
            <a:ext cx="655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a:solidFill>
                  <a:srgbClr val="262626"/>
                </a:solidFill>
                <a:latin typeface="Century Gothic" panose="020B0502020202020204"/>
                <a:ea typeface="Century Gothic" panose="020B0502020202020204"/>
                <a:cs typeface="Century Gothic" panose="020B0502020202020204"/>
                <a:sym typeface="Century Gothic" panose="020B0502020202020204"/>
              </a:rPr>
              <a:t> </a:t>
            </a:r>
            <a:r>
              <a:rPr lang="en-US" sz="3600">
                <a:solidFill>
                  <a:srgbClr val="262626"/>
                </a:solidFill>
                <a:latin typeface="Times New Roman" panose="02020603050405020304"/>
                <a:ea typeface="Times New Roman" panose="02020603050405020304"/>
                <a:cs typeface="Times New Roman" panose="02020603050405020304"/>
                <a:sym typeface="Times New Roman" panose="02020603050405020304"/>
              </a:rPr>
              <a:t>Index</a:t>
            </a:r>
            <a:endParaRPr sz="3600">
              <a:solidFill>
                <a:srgbClr val="262626"/>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cfd7c014a2_0_0"/>
          <p:cNvSpPr txBox="1"/>
          <p:nvPr/>
        </p:nvSpPr>
        <p:spPr>
          <a:xfrm>
            <a:off x="1026100" y="571500"/>
            <a:ext cx="5450700" cy="266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262626"/>
              </a:buClr>
              <a:buSzPts val="3600"/>
              <a:buFont typeface="Times New Roman" panose="02020603050405020304"/>
              <a:buNone/>
            </a:pPr>
            <a:r>
              <a:rPr lang="en-US" sz="4000" b="1" u="sng">
                <a:solidFill>
                  <a:srgbClr val="262626"/>
                </a:solidFill>
                <a:latin typeface="Times New Roman" panose="02020603050405020304"/>
                <a:ea typeface="Times New Roman" panose="02020603050405020304"/>
                <a:cs typeface="Times New Roman" panose="02020603050405020304"/>
                <a:sym typeface="Times New Roman" panose="02020603050405020304"/>
              </a:rPr>
              <a:t>Project Description</a:t>
            </a:r>
            <a:r>
              <a:rPr lang="en-US" sz="3600" b="1" u="sng">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3600" b="1" u="sng">
                <a:solidFill>
                  <a:srgbClr val="262626"/>
                </a:solidFill>
                <a:latin typeface="Times New Roman" panose="02020603050405020304"/>
                <a:ea typeface="Times New Roman" panose="02020603050405020304"/>
                <a:cs typeface="Times New Roman" panose="02020603050405020304"/>
                <a:sym typeface="Times New Roman" panose="02020603050405020304"/>
              </a:rPr>
            </a:br>
            <a:endParaRPr sz="3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gcfd7c014a2_0_0"/>
          <p:cNvSpPr txBox="1"/>
          <p:nvPr/>
        </p:nvSpPr>
        <p:spPr>
          <a:xfrm>
            <a:off x="164008" y="1109742"/>
            <a:ext cx="8838600" cy="535020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600"/>
              <a:buFont typeface="Times New Roman" panose="02020603050405020304"/>
              <a:buNone/>
            </a:pPr>
            <a:r>
              <a:rPr lang="en-US" sz="2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A predictive model using Machine Learning algorithms is created to distinguish between Benign and Malignant cancer cells using the “Breast Cancer Wisconsin (Diagnostic) Data Set”. In addition, a GUI model is created using </a:t>
            </a:r>
            <a:r>
              <a:rPr lang="en-US" sz="2800" dirty="0" err="1">
                <a:solidFill>
                  <a:srgbClr val="262626"/>
                </a:solidFill>
                <a:latin typeface="Times New Roman" panose="02020603050405020304"/>
                <a:ea typeface="Times New Roman" panose="02020603050405020304"/>
                <a:cs typeface="Times New Roman" panose="02020603050405020304"/>
                <a:sym typeface="Times New Roman" panose="02020603050405020304"/>
              </a:rPr>
              <a:t>Tkinter</a:t>
            </a:r>
            <a:r>
              <a:rPr lang="en-US" sz="2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It extracts the PDF we have selected from the computer system and displays it onto the </a:t>
            </a:r>
            <a:r>
              <a:rPr lang="en-US" sz="2800" dirty="0" err="1">
                <a:solidFill>
                  <a:srgbClr val="262626"/>
                </a:solidFill>
                <a:latin typeface="Times New Roman" panose="02020603050405020304"/>
                <a:ea typeface="Times New Roman" panose="02020603050405020304"/>
                <a:cs typeface="Times New Roman" panose="02020603050405020304"/>
                <a:sym typeface="Times New Roman" panose="02020603050405020304"/>
              </a:rPr>
              <a:t>Tkinter</a:t>
            </a:r>
            <a:r>
              <a:rPr lang="en-US" sz="2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Canvas</a:t>
            </a:r>
            <a: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b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16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p>
          <a:p>
            <a:pPr marL="0" lvl="0" indent="0" algn="l" rtl="0">
              <a:spcBef>
                <a:spcPts val="0"/>
              </a:spcBef>
              <a:spcAft>
                <a:spcPts val="0"/>
              </a:spcAft>
              <a:buClr>
                <a:srgbClr val="262626"/>
              </a:buClr>
              <a:buSzPts val="3600"/>
              <a:buFont typeface="Times New Roman" panose="02020603050405020304"/>
              <a:buNone/>
            </a:pPr>
            <a:endParaRPr lang="en-US" sz="1600"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rgbClr val="262626"/>
              </a:buClr>
              <a:buSzPts val="3600"/>
              <a:buFont typeface="Times New Roman" panose="02020603050405020304"/>
              <a:buNone/>
            </a:pPr>
            <a:r>
              <a:rPr lang="en-US" sz="16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p>
          <a:p>
            <a:pPr marL="0" lvl="0" indent="0" algn="l" rtl="0">
              <a:spcBef>
                <a:spcPts val="0"/>
              </a:spcBef>
              <a:spcAft>
                <a:spcPts val="0"/>
              </a:spcAft>
              <a:buClr>
                <a:srgbClr val="262626"/>
              </a:buClr>
              <a:buSzPts val="3600"/>
              <a:buFont typeface="Times New Roman" panose="02020603050405020304"/>
              <a:buNone/>
            </a:pPr>
            <a:endParaRPr lang="en-US" sz="1600"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rgbClr val="262626"/>
              </a:buClr>
              <a:buSzPts val="3600"/>
              <a:buFont typeface="Times New Roman" panose="02020603050405020304"/>
              <a:buNone/>
            </a:pPr>
            <a:r>
              <a:rPr lang="en-US" sz="16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Name : </a:t>
            </a:r>
            <a:r>
              <a:rPr lang="en-IN" sz="1600" dirty="0" smtClean="0">
                <a:solidFill>
                  <a:srgbClr val="262626"/>
                </a:solidFill>
                <a:latin typeface="Times New Roman" panose="02020603050405020304"/>
                <a:ea typeface="Times New Roman" panose="02020603050405020304"/>
                <a:cs typeface="Times New Roman" panose="02020603050405020304"/>
                <a:sym typeface="Times New Roman" panose="02020603050405020304"/>
              </a:rPr>
              <a:t>Kartik Sutariya</a:t>
            </a:r>
            <a:r>
              <a:rPr lang="en-US" sz="16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16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16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endParaRPr lang="en-IN" altLang="en-US" sz="1600"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gcfd7c014a2_0_0"/>
          <p:cNvSpPr txBox="1"/>
          <p:nvPr/>
        </p:nvSpPr>
        <p:spPr>
          <a:xfrm>
            <a:off x="5694680" y="6092825"/>
            <a:ext cx="1941830" cy="3670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0" name="Google Shape;100;gcfd7c014a2_0_0"/>
          <p:cNvSpPr txBox="1"/>
          <p:nvPr/>
        </p:nvSpPr>
        <p:spPr>
          <a:xfrm>
            <a:off x="8468600" y="6459950"/>
            <a:ext cx="38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p:nvPr/>
        </p:nvSpPr>
        <p:spPr>
          <a:xfrm>
            <a:off x="457200" y="0"/>
            <a:ext cx="6019560" cy="8377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panose="020B0604020202020204"/>
              <a:buNone/>
            </a:pPr>
            <a:endParaRPr sz="3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 name="Google Shape;123;p5"/>
          <p:cNvSpPr txBox="1"/>
          <p:nvPr/>
        </p:nvSpPr>
        <p:spPr>
          <a:xfrm>
            <a:off x="164000" y="714375"/>
            <a:ext cx="8838600" cy="5208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a:solidFill>
                  <a:srgbClr val="262626"/>
                </a:solidFill>
                <a:latin typeface="Times New Roman" panose="02020603050405020304"/>
                <a:ea typeface="Times New Roman" panose="02020603050405020304"/>
                <a:cs typeface="Times New Roman" panose="02020603050405020304"/>
                <a:sym typeface="Times New Roman" panose="02020603050405020304"/>
              </a:rPr>
              <a:t>In this project we have used iconbitmap, buttons, textbox , canvas to create a PDF extractor GUI model. Button is linked to a function which asks to open the desired file and from getPage() function we can choose the page number we want to extract and then display it on the canvas.</a:t>
            </a:r>
            <a:br>
              <a:rPr lang="en-US" sz="2400">
                <a:solidFill>
                  <a:srgbClr val="262626"/>
                </a:solidFill>
                <a:latin typeface="Times New Roman" panose="02020603050405020304"/>
                <a:ea typeface="Times New Roman" panose="02020603050405020304"/>
                <a:cs typeface="Times New Roman" panose="02020603050405020304"/>
                <a:sym typeface="Times New Roman" panose="02020603050405020304"/>
              </a:rPr>
            </a:br>
            <a:endParaRPr lang="en-US" sz="240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5"/>
          <p:cNvSpPr txBox="1"/>
          <p:nvPr/>
        </p:nvSpPr>
        <p:spPr>
          <a:xfrm>
            <a:off x="5684375" y="5740971"/>
            <a:ext cx="2630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5" name="Google Shape;125;p5"/>
          <p:cNvPicPr preferRelativeResize="0"/>
          <p:nvPr/>
        </p:nvPicPr>
        <p:blipFill rotWithShape="1">
          <a:blip r:embed="rId3"/>
          <a:srcRect/>
          <a:stretch>
            <a:fillRect/>
          </a:stretch>
        </p:blipFill>
        <p:spPr>
          <a:xfrm>
            <a:off x="1649550" y="2292325"/>
            <a:ext cx="6961925" cy="3383699"/>
          </a:xfrm>
          <a:prstGeom prst="rect">
            <a:avLst/>
          </a:prstGeom>
          <a:noFill/>
          <a:ln>
            <a:noFill/>
          </a:ln>
        </p:spPr>
      </p:pic>
      <p:sp>
        <p:nvSpPr>
          <p:cNvPr id="126" name="Google Shape;126;p5"/>
          <p:cNvSpPr txBox="1"/>
          <p:nvPr/>
        </p:nvSpPr>
        <p:spPr>
          <a:xfrm>
            <a:off x="7024550" y="6086205"/>
            <a:ext cx="2814000" cy="7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p>
        </p:txBody>
      </p:sp>
      <p:pic>
        <p:nvPicPr>
          <p:cNvPr id="127" name="Google Shape;127;p5"/>
          <p:cNvPicPr preferRelativeResize="0"/>
          <p:nvPr/>
        </p:nvPicPr>
        <p:blipFill>
          <a:blip r:embed="rId4"/>
          <a:stretch>
            <a:fillRect/>
          </a:stretch>
        </p:blipFill>
        <p:spPr>
          <a:xfrm>
            <a:off x="8475345" y="6290945"/>
            <a:ext cx="331470" cy="143510"/>
          </a:xfrm>
          <a:prstGeom prst="rect">
            <a:avLst/>
          </a:prstGeom>
          <a:noFill/>
          <a:ln>
            <a:noFill/>
          </a:ln>
        </p:spPr>
      </p:pic>
      <p:sp>
        <p:nvSpPr>
          <p:cNvPr id="128" name="Google Shape;128;p5"/>
          <p:cNvSpPr txBox="1"/>
          <p:nvPr/>
        </p:nvSpPr>
        <p:spPr>
          <a:xfrm>
            <a:off x="8702375" y="6403400"/>
            <a:ext cx="2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cfd7c014a2_0_7"/>
          <p:cNvSpPr txBox="1"/>
          <p:nvPr/>
        </p:nvSpPr>
        <p:spPr>
          <a:xfrm>
            <a:off x="6553080" y="6356520"/>
            <a:ext cx="2133300" cy="3648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gcfd7c014a2_0_7"/>
          <p:cNvSpPr txBox="1"/>
          <p:nvPr/>
        </p:nvSpPr>
        <p:spPr>
          <a:xfrm>
            <a:off x="164000" y="272750"/>
            <a:ext cx="8838600" cy="2883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6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ML Models Used:</a:t>
            </a:r>
            <a:br>
              <a:rPr lang="en-US" sz="36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1)Logistic Regression</a:t>
            </a:r>
            <a:b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2)Support Vector Machine (SVM)</a:t>
            </a:r>
            <a:b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3)K - Neighbors Classifier (KNN)</a:t>
            </a:r>
            <a:b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4)Decision Tree Classifier Algorithm</a:t>
            </a:r>
            <a:b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5)Random Forest Classifier Algorithm</a:t>
            </a:r>
            <a:r>
              <a:rPr lang="en-US" sz="2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2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36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Libraries/Packages Used:</a:t>
            </a:r>
            <a:br>
              <a:rPr lang="en-US" sz="36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1)Pandas</a:t>
            </a:r>
            <a:b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2)</a:t>
            </a:r>
            <a:r>
              <a:rPr lang="en-US" sz="2700" dirty="0" err="1">
                <a:solidFill>
                  <a:srgbClr val="262626"/>
                </a:solidFill>
                <a:latin typeface="Times New Roman" panose="02020603050405020304"/>
                <a:ea typeface="Times New Roman" panose="02020603050405020304"/>
                <a:cs typeface="Times New Roman" panose="02020603050405020304"/>
                <a:sym typeface="Times New Roman" panose="02020603050405020304"/>
              </a:rPr>
              <a:t>NumPy</a:t>
            </a: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b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3)</a:t>
            </a:r>
            <a:r>
              <a:rPr lang="en-US" sz="2700" dirty="0" err="1">
                <a:solidFill>
                  <a:srgbClr val="262626"/>
                </a:solidFill>
                <a:latin typeface="Times New Roman" panose="02020603050405020304"/>
                <a:ea typeface="Times New Roman" panose="02020603050405020304"/>
                <a:cs typeface="Times New Roman" panose="02020603050405020304"/>
                <a:sym typeface="Times New Roman" panose="02020603050405020304"/>
              </a:rPr>
              <a:t>Seaborn</a:t>
            </a: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4)</a:t>
            </a:r>
            <a:r>
              <a:rPr lang="en-US" sz="2700" dirty="0" err="1">
                <a:solidFill>
                  <a:srgbClr val="262626"/>
                </a:solidFill>
                <a:latin typeface="Times New Roman" panose="02020603050405020304"/>
                <a:ea typeface="Times New Roman" panose="02020603050405020304"/>
                <a:cs typeface="Times New Roman" panose="02020603050405020304"/>
                <a:sym typeface="Times New Roman" panose="02020603050405020304"/>
              </a:rPr>
              <a:t>Matplotlib</a:t>
            </a: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b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5)</a:t>
            </a:r>
            <a:r>
              <a:rPr lang="en-US" sz="2700" dirty="0" err="1">
                <a:solidFill>
                  <a:srgbClr val="262626"/>
                </a:solidFill>
                <a:latin typeface="Times New Roman" panose="02020603050405020304"/>
                <a:ea typeface="Times New Roman" panose="02020603050405020304"/>
                <a:cs typeface="Times New Roman" panose="02020603050405020304"/>
                <a:sym typeface="Times New Roman" panose="02020603050405020304"/>
              </a:rPr>
              <a:t>Tkinter</a:t>
            </a: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b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6)PyPDF2              </a:t>
            </a:r>
            <a:endParaRPr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7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r>
              <a:rPr lang="en-US" sz="1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Name </a:t>
            </a:r>
            <a:r>
              <a:rPr lang="en-US" sz="1800" dirty="0" smtClean="0">
                <a:solidFill>
                  <a:srgbClr val="262626"/>
                </a:solidFill>
                <a:latin typeface="Times New Roman" panose="02020603050405020304"/>
                <a:ea typeface="Times New Roman" panose="02020603050405020304"/>
                <a:cs typeface="Times New Roman" panose="02020603050405020304"/>
                <a:sym typeface="Times New Roman" panose="02020603050405020304"/>
              </a:rPr>
              <a:t>:Kartik Sutariya</a:t>
            </a:r>
            <a:endParaRPr sz="3600" dirty="0">
              <a:solidFill>
                <a:srgbClr val="262626"/>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07" name="Google Shape;107;gcfd7c014a2_0_7"/>
          <p:cNvSpPr txBox="1"/>
          <p:nvPr/>
        </p:nvSpPr>
        <p:spPr>
          <a:xfrm>
            <a:off x="8572500" y="6377425"/>
            <a:ext cx="29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cfd7c014a2_0_14"/>
          <p:cNvSpPr txBox="1"/>
          <p:nvPr/>
        </p:nvSpPr>
        <p:spPr>
          <a:xfrm>
            <a:off x="457200" y="0"/>
            <a:ext cx="6019500" cy="837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panose="020B0604020202020204"/>
              <a:buNone/>
            </a:pPr>
            <a:endParaRPr sz="3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 name="Google Shape;113;gcfd7c014a2_0_14"/>
          <p:cNvSpPr txBox="1"/>
          <p:nvPr/>
        </p:nvSpPr>
        <p:spPr>
          <a:xfrm>
            <a:off x="6553080" y="6356520"/>
            <a:ext cx="2133300" cy="3648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gcfd7c014a2_0_14"/>
          <p:cNvSpPr txBox="1"/>
          <p:nvPr/>
        </p:nvSpPr>
        <p:spPr>
          <a:xfrm>
            <a:off x="164000" y="837600"/>
            <a:ext cx="8838600" cy="4903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7)Python Imaging Library (PIL)</a:t>
            </a:r>
            <a:b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32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Predictive Model: </a:t>
            </a:r>
            <a:br>
              <a:rPr lang="en-US" sz="32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After importation of the data set exploratory data analysis (EDA) is done on the data so that no Null values remain in data and irrelevant columns are also removed to improve the accuracy . After that data visualization is done and finally ML models are deployed.</a:t>
            </a:r>
            <a:b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32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GUI Model:</a:t>
            </a:r>
            <a:r>
              <a:rPr lang="en-US" sz="32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r>
            <a:br>
              <a:rPr lang="en-US" sz="32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br>
            <a:r>
              <a:rPr lang="en-US" sz="2400" dirty="0" err="1">
                <a:solidFill>
                  <a:srgbClr val="262626"/>
                </a:solidFill>
                <a:latin typeface="Times New Roman" panose="02020603050405020304"/>
                <a:ea typeface="Times New Roman" panose="02020603050405020304"/>
                <a:cs typeface="Times New Roman" panose="02020603050405020304"/>
                <a:sym typeface="Times New Roman" panose="02020603050405020304"/>
              </a:rPr>
              <a:t>Tkinter</a:t>
            </a:r>
            <a:r>
              <a:rPr lang="en-US"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offers easy methods to set up an interface window on which like Bootstrap we can define a container object called canvas on which we can place various buttons and labels linked through functions to print the desired layout/outputs.</a:t>
            </a:r>
            <a:endParaRPr sz="2400"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US" sz="1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Name : </a:t>
            </a:r>
            <a:r>
              <a:rPr lang="en-US" altLang="en-US" sz="1800" dirty="0" smtClean="0">
                <a:solidFill>
                  <a:srgbClr val="262626"/>
                </a:solidFill>
                <a:latin typeface="Times New Roman" panose="02020603050405020304"/>
                <a:ea typeface="Times New Roman" panose="02020603050405020304"/>
                <a:cs typeface="Times New Roman" panose="02020603050405020304"/>
                <a:sym typeface="Times New Roman" panose="02020603050405020304"/>
              </a:rPr>
              <a:t>Kartik Sutariya</a:t>
            </a:r>
            <a:endParaRPr sz="1800"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rgbClr val="262626"/>
              </a:buClr>
              <a:buSzPts val="2400"/>
              <a:buFont typeface="Times New Roman" panose="02020603050405020304"/>
              <a:buNone/>
            </a:pPr>
            <a:r>
              <a:rPr lang="en-US" sz="1800"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p>
        </p:txBody>
      </p:sp>
      <p:sp>
        <p:nvSpPr>
          <p:cNvPr id="116" name="Google Shape;116;gcfd7c014a2_0_14"/>
          <p:cNvSpPr txBox="1"/>
          <p:nvPr/>
        </p:nvSpPr>
        <p:spPr>
          <a:xfrm>
            <a:off x="8533525" y="6247525"/>
            <a:ext cx="40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7" name="Google Shape;117;gcfd7c014a2_0_14"/>
          <p:cNvSpPr txBox="1"/>
          <p:nvPr/>
        </p:nvSpPr>
        <p:spPr>
          <a:xfrm>
            <a:off x="8611475" y="6403400"/>
            <a:ext cx="33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cfd7c014a2_0_24"/>
          <p:cNvSpPr txBox="1"/>
          <p:nvPr/>
        </p:nvSpPr>
        <p:spPr>
          <a:xfrm>
            <a:off x="457200" y="0"/>
            <a:ext cx="6019500" cy="837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panose="020B0604020202020204"/>
              <a:buNone/>
            </a:pPr>
            <a:endParaRPr sz="3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gcfd7c014a2_0_24"/>
          <p:cNvSpPr txBox="1"/>
          <p:nvPr/>
        </p:nvSpPr>
        <p:spPr>
          <a:xfrm>
            <a:off x="164000" y="1109750"/>
            <a:ext cx="8838600" cy="4189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35" name="Google Shape;135;gcfd7c014a2_0_24"/>
          <p:cNvPicPr preferRelativeResize="0"/>
          <p:nvPr/>
        </p:nvPicPr>
        <p:blipFill rotWithShape="1">
          <a:blip r:embed="rId3"/>
          <a:srcRect/>
          <a:stretch>
            <a:fillRect/>
          </a:stretch>
        </p:blipFill>
        <p:spPr>
          <a:xfrm>
            <a:off x="1225125" y="837600"/>
            <a:ext cx="6693751" cy="4461774"/>
          </a:xfrm>
          <a:prstGeom prst="rect">
            <a:avLst/>
          </a:prstGeom>
          <a:noFill/>
          <a:ln>
            <a:noFill/>
          </a:ln>
        </p:spPr>
      </p:pic>
      <p:pic>
        <p:nvPicPr>
          <p:cNvPr id="136" name="Google Shape;136;gcfd7c014a2_0_24"/>
          <p:cNvPicPr preferRelativeResize="0"/>
          <p:nvPr/>
        </p:nvPicPr>
        <p:blipFill>
          <a:blip r:embed="rId4"/>
          <a:stretch>
            <a:fillRect/>
          </a:stretch>
        </p:blipFill>
        <p:spPr>
          <a:xfrm>
            <a:off x="152400" y="5559513"/>
            <a:ext cx="8991600" cy="549488"/>
          </a:xfrm>
          <a:prstGeom prst="rect">
            <a:avLst/>
          </a:prstGeom>
          <a:noFill/>
          <a:ln>
            <a:noFill/>
          </a:ln>
        </p:spPr>
      </p:pic>
      <p:pic>
        <p:nvPicPr>
          <p:cNvPr id="137" name="Google Shape;137;gcfd7c014a2_0_24"/>
          <p:cNvPicPr preferRelativeResize="0"/>
          <p:nvPr/>
        </p:nvPicPr>
        <p:blipFill>
          <a:blip r:embed="rId5"/>
          <a:stretch>
            <a:fillRect/>
          </a:stretch>
        </p:blipFill>
        <p:spPr>
          <a:xfrm>
            <a:off x="8114030" y="6219190"/>
            <a:ext cx="350520" cy="332105"/>
          </a:xfrm>
          <a:prstGeom prst="rect">
            <a:avLst/>
          </a:prstGeom>
          <a:noFill/>
          <a:ln>
            <a:noFill/>
          </a:ln>
        </p:spPr>
      </p:pic>
      <p:sp>
        <p:nvSpPr>
          <p:cNvPr id="138" name="Google Shape;138;gcfd7c014a2_0_24"/>
          <p:cNvSpPr txBox="1"/>
          <p:nvPr/>
        </p:nvSpPr>
        <p:spPr>
          <a:xfrm>
            <a:off x="8663425" y="6403400"/>
            <a:ext cx="31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cfd7c014a2_2_8"/>
          <p:cNvSpPr txBox="1"/>
          <p:nvPr/>
        </p:nvSpPr>
        <p:spPr>
          <a:xfrm>
            <a:off x="233800" y="376675"/>
            <a:ext cx="6242700" cy="460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panose="020B0604020202020204"/>
              <a:buNone/>
            </a:pPr>
            <a:r>
              <a:rPr lang="en-US" sz="3000"/>
              <a:t>Data Visuals of Predictive Model:</a:t>
            </a:r>
            <a:endParaRPr sz="3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gcfd7c014a2_2_8"/>
          <p:cNvSpPr txBox="1"/>
          <p:nvPr/>
        </p:nvSpPr>
        <p:spPr>
          <a:xfrm>
            <a:off x="164000" y="1109750"/>
            <a:ext cx="4407900" cy="27906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45" name="Google Shape;145;gcfd7c014a2_2_8"/>
          <p:cNvPicPr preferRelativeResize="0"/>
          <p:nvPr/>
        </p:nvPicPr>
        <p:blipFill rotWithShape="1">
          <a:blip r:embed="rId3"/>
          <a:srcRect/>
          <a:stretch>
            <a:fillRect/>
          </a:stretch>
        </p:blipFill>
        <p:spPr>
          <a:xfrm>
            <a:off x="0" y="837475"/>
            <a:ext cx="4912300" cy="3124051"/>
          </a:xfrm>
          <a:prstGeom prst="rect">
            <a:avLst/>
          </a:prstGeom>
          <a:noFill/>
          <a:ln>
            <a:noFill/>
          </a:ln>
        </p:spPr>
      </p:pic>
      <p:pic>
        <p:nvPicPr>
          <p:cNvPr id="146" name="Google Shape;146;gcfd7c014a2_2_8"/>
          <p:cNvPicPr preferRelativeResize="0"/>
          <p:nvPr/>
        </p:nvPicPr>
        <p:blipFill rotWithShape="1">
          <a:blip r:embed="rId4"/>
          <a:srcRect/>
          <a:stretch>
            <a:fillRect/>
          </a:stretch>
        </p:blipFill>
        <p:spPr>
          <a:xfrm>
            <a:off x="4736100" y="966200"/>
            <a:ext cx="4407901" cy="2934075"/>
          </a:xfrm>
          <a:prstGeom prst="rect">
            <a:avLst/>
          </a:prstGeom>
          <a:noFill/>
          <a:ln>
            <a:noFill/>
          </a:ln>
        </p:spPr>
      </p:pic>
      <p:pic>
        <p:nvPicPr>
          <p:cNvPr id="147" name="Google Shape;147;gcfd7c014a2_2_8"/>
          <p:cNvPicPr preferRelativeResize="0"/>
          <p:nvPr/>
        </p:nvPicPr>
        <p:blipFill rotWithShape="1">
          <a:blip r:embed="rId5"/>
          <a:srcRect/>
          <a:stretch>
            <a:fillRect/>
          </a:stretch>
        </p:blipFill>
        <p:spPr>
          <a:xfrm>
            <a:off x="87001" y="4029000"/>
            <a:ext cx="4407900" cy="2693025"/>
          </a:xfrm>
          <a:prstGeom prst="rect">
            <a:avLst/>
          </a:prstGeom>
          <a:noFill/>
          <a:ln>
            <a:noFill/>
          </a:ln>
        </p:spPr>
      </p:pic>
      <p:pic>
        <p:nvPicPr>
          <p:cNvPr id="148" name="Google Shape;148;gcfd7c014a2_2_8"/>
          <p:cNvPicPr preferRelativeResize="0"/>
          <p:nvPr/>
        </p:nvPicPr>
        <p:blipFill rotWithShape="1">
          <a:blip r:embed="rId6"/>
          <a:srcRect/>
          <a:stretch>
            <a:fillRect/>
          </a:stretch>
        </p:blipFill>
        <p:spPr>
          <a:xfrm>
            <a:off x="4912301" y="4029000"/>
            <a:ext cx="4231699" cy="2693025"/>
          </a:xfrm>
          <a:prstGeom prst="rect">
            <a:avLst/>
          </a:prstGeom>
          <a:noFill/>
          <a:ln>
            <a:noFill/>
          </a:ln>
        </p:spPr>
      </p:pic>
      <p:sp>
        <p:nvSpPr>
          <p:cNvPr id="149" name="Google Shape;149;gcfd7c014a2_2_8"/>
          <p:cNvSpPr txBox="1"/>
          <p:nvPr/>
        </p:nvSpPr>
        <p:spPr>
          <a:xfrm>
            <a:off x="8715375" y="6299500"/>
            <a:ext cx="33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cfd7c014a2_2_24"/>
          <p:cNvSpPr txBox="1"/>
          <p:nvPr/>
        </p:nvSpPr>
        <p:spPr>
          <a:xfrm>
            <a:off x="457200" y="0"/>
            <a:ext cx="6019500" cy="837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panose="020B0604020202020204"/>
              <a:buNone/>
            </a:pPr>
            <a:endParaRPr sz="3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 name="Google Shape;155;gcfd7c014a2_2_24"/>
          <p:cNvSpPr txBox="1"/>
          <p:nvPr/>
        </p:nvSpPr>
        <p:spPr>
          <a:xfrm>
            <a:off x="164000" y="1109750"/>
            <a:ext cx="8838600" cy="4189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600">
                <a:solidFill>
                  <a:srgbClr val="262626"/>
                </a:solidFill>
                <a:latin typeface="Century Gothic" panose="020B0502020202020204"/>
                <a:ea typeface="Century Gothic" panose="020B0502020202020204"/>
                <a:cs typeface="Century Gothic" panose="020B0502020202020204"/>
                <a:sym typeface="Century Gothic" panose="020B0502020202020204"/>
              </a:rPr>
              <a:t>        </a:t>
            </a:r>
            <a:endParaRPr sz="3600">
              <a:solidFill>
                <a:srgbClr val="262626"/>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endParaRPr sz="6000" b="1" i="1">
              <a:solidFill>
                <a:srgbClr val="262626"/>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Clr>
                <a:srgbClr val="262626"/>
              </a:buClr>
              <a:buSzPts val="3600"/>
              <a:buFont typeface="Century Gothic" panose="020B0502020202020204"/>
              <a:buNone/>
            </a:pPr>
            <a:r>
              <a:rPr lang="en-US" sz="6000" b="1" i="1">
                <a:solidFill>
                  <a:srgbClr val="262626"/>
                </a:solidFill>
                <a:latin typeface="Century Gothic" panose="020B0502020202020204"/>
                <a:ea typeface="Century Gothic" panose="020B0502020202020204"/>
                <a:cs typeface="Century Gothic" panose="020B0502020202020204"/>
                <a:sym typeface="Century Gothic" panose="020B0502020202020204"/>
              </a:rPr>
              <a:t>         Thank You !!</a:t>
            </a:r>
          </a:p>
        </p:txBody>
      </p:sp>
      <p:pic>
        <p:nvPicPr>
          <p:cNvPr id="156" name="Google Shape;156;gcfd7c014a2_2_24"/>
          <p:cNvPicPr preferRelativeResize="0"/>
          <p:nvPr/>
        </p:nvPicPr>
        <p:blipFill>
          <a:blip r:embed="rId3"/>
          <a:stretch>
            <a:fillRect/>
          </a:stretch>
        </p:blipFill>
        <p:spPr>
          <a:xfrm>
            <a:off x="8329930" y="6269355"/>
            <a:ext cx="76200" cy="281940"/>
          </a:xfrm>
          <a:prstGeom prst="rect">
            <a:avLst/>
          </a:prstGeom>
          <a:noFill/>
          <a:ln>
            <a:noFill/>
          </a:ln>
        </p:spPr>
      </p:pic>
      <p:sp>
        <p:nvSpPr>
          <p:cNvPr id="157" name="Google Shape;157;gcfd7c014a2_2_24"/>
          <p:cNvSpPr txBox="1"/>
          <p:nvPr/>
        </p:nvSpPr>
        <p:spPr>
          <a:xfrm>
            <a:off x="8806300" y="6364425"/>
            <a:ext cx="25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7</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TotalTime>
  <Words>183</Words>
  <Application>Microsoft Office PowerPoint</Application>
  <PresentationFormat>On-screen Show (4:3)</PresentationFormat>
  <Paragraphs>50</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Times New Roman</vt:lpstr>
      <vt:lpstr>Wingdings 3</vt:lpstr>
      <vt:lpstr>Century Gothic</vt:lpstr>
      <vt:lpstr>Arial</vt:lpstr>
      <vt:lpstr>Trebuchet MS</vt:lpstr>
      <vt:lpstr>SimSun</vt:lpstr>
      <vt:lpstr>Calibri</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My</cp:lastModifiedBy>
  <cp:revision>4</cp:revision>
  <dcterms:created xsi:type="dcterms:W3CDTF">2010-04-09T07:36:00Z</dcterms:created>
  <dcterms:modified xsi:type="dcterms:W3CDTF">2023-05-14T20:35:31Z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y fmtid="{D5CDD505-2E9C-101B-9397-08002B2CF9AE}" pid="14" name="ICV">
    <vt:lpwstr>3C493490BBB94796B6AE72BF1F5E452F</vt:lpwstr>
  </property>
  <property fmtid="{D5CDD505-2E9C-101B-9397-08002B2CF9AE}" pid="15" name="KSOProductBuildVer">
    <vt:lpwstr>1033-11.2.0.11417</vt:lpwstr>
  </property>
</Properties>
</file>