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61" r:id="rId5"/>
    <p:sldId id="258" r:id="rId6"/>
    <p:sldId id="259" r:id="rId7"/>
    <p:sldId id="260" r:id="rId8"/>
    <p:sldId id="262" r:id="rId9"/>
    <p:sldId id="267" r:id="rId10"/>
    <p:sldId id="264" r:id="rId11"/>
    <p:sldId id="265" r:id="rId12"/>
    <p:sldId id="268" r:id="rId13"/>
    <p:sldId id="269" r:id="rId14"/>
    <p:sldId id="270" r:id="rId15"/>
    <p:sldId id="275" r:id="rId16"/>
    <p:sldId id="263" r:id="rId17"/>
    <p:sldId id="272" r:id="rId18"/>
    <p:sldId id="273" r:id="rId19"/>
    <p:sldId id="274" r:id="rId20"/>
    <p:sldId id="271"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19E4E-8CA8-4019-B37B-F81B3F031E2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F196F4D5-0D43-4A0E-8157-12772F7D9544}">
      <dgm:prSet phldrT="[Text]"/>
      <dgm:spPr/>
      <dgm:t>
        <a:bodyPr/>
        <a:lstStyle/>
        <a:p>
          <a:r>
            <a:rPr lang="en-IN" dirty="0"/>
            <a:t>Metrics used</a:t>
          </a:r>
        </a:p>
      </dgm:t>
    </dgm:pt>
    <dgm:pt modelId="{216A11D1-EB4B-49F8-86D5-E5411C2BDCB9}" type="parTrans" cxnId="{CD91EB2D-D203-479B-B939-2764D62EF104}">
      <dgm:prSet/>
      <dgm:spPr/>
      <dgm:t>
        <a:bodyPr/>
        <a:lstStyle/>
        <a:p>
          <a:endParaRPr lang="en-IN"/>
        </a:p>
      </dgm:t>
    </dgm:pt>
    <dgm:pt modelId="{734EAB4F-48E8-4021-A607-E4F5CA338D03}" type="sibTrans" cxnId="{CD91EB2D-D203-479B-B939-2764D62EF104}">
      <dgm:prSet/>
      <dgm:spPr/>
      <dgm:t>
        <a:bodyPr/>
        <a:lstStyle/>
        <a:p>
          <a:endParaRPr lang="en-IN"/>
        </a:p>
      </dgm:t>
    </dgm:pt>
    <dgm:pt modelId="{6D63A887-A3BB-4EC5-8840-8E189A04EEBC}">
      <dgm:prSet phldrT="[Text]"/>
      <dgm:spPr/>
      <dgm:t>
        <a:bodyPr/>
        <a:lstStyle/>
        <a:p>
          <a:r>
            <a:rPr lang="en-IN" dirty="0" err="1"/>
            <a:t>Obb</a:t>
          </a:r>
          <a:r>
            <a:rPr lang="en-IN" dirty="0"/>
            <a:t> score</a:t>
          </a:r>
        </a:p>
      </dgm:t>
    </dgm:pt>
    <dgm:pt modelId="{5B745583-BD03-4F12-85D2-A7B4103378CC}" type="parTrans" cxnId="{DC2BEC96-AA62-4C5B-B211-708D49DB6034}">
      <dgm:prSet/>
      <dgm:spPr/>
      <dgm:t>
        <a:bodyPr/>
        <a:lstStyle/>
        <a:p>
          <a:endParaRPr lang="en-IN"/>
        </a:p>
      </dgm:t>
    </dgm:pt>
    <dgm:pt modelId="{DFE37BA8-0972-46DF-969A-BEAB6652CDC8}" type="sibTrans" cxnId="{DC2BEC96-AA62-4C5B-B211-708D49DB6034}">
      <dgm:prSet/>
      <dgm:spPr/>
      <dgm:t>
        <a:bodyPr/>
        <a:lstStyle/>
        <a:p>
          <a:endParaRPr lang="en-IN"/>
        </a:p>
      </dgm:t>
    </dgm:pt>
    <dgm:pt modelId="{98AB1790-0FFA-447F-9DC7-0F234620A261}">
      <dgm:prSet phldrT="[Text]"/>
      <dgm:spPr/>
      <dgm:t>
        <a:bodyPr/>
        <a:lstStyle/>
        <a:p>
          <a:r>
            <a:rPr lang="en-IN" dirty="0"/>
            <a:t>accuracy</a:t>
          </a:r>
        </a:p>
      </dgm:t>
    </dgm:pt>
    <dgm:pt modelId="{58D6A6A3-F942-4EC5-988A-09A6FD68D07A}" type="parTrans" cxnId="{E5ABB0FB-F6C6-474E-AA1F-84E3DA9B1D65}">
      <dgm:prSet/>
      <dgm:spPr/>
      <dgm:t>
        <a:bodyPr/>
        <a:lstStyle/>
        <a:p>
          <a:endParaRPr lang="en-IN"/>
        </a:p>
      </dgm:t>
    </dgm:pt>
    <dgm:pt modelId="{9F419152-3819-416C-A09D-316F26131EDD}" type="sibTrans" cxnId="{E5ABB0FB-F6C6-474E-AA1F-84E3DA9B1D65}">
      <dgm:prSet/>
      <dgm:spPr/>
      <dgm:t>
        <a:bodyPr/>
        <a:lstStyle/>
        <a:p>
          <a:endParaRPr lang="en-IN"/>
        </a:p>
      </dgm:t>
    </dgm:pt>
    <dgm:pt modelId="{6291A852-3D0E-4A5C-83A8-65A6BC4822BC}">
      <dgm:prSet phldrT="[Text]"/>
      <dgm:spPr/>
      <dgm:t>
        <a:bodyPr/>
        <a:lstStyle/>
        <a:p>
          <a:r>
            <a:rPr lang="en-IN" dirty="0"/>
            <a:t>F1 score</a:t>
          </a:r>
        </a:p>
      </dgm:t>
    </dgm:pt>
    <dgm:pt modelId="{4756CE9C-89FC-459C-9AB3-EE7A42033CBA}" type="parTrans" cxnId="{C2F258E8-F63A-4EE4-8E96-F0C39342B4EA}">
      <dgm:prSet/>
      <dgm:spPr/>
      <dgm:t>
        <a:bodyPr/>
        <a:lstStyle/>
        <a:p>
          <a:endParaRPr lang="en-IN"/>
        </a:p>
      </dgm:t>
    </dgm:pt>
    <dgm:pt modelId="{6EEBEE36-68D1-4051-96A2-4E88C5AF8001}" type="sibTrans" cxnId="{C2F258E8-F63A-4EE4-8E96-F0C39342B4EA}">
      <dgm:prSet/>
      <dgm:spPr/>
      <dgm:t>
        <a:bodyPr/>
        <a:lstStyle/>
        <a:p>
          <a:endParaRPr lang="en-IN"/>
        </a:p>
      </dgm:t>
    </dgm:pt>
    <dgm:pt modelId="{484E9441-9287-4E11-8241-691E35A24C07}">
      <dgm:prSet phldrT="[Text]"/>
      <dgm:spPr/>
      <dgm:t>
        <a:bodyPr/>
        <a:lstStyle/>
        <a:p>
          <a:r>
            <a:rPr lang="en-IN" dirty="0"/>
            <a:t>precision</a:t>
          </a:r>
        </a:p>
      </dgm:t>
    </dgm:pt>
    <dgm:pt modelId="{CBEA3A53-D00E-4AAE-A441-FD6AA3DDC011}" type="parTrans" cxnId="{531F8AAE-8CF4-44BF-B86C-FB3EB5935504}">
      <dgm:prSet/>
      <dgm:spPr/>
      <dgm:t>
        <a:bodyPr/>
        <a:lstStyle/>
        <a:p>
          <a:endParaRPr lang="en-IN"/>
        </a:p>
      </dgm:t>
    </dgm:pt>
    <dgm:pt modelId="{33D16000-7BA1-463D-A89B-E9125D2FB27E}" type="sibTrans" cxnId="{531F8AAE-8CF4-44BF-B86C-FB3EB5935504}">
      <dgm:prSet/>
      <dgm:spPr/>
      <dgm:t>
        <a:bodyPr/>
        <a:lstStyle/>
        <a:p>
          <a:endParaRPr lang="en-IN"/>
        </a:p>
      </dgm:t>
    </dgm:pt>
    <dgm:pt modelId="{1A33224B-0C65-4DDA-82B2-08F4BE34C6BB}">
      <dgm:prSet phldrT="[Text]"/>
      <dgm:spPr/>
      <dgm:t>
        <a:bodyPr/>
        <a:lstStyle/>
        <a:p>
          <a:r>
            <a:rPr lang="en-IN" dirty="0"/>
            <a:t>recall</a:t>
          </a:r>
        </a:p>
      </dgm:t>
    </dgm:pt>
    <dgm:pt modelId="{1C9F6C36-9CF1-410D-96B0-50C403C60E67}" type="parTrans" cxnId="{CB67F97B-D9DC-4BC3-8C4F-1544623B4ED9}">
      <dgm:prSet/>
      <dgm:spPr/>
      <dgm:t>
        <a:bodyPr/>
        <a:lstStyle/>
        <a:p>
          <a:endParaRPr lang="en-IN"/>
        </a:p>
      </dgm:t>
    </dgm:pt>
    <dgm:pt modelId="{6B2CF0D6-53C2-42DC-BC72-F6E153358DC9}" type="sibTrans" cxnId="{CB67F97B-D9DC-4BC3-8C4F-1544623B4ED9}">
      <dgm:prSet/>
      <dgm:spPr/>
      <dgm:t>
        <a:bodyPr/>
        <a:lstStyle/>
        <a:p>
          <a:endParaRPr lang="en-IN"/>
        </a:p>
      </dgm:t>
    </dgm:pt>
    <dgm:pt modelId="{816785DD-42D5-4DA2-81AA-BA959C4BDF4D}">
      <dgm:prSet phldrT="[Text]"/>
      <dgm:spPr/>
      <dgm:t>
        <a:bodyPr/>
        <a:lstStyle/>
        <a:p>
          <a:r>
            <a:rPr lang="en-IN" dirty="0"/>
            <a:t>Mean accuracy</a:t>
          </a:r>
        </a:p>
      </dgm:t>
    </dgm:pt>
    <dgm:pt modelId="{D3C278E0-21C9-44AD-A9A1-A0731812DEE3}" type="parTrans" cxnId="{0B0E5238-656D-49FF-807D-AC7DADBB4DB7}">
      <dgm:prSet/>
      <dgm:spPr/>
      <dgm:t>
        <a:bodyPr/>
        <a:lstStyle/>
        <a:p>
          <a:endParaRPr lang="en-IN"/>
        </a:p>
      </dgm:t>
    </dgm:pt>
    <dgm:pt modelId="{70FE64BA-BDCA-4048-BED0-24E3FAA67F33}" type="sibTrans" cxnId="{0B0E5238-656D-49FF-807D-AC7DADBB4DB7}">
      <dgm:prSet/>
      <dgm:spPr/>
      <dgm:t>
        <a:bodyPr/>
        <a:lstStyle/>
        <a:p>
          <a:endParaRPr lang="en-IN"/>
        </a:p>
      </dgm:t>
    </dgm:pt>
    <dgm:pt modelId="{E8BCBFC1-755B-4271-901D-D38EC6EB935B}" type="pres">
      <dgm:prSet presAssocID="{C4E19E4E-8CA8-4019-B37B-F81B3F031E2E}" presName="Name0" presStyleCnt="0">
        <dgm:presLayoutVars>
          <dgm:chMax val="1"/>
          <dgm:chPref val="1"/>
          <dgm:dir/>
          <dgm:animOne val="branch"/>
          <dgm:animLvl val="lvl"/>
        </dgm:presLayoutVars>
      </dgm:prSet>
      <dgm:spPr/>
    </dgm:pt>
    <dgm:pt modelId="{771DFDDC-B2EC-41D5-9877-2F8F8ECC8D5F}" type="pres">
      <dgm:prSet presAssocID="{F196F4D5-0D43-4A0E-8157-12772F7D9544}" presName="Parent" presStyleLbl="node0" presStyleIdx="0" presStyleCnt="1">
        <dgm:presLayoutVars>
          <dgm:chMax val="6"/>
          <dgm:chPref val="6"/>
        </dgm:presLayoutVars>
      </dgm:prSet>
      <dgm:spPr/>
    </dgm:pt>
    <dgm:pt modelId="{1E23562B-C2BA-4F88-A1B4-AE94D9651980}" type="pres">
      <dgm:prSet presAssocID="{6D63A887-A3BB-4EC5-8840-8E189A04EEBC}" presName="Accent1" presStyleCnt="0"/>
      <dgm:spPr/>
    </dgm:pt>
    <dgm:pt modelId="{9438F598-6FAA-42A6-A71A-6D44A80E7376}" type="pres">
      <dgm:prSet presAssocID="{6D63A887-A3BB-4EC5-8840-8E189A04EEBC}" presName="Accent" presStyleLbl="bgShp" presStyleIdx="0" presStyleCnt="6"/>
      <dgm:spPr/>
    </dgm:pt>
    <dgm:pt modelId="{A1CBA548-84FE-4F4C-A6B6-E6E4613E3FEE}" type="pres">
      <dgm:prSet presAssocID="{6D63A887-A3BB-4EC5-8840-8E189A04EEBC}" presName="Child1" presStyleLbl="node1" presStyleIdx="0" presStyleCnt="6">
        <dgm:presLayoutVars>
          <dgm:chMax val="0"/>
          <dgm:chPref val="0"/>
          <dgm:bulletEnabled val="1"/>
        </dgm:presLayoutVars>
      </dgm:prSet>
      <dgm:spPr/>
    </dgm:pt>
    <dgm:pt modelId="{9D62D65C-6AE3-4262-9D6D-E6D9CC25ADFE}" type="pres">
      <dgm:prSet presAssocID="{98AB1790-0FFA-447F-9DC7-0F234620A261}" presName="Accent2" presStyleCnt="0"/>
      <dgm:spPr/>
    </dgm:pt>
    <dgm:pt modelId="{46EA9312-B112-4881-9DA0-02997637E6FD}" type="pres">
      <dgm:prSet presAssocID="{98AB1790-0FFA-447F-9DC7-0F234620A261}" presName="Accent" presStyleLbl="bgShp" presStyleIdx="1" presStyleCnt="6"/>
      <dgm:spPr/>
    </dgm:pt>
    <dgm:pt modelId="{3C00A6CD-84BE-4752-B18C-DFDC8C46E3E6}" type="pres">
      <dgm:prSet presAssocID="{98AB1790-0FFA-447F-9DC7-0F234620A261}" presName="Child2" presStyleLbl="node1" presStyleIdx="1" presStyleCnt="6">
        <dgm:presLayoutVars>
          <dgm:chMax val="0"/>
          <dgm:chPref val="0"/>
          <dgm:bulletEnabled val="1"/>
        </dgm:presLayoutVars>
      </dgm:prSet>
      <dgm:spPr/>
    </dgm:pt>
    <dgm:pt modelId="{46937DEC-ABBE-49FA-BB08-87EE74527FBB}" type="pres">
      <dgm:prSet presAssocID="{6291A852-3D0E-4A5C-83A8-65A6BC4822BC}" presName="Accent3" presStyleCnt="0"/>
      <dgm:spPr/>
    </dgm:pt>
    <dgm:pt modelId="{10823A00-8AFA-410E-88F0-895994D82560}" type="pres">
      <dgm:prSet presAssocID="{6291A852-3D0E-4A5C-83A8-65A6BC4822BC}" presName="Accent" presStyleLbl="bgShp" presStyleIdx="2" presStyleCnt="6"/>
      <dgm:spPr/>
    </dgm:pt>
    <dgm:pt modelId="{AD72C922-619E-4DA3-B614-97DF943AF470}" type="pres">
      <dgm:prSet presAssocID="{6291A852-3D0E-4A5C-83A8-65A6BC4822BC}" presName="Child3" presStyleLbl="node1" presStyleIdx="2" presStyleCnt="6">
        <dgm:presLayoutVars>
          <dgm:chMax val="0"/>
          <dgm:chPref val="0"/>
          <dgm:bulletEnabled val="1"/>
        </dgm:presLayoutVars>
      </dgm:prSet>
      <dgm:spPr/>
    </dgm:pt>
    <dgm:pt modelId="{2EBD3DF0-4C44-48DD-8993-53448941E3BE}" type="pres">
      <dgm:prSet presAssocID="{484E9441-9287-4E11-8241-691E35A24C07}" presName="Accent4" presStyleCnt="0"/>
      <dgm:spPr/>
    </dgm:pt>
    <dgm:pt modelId="{DFCCAB7F-3FBA-472A-AD6E-AA20A61AAB60}" type="pres">
      <dgm:prSet presAssocID="{484E9441-9287-4E11-8241-691E35A24C07}" presName="Accent" presStyleLbl="bgShp" presStyleIdx="3" presStyleCnt="6"/>
      <dgm:spPr/>
    </dgm:pt>
    <dgm:pt modelId="{22883138-14FE-46FF-9E26-5E34FD7B8BE7}" type="pres">
      <dgm:prSet presAssocID="{484E9441-9287-4E11-8241-691E35A24C07}" presName="Child4" presStyleLbl="node1" presStyleIdx="3" presStyleCnt="6">
        <dgm:presLayoutVars>
          <dgm:chMax val="0"/>
          <dgm:chPref val="0"/>
          <dgm:bulletEnabled val="1"/>
        </dgm:presLayoutVars>
      </dgm:prSet>
      <dgm:spPr/>
    </dgm:pt>
    <dgm:pt modelId="{ABA8E5D4-3E4B-442C-BE1B-625AE7212491}" type="pres">
      <dgm:prSet presAssocID="{1A33224B-0C65-4DDA-82B2-08F4BE34C6BB}" presName="Accent5" presStyleCnt="0"/>
      <dgm:spPr/>
    </dgm:pt>
    <dgm:pt modelId="{15A67FD4-54B6-4AFA-97A7-3A9214BE8DE6}" type="pres">
      <dgm:prSet presAssocID="{1A33224B-0C65-4DDA-82B2-08F4BE34C6BB}" presName="Accent" presStyleLbl="bgShp" presStyleIdx="4" presStyleCnt="6"/>
      <dgm:spPr/>
    </dgm:pt>
    <dgm:pt modelId="{BC5F8596-4808-4A2E-8B44-88C1543F23FE}" type="pres">
      <dgm:prSet presAssocID="{1A33224B-0C65-4DDA-82B2-08F4BE34C6BB}" presName="Child5" presStyleLbl="node1" presStyleIdx="4" presStyleCnt="6">
        <dgm:presLayoutVars>
          <dgm:chMax val="0"/>
          <dgm:chPref val="0"/>
          <dgm:bulletEnabled val="1"/>
        </dgm:presLayoutVars>
      </dgm:prSet>
      <dgm:spPr/>
    </dgm:pt>
    <dgm:pt modelId="{EC3DFF22-9DC8-4C92-929C-004EE17E57A3}" type="pres">
      <dgm:prSet presAssocID="{816785DD-42D5-4DA2-81AA-BA959C4BDF4D}" presName="Accent6" presStyleCnt="0"/>
      <dgm:spPr/>
    </dgm:pt>
    <dgm:pt modelId="{355FD95C-72FF-48F7-A345-4761503A5CD2}" type="pres">
      <dgm:prSet presAssocID="{816785DD-42D5-4DA2-81AA-BA959C4BDF4D}" presName="Accent" presStyleLbl="bgShp" presStyleIdx="5" presStyleCnt="6"/>
      <dgm:spPr/>
    </dgm:pt>
    <dgm:pt modelId="{320F7053-BCB5-4099-BA4D-8B42F4435D76}" type="pres">
      <dgm:prSet presAssocID="{816785DD-42D5-4DA2-81AA-BA959C4BDF4D}" presName="Child6" presStyleLbl="node1" presStyleIdx="5" presStyleCnt="6">
        <dgm:presLayoutVars>
          <dgm:chMax val="0"/>
          <dgm:chPref val="0"/>
          <dgm:bulletEnabled val="1"/>
        </dgm:presLayoutVars>
      </dgm:prSet>
      <dgm:spPr/>
    </dgm:pt>
  </dgm:ptLst>
  <dgm:cxnLst>
    <dgm:cxn modelId="{FC386605-9299-4FF0-B26F-7AD6DD28DACF}" type="presOf" srcId="{6291A852-3D0E-4A5C-83A8-65A6BC4822BC}" destId="{AD72C922-619E-4DA3-B614-97DF943AF470}" srcOrd="0" destOrd="0" presId="urn:microsoft.com/office/officeart/2011/layout/HexagonRadial"/>
    <dgm:cxn modelId="{A85EEF05-78CC-4606-892D-53B498220E50}" type="presOf" srcId="{F196F4D5-0D43-4A0E-8157-12772F7D9544}" destId="{771DFDDC-B2EC-41D5-9877-2F8F8ECC8D5F}" srcOrd="0" destOrd="0" presId="urn:microsoft.com/office/officeart/2011/layout/HexagonRadial"/>
    <dgm:cxn modelId="{CD91EB2D-D203-479B-B939-2764D62EF104}" srcId="{C4E19E4E-8CA8-4019-B37B-F81B3F031E2E}" destId="{F196F4D5-0D43-4A0E-8157-12772F7D9544}" srcOrd="0" destOrd="0" parTransId="{216A11D1-EB4B-49F8-86D5-E5411C2BDCB9}" sibTransId="{734EAB4F-48E8-4021-A607-E4F5CA338D03}"/>
    <dgm:cxn modelId="{0B0E5238-656D-49FF-807D-AC7DADBB4DB7}" srcId="{F196F4D5-0D43-4A0E-8157-12772F7D9544}" destId="{816785DD-42D5-4DA2-81AA-BA959C4BDF4D}" srcOrd="5" destOrd="0" parTransId="{D3C278E0-21C9-44AD-A9A1-A0731812DEE3}" sibTransId="{70FE64BA-BDCA-4048-BED0-24E3FAA67F33}"/>
    <dgm:cxn modelId="{701F725E-AE6A-4FE6-A211-158715F0A652}" type="presOf" srcId="{98AB1790-0FFA-447F-9DC7-0F234620A261}" destId="{3C00A6CD-84BE-4752-B18C-DFDC8C46E3E6}" srcOrd="0" destOrd="0" presId="urn:microsoft.com/office/officeart/2011/layout/HexagonRadial"/>
    <dgm:cxn modelId="{6E030953-F62B-498C-8C15-6F441A884AE9}" type="presOf" srcId="{816785DD-42D5-4DA2-81AA-BA959C4BDF4D}" destId="{320F7053-BCB5-4099-BA4D-8B42F4435D76}" srcOrd="0" destOrd="0" presId="urn:microsoft.com/office/officeart/2011/layout/HexagonRadial"/>
    <dgm:cxn modelId="{D4830E77-6EF3-419D-8FD2-7BE3F6B55397}" type="presOf" srcId="{484E9441-9287-4E11-8241-691E35A24C07}" destId="{22883138-14FE-46FF-9E26-5E34FD7B8BE7}" srcOrd="0" destOrd="0" presId="urn:microsoft.com/office/officeart/2011/layout/HexagonRadial"/>
    <dgm:cxn modelId="{CB67F97B-D9DC-4BC3-8C4F-1544623B4ED9}" srcId="{F196F4D5-0D43-4A0E-8157-12772F7D9544}" destId="{1A33224B-0C65-4DDA-82B2-08F4BE34C6BB}" srcOrd="4" destOrd="0" parTransId="{1C9F6C36-9CF1-410D-96B0-50C403C60E67}" sibTransId="{6B2CF0D6-53C2-42DC-BC72-F6E153358DC9}"/>
    <dgm:cxn modelId="{47F1B686-0C2E-43F5-9A1F-156025404BF2}" type="presOf" srcId="{6D63A887-A3BB-4EC5-8840-8E189A04EEBC}" destId="{A1CBA548-84FE-4F4C-A6B6-E6E4613E3FEE}" srcOrd="0" destOrd="0" presId="urn:microsoft.com/office/officeart/2011/layout/HexagonRadial"/>
    <dgm:cxn modelId="{DC2BEC96-AA62-4C5B-B211-708D49DB6034}" srcId="{F196F4D5-0D43-4A0E-8157-12772F7D9544}" destId="{6D63A887-A3BB-4EC5-8840-8E189A04EEBC}" srcOrd="0" destOrd="0" parTransId="{5B745583-BD03-4F12-85D2-A7B4103378CC}" sibTransId="{DFE37BA8-0972-46DF-969A-BEAB6652CDC8}"/>
    <dgm:cxn modelId="{3F532FA3-0F5A-4C51-A95D-929ADD67FAAF}" type="presOf" srcId="{1A33224B-0C65-4DDA-82B2-08F4BE34C6BB}" destId="{BC5F8596-4808-4A2E-8B44-88C1543F23FE}" srcOrd="0" destOrd="0" presId="urn:microsoft.com/office/officeart/2011/layout/HexagonRadial"/>
    <dgm:cxn modelId="{76C970A6-42F2-41BE-932A-1BDD7D8F63EB}" type="presOf" srcId="{C4E19E4E-8CA8-4019-B37B-F81B3F031E2E}" destId="{E8BCBFC1-755B-4271-901D-D38EC6EB935B}" srcOrd="0" destOrd="0" presId="urn:microsoft.com/office/officeart/2011/layout/HexagonRadial"/>
    <dgm:cxn modelId="{531F8AAE-8CF4-44BF-B86C-FB3EB5935504}" srcId="{F196F4D5-0D43-4A0E-8157-12772F7D9544}" destId="{484E9441-9287-4E11-8241-691E35A24C07}" srcOrd="3" destOrd="0" parTransId="{CBEA3A53-D00E-4AAE-A441-FD6AA3DDC011}" sibTransId="{33D16000-7BA1-463D-A89B-E9125D2FB27E}"/>
    <dgm:cxn modelId="{C2F258E8-F63A-4EE4-8E96-F0C39342B4EA}" srcId="{F196F4D5-0D43-4A0E-8157-12772F7D9544}" destId="{6291A852-3D0E-4A5C-83A8-65A6BC4822BC}" srcOrd="2" destOrd="0" parTransId="{4756CE9C-89FC-459C-9AB3-EE7A42033CBA}" sibTransId="{6EEBEE36-68D1-4051-96A2-4E88C5AF8001}"/>
    <dgm:cxn modelId="{E5ABB0FB-F6C6-474E-AA1F-84E3DA9B1D65}" srcId="{F196F4D5-0D43-4A0E-8157-12772F7D9544}" destId="{98AB1790-0FFA-447F-9DC7-0F234620A261}" srcOrd="1" destOrd="0" parTransId="{58D6A6A3-F942-4EC5-988A-09A6FD68D07A}" sibTransId="{9F419152-3819-416C-A09D-316F26131EDD}"/>
    <dgm:cxn modelId="{242F67B7-F8EF-4825-A395-0EB93C3851B6}" type="presParOf" srcId="{E8BCBFC1-755B-4271-901D-D38EC6EB935B}" destId="{771DFDDC-B2EC-41D5-9877-2F8F8ECC8D5F}" srcOrd="0" destOrd="0" presId="urn:microsoft.com/office/officeart/2011/layout/HexagonRadial"/>
    <dgm:cxn modelId="{1EAC9516-1E7C-49DF-B41D-C0EF882DE6F7}" type="presParOf" srcId="{E8BCBFC1-755B-4271-901D-D38EC6EB935B}" destId="{1E23562B-C2BA-4F88-A1B4-AE94D9651980}" srcOrd="1" destOrd="0" presId="urn:microsoft.com/office/officeart/2011/layout/HexagonRadial"/>
    <dgm:cxn modelId="{576CD658-425C-44D5-BF2E-E2C7670C11ED}" type="presParOf" srcId="{1E23562B-C2BA-4F88-A1B4-AE94D9651980}" destId="{9438F598-6FAA-42A6-A71A-6D44A80E7376}" srcOrd="0" destOrd="0" presId="urn:microsoft.com/office/officeart/2011/layout/HexagonRadial"/>
    <dgm:cxn modelId="{0B766F82-8019-4EE3-9C78-5EE2E1B43A56}" type="presParOf" srcId="{E8BCBFC1-755B-4271-901D-D38EC6EB935B}" destId="{A1CBA548-84FE-4F4C-A6B6-E6E4613E3FEE}" srcOrd="2" destOrd="0" presId="urn:microsoft.com/office/officeart/2011/layout/HexagonRadial"/>
    <dgm:cxn modelId="{7A1B9232-3680-46A4-BA0E-863F21BEA741}" type="presParOf" srcId="{E8BCBFC1-755B-4271-901D-D38EC6EB935B}" destId="{9D62D65C-6AE3-4262-9D6D-E6D9CC25ADFE}" srcOrd="3" destOrd="0" presId="urn:microsoft.com/office/officeart/2011/layout/HexagonRadial"/>
    <dgm:cxn modelId="{7E379B86-C8C9-48A2-A099-34C2965D78E3}" type="presParOf" srcId="{9D62D65C-6AE3-4262-9D6D-E6D9CC25ADFE}" destId="{46EA9312-B112-4881-9DA0-02997637E6FD}" srcOrd="0" destOrd="0" presId="urn:microsoft.com/office/officeart/2011/layout/HexagonRadial"/>
    <dgm:cxn modelId="{78E55B76-00FE-4333-B1EE-B19212159572}" type="presParOf" srcId="{E8BCBFC1-755B-4271-901D-D38EC6EB935B}" destId="{3C00A6CD-84BE-4752-B18C-DFDC8C46E3E6}" srcOrd="4" destOrd="0" presId="urn:microsoft.com/office/officeart/2011/layout/HexagonRadial"/>
    <dgm:cxn modelId="{0ED584F5-2DB1-45E4-A2B0-8696BC8B3643}" type="presParOf" srcId="{E8BCBFC1-755B-4271-901D-D38EC6EB935B}" destId="{46937DEC-ABBE-49FA-BB08-87EE74527FBB}" srcOrd="5" destOrd="0" presId="urn:microsoft.com/office/officeart/2011/layout/HexagonRadial"/>
    <dgm:cxn modelId="{EAD96459-F803-4F33-B670-19D630E3F9BE}" type="presParOf" srcId="{46937DEC-ABBE-49FA-BB08-87EE74527FBB}" destId="{10823A00-8AFA-410E-88F0-895994D82560}" srcOrd="0" destOrd="0" presId="urn:microsoft.com/office/officeart/2011/layout/HexagonRadial"/>
    <dgm:cxn modelId="{5143840C-81B4-4DE5-A83E-CDCAFEBEF6AD}" type="presParOf" srcId="{E8BCBFC1-755B-4271-901D-D38EC6EB935B}" destId="{AD72C922-619E-4DA3-B614-97DF943AF470}" srcOrd="6" destOrd="0" presId="urn:microsoft.com/office/officeart/2011/layout/HexagonRadial"/>
    <dgm:cxn modelId="{85892BA6-79A6-4A37-941D-F9618C0C4C92}" type="presParOf" srcId="{E8BCBFC1-755B-4271-901D-D38EC6EB935B}" destId="{2EBD3DF0-4C44-48DD-8993-53448941E3BE}" srcOrd="7" destOrd="0" presId="urn:microsoft.com/office/officeart/2011/layout/HexagonRadial"/>
    <dgm:cxn modelId="{22B994C7-1982-4BB2-A4D0-EC11A3A7CED5}" type="presParOf" srcId="{2EBD3DF0-4C44-48DD-8993-53448941E3BE}" destId="{DFCCAB7F-3FBA-472A-AD6E-AA20A61AAB60}" srcOrd="0" destOrd="0" presId="urn:microsoft.com/office/officeart/2011/layout/HexagonRadial"/>
    <dgm:cxn modelId="{ADE32454-9A34-4529-9DF7-F3D9C6EBDB61}" type="presParOf" srcId="{E8BCBFC1-755B-4271-901D-D38EC6EB935B}" destId="{22883138-14FE-46FF-9E26-5E34FD7B8BE7}" srcOrd="8" destOrd="0" presId="urn:microsoft.com/office/officeart/2011/layout/HexagonRadial"/>
    <dgm:cxn modelId="{A4414D53-D0FD-44BA-8942-0B0CD18226E0}" type="presParOf" srcId="{E8BCBFC1-755B-4271-901D-D38EC6EB935B}" destId="{ABA8E5D4-3E4B-442C-BE1B-625AE7212491}" srcOrd="9" destOrd="0" presId="urn:microsoft.com/office/officeart/2011/layout/HexagonRadial"/>
    <dgm:cxn modelId="{240C2C1D-AA06-4816-B498-0D0CE29FED4D}" type="presParOf" srcId="{ABA8E5D4-3E4B-442C-BE1B-625AE7212491}" destId="{15A67FD4-54B6-4AFA-97A7-3A9214BE8DE6}" srcOrd="0" destOrd="0" presId="urn:microsoft.com/office/officeart/2011/layout/HexagonRadial"/>
    <dgm:cxn modelId="{9AC6F67B-D2EB-40B0-9A47-0DF3E9A3CB6D}" type="presParOf" srcId="{E8BCBFC1-755B-4271-901D-D38EC6EB935B}" destId="{BC5F8596-4808-4A2E-8B44-88C1543F23FE}" srcOrd="10" destOrd="0" presId="urn:microsoft.com/office/officeart/2011/layout/HexagonRadial"/>
    <dgm:cxn modelId="{47D2BE6A-E702-4F37-8ACF-D5C13C5C343F}" type="presParOf" srcId="{E8BCBFC1-755B-4271-901D-D38EC6EB935B}" destId="{EC3DFF22-9DC8-4C92-929C-004EE17E57A3}" srcOrd="11" destOrd="0" presId="urn:microsoft.com/office/officeart/2011/layout/HexagonRadial"/>
    <dgm:cxn modelId="{CBBDC209-AE47-410B-ACAB-3936B1A7ACF5}" type="presParOf" srcId="{EC3DFF22-9DC8-4C92-929C-004EE17E57A3}" destId="{355FD95C-72FF-48F7-A345-4761503A5CD2}" srcOrd="0" destOrd="0" presId="urn:microsoft.com/office/officeart/2011/layout/HexagonRadial"/>
    <dgm:cxn modelId="{43DC4BBD-941D-4D88-B364-DABE96A82158}" type="presParOf" srcId="{E8BCBFC1-755B-4271-901D-D38EC6EB935B}" destId="{320F7053-BCB5-4099-BA4D-8B42F4435D76}"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DFDDC-B2EC-41D5-9877-2F8F8ECC8D5F}">
      <dsp:nvSpPr>
        <dsp:cNvPr id="0" name=""/>
        <dsp:cNvSpPr/>
      </dsp:nvSpPr>
      <dsp:spPr>
        <a:xfrm>
          <a:off x="2803586" y="1190706"/>
          <a:ext cx="1513439" cy="1309186"/>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Metrics used</a:t>
          </a:r>
        </a:p>
      </dsp:txBody>
      <dsp:txXfrm>
        <a:off x="3054384" y="1407656"/>
        <a:ext cx="1011843" cy="875286"/>
      </dsp:txXfrm>
    </dsp:sp>
    <dsp:sp modelId="{46EA9312-B112-4881-9DA0-02997637E6FD}">
      <dsp:nvSpPr>
        <dsp:cNvPr id="0" name=""/>
        <dsp:cNvSpPr/>
      </dsp:nvSpPr>
      <dsp:spPr>
        <a:xfrm>
          <a:off x="3751290" y="564349"/>
          <a:ext cx="571016" cy="4920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BA548-84FE-4F4C-A6B6-E6E4613E3FEE}">
      <dsp:nvSpPr>
        <dsp:cNvPr id="0" name=""/>
        <dsp:cNvSpPr/>
      </dsp:nvSpPr>
      <dsp:spPr>
        <a:xfrm>
          <a:off x="2942996" y="0"/>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err="1"/>
            <a:t>Obb</a:t>
          </a:r>
          <a:r>
            <a:rPr lang="en-IN" sz="1700" kern="1200" dirty="0"/>
            <a:t> score</a:t>
          </a:r>
        </a:p>
      </dsp:txBody>
      <dsp:txXfrm>
        <a:off x="3148532" y="177813"/>
        <a:ext cx="829180" cy="717338"/>
      </dsp:txXfrm>
    </dsp:sp>
    <dsp:sp modelId="{10823A00-8AFA-410E-88F0-895994D82560}">
      <dsp:nvSpPr>
        <dsp:cNvPr id="0" name=""/>
        <dsp:cNvSpPr/>
      </dsp:nvSpPr>
      <dsp:spPr>
        <a:xfrm>
          <a:off x="4417710" y="1484138"/>
          <a:ext cx="571016" cy="4920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0A6CD-84BE-4752-B18C-DFDC8C46E3E6}">
      <dsp:nvSpPr>
        <dsp:cNvPr id="0" name=""/>
        <dsp:cNvSpPr/>
      </dsp:nvSpPr>
      <dsp:spPr>
        <a:xfrm>
          <a:off x="4080452" y="659945"/>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accuracy</a:t>
          </a:r>
        </a:p>
      </dsp:txBody>
      <dsp:txXfrm>
        <a:off x="4285988" y="837758"/>
        <a:ext cx="829180" cy="717338"/>
      </dsp:txXfrm>
    </dsp:sp>
    <dsp:sp modelId="{DFCCAB7F-3FBA-472A-AD6E-AA20A61AAB60}">
      <dsp:nvSpPr>
        <dsp:cNvPr id="0" name=""/>
        <dsp:cNvSpPr/>
      </dsp:nvSpPr>
      <dsp:spPr>
        <a:xfrm>
          <a:off x="3954772" y="2522407"/>
          <a:ext cx="571016" cy="4920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2C922-619E-4DA3-B614-97DF943AF470}">
      <dsp:nvSpPr>
        <dsp:cNvPr id="0" name=""/>
        <dsp:cNvSpPr/>
      </dsp:nvSpPr>
      <dsp:spPr>
        <a:xfrm>
          <a:off x="4080452" y="1957320"/>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F1 score</a:t>
          </a:r>
        </a:p>
      </dsp:txBody>
      <dsp:txXfrm>
        <a:off x="4285988" y="2135133"/>
        <a:ext cx="829180" cy="717338"/>
      </dsp:txXfrm>
    </dsp:sp>
    <dsp:sp modelId="{15A67FD4-54B6-4AFA-97A7-3A9214BE8DE6}">
      <dsp:nvSpPr>
        <dsp:cNvPr id="0" name=""/>
        <dsp:cNvSpPr/>
      </dsp:nvSpPr>
      <dsp:spPr>
        <a:xfrm>
          <a:off x="2806403" y="2630183"/>
          <a:ext cx="571016" cy="4920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83138-14FE-46FF-9E26-5E34FD7B8BE7}">
      <dsp:nvSpPr>
        <dsp:cNvPr id="0" name=""/>
        <dsp:cNvSpPr/>
      </dsp:nvSpPr>
      <dsp:spPr>
        <a:xfrm>
          <a:off x="2942996" y="2618003"/>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precision</a:t>
          </a:r>
        </a:p>
      </dsp:txBody>
      <dsp:txXfrm>
        <a:off x="3148532" y="2795816"/>
        <a:ext cx="829180" cy="717338"/>
      </dsp:txXfrm>
    </dsp:sp>
    <dsp:sp modelId="{355FD95C-72FF-48F7-A345-4761503A5CD2}">
      <dsp:nvSpPr>
        <dsp:cNvPr id="0" name=""/>
        <dsp:cNvSpPr/>
      </dsp:nvSpPr>
      <dsp:spPr>
        <a:xfrm>
          <a:off x="2129069" y="1710763"/>
          <a:ext cx="571016" cy="49200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8596-4808-4A2E-8B44-88C1543F23FE}">
      <dsp:nvSpPr>
        <dsp:cNvPr id="0" name=""/>
        <dsp:cNvSpPr/>
      </dsp:nvSpPr>
      <dsp:spPr>
        <a:xfrm>
          <a:off x="1800259" y="1958058"/>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recall</a:t>
          </a:r>
        </a:p>
      </dsp:txBody>
      <dsp:txXfrm>
        <a:off x="2005795" y="2135871"/>
        <a:ext cx="829180" cy="717338"/>
      </dsp:txXfrm>
    </dsp:sp>
    <dsp:sp modelId="{320F7053-BCB5-4099-BA4D-8B42F4435D76}">
      <dsp:nvSpPr>
        <dsp:cNvPr id="0" name=""/>
        <dsp:cNvSpPr/>
      </dsp:nvSpPr>
      <dsp:spPr>
        <a:xfrm>
          <a:off x="1800259" y="658468"/>
          <a:ext cx="1240252" cy="1072964"/>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Mean accuracy</a:t>
          </a:r>
        </a:p>
      </dsp:txBody>
      <dsp:txXfrm>
        <a:off x="2005795" y="836281"/>
        <a:ext cx="829180" cy="71733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shutoshkrris/YouTube-Trending-Videos-Analysis" TargetMode="External"/><Relationship Id="rId2" Type="http://schemas.openxmlformats.org/officeDocument/2006/relationships/hyperlink" Target="https://www.kaggle.com/code/westoon/exercise-summary-functions-and-maps/" TargetMode="External"/><Relationship Id="rId1" Type="http://schemas.openxmlformats.org/officeDocument/2006/relationships/slideLayout" Target="../slideLayouts/slideLayout7.xml"/><Relationship Id="rId6" Type="http://schemas.openxmlformats.org/officeDocument/2006/relationships/hyperlink" Target="https://www.kdnuggets.com/2022/10/hyperparameter-tuning-grid-search-random-search-python.html" TargetMode="External"/><Relationship Id="rId5" Type="http://schemas.openxmlformats.org/officeDocument/2006/relationships/hyperlink" Target="https://scikit-learn.org/stable/modules/grid_search.html" TargetMode="External"/><Relationship Id="rId4" Type="http://schemas.openxmlformats.org/officeDocument/2006/relationships/hyperlink" Target="https://scikit-learn.org/stable/modules/generated/sklearn.ensemble.RandomForestClassifi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8ED7-5AAB-230F-1CF4-F5F79EA58688}"/>
              </a:ext>
            </a:extLst>
          </p:cNvPr>
          <p:cNvSpPr>
            <a:spLocks noGrp="1"/>
          </p:cNvSpPr>
          <p:nvPr>
            <p:ph type="ctrTitle"/>
          </p:nvPr>
        </p:nvSpPr>
        <p:spPr>
          <a:xfrm>
            <a:off x="2871693" y="3480795"/>
            <a:ext cx="6815669" cy="1674405"/>
          </a:xfrm>
        </p:spPr>
        <p:txBody>
          <a:bodyPr/>
          <a:lstStyle/>
          <a:p>
            <a:r>
              <a:rPr lang="en-IN" sz="3600" b="1" dirty="0">
                <a:effectLst/>
                <a:ea typeface="Calibri" panose="020F0502020204030204" pitchFamily="34" charset="0"/>
              </a:rPr>
              <a:t>Prediction of trending status for a YouTube video using machine learning method</a:t>
            </a:r>
            <a:endParaRPr lang="en-IN" sz="3600" b="1" dirty="0"/>
          </a:p>
        </p:txBody>
      </p:sp>
      <p:sp>
        <p:nvSpPr>
          <p:cNvPr id="3" name="Subtitle 2">
            <a:extLst>
              <a:ext uri="{FF2B5EF4-FFF2-40B4-BE49-F238E27FC236}">
                <a16:creationId xmlns:a16="http://schemas.microsoft.com/office/drawing/2014/main" id="{3C9CDA61-2EE3-7057-B8AF-1109E526C5F8}"/>
              </a:ext>
            </a:extLst>
          </p:cNvPr>
          <p:cNvSpPr>
            <a:spLocks noGrp="1"/>
          </p:cNvSpPr>
          <p:nvPr>
            <p:ph type="subTitle" idx="1"/>
          </p:nvPr>
        </p:nvSpPr>
        <p:spPr>
          <a:xfrm>
            <a:off x="2958353" y="2088777"/>
            <a:ext cx="6140823" cy="806823"/>
          </a:xfrm>
        </p:spPr>
        <p:txBody>
          <a:bodyPr/>
          <a:lstStyle/>
          <a:p>
            <a:r>
              <a:rPr lang="en-IN" sz="1800" b="0" dirty="0">
                <a:solidFill>
                  <a:srgbClr val="000000"/>
                </a:solidFill>
                <a:effectLst/>
                <a:latin typeface="Calibri" panose="020F0502020204030204" pitchFamily="34" charset="0"/>
                <a:ea typeface="Times New Roman" panose="02020603050405020304" pitchFamily="18" charset="0"/>
              </a:rPr>
              <a:t>Machine learning-CSCE 5215 Section 005</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8520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13CDF-2680-FBE9-0D9B-93C955A5BA54}"/>
              </a:ext>
            </a:extLst>
          </p:cNvPr>
          <p:cNvSpPr txBox="1"/>
          <p:nvPr/>
        </p:nvSpPr>
        <p:spPr>
          <a:xfrm>
            <a:off x="887506" y="806824"/>
            <a:ext cx="10443882" cy="2585323"/>
          </a:xfrm>
          <a:prstGeom prst="rect">
            <a:avLst/>
          </a:prstGeom>
          <a:noFill/>
        </p:spPr>
        <p:txBody>
          <a:bodyPr wrap="square" rtlCol="0">
            <a:spAutoFit/>
          </a:bodyPr>
          <a:lstStyle/>
          <a:p>
            <a:r>
              <a:rPr lang="en-IN" sz="1800" b="1" dirty="0">
                <a:solidFill>
                  <a:srgbClr val="111111"/>
                </a:solidFill>
                <a:effectLst/>
                <a:latin typeface="Calibri" panose="020F0502020204030204" pitchFamily="34" charset="0"/>
                <a:ea typeface="Times New Roman" panose="02020603050405020304" pitchFamily="18" charset="0"/>
              </a:rPr>
              <a:t>3. Exploratory Data Analysis</a:t>
            </a:r>
            <a:r>
              <a:rPr lang="en-IN" sz="1800" dirty="0">
                <a:solidFill>
                  <a:srgbClr val="111111"/>
                </a:solidFill>
                <a:effectLst/>
                <a:latin typeface="Calibri" panose="020F0502020204030204" pitchFamily="34" charset="0"/>
                <a:ea typeface="Times New Roman" panose="02020603050405020304" pitchFamily="18" charset="0"/>
              </a:rPr>
              <a:t> The number of videos uploaded per weekday is visualized using a bar chart created with matplotlib. This provides an initial understanding of the data distribution.</a:t>
            </a:r>
          </a:p>
          <a:p>
            <a:pPr marL="285750" indent="-285750">
              <a:buFont typeface="Wingdings" panose="05000000000000000000" pitchFamily="2" charset="2"/>
              <a:buChar char="Ø"/>
            </a:pPr>
            <a:r>
              <a:rPr lang="en-IN" dirty="0">
                <a:solidFill>
                  <a:srgbClr val="111111"/>
                </a:solidFill>
                <a:latin typeface="Calibri" panose="020F0502020204030204" pitchFamily="34" charset="0"/>
                <a:ea typeface="Times New Roman" panose="02020603050405020304" pitchFamily="18" charset="0"/>
              </a:rPr>
              <a:t>This visualization is done based on the publish day </a:t>
            </a:r>
            <a:r>
              <a:rPr lang="en-IN" dirty="0" err="1">
                <a:solidFill>
                  <a:srgbClr val="111111"/>
                </a:solidFill>
                <a:latin typeface="Calibri" panose="020F0502020204030204" pitchFamily="34" charset="0"/>
                <a:ea typeface="Times New Roman" panose="02020603050405020304" pitchFamily="18" charset="0"/>
              </a:rPr>
              <a:t>uing</a:t>
            </a:r>
            <a:r>
              <a:rPr lang="en-IN" dirty="0">
                <a:solidFill>
                  <a:srgbClr val="111111"/>
                </a:solidFill>
                <a:latin typeface="Calibri" panose="020F0502020204030204" pitchFamily="34" charset="0"/>
                <a:ea typeface="Times New Roman" panose="02020603050405020304" pitchFamily="18" charset="0"/>
              </a:rPr>
              <a:t> a bar plot we have observed that most videos are uploaded in YouTube on Friday.</a:t>
            </a:r>
          </a:p>
          <a:p>
            <a:pPr marL="285750" indent="-285750">
              <a:buFont typeface="Wingdings" panose="05000000000000000000" pitchFamily="2" charset="2"/>
              <a:buChar char="Ø"/>
            </a:pPr>
            <a:endParaRPr lang="en-IN" sz="1800" dirty="0">
              <a:solidFill>
                <a:srgbClr val="111111"/>
              </a:solidFill>
              <a:effectLst/>
              <a:latin typeface="Calibri" panose="020F0502020204030204" pitchFamily="34" charset="0"/>
              <a:ea typeface="Times New Roman" panose="02020603050405020304" pitchFamily="18" charset="0"/>
            </a:endParaRPr>
          </a:p>
          <a:p>
            <a:endParaRPr lang="en-IN" dirty="0">
              <a:solidFill>
                <a:srgbClr val="111111"/>
              </a:solidFill>
              <a:latin typeface="Calibri" panose="020F0502020204030204" pitchFamily="34" charset="0"/>
              <a:ea typeface="Times New Roman" panose="02020603050405020304" pitchFamily="18" charset="0"/>
            </a:endParaRPr>
          </a:p>
          <a:p>
            <a:endParaRPr lang="en-IN" sz="1800" dirty="0">
              <a:solidFill>
                <a:srgbClr val="111111"/>
              </a:solidFill>
              <a:effectLst/>
              <a:latin typeface="Calibri" panose="020F0502020204030204" pitchFamily="34" charset="0"/>
              <a:ea typeface="Times New Roman" panose="02020603050405020304" pitchFamily="18" charset="0"/>
            </a:endParaRPr>
          </a:p>
          <a:p>
            <a:r>
              <a:rPr lang="en-IN" dirty="0">
                <a:solidFill>
                  <a:srgbClr val="111111"/>
                </a:solidFill>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C7B6D4E-0CD9-1046-6C92-AF9A2C415A6C}"/>
              </a:ext>
            </a:extLst>
          </p:cNvPr>
          <p:cNvPicPr>
            <a:picLocks noChangeAspect="1"/>
          </p:cNvPicPr>
          <p:nvPr/>
        </p:nvPicPr>
        <p:blipFill>
          <a:blip r:embed="rId2"/>
          <a:stretch>
            <a:fillRect/>
          </a:stretch>
        </p:blipFill>
        <p:spPr>
          <a:xfrm>
            <a:off x="3334870" y="2129137"/>
            <a:ext cx="4815939" cy="4002721"/>
          </a:xfrm>
          <a:prstGeom prst="rect">
            <a:avLst/>
          </a:prstGeom>
        </p:spPr>
      </p:pic>
    </p:spTree>
    <p:extLst>
      <p:ext uri="{BB962C8B-B14F-4D97-AF65-F5344CB8AC3E}">
        <p14:creationId xmlns:p14="http://schemas.microsoft.com/office/powerpoint/2010/main" val="208457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E3FB3-6136-5FA9-A506-E267C4FD93A9}"/>
              </a:ext>
            </a:extLst>
          </p:cNvPr>
          <p:cNvSpPr txBox="1"/>
          <p:nvPr/>
        </p:nvSpPr>
        <p:spPr>
          <a:xfrm>
            <a:off x="914400" y="878541"/>
            <a:ext cx="10381129" cy="1200329"/>
          </a:xfrm>
          <a:prstGeom prst="rect">
            <a:avLst/>
          </a:prstGeom>
          <a:noFill/>
        </p:spPr>
        <p:txBody>
          <a:bodyPr wrap="square" rtlCol="0">
            <a:spAutoFit/>
          </a:bodyPr>
          <a:lstStyle/>
          <a:p>
            <a:r>
              <a:rPr lang="en-IN" sz="1800" b="1" dirty="0">
                <a:solidFill>
                  <a:srgbClr val="111111"/>
                </a:solidFill>
                <a:effectLst/>
                <a:latin typeface="Calibri" panose="020F0502020204030204" pitchFamily="34" charset="0"/>
                <a:ea typeface="Times New Roman" panose="02020603050405020304" pitchFamily="18" charset="0"/>
              </a:rPr>
              <a:t>4. Feature Engineering</a:t>
            </a:r>
            <a:r>
              <a:rPr lang="en-IN" b="1" dirty="0">
                <a:solidFill>
                  <a:srgbClr val="111111"/>
                </a:solidFill>
                <a:latin typeface="Calibri" panose="020F0502020204030204" pitchFamily="34" charset="0"/>
                <a:ea typeface="Times New Roman" panose="02020603050405020304" pitchFamily="18" charset="0"/>
              </a:rPr>
              <a:t>: </a:t>
            </a:r>
            <a:r>
              <a:rPr lang="en-IN" sz="1800" dirty="0">
                <a:solidFill>
                  <a:srgbClr val="111111"/>
                </a:solidFill>
                <a:effectLst/>
                <a:latin typeface="Calibri" panose="020F0502020204030204" pitchFamily="34" charset="0"/>
                <a:ea typeface="Times New Roman" panose="02020603050405020304" pitchFamily="18" charset="0"/>
              </a:rPr>
              <a:t>A new column for the number of days a video takes to get on the trending list is created. The dataset is then filtered to only include videos with disabled comments to reduce training time.</a:t>
            </a:r>
          </a:p>
          <a:p>
            <a:r>
              <a:rPr lang="en-IN" dirty="0">
                <a:solidFill>
                  <a:srgbClr val="111111"/>
                </a:solidFill>
                <a:latin typeface="Calibri" panose="020F0502020204030204" pitchFamily="34" charset="0"/>
                <a:ea typeface="Times New Roman" panose="02020603050405020304" pitchFamily="18" charset="0"/>
              </a:rPr>
              <a:t>This process is to filer the features based on the model selection by eliminating comments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52F3C276-AF63-DBDA-5525-42D6F89354ED}"/>
              </a:ext>
            </a:extLst>
          </p:cNvPr>
          <p:cNvSpPr/>
          <p:nvPr/>
        </p:nvSpPr>
        <p:spPr>
          <a:xfrm>
            <a:off x="1990166" y="2761592"/>
            <a:ext cx="2492188" cy="19453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set features</a:t>
            </a:r>
          </a:p>
          <a:p>
            <a:pPr algn="ct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views, likes, dislikes, comment count, publish date, and time</a:t>
            </a:r>
            <a:endParaRPr lang="en-IN" dirty="0">
              <a:solidFill>
                <a:schemeClr val="tx1"/>
              </a:solidFill>
            </a:endParaRPr>
          </a:p>
        </p:txBody>
      </p:sp>
      <p:cxnSp>
        <p:nvCxnSpPr>
          <p:cNvPr id="5" name="Straight Arrow Connector 4">
            <a:extLst>
              <a:ext uri="{FF2B5EF4-FFF2-40B4-BE49-F238E27FC236}">
                <a16:creationId xmlns:a16="http://schemas.microsoft.com/office/drawing/2014/main" id="{42B715C2-4FE5-44A1-8713-53F98C0024EA}"/>
              </a:ext>
            </a:extLst>
          </p:cNvPr>
          <p:cNvCxnSpPr>
            <a:cxnSpLocks/>
            <a:stCxn id="3" idx="3"/>
            <a:endCxn id="6" idx="1"/>
          </p:cNvCxnSpPr>
          <p:nvPr/>
        </p:nvCxnSpPr>
        <p:spPr>
          <a:xfrm>
            <a:off x="4482354" y="3734263"/>
            <a:ext cx="3406587" cy="8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47F2C25-851F-1573-A819-361A06CF5D9D}"/>
              </a:ext>
            </a:extLst>
          </p:cNvPr>
          <p:cNvSpPr/>
          <p:nvPr/>
        </p:nvSpPr>
        <p:spPr>
          <a:xfrm>
            <a:off x="7888941" y="2770556"/>
            <a:ext cx="2492188" cy="19453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views, likes, dislikes, </a:t>
            </a:r>
            <a:r>
              <a:rPr lang="en-IN"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publish_wd</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publish_hr</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08E38A2-7E5E-F3D1-4818-9161D22FED52}"/>
              </a:ext>
            </a:extLst>
          </p:cNvPr>
          <p:cNvSpPr txBox="1"/>
          <p:nvPr/>
        </p:nvSpPr>
        <p:spPr>
          <a:xfrm>
            <a:off x="4993342" y="3244334"/>
            <a:ext cx="6113928" cy="369332"/>
          </a:xfrm>
          <a:prstGeom prst="rect">
            <a:avLst/>
          </a:prstGeom>
          <a:noFill/>
        </p:spPr>
        <p:txBody>
          <a:bodyPr wrap="square">
            <a:spAutoFit/>
          </a:bodyPr>
          <a:lstStyle/>
          <a:p>
            <a:r>
              <a:rPr lang="en-IN" sz="1800" b="1" dirty="0">
                <a:solidFill>
                  <a:srgbClr val="111111"/>
                </a:solidFill>
                <a:effectLst/>
                <a:latin typeface="Calibri" panose="020F0502020204030204" pitchFamily="34" charset="0"/>
                <a:ea typeface="Times New Roman" panose="02020603050405020304" pitchFamily="18" charset="0"/>
              </a:rPr>
              <a:t>Feature Engineering</a:t>
            </a:r>
            <a:endParaRPr lang="en-IN" dirty="0"/>
          </a:p>
        </p:txBody>
      </p:sp>
    </p:spTree>
    <p:extLst>
      <p:ext uri="{BB962C8B-B14F-4D97-AF65-F5344CB8AC3E}">
        <p14:creationId xmlns:p14="http://schemas.microsoft.com/office/powerpoint/2010/main" val="4508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D3405E-6960-3CCC-01D3-A4AAFD44C773}"/>
              </a:ext>
            </a:extLst>
          </p:cNvPr>
          <p:cNvPicPr>
            <a:picLocks noChangeAspect="1"/>
          </p:cNvPicPr>
          <p:nvPr/>
        </p:nvPicPr>
        <p:blipFill>
          <a:blip r:embed="rId2"/>
          <a:stretch>
            <a:fillRect/>
          </a:stretch>
        </p:blipFill>
        <p:spPr>
          <a:xfrm>
            <a:off x="824753" y="1211868"/>
            <a:ext cx="10524565" cy="4693631"/>
          </a:xfrm>
          <a:prstGeom prst="rect">
            <a:avLst/>
          </a:prstGeom>
        </p:spPr>
      </p:pic>
      <p:sp>
        <p:nvSpPr>
          <p:cNvPr id="5" name="TextBox 4">
            <a:extLst>
              <a:ext uri="{FF2B5EF4-FFF2-40B4-BE49-F238E27FC236}">
                <a16:creationId xmlns:a16="http://schemas.microsoft.com/office/drawing/2014/main" id="{4CC6133F-556A-0B72-46FE-91911DFD1802}"/>
              </a:ext>
            </a:extLst>
          </p:cNvPr>
          <p:cNvSpPr txBox="1"/>
          <p:nvPr/>
        </p:nvSpPr>
        <p:spPr>
          <a:xfrm>
            <a:off x="914400" y="788894"/>
            <a:ext cx="6732494"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This is the output screen shot after feature engineering</a:t>
            </a:r>
          </a:p>
        </p:txBody>
      </p:sp>
    </p:spTree>
    <p:extLst>
      <p:ext uri="{BB962C8B-B14F-4D97-AF65-F5344CB8AC3E}">
        <p14:creationId xmlns:p14="http://schemas.microsoft.com/office/powerpoint/2010/main" val="180729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C1045-3A25-5138-10A0-91A5F9324CCA}"/>
              </a:ext>
            </a:extLst>
          </p:cNvPr>
          <p:cNvSpPr txBox="1"/>
          <p:nvPr/>
        </p:nvSpPr>
        <p:spPr>
          <a:xfrm>
            <a:off x="860612" y="896471"/>
            <a:ext cx="10219764" cy="3693319"/>
          </a:xfrm>
          <a:prstGeom prst="rect">
            <a:avLst/>
          </a:prstGeom>
          <a:noFill/>
        </p:spPr>
        <p:txBody>
          <a:bodyPr wrap="square" rtlCol="0">
            <a:spAutoFit/>
          </a:bodyPr>
          <a:lstStyle/>
          <a:p>
            <a:r>
              <a:rPr lang="en-IN" b="1" dirty="0"/>
              <a:t>4</a:t>
            </a:r>
            <a:r>
              <a:rPr lang="en-IN" b="1" dirty="0">
                <a:latin typeface="Calibri" panose="020F0502020204030204" pitchFamily="34" charset="0"/>
                <a:ea typeface="Calibri" panose="020F0502020204030204" pitchFamily="34" charset="0"/>
                <a:cs typeface="Calibri" panose="020F0502020204030204" pitchFamily="34" charset="0"/>
              </a:rPr>
              <a:t>. Model selection</a:t>
            </a:r>
            <a:r>
              <a:rPr lang="en-IN" b="1" dirty="0"/>
              <a:t>: </a:t>
            </a:r>
            <a:r>
              <a:rPr lang="en-IN" dirty="0">
                <a:latin typeface="Calibri" panose="020F0502020204030204" pitchFamily="34" charset="0"/>
                <a:ea typeface="Calibri" panose="020F0502020204030204" pitchFamily="34" charset="0"/>
                <a:cs typeface="Calibri" panose="020F0502020204030204" pitchFamily="34" charset="0"/>
              </a:rPr>
              <a:t>we have considered various classification models such as gradient boosting and random forest for this project.</a:t>
            </a:r>
          </a:p>
          <a:p>
            <a:r>
              <a:rPr lang="en-IN" dirty="0">
                <a:latin typeface="Calibri" panose="020F0502020204030204" pitchFamily="34" charset="0"/>
                <a:ea typeface="Calibri" panose="020F0502020204030204" pitchFamily="34" charset="0"/>
                <a:cs typeface="Calibri" panose="020F0502020204030204" pitchFamily="34" charset="0"/>
              </a:rPr>
              <a:t>We have decided to use these model because this are a ensemble methods which are responsible for better accuracy.</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gradient boosting</a:t>
            </a:r>
            <a:r>
              <a:rPr lang="en-IN" dirty="0">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374151"/>
                </a:solidFill>
                <a:effectLst/>
                <a:latin typeface="Söhne"/>
              </a:rPr>
              <a:t>Gradient Boosting is an ensemble learning method that sequentially builds a series of weak models, typically decision trees, and combines their predictions to form a strong predictive model. It belongs to the family of boosting algorithms, where each subsequent model corrects the errors of the previous ones.</a:t>
            </a:r>
          </a:p>
          <a:p>
            <a:endParaRPr lang="en-US" b="0" i="0" dirty="0">
              <a:solidFill>
                <a:srgbClr val="374151"/>
              </a:solidFill>
              <a:effectLst/>
              <a:latin typeface="Söhne"/>
            </a:endParaRPr>
          </a:p>
          <a:p>
            <a:endParaRPr lang="en-US" dirty="0">
              <a:solidFill>
                <a:srgbClr val="374151"/>
              </a:solidFill>
              <a:latin typeface="Söhne"/>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2EA1EAB6-2886-29E8-EC86-CD38AC21C5A2}"/>
              </a:ext>
            </a:extLst>
          </p:cNvPr>
          <p:cNvPicPr>
            <a:picLocks noChangeAspect="1"/>
          </p:cNvPicPr>
          <p:nvPr/>
        </p:nvPicPr>
        <p:blipFill>
          <a:blip r:embed="rId2"/>
          <a:stretch>
            <a:fillRect/>
          </a:stretch>
        </p:blipFill>
        <p:spPr>
          <a:xfrm>
            <a:off x="3164541" y="3178852"/>
            <a:ext cx="4598894" cy="3045923"/>
          </a:xfrm>
          <a:prstGeom prst="rect">
            <a:avLst/>
          </a:prstGeom>
        </p:spPr>
      </p:pic>
    </p:spTree>
    <p:extLst>
      <p:ext uri="{BB962C8B-B14F-4D97-AF65-F5344CB8AC3E}">
        <p14:creationId xmlns:p14="http://schemas.microsoft.com/office/powerpoint/2010/main" val="66249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3CF95-9404-38E4-2A49-F5D3D5D217AC}"/>
              </a:ext>
            </a:extLst>
          </p:cNvPr>
          <p:cNvSpPr txBox="1"/>
          <p:nvPr/>
        </p:nvSpPr>
        <p:spPr>
          <a:xfrm>
            <a:off x="797859" y="851647"/>
            <a:ext cx="10676965" cy="1754326"/>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Random forest classifier</a:t>
            </a:r>
            <a:r>
              <a:rPr lang="en-IN" dirty="0">
                <a:latin typeface="Calibri" panose="020F0502020204030204" pitchFamily="34" charset="0"/>
                <a:ea typeface="Calibri" panose="020F0502020204030204" pitchFamily="34" charset="0"/>
                <a:cs typeface="Calibri" panose="020F0502020204030204" pitchFamily="34" charset="0"/>
              </a:rPr>
              <a:t>:</a:t>
            </a:r>
            <a:r>
              <a:rPr lang="en-US" b="0" i="0" dirty="0">
                <a:solidFill>
                  <a:srgbClr val="374151"/>
                </a:solidFill>
                <a:effectLst/>
                <a:latin typeface="Söhne"/>
              </a:rPr>
              <a:t>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Random Forest is an ensemble learning technique that operates by constructing multiple decision trees during training and outputs the aggregated result of these trees. It belongs to the bagging family of ensemble methods, which aims to reduce overfitting and improve the model's generalization.</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We have implemented both the classifier and observed the accuracy then finally we decided to use random forest classifier  </a:t>
            </a:r>
          </a:p>
        </p:txBody>
      </p:sp>
      <p:pic>
        <p:nvPicPr>
          <p:cNvPr id="5122" name="Picture 2" descr="Anas Brital | Random Forest Algorithm Explained .">
            <a:extLst>
              <a:ext uri="{FF2B5EF4-FFF2-40B4-BE49-F238E27FC236}">
                <a16:creationId xmlns:a16="http://schemas.microsoft.com/office/drawing/2014/main" id="{5449CDB9-3CC6-28E5-FE7F-B4BDCBCA1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481" y="2421110"/>
            <a:ext cx="5300383" cy="378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0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0D6FD-7225-B20D-AAB2-16E59374C13B}"/>
              </a:ext>
            </a:extLst>
          </p:cNvPr>
          <p:cNvSpPr txBox="1"/>
          <p:nvPr/>
        </p:nvSpPr>
        <p:spPr>
          <a:xfrm>
            <a:off x="1013012" y="887506"/>
            <a:ext cx="10300447" cy="646331"/>
          </a:xfrm>
          <a:prstGeom prst="rect">
            <a:avLst/>
          </a:prstGeom>
          <a:noFill/>
        </p:spPr>
        <p:txBody>
          <a:bodyPr wrap="square" rtlCol="0">
            <a:spAutoFit/>
          </a:bodyPr>
          <a:lstStyle/>
          <a:p>
            <a:r>
              <a:rPr lang="en-IN" b="1" dirty="0"/>
              <a:t>Ensemble methods: </a:t>
            </a:r>
          </a:p>
          <a:p>
            <a:endParaRPr lang="en-IN" b="1" dirty="0"/>
          </a:p>
        </p:txBody>
      </p:sp>
      <p:sp>
        <p:nvSpPr>
          <p:cNvPr id="3" name="TextBox 2">
            <a:extLst>
              <a:ext uri="{FF2B5EF4-FFF2-40B4-BE49-F238E27FC236}">
                <a16:creationId xmlns:a16="http://schemas.microsoft.com/office/drawing/2014/main" id="{F9674BC0-F18F-5308-7B46-4F5B1A1017BF}"/>
              </a:ext>
            </a:extLst>
          </p:cNvPr>
          <p:cNvSpPr txBox="1"/>
          <p:nvPr/>
        </p:nvSpPr>
        <p:spPr>
          <a:xfrm>
            <a:off x="1255059" y="1533837"/>
            <a:ext cx="9054353"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In this project we use gradient boosting and random forest classification because these methods are useful for better accuracy and we are not separately implementing ensemble methods but the classifiers we use is it self a ensemble method.</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We have </a:t>
            </a:r>
            <a:r>
              <a:rPr lang="en-US" dirty="0" err="1">
                <a:latin typeface="Calibri" panose="020F0502020204030204" pitchFamily="34" charset="0"/>
                <a:ea typeface="Calibri" panose="020F0502020204030204" pitchFamily="34" charset="0"/>
                <a:cs typeface="Calibri" panose="020F0502020204030204" pitchFamily="34" charset="0"/>
              </a:rPr>
              <a:t>choosed</a:t>
            </a:r>
            <a:r>
              <a:rPr lang="en-US" dirty="0">
                <a:latin typeface="Calibri" panose="020F0502020204030204" pitchFamily="34" charset="0"/>
                <a:ea typeface="Calibri" panose="020F0502020204030204" pitchFamily="34" charset="0"/>
                <a:cs typeface="Calibri" panose="020F0502020204030204" pitchFamily="34" charset="0"/>
              </a:rPr>
              <a:t> Random Forest algorithm  which is well suited for non-Gaussian/non-normalized data due to its ensemble nature.it builds numerous decision trees that independently train on random subsets of data and features the model is able to accurately represent intricate, nonlinear interactions. Because taking the average of numerous trees lessens the influence of outliers Random Forest is adaptable to different types of data, managing both linear and non-linear correlations which our data contains. It is more successful in situations where Gaussian assumptions would not hold true because of its decreased overfitting and flexibility to various patterns.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47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92B936-CFB5-9732-2E02-4010EE1769BF}"/>
              </a:ext>
            </a:extLst>
          </p:cNvPr>
          <p:cNvPicPr>
            <a:picLocks noChangeAspect="1"/>
          </p:cNvPicPr>
          <p:nvPr/>
        </p:nvPicPr>
        <p:blipFill>
          <a:blip r:embed="rId2"/>
          <a:stretch>
            <a:fillRect/>
          </a:stretch>
        </p:blipFill>
        <p:spPr>
          <a:xfrm>
            <a:off x="4834780" y="1078026"/>
            <a:ext cx="2522439" cy="4701947"/>
          </a:xfrm>
          <a:prstGeom prst="rect">
            <a:avLst/>
          </a:prstGeom>
        </p:spPr>
      </p:pic>
    </p:spTree>
    <p:extLst>
      <p:ext uri="{BB962C8B-B14F-4D97-AF65-F5344CB8AC3E}">
        <p14:creationId xmlns:p14="http://schemas.microsoft.com/office/powerpoint/2010/main" val="302545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31AD6-24A7-D950-FF5F-9667CC921FD2}"/>
              </a:ext>
            </a:extLst>
          </p:cNvPr>
          <p:cNvSpPr txBox="1"/>
          <p:nvPr/>
        </p:nvSpPr>
        <p:spPr>
          <a:xfrm>
            <a:off x="932329" y="815788"/>
            <a:ext cx="10327342"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5.Model training and evaluation:</a:t>
            </a:r>
          </a:p>
        </p:txBody>
      </p:sp>
      <p:sp>
        <p:nvSpPr>
          <p:cNvPr id="3" name="Rectangle 2">
            <a:extLst>
              <a:ext uri="{FF2B5EF4-FFF2-40B4-BE49-F238E27FC236}">
                <a16:creationId xmlns:a16="http://schemas.microsoft.com/office/drawing/2014/main" id="{452EA6AE-1A1E-D715-5ABB-8EB107FEF3A9}"/>
              </a:ext>
            </a:extLst>
          </p:cNvPr>
          <p:cNvSpPr/>
          <p:nvPr/>
        </p:nvSpPr>
        <p:spPr>
          <a:xfrm>
            <a:off x="1568823" y="1355707"/>
            <a:ext cx="9054353" cy="58270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set</a:t>
            </a:r>
          </a:p>
        </p:txBody>
      </p:sp>
      <p:sp>
        <p:nvSpPr>
          <p:cNvPr id="4" name="Rectangle 3">
            <a:extLst>
              <a:ext uri="{FF2B5EF4-FFF2-40B4-BE49-F238E27FC236}">
                <a16:creationId xmlns:a16="http://schemas.microsoft.com/office/drawing/2014/main" id="{831CF389-E306-3A6E-5D1E-A90DC8529FF1}"/>
              </a:ext>
            </a:extLst>
          </p:cNvPr>
          <p:cNvSpPr/>
          <p:nvPr/>
        </p:nvSpPr>
        <p:spPr>
          <a:xfrm>
            <a:off x="1398494" y="3039035"/>
            <a:ext cx="4518212" cy="80682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set</a:t>
            </a:r>
          </a:p>
        </p:txBody>
      </p:sp>
      <p:sp>
        <p:nvSpPr>
          <p:cNvPr id="5" name="Rectangle 4">
            <a:extLst>
              <a:ext uri="{FF2B5EF4-FFF2-40B4-BE49-F238E27FC236}">
                <a16:creationId xmlns:a16="http://schemas.microsoft.com/office/drawing/2014/main" id="{53ADF51D-CF2A-4976-29B8-29614987078D}"/>
              </a:ext>
            </a:extLst>
          </p:cNvPr>
          <p:cNvSpPr/>
          <p:nvPr/>
        </p:nvSpPr>
        <p:spPr>
          <a:xfrm>
            <a:off x="6275296" y="3025588"/>
            <a:ext cx="2034988" cy="80682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data set</a:t>
            </a:r>
          </a:p>
        </p:txBody>
      </p:sp>
      <p:sp>
        <p:nvSpPr>
          <p:cNvPr id="6" name="Rectangle 5">
            <a:extLst>
              <a:ext uri="{FF2B5EF4-FFF2-40B4-BE49-F238E27FC236}">
                <a16:creationId xmlns:a16="http://schemas.microsoft.com/office/drawing/2014/main" id="{3C292E54-FA31-7739-83D2-7AE4522F1B93}"/>
              </a:ext>
            </a:extLst>
          </p:cNvPr>
          <p:cNvSpPr/>
          <p:nvPr/>
        </p:nvSpPr>
        <p:spPr>
          <a:xfrm>
            <a:off x="8668874" y="3004955"/>
            <a:ext cx="1963271" cy="80682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Validation set</a:t>
            </a:r>
          </a:p>
        </p:txBody>
      </p:sp>
      <p:sp>
        <p:nvSpPr>
          <p:cNvPr id="7" name="Left Brace 6">
            <a:extLst>
              <a:ext uri="{FF2B5EF4-FFF2-40B4-BE49-F238E27FC236}">
                <a16:creationId xmlns:a16="http://schemas.microsoft.com/office/drawing/2014/main" id="{C9DF9D73-2693-8DB2-48BE-406F164E556A}"/>
              </a:ext>
            </a:extLst>
          </p:cNvPr>
          <p:cNvSpPr/>
          <p:nvPr/>
        </p:nvSpPr>
        <p:spPr>
          <a:xfrm rot="5400000">
            <a:off x="5629835" y="-2242324"/>
            <a:ext cx="879431" cy="93421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43001650-947F-03A7-61FC-A9E72956E91B}"/>
              </a:ext>
            </a:extLst>
          </p:cNvPr>
          <p:cNvSpPr txBox="1"/>
          <p:nvPr/>
        </p:nvSpPr>
        <p:spPr>
          <a:xfrm>
            <a:off x="932329" y="4114800"/>
            <a:ext cx="10242176" cy="2031325"/>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Hyper parameter tuning:</a:t>
            </a:r>
          </a:p>
          <a:p>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After training the model , we have done </a:t>
            </a:r>
            <a:r>
              <a:rPr lang="en-IN" dirty="0">
                <a:highlight>
                  <a:srgbClr val="FFFF00"/>
                </a:highlight>
                <a:latin typeface="Calibri" panose="020F0502020204030204" pitchFamily="34" charset="0"/>
                <a:ea typeface="Calibri" panose="020F0502020204030204" pitchFamily="34" charset="0"/>
                <a:cs typeface="Calibri" panose="020F0502020204030204" pitchFamily="34" charset="0"/>
              </a:rPr>
              <a:t>grid search </a:t>
            </a:r>
            <a:r>
              <a:rPr lang="en-IN" dirty="0">
                <a:latin typeface="Calibri" panose="020F0502020204030204" pitchFamily="34" charset="0"/>
                <a:ea typeface="Calibri" panose="020F0502020204030204" pitchFamily="34" charset="0"/>
                <a:cs typeface="Calibri" panose="020F0502020204030204" pitchFamily="34" charset="0"/>
              </a:rPr>
              <a:t>which is helpful for hyper tuning the parameters.</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After performing the grid search we obtained maximum depth and </a:t>
            </a:r>
            <a:r>
              <a:rPr lang="en-IN" dirty="0" err="1">
                <a:latin typeface="Calibri" panose="020F0502020204030204" pitchFamily="34" charset="0"/>
                <a:ea typeface="Calibri" panose="020F0502020204030204" pitchFamily="34" charset="0"/>
                <a:cs typeface="Calibri" panose="020F0502020204030204" pitchFamily="34" charset="0"/>
              </a:rPr>
              <a:t>n_estimators</a:t>
            </a:r>
            <a:r>
              <a:rPr lang="en-IN" dirty="0">
                <a:latin typeface="Calibri" panose="020F0502020204030204" pitchFamily="34" charset="0"/>
                <a:ea typeface="Calibri" panose="020F0502020204030204" pitchFamily="34" charset="0"/>
                <a:cs typeface="Calibri" panose="020F0502020204030204" pitchFamily="34" charset="0"/>
              </a:rPr>
              <a:t> and also give best score  .</a:t>
            </a:r>
            <a:br>
              <a:rPr lang="en-IN" dirty="0"/>
            </a:br>
            <a:endParaRPr lang="en-IN" dirty="0"/>
          </a:p>
        </p:txBody>
      </p:sp>
    </p:spTree>
    <p:extLst>
      <p:ext uri="{BB962C8B-B14F-4D97-AF65-F5344CB8AC3E}">
        <p14:creationId xmlns:p14="http://schemas.microsoft.com/office/powerpoint/2010/main" val="202797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2330C-B94D-795E-57F3-69BB411CEEBB}"/>
              </a:ext>
            </a:extLst>
          </p:cNvPr>
          <p:cNvSpPr txBox="1"/>
          <p:nvPr/>
        </p:nvSpPr>
        <p:spPr>
          <a:xfrm>
            <a:off x="1030941" y="842682"/>
            <a:ext cx="10327341" cy="203132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Random Forest Classifier model from the </a:t>
            </a:r>
            <a:r>
              <a:rPr lang="en-US" dirty="0" err="1">
                <a:latin typeface="Calibri" panose="020F0502020204030204" pitchFamily="34" charset="0"/>
                <a:ea typeface="Calibri" panose="020F0502020204030204" pitchFamily="34" charset="0"/>
                <a:cs typeface="Calibri" panose="020F0502020204030204" pitchFamily="34" charset="0"/>
              </a:rPr>
              <a:t>sklearn</a:t>
            </a:r>
            <a:r>
              <a:rPr lang="en-US" dirty="0">
                <a:latin typeface="Calibri" panose="020F0502020204030204" pitchFamily="34" charset="0"/>
                <a:ea typeface="Calibri" panose="020F0502020204030204" pitchFamily="34" charset="0"/>
                <a:cs typeface="Calibri" panose="020F0502020204030204" pitchFamily="34" charset="0"/>
              </a:rPr>
              <a:t> library is used for prediction. The features used for training the model are ‘views’, ‘likes’, ‘dislikes’, ‘</a:t>
            </a:r>
            <a:r>
              <a:rPr lang="en-US" dirty="0" err="1">
                <a:latin typeface="Calibri" panose="020F0502020204030204" pitchFamily="34" charset="0"/>
                <a:ea typeface="Calibri" panose="020F0502020204030204" pitchFamily="34" charset="0"/>
                <a:cs typeface="Calibri" panose="020F0502020204030204" pitchFamily="34" charset="0"/>
              </a:rPr>
              <a:t>publish_wd</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publish_hr</a:t>
            </a:r>
            <a:r>
              <a:rPr lang="en-US" dirty="0">
                <a:latin typeface="Calibri" panose="020F0502020204030204" pitchFamily="34" charset="0"/>
                <a:ea typeface="Calibri" panose="020F0502020204030204" pitchFamily="34" charset="0"/>
                <a:cs typeface="Calibri" panose="020F0502020204030204" pitchFamily="34" charset="0"/>
              </a:rPr>
              <a:t>’. The data is split into training and testing sets using the </a:t>
            </a:r>
            <a:r>
              <a:rPr lang="en-US" dirty="0" err="1">
                <a:latin typeface="Calibri" panose="020F0502020204030204" pitchFamily="34" charset="0"/>
                <a:ea typeface="Calibri" panose="020F0502020204030204" pitchFamily="34" charset="0"/>
                <a:cs typeface="Calibri" panose="020F0502020204030204" pitchFamily="34" charset="0"/>
              </a:rPr>
              <a:t>train_test_split</a:t>
            </a:r>
            <a:r>
              <a:rPr lang="en-US" dirty="0">
                <a:latin typeface="Calibri" panose="020F0502020204030204" pitchFamily="34" charset="0"/>
                <a:ea typeface="Calibri" panose="020F0502020204030204" pitchFamily="34" charset="0"/>
                <a:cs typeface="Calibri" panose="020F0502020204030204" pitchFamily="34" charset="0"/>
              </a:rPr>
              <a:t> method from </a:t>
            </a:r>
            <a:r>
              <a:rPr lang="en-US" dirty="0" err="1">
                <a:latin typeface="Calibri" panose="020F0502020204030204" pitchFamily="34" charset="0"/>
                <a:ea typeface="Calibri" panose="020F0502020204030204" pitchFamily="34" charset="0"/>
                <a:cs typeface="Calibri" panose="020F0502020204030204" pitchFamily="34" charset="0"/>
              </a:rPr>
              <a:t>sklearn</a:t>
            </a:r>
            <a:r>
              <a:rPr lang="en-US" dirty="0">
                <a:latin typeface="Calibri" panose="020F0502020204030204" pitchFamily="34" charset="0"/>
                <a:ea typeface="Calibri" panose="020F0502020204030204" pitchFamily="34" charset="0"/>
                <a:cs typeface="Calibri" panose="020F0502020204030204" pitchFamily="34" charset="0"/>
              </a:rPr>
              <a:t>. Grid search is performed to find the best parameters for the model. The model’s performance is evaluated using metrics like Out of Bag score, Mean Accuracy, and F1 score. The feature </a:t>
            </a:r>
            <a:r>
              <a:rPr lang="en-US" dirty="0" err="1">
                <a:latin typeface="Calibri" panose="020F0502020204030204" pitchFamily="34" charset="0"/>
                <a:ea typeface="Calibri" panose="020F0502020204030204" pitchFamily="34" charset="0"/>
                <a:cs typeface="Calibri" panose="020F0502020204030204" pitchFamily="34" charset="0"/>
              </a:rPr>
              <a:t>importances</a:t>
            </a:r>
            <a:r>
              <a:rPr lang="en-US" dirty="0">
                <a:latin typeface="Calibri" panose="020F0502020204030204" pitchFamily="34" charset="0"/>
                <a:ea typeface="Calibri" panose="020F0502020204030204" pitchFamily="34" charset="0"/>
                <a:cs typeface="Calibri" panose="020F0502020204030204" pitchFamily="34" charset="0"/>
              </a:rPr>
              <a:t> are also calculated to understand the contribution of each feature to the prediction.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id="{60251360-CA5B-88B6-8417-8706C4CFC81E}"/>
              </a:ext>
            </a:extLst>
          </p:cNvPr>
          <p:cNvGraphicFramePr/>
          <p:nvPr>
            <p:extLst>
              <p:ext uri="{D42A27DB-BD31-4B8C-83A1-F6EECF244321}">
                <p14:modId xmlns:p14="http://schemas.microsoft.com/office/powerpoint/2010/main" val="2943212870"/>
              </p:ext>
            </p:extLst>
          </p:nvPr>
        </p:nvGraphicFramePr>
        <p:xfrm>
          <a:off x="3039034" y="2447365"/>
          <a:ext cx="7120965" cy="3690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31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CA1D9-719D-507A-66E7-4FD4D371CC79}"/>
              </a:ext>
            </a:extLst>
          </p:cNvPr>
          <p:cNvSpPr txBox="1"/>
          <p:nvPr/>
        </p:nvSpPr>
        <p:spPr>
          <a:xfrm>
            <a:off x="1004047" y="842682"/>
            <a:ext cx="10210800" cy="5078313"/>
          </a:xfrm>
          <a:prstGeom prst="rect">
            <a:avLst/>
          </a:prstGeom>
          <a:noFill/>
        </p:spPr>
        <p:txBody>
          <a:bodyPr wrap="square" rtlCol="0">
            <a:spAutoFit/>
          </a:bodyPr>
          <a:lstStyle/>
          <a:p>
            <a:r>
              <a:rPr lang="en-IN" dirty="0"/>
              <a:t>References and related projects:</a:t>
            </a:r>
          </a:p>
          <a:p>
            <a:endParaRPr lang="en-IN" dirty="0"/>
          </a:p>
          <a:p>
            <a:r>
              <a:rPr lang="en-IN" b="1" dirty="0">
                <a:hlinkClick r:id="rId2"/>
              </a:rPr>
              <a:t>https://www.kaggle.com/code/westoon/exercise-summary-functions-and-maps\</a:t>
            </a:r>
            <a:endParaRPr lang="en-IN" b="1" dirty="0"/>
          </a:p>
          <a:p>
            <a:endParaRPr lang="en-IN" b="1" dirty="0"/>
          </a:p>
          <a:p>
            <a:r>
              <a:rPr lang="en-IN" b="1" dirty="0">
                <a:hlinkClick r:id="rId3"/>
              </a:rPr>
              <a:t>https://github.com/ashutoshkrris/YouTube-Trending-Videos-Analysis</a:t>
            </a:r>
            <a:endParaRPr lang="en-IN" b="1" dirty="0"/>
          </a:p>
          <a:p>
            <a:endParaRPr lang="en-IN" b="1" dirty="0"/>
          </a:p>
          <a:p>
            <a:r>
              <a:rPr lang="en-IN" b="1" dirty="0">
                <a:hlinkClick r:id="rId4"/>
              </a:rPr>
              <a:t>https://scikit-learn.org/stable/modules/generated/sklearn.ensemble.RandomForestClassifier.html</a:t>
            </a:r>
            <a:endParaRPr lang="en-IN" b="1" dirty="0"/>
          </a:p>
          <a:p>
            <a:endParaRPr lang="en-IN" b="1" dirty="0"/>
          </a:p>
          <a:p>
            <a:r>
              <a:rPr lang="en-IN" b="1" dirty="0">
                <a:hlinkClick r:id="rId5"/>
              </a:rPr>
              <a:t>https://scikit-learn.org/stable/modules/grid_search.html</a:t>
            </a:r>
            <a:endParaRPr lang="en-IN" b="1" dirty="0"/>
          </a:p>
          <a:p>
            <a:endParaRPr lang="en-IN" b="1" dirty="0"/>
          </a:p>
          <a:p>
            <a:r>
              <a:rPr lang="en-IN" b="1" dirty="0">
                <a:hlinkClick r:id="rId6"/>
              </a:rPr>
              <a:t>https://www.kdnuggets.com/2022/10/hyperparameter-tuning-grid-search-random-search-python.html</a:t>
            </a:r>
            <a:endParaRPr lang="en-IN" b="1" dirty="0"/>
          </a:p>
          <a:p>
            <a:endParaRPr lang="en-IN" b="1" dirty="0"/>
          </a:p>
          <a:p>
            <a:r>
              <a:rPr lang="en-IN" b="1" dirty="0"/>
              <a:t>https://scikit-learn.org/stable/modules/generated/sklearn.ensemble.GradientBoostingClassifier.html</a:t>
            </a:r>
          </a:p>
          <a:p>
            <a:endParaRPr lang="en-IN" b="1" dirty="0"/>
          </a:p>
          <a:p>
            <a:endParaRPr lang="en-IN" b="1" dirty="0"/>
          </a:p>
          <a:p>
            <a:endParaRPr lang="en-IN" dirty="0"/>
          </a:p>
        </p:txBody>
      </p:sp>
    </p:spTree>
    <p:extLst>
      <p:ext uri="{BB962C8B-B14F-4D97-AF65-F5344CB8AC3E}">
        <p14:creationId xmlns:p14="http://schemas.microsoft.com/office/powerpoint/2010/main" val="216698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E825DD-53FD-CD0D-3268-CC6478191030}"/>
              </a:ext>
            </a:extLst>
          </p:cNvPr>
          <p:cNvSpPr txBox="1"/>
          <p:nvPr/>
        </p:nvSpPr>
        <p:spPr>
          <a:xfrm>
            <a:off x="1434353" y="1156447"/>
            <a:ext cx="9403976" cy="3139321"/>
          </a:xfrm>
          <a:prstGeom prst="rect">
            <a:avLst/>
          </a:prstGeom>
          <a:noFill/>
        </p:spPr>
        <p:txBody>
          <a:bodyPr wrap="square" rtlCol="0">
            <a:spAutoFit/>
          </a:bodyPr>
          <a:lstStyle/>
          <a:p>
            <a:r>
              <a:rPr lang="en-IN" b="1" dirty="0"/>
              <a:t>  participants:</a:t>
            </a:r>
          </a:p>
          <a:p>
            <a:r>
              <a:rPr lang="en-IN" sz="1800" b="0" dirty="0">
                <a:solidFill>
                  <a:srgbClr val="000000"/>
                </a:solidFill>
                <a:effectLst/>
                <a:latin typeface="Calibri" panose="020F0502020204030204" pitchFamily="34" charset="0"/>
                <a:ea typeface="Times New Roman" panose="02020603050405020304" pitchFamily="18" charset="0"/>
              </a:rPr>
              <a:t>                                         </a:t>
            </a:r>
          </a:p>
          <a:p>
            <a:endParaRPr lang="en-IN" dirty="0">
              <a:solidFill>
                <a:srgbClr val="000000"/>
              </a:solidFill>
              <a:latin typeface="Calibri" panose="020F0502020204030204" pitchFamily="34" charset="0"/>
              <a:ea typeface="Times New Roman" panose="02020603050405020304" pitchFamily="18" charset="0"/>
            </a:endParaRPr>
          </a:p>
          <a:p>
            <a:endParaRPr lang="en-IN" sz="1800" b="0" dirty="0">
              <a:solidFill>
                <a:srgbClr val="000000"/>
              </a:solidFill>
              <a:effectLst/>
              <a:latin typeface="Calibri" panose="020F0502020204030204" pitchFamily="34" charset="0"/>
              <a:ea typeface="Times New Roman" panose="02020603050405020304" pitchFamily="18" charset="0"/>
            </a:endParaRPr>
          </a:p>
          <a:p>
            <a:endParaRPr lang="en-IN" dirty="0">
              <a:solidFill>
                <a:srgbClr val="000000"/>
              </a:solidFill>
              <a:latin typeface="Calibri" panose="020F0502020204030204" pitchFamily="34" charset="0"/>
              <a:ea typeface="Times New Roman" panose="02020603050405020304" pitchFamily="18" charset="0"/>
            </a:endParaRPr>
          </a:p>
          <a:p>
            <a:endParaRPr lang="en-IN" sz="1800" b="0" dirty="0">
              <a:solidFill>
                <a:srgbClr val="000000"/>
              </a:solidFill>
              <a:effectLst/>
              <a:latin typeface="Calibri" panose="020F0502020204030204" pitchFamily="34" charset="0"/>
              <a:ea typeface="Times New Roman" panose="02020603050405020304" pitchFamily="18" charset="0"/>
            </a:endParaRPr>
          </a:p>
          <a:p>
            <a:endParaRPr lang="en-IN" dirty="0">
              <a:solidFill>
                <a:srgbClr val="000000"/>
              </a:solidFill>
              <a:latin typeface="Calibri" panose="020F0502020204030204" pitchFamily="34" charset="0"/>
              <a:ea typeface="Times New Roman" panose="02020603050405020304" pitchFamily="18" charset="0"/>
            </a:endParaRPr>
          </a:p>
          <a:p>
            <a:r>
              <a:rPr lang="en-IN" sz="1800" b="0" dirty="0">
                <a:solidFill>
                  <a:srgbClr val="000000"/>
                </a:solidFill>
                <a:effectLst/>
                <a:latin typeface="Calibri" panose="020F0502020204030204" pitchFamily="34" charset="0"/>
                <a:ea typeface="Times New Roman" panose="02020603050405020304" pitchFamily="18" charset="0"/>
              </a:rPr>
              <a:t>                                          Karthik Undi-11666360</a:t>
            </a:r>
          </a:p>
          <a:p>
            <a:r>
              <a:rPr lang="en-IN" dirty="0">
                <a:solidFill>
                  <a:srgbClr val="000000"/>
                </a:solidFill>
                <a:latin typeface="Calibri" panose="020F0502020204030204" pitchFamily="34" charset="0"/>
                <a:ea typeface="Times New Roman" panose="02020603050405020304" pitchFamily="18" charset="0"/>
              </a:rPr>
              <a:t>                                         </a:t>
            </a:r>
            <a:r>
              <a:rPr lang="en-IN" sz="1800" b="0" dirty="0">
                <a:solidFill>
                  <a:srgbClr val="000000"/>
                </a:solidFill>
                <a:effectLst/>
                <a:latin typeface="Calibri" panose="020F0502020204030204" pitchFamily="34" charset="0"/>
                <a:ea typeface="Times New Roman" panose="02020603050405020304" pitchFamily="18" charset="0"/>
              </a:rPr>
              <a:t>Surya Vardhan Kadiyala-11709167</a:t>
            </a:r>
          </a:p>
          <a:p>
            <a:r>
              <a:rPr lang="en-IN" dirty="0">
                <a:solidFill>
                  <a:srgbClr val="000000"/>
                </a:solidFill>
                <a:latin typeface="Calibri" panose="020F0502020204030204" pitchFamily="34" charset="0"/>
                <a:ea typeface="Times New Roman" panose="02020603050405020304" pitchFamily="18" charset="0"/>
              </a:rPr>
              <a:t>                                         </a:t>
            </a:r>
            <a:r>
              <a:rPr lang="en-IN" sz="1800" b="0" dirty="0">
                <a:solidFill>
                  <a:srgbClr val="000000"/>
                </a:solidFill>
                <a:effectLst/>
                <a:latin typeface="Calibri" panose="020F0502020204030204" pitchFamily="34" charset="0"/>
                <a:ea typeface="Times New Roman" panose="02020603050405020304" pitchFamily="18" charset="0"/>
              </a:rPr>
              <a:t>Vinay Kusuma-11706797</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7607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8C6A9-C365-737F-0DA7-B9AA624904DF}"/>
              </a:ext>
            </a:extLst>
          </p:cNvPr>
          <p:cNvSpPr txBox="1"/>
          <p:nvPr/>
        </p:nvSpPr>
        <p:spPr>
          <a:xfrm>
            <a:off x="3254188" y="2892263"/>
            <a:ext cx="5683624" cy="1323439"/>
          </a:xfrm>
          <a:prstGeom prst="rect">
            <a:avLst/>
          </a:prstGeom>
          <a:noFill/>
        </p:spPr>
        <p:txBody>
          <a:bodyPr wrap="square" rtlCol="0">
            <a:spAutoFit/>
          </a:bodyPr>
          <a:lstStyle/>
          <a:p>
            <a:r>
              <a:rPr lang="en-IN" sz="8000" b="1" dirty="0">
                <a:latin typeface="Algerian" panose="04020705040A02060702" pitchFamily="82" charset="0"/>
              </a:rPr>
              <a:t>Thank you</a:t>
            </a:r>
          </a:p>
        </p:txBody>
      </p:sp>
    </p:spTree>
    <p:extLst>
      <p:ext uri="{BB962C8B-B14F-4D97-AF65-F5344CB8AC3E}">
        <p14:creationId xmlns:p14="http://schemas.microsoft.com/office/powerpoint/2010/main" val="3250614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37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2D76-6750-7FEA-BC00-126B7A30CF99}"/>
              </a:ext>
            </a:extLst>
          </p:cNvPr>
          <p:cNvSpPr>
            <a:spLocks noGrp="1"/>
          </p:cNvSpPr>
          <p:nvPr>
            <p:ph type="title"/>
          </p:nvPr>
        </p:nvSpPr>
        <p:spPr/>
        <p:txBody>
          <a:bodyPr>
            <a:normAutofit/>
          </a:bodyPr>
          <a:lstStyle/>
          <a:p>
            <a:r>
              <a:rPr lang="en-IN" sz="3200" dirty="0">
                <a:effectLst/>
                <a:latin typeface="Calibri" panose="020F0502020204030204" pitchFamily="34" charset="0"/>
                <a:ea typeface="Calibri" panose="020F0502020204030204" pitchFamily="34" charset="0"/>
              </a:rPr>
              <a:t>Abstract</a:t>
            </a:r>
            <a:endParaRPr lang="en-IN" sz="3200" dirty="0"/>
          </a:p>
        </p:txBody>
      </p:sp>
      <p:sp>
        <p:nvSpPr>
          <p:cNvPr id="6" name="TextBox 5">
            <a:extLst>
              <a:ext uri="{FF2B5EF4-FFF2-40B4-BE49-F238E27FC236}">
                <a16:creationId xmlns:a16="http://schemas.microsoft.com/office/drawing/2014/main" id="{B265EBAB-C267-0681-83EE-1FD5AE704ECB}"/>
              </a:ext>
            </a:extLst>
          </p:cNvPr>
          <p:cNvSpPr txBox="1"/>
          <p:nvPr/>
        </p:nvSpPr>
        <p:spPr>
          <a:xfrm>
            <a:off x="1479175" y="2572871"/>
            <a:ext cx="9484659"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In the era of digital media, YouTube has become a vital resource for both users and content producers. Viewers, advertisers, and content producers can all benefit from an understanding of the mechanisms behind YouTube trending patterns and video popularity. In order to meet this demand, our project will create a predictive model that can predict if a YouTube video will become popular within a week of its release.</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project makes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use of a dataset from the "USvideos.csv" </a:t>
            </a:r>
            <a:r>
              <a:rPr lang="en-US" dirty="0">
                <a:latin typeface="Calibri" panose="020F0502020204030204" pitchFamily="34" charset="0"/>
                <a:ea typeface="Calibri" panose="020F0502020204030204" pitchFamily="34" charset="0"/>
                <a:cs typeface="Calibri" panose="020F0502020204030204" pitchFamily="34" charset="0"/>
              </a:rPr>
              <a:t>file, which contains information on YouTube videos including views, likes, dislikes, the number of comments, the publish date, and the time. The main goal is to forecast the "day-to-trend</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 a binary classification issue </a:t>
            </a:r>
            <a:r>
              <a:rPr lang="en-US" dirty="0">
                <a:latin typeface="Calibri" panose="020F0502020204030204" pitchFamily="34" charset="0"/>
                <a:ea typeface="Calibri" panose="020F0502020204030204" pitchFamily="34" charset="0"/>
                <a:cs typeface="Calibri" panose="020F0502020204030204" pitchFamily="34" charset="0"/>
              </a:rPr>
              <a:t>that asks whether a video will become popular a week after it is released. These predictions are generated using a powerful machine learning model called </a:t>
            </a:r>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the Random Forest Classifier</a:t>
            </a:r>
            <a:r>
              <a:rPr lang="en-US" dirty="0">
                <a:latin typeface="Calibri" panose="020F0502020204030204" pitchFamily="34" charset="0"/>
                <a:ea typeface="Calibri" panose="020F0502020204030204" pitchFamily="34" charset="0"/>
                <a:cs typeface="Calibri" panose="020F0502020204030204" pitchFamily="34" charset="0"/>
              </a:rPr>
              <a:t>. To provide a thorough evaluation of the model's predictive power, multiple metrics are used to </a:t>
            </a:r>
            <a:r>
              <a:rPr lang="en-US" dirty="0" err="1">
                <a:latin typeface="Calibri" panose="020F0502020204030204" pitchFamily="34" charset="0"/>
                <a:ea typeface="Calibri" panose="020F0502020204030204" pitchFamily="34" charset="0"/>
                <a:cs typeface="Calibri" panose="020F0502020204030204" pitchFamily="34" charset="0"/>
              </a:rPr>
              <a:t>analyse</a:t>
            </a:r>
            <a:r>
              <a:rPr lang="en-US" dirty="0">
                <a:latin typeface="Calibri" panose="020F0502020204030204" pitchFamily="34" charset="0"/>
                <a:ea typeface="Calibri" panose="020F0502020204030204" pitchFamily="34" charset="0"/>
                <a:cs typeface="Calibri" panose="020F0502020204030204" pitchFamily="34" charset="0"/>
              </a:rPr>
              <a:t> the model's performance, including the F1 score, Mean Accuracy, and Out of Bag score.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06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dictive analysis of YouTube trending videos using Machine Learning">
            <a:extLst>
              <a:ext uri="{FF2B5EF4-FFF2-40B4-BE49-F238E27FC236}">
                <a16:creationId xmlns:a16="http://schemas.microsoft.com/office/drawing/2014/main" id="{C5C44A92-537F-1A21-19DF-324BAC243A9D}"/>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b="11378"/>
          <a:stretch/>
        </p:blipFill>
        <p:spPr bwMode="auto">
          <a:xfrm>
            <a:off x="3334871" y="3336085"/>
            <a:ext cx="4584700" cy="2401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736C00-181C-7429-B22F-B772894C1D5C}"/>
              </a:ext>
            </a:extLst>
          </p:cNvPr>
          <p:cNvSpPr txBox="1"/>
          <p:nvPr/>
        </p:nvSpPr>
        <p:spPr>
          <a:xfrm>
            <a:off x="923365" y="833718"/>
            <a:ext cx="10551459" cy="1754326"/>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This project concludes by outlining a methodical strategy for identifying and forecasting YouTube video trends. The project offers a platform that helps different stakeholders make educated decisions by utilising machine learning techniques and a rich dataset. In the ever-changing world of digital media, the insights produced by this project can be used by content creators wishing to attract a wider audience, marketers hoping to optimize their campaigns, or consumers hoping to keep up with the latest trends. The initiative highlights how data-driven methods have the power to revolutionize how we perceive online video-sharing sites like YouTube.</a:t>
            </a:r>
          </a:p>
        </p:txBody>
      </p:sp>
    </p:spTree>
    <p:extLst>
      <p:ext uri="{BB962C8B-B14F-4D97-AF65-F5344CB8AC3E}">
        <p14:creationId xmlns:p14="http://schemas.microsoft.com/office/powerpoint/2010/main" val="18975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60A-7916-A57C-3C6E-8D70959F964F}"/>
              </a:ext>
            </a:extLst>
          </p:cNvPr>
          <p:cNvSpPr>
            <a:spLocks noGrp="1"/>
          </p:cNvSpPr>
          <p:nvPr>
            <p:ph type="title"/>
          </p:nvPr>
        </p:nvSpPr>
        <p:spPr/>
        <p:txBody>
          <a:bodyPr>
            <a:normAutofit fontScale="90000"/>
          </a:bodyPr>
          <a:lstStyle/>
          <a:p>
            <a:r>
              <a:rPr lang="en-IN" sz="4800" b="1" kern="100" dirty="0">
                <a:effectLst/>
                <a:latin typeface="Calibri" panose="020F0502020204030204" pitchFamily="34" charset="0"/>
                <a:ea typeface="Calibri" panose="020F0502020204030204" pitchFamily="34" charset="0"/>
                <a:cs typeface="Times New Roman" panose="02020603050405020304" pitchFamily="18" charset="0"/>
              </a:rPr>
              <a:t>ML Problem specification: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Rectangle: Rounded Corners 5">
            <a:extLst>
              <a:ext uri="{FF2B5EF4-FFF2-40B4-BE49-F238E27FC236}">
                <a16:creationId xmlns:a16="http://schemas.microsoft.com/office/drawing/2014/main" id="{38B8F01D-9495-B200-3427-C535ECFCE3B5}"/>
              </a:ext>
            </a:extLst>
          </p:cNvPr>
          <p:cNvSpPr/>
          <p:nvPr/>
        </p:nvSpPr>
        <p:spPr>
          <a:xfrm>
            <a:off x="1295402" y="2599766"/>
            <a:ext cx="9601196" cy="7440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dataset used in this project is ‘USvideos.csv’, which contains data about YouTube videos. </a:t>
            </a:r>
          </a:p>
        </p:txBody>
      </p:sp>
      <p:sp>
        <p:nvSpPr>
          <p:cNvPr id="7" name="Rectangle: Rounded Corners 6">
            <a:extLst>
              <a:ext uri="{FF2B5EF4-FFF2-40B4-BE49-F238E27FC236}">
                <a16:creationId xmlns:a16="http://schemas.microsoft.com/office/drawing/2014/main" id="{995B44DD-B78A-497C-0B99-C840E61509EC}"/>
              </a:ext>
            </a:extLst>
          </p:cNvPr>
          <p:cNvSpPr/>
          <p:nvPr/>
        </p:nvSpPr>
        <p:spPr>
          <a:xfrm>
            <a:off x="1295402" y="3653118"/>
            <a:ext cx="9601196" cy="7440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 includes </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features like views, likes, dislikes, comment count, publish date, and time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Rectangle: Rounded Corners 7">
            <a:extLst>
              <a:ext uri="{FF2B5EF4-FFF2-40B4-BE49-F238E27FC236}">
                <a16:creationId xmlns:a16="http://schemas.microsoft.com/office/drawing/2014/main" id="{30B40F93-ACFF-BC47-6402-CB0924E486E6}"/>
              </a:ext>
            </a:extLst>
          </p:cNvPr>
          <p:cNvSpPr/>
          <p:nvPr/>
        </p:nvSpPr>
        <p:spPr>
          <a:xfrm>
            <a:off x="1295402" y="4760258"/>
            <a:ext cx="9601196" cy="9054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target variable is ‘day-to-trend’,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which represents the number of days a video takes to get on the trending list. This is a </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binary classification problem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the aim is to predict whether a video will trend within a week of being published.</a:t>
            </a:r>
          </a:p>
        </p:txBody>
      </p:sp>
    </p:spTree>
    <p:extLst>
      <p:ext uri="{BB962C8B-B14F-4D97-AF65-F5344CB8AC3E}">
        <p14:creationId xmlns:p14="http://schemas.microsoft.com/office/powerpoint/2010/main" val="215157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197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99BB816-AEC2-182A-8BDE-F5FB200E4B98}"/>
              </a:ext>
            </a:extLst>
          </p:cNvPr>
          <p:cNvSpPr/>
          <p:nvPr/>
        </p:nvSpPr>
        <p:spPr>
          <a:xfrm>
            <a:off x="1394014" y="1434354"/>
            <a:ext cx="9601196" cy="7440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model used for this task is the </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Random Forest Classifier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performance of the model is evaluated using metrics like Out of Bag score, Mean Accuracy, and F1 score. </a:t>
            </a:r>
          </a:p>
        </p:txBody>
      </p:sp>
      <p:sp>
        <p:nvSpPr>
          <p:cNvPr id="6" name="Rectangle: Rounded Corners 5">
            <a:extLst>
              <a:ext uri="{FF2B5EF4-FFF2-40B4-BE49-F238E27FC236}">
                <a16:creationId xmlns:a16="http://schemas.microsoft.com/office/drawing/2014/main" id="{8B880231-FAAD-6F3F-B6A8-045563ABF0CF}"/>
              </a:ext>
            </a:extLst>
          </p:cNvPr>
          <p:cNvSpPr/>
          <p:nvPr/>
        </p:nvSpPr>
        <p:spPr>
          <a:xfrm>
            <a:off x="1394014" y="2904566"/>
            <a:ext cx="9601196" cy="7440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Grid search is used to find the best parameters for the model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features used for training the model are ‘views’, ‘likes’, ‘dislikes’,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publish_wd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publish_hr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Rectangle: Rounded Corners 6">
            <a:extLst>
              <a:ext uri="{FF2B5EF4-FFF2-40B4-BE49-F238E27FC236}">
                <a16:creationId xmlns:a16="http://schemas.microsoft.com/office/drawing/2014/main" id="{F8F952A9-FE81-D8E7-ACCC-617325A00586}"/>
              </a:ext>
            </a:extLst>
          </p:cNvPr>
          <p:cNvSpPr/>
          <p:nvPr/>
        </p:nvSpPr>
        <p:spPr>
          <a:xfrm>
            <a:off x="1394014" y="4356845"/>
            <a:ext cx="9601196" cy="10668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model is trained on a subset of the data where comments are disabled to reduce training time. The model’s feature importance's are also calculated to understand the contribution of each feature to the prediction. The results are then analysed and interpreted.</a:t>
            </a:r>
          </a:p>
        </p:txBody>
      </p:sp>
    </p:spTree>
    <p:extLst>
      <p:ext uri="{BB962C8B-B14F-4D97-AF65-F5344CB8AC3E}">
        <p14:creationId xmlns:p14="http://schemas.microsoft.com/office/powerpoint/2010/main" val="258347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FBD1-4F43-094F-C610-7CB153085CF7}"/>
              </a:ext>
            </a:extLst>
          </p:cNvPr>
          <p:cNvSpPr>
            <a:spLocks noGrp="1"/>
          </p:cNvSpPr>
          <p:nvPr>
            <p:ph type="title"/>
          </p:nvPr>
        </p:nvSpPr>
        <p:spPr/>
        <p:txBody>
          <a:bodyPr>
            <a:normAutofit fontScale="90000"/>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Data Specification: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F59FB382-0CB7-FEB1-D457-317B21994347}"/>
              </a:ext>
            </a:extLst>
          </p:cNvPr>
          <p:cNvSpPr txBox="1"/>
          <p:nvPr/>
        </p:nvSpPr>
        <p:spPr>
          <a:xfrm>
            <a:off x="1550894" y="2716306"/>
            <a:ext cx="9278471" cy="2308324"/>
          </a:xfrm>
          <a:prstGeom prst="rect">
            <a:avLst/>
          </a:prstGeom>
          <a:noFill/>
        </p:spPr>
        <p:txBody>
          <a:bodyPr wrap="square" rtlCol="0">
            <a:spAutoFit/>
          </a:bodyPr>
          <a:lstStyle/>
          <a:p>
            <a:r>
              <a:rPr lang="en-IN" sz="1800" dirty="0">
                <a:solidFill>
                  <a:srgbClr val="111111"/>
                </a:solidFill>
                <a:effectLst/>
                <a:latin typeface="Calibri" panose="020F0502020204030204" pitchFamily="34" charset="0"/>
                <a:ea typeface="Calibri" panose="020F0502020204030204" pitchFamily="34" charset="0"/>
              </a:rPr>
              <a:t>The dataset used in this project is ‘USvideos.csv’, which contains data about YouTube videos. The dataset includes features like views, likes, dislikes, comment count, publish date, and time. The target variable is ‘day-to-trend’, which represents the number of days a video takes to get on the trending list. The features used for training the model are ‘views’, ‘likes’, ‘dislikes’, ‘</a:t>
            </a:r>
            <a:r>
              <a:rPr lang="en-IN" sz="1800" dirty="0" err="1">
                <a:solidFill>
                  <a:srgbClr val="111111"/>
                </a:solidFill>
                <a:effectLst/>
                <a:latin typeface="Calibri" panose="020F0502020204030204" pitchFamily="34" charset="0"/>
                <a:ea typeface="Calibri" panose="020F0502020204030204" pitchFamily="34" charset="0"/>
              </a:rPr>
              <a:t>publish_wd</a:t>
            </a:r>
            <a:r>
              <a:rPr lang="en-IN" sz="1800" dirty="0">
                <a:solidFill>
                  <a:srgbClr val="111111"/>
                </a:solidFill>
                <a:effectLst/>
                <a:latin typeface="Calibri" panose="020F0502020204030204" pitchFamily="34" charset="0"/>
                <a:ea typeface="Calibri" panose="020F0502020204030204" pitchFamily="34" charset="0"/>
              </a:rPr>
              <a:t>’, and ‘</a:t>
            </a:r>
            <a:r>
              <a:rPr lang="en-IN" sz="1800" dirty="0" err="1">
                <a:solidFill>
                  <a:srgbClr val="111111"/>
                </a:solidFill>
                <a:effectLst/>
                <a:latin typeface="Calibri" panose="020F0502020204030204" pitchFamily="34" charset="0"/>
                <a:ea typeface="Calibri" panose="020F0502020204030204" pitchFamily="34" charset="0"/>
              </a:rPr>
              <a:t>publish_hr</a:t>
            </a:r>
            <a:r>
              <a:rPr lang="en-IN" sz="1800" dirty="0">
                <a:solidFill>
                  <a:srgbClr val="111111"/>
                </a:solidFill>
                <a:effectLst/>
                <a:latin typeface="Calibri" panose="020F0502020204030204" pitchFamily="34" charset="0"/>
                <a:ea typeface="Calibri" panose="020F0502020204030204" pitchFamily="34" charset="0"/>
              </a:rPr>
              <a:t>’. </a:t>
            </a:r>
          </a:p>
          <a:p>
            <a:endParaRPr lang="en-IN" dirty="0">
              <a:solidFill>
                <a:srgbClr val="111111"/>
              </a:solidFill>
              <a:latin typeface="Calibri" panose="020F0502020204030204" pitchFamily="34" charset="0"/>
              <a:ea typeface="Calibri" panose="020F0502020204030204" pitchFamily="34" charset="0"/>
            </a:endParaRPr>
          </a:p>
          <a:p>
            <a:r>
              <a:rPr lang="en-IN" sz="1800" dirty="0">
                <a:solidFill>
                  <a:srgbClr val="111111"/>
                </a:solidFill>
                <a:effectLst/>
                <a:latin typeface="Calibri" panose="020F0502020204030204" pitchFamily="34" charset="0"/>
                <a:ea typeface="Calibri" panose="020F0502020204030204" pitchFamily="34" charset="0"/>
              </a:rPr>
              <a:t>The </a:t>
            </a:r>
            <a:r>
              <a:rPr lang="en-IN" sz="1800" b="1" dirty="0">
                <a:solidFill>
                  <a:srgbClr val="111111"/>
                </a:solidFill>
                <a:effectLst/>
                <a:latin typeface="Calibri" panose="020F0502020204030204" pitchFamily="34" charset="0"/>
                <a:ea typeface="Calibri" panose="020F0502020204030204" pitchFamily="34" charset="0"/>
              </a:rPr>
              <a:t>type of samples in the dataset are YouTube videos </a:t>
            </a:r>
            <a:r>
              <a:rPr lang="en-IN" sz="1800" dirty="0">
                <a:solidFill>
                  <a:srgbClr val="111111"/>
                </a:solidFill>
                <a:effectLst/>
                <a:latin typeface="Calibri" panose="020F0502020204030204" pitchFamily="34" charset="0"/>
                <a:ea typeface="Calibri" panose="020F0502020204030204" pitchFamily="34" charset="0"/>
              </a:rPr>
              <a:t>and the number of samples is the length of the data. The </a:t>
            </a:r>
            <a:r>
              <a:rPr lang="en-IN" sz="1800" b="1" dirty="0">
                <a:solidFill>
                  <a:srgbClr val="111111"/>
                </a:solidFill>
                <a:effectLst/>
                <a:latin typeface="Calibri" panose="020F0502020204030204" pitchFamily="34" charset="0"/>
                <a:ea typeface="Calibri" panose="020F0502020204030204" pitchFamily="34" charset="0"/>
              </a:rPr>
              <a:t>length of the data is 40949</a:t>
            </a:r>
            <a:r>
              <a:rPr lang="en-IN" sz="1800" dirty="0">
                <a:solidFill>
                  <a:srgbClr val="111111"/>
                </a:solidFill>
                <a:effectLst/>
                <a:latin typeface="Calibri" panose="020F0502020204030204" pitchFamily="34" charset="0"/>
                <a:ea typeface="Calibri" panose="020F0502020204030204" pitchFamily="34" charset="0"/>
              </a:rPr>
              <a:t>.</a:t>
            </a:r>
            <a:endParaRPr lang="en-IN" dirty="0"/>
          </a:p>
        </p:txBody>
      </p:sp>
    </p:spTree>
    <p:extLst>
      <p:ext uri="{BB962C8B-B14F-4D97-AF65-F5344CB8AC3E}">
        <p14:creationId xmlns:p14="http://schemas.microsoft.com/office/powerpoint/2010/main" val="356385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5DAF-2C7D-6E38-5FB7-41895EBA7C86}"/>
              </a:ext>
            </a:extLst>
          </p:cNvPr>
          <p:cNvSpPr>
            <a:spLocks noGrp="1"/>
          </p:cNvSpPr>
          <p:nvPr>
            <p:ph type="title" idx="4294967295"/>
          </p:nvPr>
        </p:nvSpPr>
        <p:spPr>
          <a:xfrm>
            <a:off x="1420903" y="699247"/>
            <a:ext cx="9538447" cy="788894"/>
          </a:xfrm>
        </p:spPr>
        <p:txBody>
          <a:bodyPr>
            <a:normAutofit/>
          </a:bodyPr>
          <a:lstStyle/>
          <a:p>
            <a:r>
              <a:rPr lang="en-IN" b="1" dirty="0">
                <a:solidFill>
                  <a:srgbClr val="111111"/>
                </a:solidFill>
                <a:effectLst/>
                <a:latin typeface="Calibri" panose="020F0502020204030204" pitchFamily="34" charset="0"/>
                <a:ea typeface="Calibri" panose="020F0502020204030204" pitchFamily="34" charset="0"/>
              </a:rPr>
              <a:t>Design and milestones</a:t>
            </a:r>
            <a:endParaRPr lang="en-IN" dirty="0"/>
          </a:p>
        </p:txBody>
      </p:sp>
      <p:sp>
        <p:nvSpPr>
          <p:cNvPr id="5" name="TextBox 4">
            <a:extLst>
              <a:ext uri="{FF2B5EF4-FFF2-40B4-BE49-F238E27FC236}">
                <a16:creationId xmlns:a16="http://schemas.microsoft.com/office/drawing/2014/main" id="{74F66C9A-7024-D57E-5A80-4BA98EA1337C}"/>
              </a:ext>
            </a:extLst>
          </p:cNvPr>
          <p:cNvSpPr txBox="1"/>
          <p:nvPr/>
        </p:nvSpPr>
        <p:spPr>
          <a:xfrm>
            <a:off x="1174376" y="1586754"/>
            <a:ext cx="9444316" cy="2862322"/>
          </a:xfrm>
          <a:prstGeom prst="rect">
            <a:avLst/>
          </a:prstGeom>
          <a:noFill/>
        </p:spPr>
        <p:txBody>
          <a:bodyPr wrap="square" rtlCol="0">
            <a:spAutoFit/>
          </a:bodyPr>
          <a:lstStyle/>
          <a:p>
            <a:pPr marL="342900" indent="-342900">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Import and Inspection: </a:t>
            </a:r>
            <a:r>
              <a:rPr lang="en-US" dirty="0">
                <a:latin typeface="Calibri" panose="020F0502020204030204" pitchFamily="34" charset="0"/>
                <a:ea typeface="Calibri" panose="020F0502020204030204" pitchFamily="34" charset="0"/>
                <a:cs typeface="Calibri" panose="020F0502020204030204" pitchFamily="34" charset="0"/>
              </a:rPr>
              <a:t>The data is imported from the ‘USvideos.csv’ file using the pandas library in Python. The structure of the data is inspected using methods like head(), info(), and Len() to understand the dataset’s size and the types of variables it contains.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8A692E99-0695-4EA3-4C27-43693E9BCF57}"/>
              </a:ext>
            </a:extLst>
          </p:cNvPr>
          <p:cNvPicPr>
            <a:picLocks noChangeAspect="1"/>
          </p:cNvPicPr>
          <p:nvPr/>
        </p:nvPicPr>
        <p:blipFill>
          <a:blip r:embed="rId2"/>
          <a:stretch>
            <a:fillRect/>
          </a:stretch>
        </p:blipFill>
        <p:spPr>
          <a:xfrm>
            <a:off x="3738282" y="2522518"/>
            <a:ext cx="4210050" cy="3718878"/>
          </a:xfrm>
          <a:prstGeom prst="rect">
            <a:avLst/>
          </a:prstGeom>
        </p:spPr>
      </p:pic>
    </p:spTree>
    <p:extLst>
      <p:ext uri="{BB962C8B-B14F-4D97-AF65-F5344CB8AC3E}">
        <p14:creationId xmlns:p14="http://schemas.microsoft.com/office/powerpoint/2010/main" val="117860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3D1CD8-A4B2-CB28-6D06-6005E519232F}"/>
              </a:ext>
            </a:extLst>
          </p:cNvPr>
          <p:cNvSpPr txBox="1"/>
          <p:nvPr/>
        </p:nvSpPr>
        <p:spPr>
          <a:xfrm>
            <a:off x="744071" y="726141"/>
            <a:ext cx="10542494" cy="2031325"/>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2. Data Preprocessing: </a:t>
            </a:r>
            <a:r>
              <a:rPr lang="en-US" dirty="0">
                <a:latin typeface="Calibri" panose="020F0502020204030204" pitchFamily="34" charset="0"/>
                <a:ea typeface="Calibri" panose="020F0502020204030204" pitchFamily="34" charset="0"/>
                <a:cs typeface="Calibri" panose="020F0502020204030204" pitchFamily="34" charset="0"/>
              </a:rPr>
              <a:t>The date and time columns in the dataset are converted to the appropriate format using pandas. New columns for publish date and time are added. Unnecessary columns are dropped, and duplicates are removed from the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6" name="Rectangle: Rounded Corners 5">
            <a:extLst>
              <a:ext uri="{FF2B5EF4-FFF2-40B4-BE49-F238E27FC236}">
                <a16:creationId xmlns:a16="http://schemas.microsoft.com/office/drawing/2014/main" id="{C8A83234-F515-C9E9-AFE9-7CD9A547C195}"/>
              </a:ext>
            </a:extLst>
          </p:cNvPr>
          <p:cNvSpPr/>
          <p:nvPr/>
        </p:nvSpPr>
        <p:spPr>
          <a:xfrm>
            <a:off x="2259106" y="1991480"/>
            <a:ext cx="1783977" cy="76598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set</a:t>
            </a:r>
          </a:p>
        </p:txBody>
      </p:sp>
      <p:cxnSp>
        <p:nvCxnSpPr>
          <p:cNvPr id="7" name="Straight Arrow Connector 6">
            <a:extLst>
              <a:ext uri="{FF2B5EF4-FFF2-40B4-BE49-F238E27FC236}">
                <a16:creationId xmlns:a16="http://schemas.microsoft.com/office/drawing/2014/main" id="{E3F8CE6D-5A9E-CA1C-DBC0-4FF619935DCC}"/>
              </a:ext>
            </a:extLst>
          </p:cNvPr>
          <p:cNvCxnSpPr>
            <a:cxnSpLocks/>
          </p:cNvCxnSpPr>
          <p:nvPr/>
        </p:nvCxnSpPr>
        <p:spPr>
          <a:xfrm>
            <a:off x="4043083" y="2376963"/>
            <a:ext cx="147917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C4DAE1D-2C98-CB3B-CB0B-020D298E9090}"/>
              </a:ext>
            </a:extLst>
          </p:cNvPr>
          <p:cNvSpPr/>
          <p:nvPr/>
        </p:nvSpPr>
        <p:spPr>
          <a:xfrm>
            <a:off x="5522259" y="1910798"/>
            <a:ext cx="3236259" cy="8466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missing values, </a:t>
            </a:r>
            <a:r>
              <a:rPr lang="en-US" b="0" i="0" dirty="0">
                <a:solidFill>
                  <a:srgbClr val="374151"/>
                </a:solidFill>
                <a:effectLst/>
                <a:highlight>
                  <a:srgbClr val="FFFF00"/>
                </a:highlight>
                <a:latin typeface="Söhne"/>
              </a:rPr>
              <a:t>converting date/time to format</a:t>
            </a:r>
            <a:r>
              <a:rPr lang="en-US" b="0" i="0" dirty="0">
                <a:solidFill>
                  <a:srgbClr val="374151"/>
                </a:solidFill>
                <a:effectLst/>
                <a:latin typeface="Söhne"/>
              </a:rPr>
              <a:t>, and selecting relevant features</a:t>
            </a:r>
            <a:endParaRPr lang="en-IN" dirty="0"/>
          </a:p>
        </p:txBody>
      </p:sp>
      <p:pic>
        <p:nvPicPr>
          <p:cNvPr id="11" name="Picture 10">
            <a:extLst>
              <a:ext uri="{FF2B5EF4-FFF2-40B4-BE49-F238E27FC236}">
                <a16:creationId xmlns:a16="http://schemas.microsoft.com/office/drawing/2014/main" id="{B55881DB-46C8-CB3A-E0A6-D416AC5D7ABF}"/>
              </a:ext>
            </a:extLst>
          </p:cNvPr>
          <p:cNvPicPr>
            <a:picLocks noChangeAspect="1"/>
          </p:cNvPicPr>
          <p:nvPr/>
        </p:nvPicPr>
        <p:blipFill>
          <a:blip r:embed="rId2"/>
          <a:stretch>
            <a:fillRect/>
          </a:stretch>
        </p:blipFill>
        <p:spPr>
          <a:xfrm>
            <a:off x="779929" y="4003237"/>
            <a:ext cx="10632142" cy="1739973"/>
          </a:xfrm>
          <a:prstGeom prst="rect">
            <a:avLst/>
          </a:prstGeom>
        </p:spPr>
      </p:pic>
      <p:sp>
        <p:nvSpPr>
          <p:cNvPr id="12" name="TextBox 11">
            <a:extLst>
              <a:ext uri="{FF2B5EF4-FFF2-40B4-BE49-F238E27FC236}">
                <a16:creationId xmlns:a16="http://schemas.microsoft.com/office/drawing/2014/main" id="{7C2708C0-2DA6-D472-1AA7-D7E1442CF5A7}"/>
              </a:ext>
            </a:extLst>
          </p:cNvPr>
          <p:cNvSpPr txBox="1"/>
          <p:nvPr/>
        </p:nvSpPr>
        <p:spPr>
          <a:xfrm>
            <a:off x="1048871" y="3253403"/>
            <a:ext cx="9672917"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This is the output after preprocessing the data by removing comments, changing date time format</a:t>
            </a:r>
          </a:p>
        </p:txBody>
      </p:sp>
    </p:spTree>
    <p:extLst>
      <p:ext uri="{BB962C8B-B14F-4D97-AF65-F5344CB8AC3E}">
        <p14:creationId xmlns:p14="http://schemas.microsoft.com/office/powerpoint/2010/main" val="1675951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194</TotalTime>
  <Words>1552</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Calibri</vt:lpstr>
      <vt:lpstr>Garamond</vt:lpstr>
      <vt:lpstr>Söhne</vt:lpstr>
      <vt:lpstr>Times New Roman</vt:lpstr>
      <vt:lpstr>Wingdings</vt:lpstr>
      <vt:lpstr>Organic</vt:lpstr>
      <vt:lpstr>Prediction of trending status for a YouTube video using machine learning method</vt:lpstr>
      <vt:lpstr>PowerPoint Presentation</vt:lpstr>
      <vt:lpstr>Abstract</vt:lpstr>
      <vt:lpstr>PowerPoint Presentation</vt:lpstr>
      <vt:lpstr>ML Problem specification: </vt:lpstr>
      <vt:lpstr>PowerPoint Presentation</vt:lpstr>
      <vt:lpstr>Data Specification: </vt:lpstr>
      <vt:lpstr>Design and milestones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trending status for a YouTube video using machine learning method</dc:title>
  <dc:creator>vinay kusuma</dc:creator>
  <cp:lastModifiedBy>vinay</cp:lastModifiedBy>
  <cp:revision>2</cp:revision>
  <dcterms:created xsi:type="dcterms:W3CDTF">2023-12-01T03:46:13Z</dcterms:created>
  <dcterms:modified xsi:type="dcterms:W3CDTF">2023-12-01T07:00:27Z</dcterms:modified>
</cp:coreProperties>
</file>