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68" r:id="rId2"/>
  </p:sldMasterIdLst>
  <p:notesMasterIdLst>
    <p:notesMasterId r:id="rId15"/>
  </p:notesMasterIdLst>
  <p:sldIdLst>
    <p:sldId id="275" r:id="rId3"/>
    <p:sldId id="276" r:id="rId4"/>
    <p:sldId id="273" r:id="rId5"/>
    <p:sldId id="266" r:id="rId6"/>
    <p:sldId id="258" r:id="rId7"/>
    <p:sldId id="259" r:id="rId8"/>
    <p:sldId id="260" r:id="rId9"/>
    <p:sldId id="267" r:id="rId10"/>
    <p:sldId id="268" r:id="rId11"/>
    <p:sldId id="270" r:id="rId12"/>
    <p:sldId id="271"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24" autoAdjust="0"/>
  </p:normalViewPr>
  <p:slideViewPr>
    <p:cSldViewPr>
      <p:cViewPr>
        <p:scale>
          <a:sx n="77" d="100"/>
          <a:sy n="77" d="100"/>
        </p:scale>
        <p:origin x="-118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FD66E7-CE3A-4844-BFFE-A8E88135094B}" type="datetimeFigureOut">
              <a:rPr lang="en-US" smtClean="0"/>
              <a:t>3/31/2019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E4B1D9-94BA-42E4-88FD-160A7D532B07}" type="slidenum">
              <a:rPr lang="en-US" smtClean="0"/>
              <a:t>‹#›</a:t>
            </a:fld>
            <a:endParaRPr lang="en-US"/>
          </a:p>
        </p:txBody>
      </p:sp>
    </p:spTree>
    <p:extLst>
      <p:ext uri="{BB962C8B-B14F-4D97-AF65-F5344CB8AC3E}">
        <p14:creationId xmlns:p14="http://schemas.microsoft.com/office/powerpoint/2010/main" val="659603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0C2FEE9-583F-4C25-AC43-9D0583AFD67F}" type="datetimeFigureOut">
              <a:rPr lang="en-US" smtClean="0"/>
              <a:t>3/31/2019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F0041FF-6910-4194-AF7E-CB72A74BB4D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C2FEE9-583F-4C25-AC43-9D0583AFD67F}"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041FF-6910-4194-AF7E-CB72A74BB4D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C2FEE9-583F-4C25-AC43-9D0583AFD67F}"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041FF-6910-4194-AF7E-CB72A74BB4D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C2FEE9-583F-4C25-AC43-9D0583AFD67F}"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041FF-6910-4194-AF7E-CB72A74BB4D7}" type="slidenum">
              <a:rPr lang="en-US" smtClean="0"/>
              <a:t>‹#›</a:t>
            </a:fld>
            <a:endParaRPr lang="en-US"/>
          </a:p>
        </p:txBody>
      </p:sp>
    </p:spTree>
    <p:extLst>
      <p:ext uri="{BB962C8B-B14F-4D97-AF65-F5344CB8AC3E}">
        <p14:creationId xmlns:p14="http://schemas.microsoft.com/office/powerpoint/2010/main" val="319983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C2FEE9-583F-4C25-AC43-9D0583AFD67F}"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041FF-6910-4194-AF7E-CB72A74BB4D7}" type="slidenum">
              <a:rPr lang="en-US" smtClean="0"/>
              <a:t>‹#›</a:t>
            </a:fld>
            <a:endParaRPr lang="en-US"/>
          </a:p>
        </p:txBody>
      </p:sp>
    </p:spTree>
    <p:extLst>
      <p:ext uri="{BB962C8B-B14F-4D97-AF65-F5344CB8AC3E}">
        <p14:creationId xmlns:p14="http://schemas.microsoft.com/office/powerpoint/2010/main" val="630151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C2FEE9-583F-4C25-AC43-9D0583AFD67F}"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041FF-6910-4194-AF7E-CB72A74BB4D7}" type="slidenum">
              <a:rPr lang="en-US" smtClean="0"/>
              <a:t>‹#›</a:t>
            </a:fld>
            <a:endParaRPr lang="en-US"/>
          </a:p>
        </p:txBody>
      </p:sp>
    </p:spTree>
    <p:extLst>
      <p:ext uri="{BB962C8B-B14F-4D97-AF65-F5344CB8AC3E}">
        <p14:creationId xmlns:p14="http://schemas.microsoft.com/office/powerpoint/2010/main" val="486407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C2FEE9-583F-4C25-AC43-9D0583AFD67F}"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0041FF-6910-4194-AF7E-CB72A74BB4D7}" type="slidenum">
              <a:rPr lang="en-US" smtClean="0"/>
              <a:t>‹#›</a:t>
            </a:fld>
            <a:endParaRPr lang="en-US"/>
          </a:p>
        </p:txBody>
      </p:sp>
    </p:spTree>
    <p:extLst>
      <p:ext uri="{BB962C8B-B14F-4D97-AF65-F5344CB8AC3E}">
        <p14:creationId xmlns:p14="http://schemas.microsoft.com/office/powerpoint/2010/main" val="2355552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C2FEE9-583F-4C25-AC43-9D0583AFD67F}" type="datetimeFigureOut">
              <a:rPr lang="en-US" smtClean="0"/>
              <a:t>3/31/2019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0041FF-6910-4194-AF7E-CB72A74BB4D7}" type="slidenum">
              <a:rPr lang="en-US" smtClean="0"/>
              <a:t>‹#›</a:t>
            </a:fld>
            <a:endParaRPr lang="en-US"/>
          </a:p>
        </p:txBody>
      </p:sp>
    </p:spTree>
    <p:extLst>
      <p:ext uri="{BB962C8B-B14F-4D97-AF65-F5344CB8AC3E}">
        <p14:creationId xmlns:p14="http://schemas.microsoft.com/office/powerpoint/2010/main" val="3705696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C2FEE9-583F-4C25-AC43-9D0583AFD67F}"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0041FF-6910-4194-AF7E-CB72A74BB4D7}" type="slidenum">
              <a:rPr lang="en-US" smtClean="0"/>
              <a:t>‹#›</a:t>
            </a:fld>
            <a:endParaRPr lang="en-US"/>
          </a:p>
        </p:txBody>
      </p:sp>
    </p:spTree>
    <p:extLst>
      <p:ext uri="{BB962C8B-B14F-4D97-AF65-F5344CB8AC3E}">
        <p14:creationId xmlns:p14="http://schemas.microsoft.com/office/powerpoint/2010/main" val="249613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C2FEE9-583F-4C25-AC43-9D0583AFD67F}" type="datetimeFigureOut">
              <a:rPr lang="en-US" smtClean="0"/>
              <a:t>3/31/2019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0041FF-6910-4194-AF7E-CB72A74BB4D7}" type="slidenum">
              <a:rPr lang="en-US" smtClean="0"/>
              <a:t>‹#›</a:t>
            </a:fld>
            <a:endParaRPr lang="en-US"/>
          </a:p>
        </p:txBody>
      </p:sp>
    </p:spTree>
    <p:extLst>
      <p:ext uri="{BB962C8B-B14F-4D97-AF65-F5344CB8AC3E}">
        <p14:creationId xmlns:p14="http://schemas.microsoft.com/office/powerpoint/2010/main" val="112441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C2FEE9-583F-4C25-AC43-9D0583AFD67F}"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0041FF-6910-4194-AF7E-CB72A74BB4D7}" type="slidenum">
              <a:rPr lang="en-US" smtClean="0"/>
              <a:t>‹#›</a:t>
            </a:fld>
            <a:endParaRPr lang="en-US"/>
          </a:p>
        </p:txBody>
      </p:sp>
    </p:spTree>
    <p:extLst>
      <p:ext uri="{BB962C8B-B14F-4D97-AF65-F5344CB8AC3E}">
        <p14:creationId xmlns:p14="http://schemas.microsoft.com/office/powerpoint/2010/main" val="2529342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0C2FEE9-583F-4C25-AC43-9D0583AFD67F}" type="datetimeFigureOut">
              <a:rPr lang="en-US" smtClean="0"/>
              <a:t>3/31/2019</a:t>
            </a:fld>
            <a:endParaRPr lang="en-US"/>
          </a:p>
        </p:txBody>
      </p:sp>
      <p:sp>
        <p:nvSpPr>
          <p:cNvPr id="9" name="Slide Number Placeholder 8"/>
          <p:cNvSpPr>
            <a:spLocks noGrp="1"/>
          </p:cNvSpPr>
          <p:nvPr>
            <p:ph type="sldNum" sz="quarter" idx="15"/>
          </p:nvPr>
        </p:nvSpPr>
        <p:spPr/>
        <p:txBody>
          <a:bodyPr rtlCol="0"/>
          <a:lstStyle/>
          <a:p>
            <a:fld id="{4F0041FF-6910-4194-AF7E-CB72A74BB4D7}"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C2FEE9-583F-4C25-AC43-9D0583AFD67F}"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0041FF-6910-4194-AF7E-CB72A74BB4D7}" type="slidenum">
              <a:rPr lang="en-US" smtClean="0"/>
              <a:t>‹#›</a:t>
            </a:fld>
            <a:endParaRPr lang="en-US"/>
          </a:p>
        </p:txBody>
      </p:sp>
    </p:spTree>
    <p:extLst>
      <p:ext uri="{BB962C8B-B14F-4D97-AF65-F5344CB8AC3E}">
        <p14:creationId xmlns:p14="http://schemas.microsoft.com/office/powerpoint/2010/main" val="4008760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C2FEE9-583F-4C25-AC43-9D0583AFD67F}"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041FF-6910-4194-AF7E-CB72A74BB4D7}" type="slidenum">
              <a:rPr lang="en-US" smtClean="0"/>
              <a:t>‹#›</a:t>
            </a:fld>
            <a:endParaRPr lang="en-US"/>
          </a:p>
        </p:txBody>
      </p:sp>
    </p:spTree>
    <p:extLst>
      <p:ext uri="{BB962C8B-B14F-4D97-AF65-F5344CB8AC3E}">
        <p14:creationId xmlns:p14="http://schemas.microsoft.com/office/powerpoint/2010/main" val="14435305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C2FEE9-583F-4C25-AC43-9D0583AFD67F}"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041FF-6910-4194-AF7E-CB72A74BB4D7}" type="slidenum">
              <a:rPr lang="en-US" smtClean="0"/>
              <a:t>‹#›</a:t>
            </a:fld>
            <a:endParaRPr lang="en-US"/>
          </a:p>
        </p:txBody>
      </p:sp>
    </p:spTree>
    <p:extLst>
      <p:ext uri="{BB962C8B-B14F-4D97-AF65-F5344CB8AC3E}">
        <p14:creationId xmlns:p14="http://schemas.microsoft.com/office/powerpoint/2010/main" val="65346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0C2FEE9-583F-4C25-AC43-9D0583AFD67F}" type="datetimeFigureOut">
              <a:rPr lang="en-US" smtClean="0"/>
              <a:t>3/31/2019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F0041FF-6910-4194-AF7E-CB72A74BB4D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0C2FEE9-583F-4C25-AC43-9D0583AFD67F}"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0041FF-6910-4194-AF7E-CB72A74BB4D7}"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0C2FEE9-583F-4C25-AC43-9D0583AFD67F}" type="datetimeFigureOut">
              <a:rPr lang="en-US" smtClean="0"/>
              <a:t>3/31/2019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0041FF-6910-4194-AF7E-CB72A74BB4D7}"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0C2FEE9-583F-4C25-AC43-9D0583AFD67F}" type="datetimeFigureOut">
              <a:rPr lang="en-US" smtClean="0"/>
              <a:t>3/31/2019</a:t>
            </a:fld>
            <a:endParaRPr lang="en-US"/>
          </a:p>
        </p:txBody>
      </p:sp>
      <p:sp>
        <p:nvSpPr>
          <p:cNvPr id="7" name="Slide Number Placeholder 6"/>
          <p:cNvSpPr>
            <a:spLocks noGrp="1"/>
          </p:cNvSpPr>
          <p:nvPr>
            <p:ph type="sldNum" sz="quarter" idx="11"/>
          </p:nvPr>
        </p:nvSpPr>
        <p:spPr/>
        <p:txBody>
          <a:bodyPr rtlCol="0"/>
          <a:lstStyle/>
          <a:p>
            <a:fld id="{4F0041FF-6910-4194-AF7E-CB72A74BB4D7}"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C2FEE9-583F-4C25-AC43-9D0583AFD67F}" type="datetimeFigureOut">
              <a:rPr lang="en-US" smtClean="0"/>
              <a:t>3/31/2019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0041FF-6910-4194-AF7E-CB72A74BB4D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0C2FEE9-583F-4C25-AC43-9D0583AFD67F}" type="datetimeFigureOut">
              <a:rPr lang="en-US" smtClean="0"/>
              <a:t>3/31/2019</a:t>
            </a:fld>
            <a:endParaRPr lang="en-US"/>
          </a:p>
        </p:txBody>
      </p:sp>
      <p:sp>
        <p:nvSpPr>
          <p:cNvPr id="22" name="Slide Number Placeholder 21"/>
          <p:cNvSpPr>
            <a:spLocks noGrp="1"/>
          </p:cNvSpPr>
          <p:nvPr>
            <p:ph type="sldNum" sz="quarter" idx="15"/>
          </p:nvPr>
        </p:nvSpPr>
        <p:spPr/>
        <p:txBody>
          <a:bodyPr rtlCol="0"/>
          <a:lstStyle/>
          <a:p>
            <a:fld id="{4F0041FF-6910-4194-AF7E-CB72A74BB4D7}"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0C2FEE9-583F-4C25-AC43-9D0583AFD67F}" type="datetimeFigureOut">
              <a:rPr lang="en-US" smtClean="0"/>
              <a:t>3/31/2019</a:t>
            </a:fld>
            <a:endParaRPr lang="en-US"/>
          </a:p>
        </p:txBody>
      </p:sp>
      <p:sp>
        <p:nvSpPr>
          <p:cNvPr id="18" name="Slide Number Placeholder 17"/>
          <p:cNvSpPr>
            <a:spLocks noGrp="1"/>
          </p:cNvSpPr>
          <p:nvPr>
            <p:ph type="sldNum" sz="quarter" idx="11"/>
          </p:nvPr>
        </p:nvSpPr>
        <p:spPr/>
        <p:txBody>
          <a:bodyPr rtlCol="0"/>
          <a:lstStyle/>
          <a:p>
            <a:fld id="{4F0041FF-6910-4194-AF7E-CB72A74BB4D7}"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0C2FEE9-583F-4C25-AC43-9D0583AFD67F}" type="datetimeFigureOut">
              <a:rPr lang="en-US" smtClean="0"/>
              <a:t>3/31/2019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F0041FF-6910-4194-AF7E-CB72A74BB4D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C2FEE9-583F-4C25-AC43-9D0583AFD67F}" type="datetimeFigureOut">
              <a:rPr lang="en-US" smtClean="0"/>
              <a:t>3/31/2019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041FF-6910-4194-AF7E-CB72A74BB4D7}" type="slidenum">
              <a:rPr lang="en-US" smtClean="0"/>
              <a:t>‹#›</a:t>
            </a:fld>
            <a:endParaRPr lang="en-US"/>
          </a:p>
        </p:txBody>
      </p:sp>
    </p:spTree>
    <p:extLst>
      <p:ext uri="{BB962C8B-B14F-4D97-AF65-F5344CB8AC3E}">
        <p14:creationId xmlns:p14="http://schemas.microsoft.com/office/powerpoint/2010/main" val="227763633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Delloite                                      TechnoUtsav</a:t>
            </a:r>
            <a:endParaRPr lang="en-IN" dirty="0"/>
          </a:p>
        </p:txBody>
      </p:sp>
      <p:sp>
        <p:nvSpPr>
          <p:cNvPr id="3" name="Content Placeholder 2"/>
          <p:cNvSpPr>
            <a:spLocks noGrp="1"/>
          </p:cNvSpPr>
          <p:nvPr>
            <p:ph sz="quarter" idx="1"/>
          </p:nvPr>
        </p:nvSpPr>
        <p:spPr/>
        <p:txBody>
          <a:bodyPr>
            <a:normAutofit/>
          </a:bodyPr>
          <a:lstStyle/>
          <a:p>
            <a:pPr marL="0" indent="0">
              <a:buNone/>
            </a:pPr>
            <a:r>
              <a:rPr lang="en-IN" dirty="0" smtClean="0"/>
              <a:t>Round </a:t>
            </a:r>
            <a:r>
              <a:rPr lang="en-IN" dirty="0" smtClean="0"/>
              <a:t>2.3: Working Prototype</a:t>
            </a:r>
            <a:endParaRPr lang="en-IN" dirty="0" smtClean="0"/>
          </a:p>
          <a:p>
            <a:pPr marL="0" indent="0">
              <a:buNone/>
            </a:pPr>
            <a:endParaRPr lang="en-IN" dirty="0"/>
          </a:p>
          <a:p>
            <a:pPr marL="0" indent="0">
              <a:buNone/>
            </a:pPr>
            <a:r>
              <a:rPr lang="en-IN" dirty="0" smtClean="0"/>
              <a:t>Team CGC_Symbiotes</a:t>
            </a:r>
          </a:p>
          <a:p>
            <a:pPr marL="0" indent="0">
              <a:buNone/>
            </a:pPr>
            <a:r>
              <a:rPr lang="en-IN" dirty="0" smtClean="0"/>
              <a:t>Kartik Chawla</a:t>
            </a:r>
          </a:p>
          <a:p>
            <a:pPr marL="0" indent="0">
              <a:buNone/>
            </a:pPr>
            <a:r>
              <a:rPr lang="en-IN" dirty="0" smtClean="0"/>
              <a:t>Bhavya Jain</a:t>
            </a:r>
          </a:p>
          <a:p>
            <a:pPr marL="0" indent="0">
              <a:buNone/>
            </a:pPr>
            <a:r>
              <a:rPr lang="en-IN" dirty="0" smtClean="0"/>
              <a:t>Manik Nagpal</a:t>
            </a:r>
          </a:p>
          <a:p>
            <a:pPr marL="0" indent="0">
              <a:buNone/>
            </a:pPr>
            <a:endParaRPr lang="en-IN" dirty="0"/>
          </a:p>
          <a:p>
            <a:pPr marL="0" indent="0">
              <a:buNone/>
            </a:pPr>
            <a:r>
              <a:rPr lang="en-IN" dirty="0" smtClean="0"/>
              <a:t>Theme Alignment: Internet Of Things</a:t>
            </a:r>
          </a:p>
          <a:p>
            <a:pPr marL="0" indent="0">
              <a:buNone/>
            </a:pPr>
            <a:r>
              <a:rPr lang="en-IN" dirty="0" smtClean="0"/>
              <a:t>Industry Alignment: Life Sciences and Health Care </a:t>
            </a:r>
            <a:endParaRPr lang="en-IN" dirty="0"/>
          </a:p>
        </p:txBody>
      </p:sp>
      <p:sp>
        <p:nvSpPr>
          <p:cNvPr id="4" name="Footer Placeholder 3"/>
          <p:cNvSpPr>
            <a:spLocks noGrp="1"/>
          </p:cNvSpPr>
          <p:nvPr>
            <p:ph type="ftr" sz="quarter" idx="16"/>
          </p:nvPr>
        </p:nvSpPr>
        <p:spPr/>
        <p:txBody>
          <a:bodyPr/>
          <a:lstStyle/>
          <a:p>
            <a:r>
              <a:rPr lang="en-US" dirty="0" err="1" smtClean="0"/>
              <a:t>CGC_Symbiotes</a:t>
            </a:r>
            <a:endParaRPr lang="en-US" dirty="0"/>
          </a:p>
        </p:txBody>
      </p:sp>
    </p:spTree>
    <p:extLst>
      <p:ext uri="{BB962C8B-B14F-4D97-AF65-F5344CB8AC3E}">
        <p14:creationId xmlns:p14="http://schemas.microsoft.com/office/powerpoint/2010/main" val="376327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dirty="0" smtClean="0"/>
              <a:t>QUANTATIVE IMPACTS</a:t>
            </a:r>
            <a:endParaRPr lang="en-US" dirty="0"/>
          </a:p>
        </p:txBody>
      </p:sp>
      <p:sp>
        <p:nvSpPr>
          <p:cNvPr id="3" name="Content Placeholder 2"/>
          <p:cNvSpPr>
            <a:spLocks noGrp="1"/>
          </p:cNvSpPr>
          <p:nvPr>
            <p:ph sz="quarter" idx="1"/>
          </p:nvPr>
        </p:nvSpPr>
        <p:spPr/>
        <p:txBody>
          <a:bodyPr>
            <a:normAutofit fontScale="92500"/>
          </a:bodyPr>
          <a:lstStyle/>
          <a:p>
            <a:pPr>
              <a:buNone/>
            </a:pPr>
            <a:r>
              <a:rPr lang="en-US" dirty="0" smtClean="0">
                <a:latin typeface="Calibri" pitchFamily="34" charset="0"/>
                <a:cs typeface="Calibri" pitchFamily="34" charset="0"/>
              </a:rPr>
              <a:t>  The aim of good healthcare is the ability to support ordinary life as much comfortable as possible to all patients.</a:t>
            </a:r>
          </a:p>
          <a:p>
            <a:pPr>
              <a:buNone/>
            </a:pPr>
            <a:r>
              <a:rPr lang="en-US" dirty="0" smtClean="0">
                <a:latin typeface="Calibri" pitchFamily="34" charset="0"/>
                <a:cs typeface="Calibri" pitchFamily="34" charset="0"/>
              </a:rPr>
              <a:t>   Most research follow the policy of allowing the mobility and activity freedom at home or personal environments which are beneficial for the patients rather than being confined into a high-cost hospital room.</a:t>
            </a:r>
          </a:p>
          <a:p>
            <a:pPr>
              <a:buNone/>
            </a:pPr>
            <a:r>
              <a:rPr lang="en-US" dirty="0" smtClean="0">
                <a:latin typeface="Calibri" pitchFamily="34" charset="0"/>
                <a:cs typeface="Calibri" pitchFamily="34" charset="0"/>
              </a:rPr>
              <a:t>   Therefore, whole systems are being built to support this concept with the use of different technologies. With the new remote health monitoring applications, elderly patients can engage in daily activities without support from a caretaker. </a:t>
            </a:r>
          </a:p>
          <a:p>
            <a:pPr>
              <a:buNone/>
            </a:pPr>
            <a:r>
              <a:rPr lang="en-US" dirty="0" smtClean="0">
                <a:latin typeface="Calibri" pitchFamily="34" charset="0"/>
                <a:cs typeface="Calibri" pitchFamily="34" charset="0"/>
              </a:rPr>
              <a:t>    So, these applications support activities like sitting, standing, using the bathroom, watching television, reading and sleeping, with least inconvenience to the user. </a:t>
            </a:r>
            <a:endParaRPr lang="en-US"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dirty="0" smtClean="0">
                <a:latin typeface="Calibri" pitchFamily="34" charset="0"/>
                <a:cs typeface="Calibri" pitchFamily="34" charset="0"/>
              </a:rPr>
              <a:t>   Nevertheless, efforts have been focused on safe journey to the hospital and remote monitoring helps for immediate medical interventions for highly critical cases. The doctors can monitor the deterioration or maintenance of the patient while also advising the paramedics who are physically with the patients as necessary.</a:t>
            </a:r>
            <a:endParaRPr lang="en-US" dirty="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a:bodyPr>
          <a:lstStyle/>
          <a:p>
            <a:r>
              <a:rPr lang="en-US" dirty="0" smtClean="0">
                <a:latin typeface="Calibri" pitchFamily="34" charset="0"/>
                <a:cs typeface="Calibri" pitchFamily="34" charset="0"/>
              </a:rPr>
              <a:t>The best part of this project is that it can be used by everyone and make our health management easier than available systems.</a:t>
            </a:r>
          </a:p>
          <a:p>
            <a:r>
              <a:rPr lang="en-US" dirty="0" smtClean="0">
                <a:latin typeface="Calibri" pitchFamily="34" charset="0"/>
                <a:cs typeface="Calibri" pitchFamily="34" charset="0"/>
              </a:rPr>
              <a:t>It will save a lot of money of user which is going to be spent on curing of any disease, by giving early warning of health disorder.</a:t>
            </a:r>
          </a:p>
          <a:p>
            <a:r>
              <a:rPr lang="en-US" dirty="0" smtClean="0">
                <a:latin typeface="Calibri" pitchFamily="34" charset="0"/>
                <a:cs typeface="Calibri" pitchFamily="34" charset="0"/>
              </a:rPr>
              <a:t>It provides a solution for measurement of body parameters like ECG, Temperature, Moisture, and Heartbeat.</a:t>
            </a:r>
          </a:p>
          <a:p>
            <a:r>
              <a:rPr lang="en-US" dirty="0" smtClean="0">
                <a:latin typeface="Calibri" pitchFamily="34" charset="0"/>
                <a:cs typeface="Calibri" pitchFamily="34" charset="0"/>
              </a:rPr>
              <a:t>It also detects the body condition and location of the patients.</a:t>
            </a:r>
          </a:p>
          <a:p>
            <a:r>
              <a:rPr lang="en-US" dirty="0" smtClean="0">
                <a:latin typeface="Calibri" pitchFamily="34" charset="0"/>
                <a:cs typeface="Calibri" pitchFamily="34" charset="0"/>
              </a:rPr>
              <a:t>This system also generates an alert when it required that means at the time of any critical conditions and notifications about the medicines, location change, conditions etc.</a:t>
            </a:r>
            <a:endParaRPr lang="en-US" dirty="0">
              <a:latin typeface="Calibri" pitchFamily="34" charset="0"/>
              <a:cs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usiness problem icon"/>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0736" y="1379652"/>
            <a:ext cx="282846" cy="3771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35464" y="1398903"/>
            <a:ext cx="973253" cy="600164"/>
          </a:xfrm>
          <a:prstGeom prst="rect">
            <a:avLst/>
          </a:prstGeom>
        </p:spPr>
        <p:txBody>
          <a:bodyPr wrap="square">
            <a:spAutoFit/>
          </a:bodyPr>
          <a:lstStyle/>
          <a:p>
            <a:pPr algn="ctr">
              <a:lnSpc>
                <a:spcPct val="110000"/>
              </a:lnSpc>
              <a:spcBef>
                <a:spcPts val="300"/>
              </a:spcBef>
              <a:spcAft>
                <a:spcPts val="600"/>
              </a:spcAft>
            </a:pPr>
            <a:r>
              <a:rPr lang="en-US" sz="1000" b="1" dirty="0">
                <a:solidFill>
                  <a:schemeClr val="tx2"/>
                </a:solidFill>
                <a:latin typeface="Verdana" panose="020B0604030504040204" pitchFamily="34" charset="0"/>
                <a:ea typeface="Verdana" panose="020B0604030504040204" pitchFamily="34" charset="0"/>
                <a:cs typeface="Verdana" panose="020B0604030504040204" pitchFamily="34" charset="0"/>
              </a:rPr>
              <a:t>Brief </a:t>
            </a:r>
            <a:r>
              <a:rPr lang="en-US" sz="1000" b="1" dirty="0" smtClean="0">
                <a:solidFill>
                  <a:schemeClr val="tx2"/>
                </a:solidFill>
                <a:latin typeface="Verdana" panose="020B0604030504040204" pitchFamily="34" charset="0"/>
                <a:ea typeface="Verdana" panose="020B0604030504040204" pitchFamily="34" charset="0"/>
                <a:cs typeface="Verdana" panose="020B0604030504040204" pitchFamily="34" charset="0"/>
              </a:rPr>
              <a:t>Business Problem</a:t>
            </a:r>
            <a:endParaRPr lang="en-US" sz="1000" b="1"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 name="Rectangle 1"/>
          <p:cNvSpPr/>
          <p:nvPr/>
        </p:nvSpPr>
        <p:spPr>
          <a:xfrm>
            <a:off x="267358" y="1286288"/>
            <a:ext cx="1402117" cy="606391"/>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67357" y="2013316"/>
            <a:ext cx="1402117" cy="60639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67358" y="2740344"/>
            <a:ext cx="1402117" cy="60639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67357" y="3467372"/>
            <a:ext cx="1402117" cy="60639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67357" y="4194400"/>
            <a:ext cx="1402117" cy="60639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67357" y="4921428"/>
            <a:ext cx="1402117" cy="606391"/>
          </a:xfrm>
          <a:prstGeom prst="rect">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67357" y="5648455"/>
            <a:ext cx="1402117" cy="60639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60366" y="2126515"/>
            <a:ext cx="649496" cy="769441"/>
          </a:xfrm>
          <a:prstGeom prst="rect">
            <a:avLst/>
          </a:prstGeom>
        </p:spPr>
        <p:txBody>
          <a:bodyPr wrap="square">
            <a:spAutoFit/>
          </a:bodyPr>
          <a:lstStyle/>
          <a:p>
            <a:pPr algn="ctr">
              <a:lnSpc>
                <a:spcPct val="110000"/>
              </a:lnSpc>
              <a:spcBef>
                <a:spcPts val="300"/>
              </a:spcBef>
              <a:spcAft>
                <a:spcPts val="600"/>
              </a:spcAft>
            </a:pPr>
            <a:r>
              <a:rPr lang="en-US" sz="1000" b="1" dirty="0">
                <a:solidFill>
                  <a:schemeClr val="accent1"/>
                </a:solidFill>
                <a:latin typeface="Verdana" panose="020B0604030504040204" pitchFamily="34" charset="0"/>
                <a:ea typeface="Verdana" panose="020B0604030504040204" pitchFamily="34" charset="0"/>
                <a:cs typeface="Verdana" panose="020B0604030504040204" pitchFamily="34" charset="0"/>
              </a:rPr>
              <a:t>Proposed </a:t>
            </a:r>
            <a:r>
              <a:rPr lang="en-US" sz="1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Solution</a:t>
            </a:r>
            <a:endParaRPr lang="en-US" sz="10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pic>
        <p:nvPicPr>
          <p:cNvPr id="42" name="Picture 4" descr="Image result for soluti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041" y="2126514"/>
            <a:ext cx="285110" cy="380146"/>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652874" y="2840932"/>
            <a:ext cx="864479" cy="600164"/>
          </a:xfrm>
          <a:prstGeom prst="rect">
            <a:avLst/>
          </a:prstGeom>
        </p:spPr>
        <p:txBody>
          <a:bodyPr wrap="square">
            <a:spAutoFit/>
          </a:bodyPr>
          <a:lstStyle/>
          <a:p>
            <a:pPr algn="ctr">
              <a:lnSpc>
                <a:spcPct val="110000"/>
              </a:lnSpc>
              <a:spcBef>
                <a:spcPts val="300"/>
              </a:spcBef>
              <a:spcAft>
                <a:spcPts val="600"/>
              </a:spcAft>
            </a:pPr>
            <a:r>
              <a:rPr lang="en-US" sz="1000"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Proposed Tech Stack</a:t>
            </a:r>
          </a:p>
        </p:txBody>
      </p:sp>
      <p:pic>
        <p:nvPicPr>
          <p:cNvPr id="44" name="Picture 6" descr="Image result for tech stack icon"/>
          <p:cNvPicPr>
            <a:picLocks noChangeAspect="1" noChangeArrowheads="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70507" y="2861979"/>
            <a:ext cx="233012" cy="350295"/>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p:cNvSpPr/>
          <p:nvPr/>
        </p:nvSpPr>
        <p:spPr>
          <a:xfrm>
            <a:off x="652874" y="3591713"/>
            <a:ext cx="917897" cy="769441"/>
          </a:xfrm>
          <a:prstGeom prst="rect">
            <a:avLst/>
          </a:prstGeom>
        </p:spPr>
        <p:txBody>
          <a:bodyPr wrap="square">
            <a:spAutoFit/>
          </a:bodyPr>
          <a:lstStyle/>
          <a:p>
            <a:pPr algn="ctr">
              <a:lnSpc>
                <a:spcPct val="110000"/>
              </a:lnSpc>
              <a:spcBef>
                <a:spcPts val="300"/>
              </a:spcBef>
              <a:spcAft>
                <a:spcPts val="600"/>
              </a:spcAft>
            </a:pPr>
            <a:r>
              <a:rPr lang="en-US" sz="1000" b="1" dirty="0">
                <a:solidFill>
                  <a:schemeClr val="accent6"/>
                </a:solidFill>
                <a:latin typeface="Verdana" panose="020B0604030504040204" pitchFamily="34" charset="0"/>
                <a:ea typeface="Verdana" panose="020B0604030504040204" pitchFamily="34" charset="0"/>
                <a:cs typeface="Verdana" panose="020B0604030504040204" pitchFamily="34" charset="0"/>
              </a:rPr>
              <a:t>Market </a:t>
            </a:r>
            <a:r>
              <a:rPr lang="en-US" sz="1000" b="1"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Place/ Positioning</a:t>
            </a:r>
            <a:endParaRPr lang="en-US" sz="1000" b="1" dirty="0">
              <a:solidFill>
                <a:schemeClr val="accent6"/>
              </a:solidFill>
              <a:latin typeface="Verdana" panose="020B0604030504040204" pitchFamily="34" charset="0"/>
              <a:ea typeface="Verdana" panose="020B0604030504040204" pitchFamily="34" charset="0"/>
              <a:cs typeface="Verdana" panose="020B0604030504040204" pitchFamily="34" charset="0"/>
            </a:endParaRPr>
          </a:p>
        </p:txBody>
      </p:sp>
      <p:pic>
        <p:nvPicPr>
          <p:cNvPr id="46" name="Picture 8" descr="Image result for position icon"/>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9847" y="3615623"/>
            <a:ext cx="249150" cy="332200"/>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p:cNvSpPr/>
          <p:nvPr/>
        </p:nvSpPr>
        <p:spPr>
          <a:xfrm>
            <a:off x="520541" y="4208217"/>
            <a:ext cx="1129146" cy="1107996"/>
          </a:xfrm>
          <a:prstGeom prst="rect">
            <a:avLst/>
          </a:prstGeom>
        </p:spPr>
        <p:txBody>
          <a:bodyPr wrap="square">
            <a:spAutoFit/>
          </a:bodyPr>
          <a:lstStyle/>
          <a:p>
            <a:pPr algn="ctr">
              <a:lnSpc>
                <a:spcPct val="110000"/>
              </a:lnSpc>
              <a:spcBef>
                <a:spcPts val="300"/>
              </a:spcBef>
              <a:spcAft>
                <a:spcPts val="600"/>
              </a:spcAft>
            </a:pPr>
            <a:r>
              <a:rPr lang="en-US" sz="1000" b="1" dirty="0">
                <a:solidFill>
                  <a:schemeClr val="accent5"/>
                </a:solidFill>
                <a:latin typeface="Verdana" panose="020B0604030504040204" pitchFamily="34" charset="0"/>
                <a:ea typeface="Verdana" panose="020B0604030504040204" pitchFamily="34" charset="0"/>
                <a:cs typeface="Verdana" panose="020B0604030504040204" pitchFamily="34" charset="0"/>
              </a:rPr>
              <a:t>Effort (Hours) and Cost (INR) of Implementation</a:t>
            </a:r>
          </a:p>
        </p:txBody>
      </p:sp>
      <p:pic>
        <p:nvPicPr>
          <p:cNvPr id="48" name="Picture 10" descr="Image result for cost icon"/>
          <p:cNvPicPr>
            <a:picLocks noChangeAspect="1" noChangeArrowheads="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9396" y="4331331"/>
            <a:ext cx="222214" cy="350275"/>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573739" y="5101672"/>
            <a:ext cx="1129146" cy="430887"/>
          </a:xfrm>
          <a:prstGeom prst="rect">
            <a:avLst/>
          </a:prstGeom>
        </p:spPr>
        <p:txBody>
          <a:bodyPr wrap="square">
            <a:spAutoFit/>
          </a:bodyPr>
          <a:lstStyle/>
          <a:p>
            <a:pPr algn="ctr">
              <a:lnSpc>
                <a:spcPct val="110000"/>
              </a:lnSpc>
              <a:spcBef>
                <a:spcPts val="300"/>
              </a:spcBef>
              <a:spcAft>
                <a:spcPts val="600"/>
              </a:spcAft>
            </a:pPr>
            <a:r>
              <a:rPr lang="en-US" sz="1000" b="1" dirty="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Theme Alignment</a:t>
            </a:r>
          </a:p>
        </p:txBody>
      </p:sp>
      <p:pic>
        <p:nvPicPr>
          <p:cNvPr id="50" name="Picture 12" descr="Image result for technology icon"/>
          <p:cNvPicPr>
            <a:picLocks noChangeAspect="1" noChangeArrowheads="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6635" y="5037612"/>
            <a:ext cx="280515" cy="374020"/>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p:cNvGrpSpPr/>
          <p:nvPr/>
        </p:nvGrpSpPr>
        <p:grpSpPr>
          <a:xfrm>
            <a:off x="327988" y="5715721"/>
            <a:ext cx="324887" cy="488003"/>
            <a:chOff x="5813659" y="3660088"/>
            <a:chExt cx="673766" cy="946813"/>
          </a:xfrm>
        </p:grpSpPr>
        <p:pic>
          <p:nvPicPr>
            <p:cNvPr id="52" name="Picture 14" descr="Image result for industries icon"/>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1602" r="56870"/>
            <a:stretch/>
          </p:blipFill>
          <p:spPr bwMode="auto">
            <a:xfrm>
              <a:off x="5813659" y="3660088"/>
              <a:ext cx="635267" cy="60005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6" descr="Image result for industries icon"/>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57673" t="-1" r="12392" b="-2109"/>
            <a:stretch/>
          </p:blipFill>
          <p:spPr bwMode="auto">
            <a:xfrm>
              <a:off x="5842534" y="4034069"/>
              <a:ext cx="644891" cy="572832"/>
            </a:xfrm>
            <a:prstGeom prst="rect">
              <a:avLst/>
            </a:prstGeom>
            <a:noFill/>
            <a:extLst>
              <a:ext uri="{909E8E84-426E-40DD-AFC4-6F175D3DCCD1}">
                <a14:hiddenFill xmlns:a14="http://schemas.microsoft.com/office/drawing/2010/main">
                  <a:solidFill>
                    <a:srgbClr val="FFFFFF"/>
                  </a:solidFill>
                </a14:hiddenFill>
              </a:ext>
            </a:extLst>
          </p:spPr>
        </p:pic>
      </p:grpSp>
      <p:sp>
        <p:nvSpPr>
          <p:cNvPr id="54" name="Rectangle 53"/>
          <p:cNvSpPr/>
          <p:nvPr/>
        </p:nvSpPr>
        <p:spPr>
          <a:xfrm>
            <a:off x="719286" y="5755114"/>
            <a:ext cx="771221" cy="769441"/>
          </a:xfrm>
          <a:prstGeom prst="rect">
            <a:avLst/>
          </a:prstGeom>
        </p:spPr>
        <p:txBody>
          <a:bodyPr wrap="square">
            <a:spAutoFit/>
          </a:bodyPr>
          <a:lstStyle/>
          <a:p>
            <a:pPr algn="ctr">
              <a:lnSpc>
                <a:spcPct val="110000"/>
              </a:lnSpc>
              <a:spcBef>
                <a:spcPts val="300"/>
              </a:spcBef>
              <a:spcAft>
                <a:spcPts val="600"/>
              </a:spcAft>
            </a:pPr>
            <a:r>
              <a:rPr lang="en-US" sz="10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Industry </a:t>
            </a:r>
            <a:r>
              <a:rPr lang="en-US" sz="1000" b="1" dirty="0">
                <a:solidFill>
                  <a:schemeClr val="accent5"/>
                </a:solidFill>
                <a:latin typeface="Verdana" panose="020B0604030504040204" pitchFamily="34" charset="0"/>
                <a:ea typeface="Verdana" panose="020B0604030504040204" pitchFamily="34" charset="0"/>
                <a:cs typeface="Verdana" panose="020B0604030504040204" pitchFamily="34" charset="0"/>
              </a:rPr>
              <a:t>Alignment</a:t>
            </a:r>
          </a:p>
        </p:txBody>
      </p:sp>
      <p:cxnSp>
        <p:nvCxnSpPr>
          <p:cNvPr id="5" name="Straight Connector 4"/>
          <p:cNvCxnSpPr/>
          <p:nvPr/>
        </p:nvCxnSpPr>
        <p:spPr>
          <a:xfrm>
            <a:off x="1512237" y="1892678"/>
            <a:ext cx="7240844" cy="0"/>
          </a:xfrm>
          <a:prstGeom prst="line">
            <a:avLst/>
          </a:prstGeom>
          <a:noFill/>
          <a:ln w="1905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p:nvCxnSpPr>
        <p:spPr>
          <a:xfrm>
            <a:off x="1532023" y="2623936"/>
            <a:ext cx="7240844" cy="0"/>
          </a:xfrm>
          <a:prstGeom prst="line">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p:nvCxnSpPr>
        <p:spPr>
          <a:xfrm>
            <a:off x="1512237" y="3342535"/>
            <a:ext cx="7240844" cy="0"/>
          </a:xfrm>
          <a:prstGeom prst="line">
            <a:avLst/>
          </a:prstGeom>
          <a:noFill/>
          <a:ln w="19050">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p:nvCxnSpPr>
        <p:spPr>
          <a:xfrm>
            <a:off x="1532023" y="4805932"/>
            <a:ext cx="7240844" cy="0"/>
          </a:xfrm>
          <a:prstGeom prst="line">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p:nvCxnSpPr>
        <p:spPr>
          <a:xfrm>
            <a:off x="1512237" y="5527818"/>
            <a:ext cx="7240844" cy="0"/>
          </a:xfrm>
          <a:prstGeom prst="line">
            <a:avLst/>
          </a:prstGeom>
          <a:noFill/>
          <a:ln w="19050">
            <a:solidFill>
              <a:schemeClr val="accent6">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p:nvPr/>
        </p:nvCxnSpPr>
        <p:spPr>
          <a:xfrm>
            <a:off x="1512237" y="6266422"/>
            <a:ext cx="7240844" cy="0"/>
          </a:xfrm>
          <a:prstGeom prst="line">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6" name="Rectangle 5"/>
          <p:cNvSpPr/>
          <p:nvPr/>
        </p:nvSpPr>
        <p:spPr>
          <a:xfrm>
            <a:off x="1759528" y="1342729"/>
            <a:ext cx="6895691" cy="553998"/>
          </a:xfrm>
          <a:prstGeom prst="rect">
            <a:avLst/>
          </a:prstGeom>
        </p:spPr>
        <p:txBody>
          <a:bodyPr wrap="square">
            <a:spAutoFit/>
          </a:bodyPr>
          <a:lstStyle/>
          <a:p>
            <a:pPr marL="0" lvl="1">
              <a:spcBef>
                <a:spcPts val="300"/>
              </a:spcBef>
              <a:buSzPct val="100000"/>
            </a:pPr>
            <a:r>
              <a:rPr lang="en-US" sz="1000" dirty="0" smtClean="0">
                <a:latin typeface="Verdana" panose="020B0604030504040204" pitchFamily="34" charset="0"/>
                <a:ea typeface="Verdana" panose="020B0604030504040204" pitchFamily="34" charset="0"/>
                <a:cs typeface="Verdana" panose="020B0604030504040204" pitchFamily="34" charset="0"/>
              </a:rPr>
              <a:t>There is an issue of silent cardiac attacks while a patient is already under treatment. These attacks could be fatal if no quick measures would be taken. The problem is of lack of information about cardiac arrests to the doctors and nurse stations.</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1764402" y="2013315"/>
            <a:ext cx="7008465" cy="707886"/>
          </a:xfrm>
          <a:prstGeom prst="rect">
            <a:avLst/>
          </a:prstGeom>
        </p:spPr>
        <p:txBody>
          <a:bodyPr wrap="square">
            <a:spAutoFit/>
          </a:bodyPr>
          <a:lstStyle/>
          <a:p>
            <a:pPr marL="0" lvl="1">
              <a:spcBef>
                <a:spcPts val="300"/>
              </a:spcBef>
              <a:buSzPct val="100000"/>
            </a:pPr>
            <a:r>
              <a:rPr lang="en-US" sz="1000" dirty="0" smtClean="0">
                <a:latin typeface="Verdana" panose="020B0604030504040204" pitchFamily="34" charset="0"/>
                <a:ea typeface="Verdana" panose="020B0604030504040204" pitchFamily="34" charset="0"/>
                <a:cs typeface="Verdana" panose="020B0604030504040204" pitchFamily="34" charset="0"/>
              </a:rPr>
              <a:t>Innovative </a:t>
            </a:r>
            <a:r>
              <a:rPr lang="en-US" sz="1000" dirty="0">
                <a:latin typeface="Verdana" panose="020B0604030504040204" pitchFamily="34" charset="0"/>
                <a:ea typeface="Verdana" panose="020B0604030504040204" pitchFamily="34" charset="0"/>
                <a:cs typeface="Verdana" panose="020B0604030504040204" pitchFamily="34" charset="0"/>
              </a:rPr>
              <a:t>solution enabled by IoT can help address the given problem. Real time data from sensors </a:t>
            </a:r>
            <a:r>
              <a:rPr lang="en-US" sz="1000" dirty="0" smtClean="0">
                <a:latin typeface="Verdana" panose="020B0604030504040204" pitchFamily="34" charset="0"/>
                <a:ea typeface="Verdana" panose="020B0604030504040204" pitchFamily="34" charset="0"/>
                <a:cs typeface="Verdana" panose="020B0604030504040204" pitchFamily="34" charset="0"/>
              </a:rPr>
              <a:t>connected with the heartbeat sensing device. If the readings become abnormal(that means any cardiac arrest occurred), the data will be immediately sent to hospital staff and particular doctor in the form of SMS or a distress message.</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1785844" y="2742415"/>
            <a:ext cx="6987023" cy="400110"/>
          </a:xfrm>
          <a:prstGeom prst="rect">
            <a:avLst/>
          </a:prstGeom>
        </p:spPr>
        <p:txBody>
          <a:bodyPr wrap="square">
            <a:spAutoFit/>
          </a:bodyPr>
          <a:lstStyle/>
          <a:p>
            <a:pPr marL="0" lvl="1">
              <a:spcBef>
                <a:spcPts val="300"/>
              </a:spcBef>
              <a:buSzPct val="100000"/>
            </a:pPr>
            <a:r>
              <a:rPr lang="en-US" sz="1000" dirty="0" smtClean="0">
                <a:latin typeface="Verdana" panose="020B0604030504040204" pitchFamily="34" charset="0"/>
                <a:ea typeface="Verdana" panose="020B0604030504040204" pitchFamily="34" charset="0"/>
                <a:cs typeface="Verdana" panose="020B0604030504040204" pitchFamily="34" charset="0"/>
              </a:rPr>
              <a:t>Arduino </a:t>
            </a:r>
            <a:r>
              <a:rPr lang="en-US" sz="1000" dirty="0">
                <a:latin typeface="Verdana" panose="020B0604030504040204" pitchFamily="34" charset="0"/>
                <a:ea typeface="Verdana" panose="020B0604030504040204" pitchFamily="34" charset="0"/>
                <a:cs typeface="Verdana" panose="020B0604030504040204" pitchFamily="34" charset="0"/>
              </a:rPr>
              <a:t>Uno + GPS module / Mobile </a:t>
            </a:r>
            <a:r>
              <a:rPr lang="en-US" sz="1000" dirty="0" smtClean="0">
                <a:latin typeface="Verdana" panose="020B0604030504040204" pitchFamily="34" charset="0"/>
                <a:ea typeface="Verdana" panose="020B0604030504040204" pitchFamily="34" charset="0"/>
                <a:cs typeface="Verdana" panose="020B0604030504040204" pitchFamily="34" charset="0"/>
              </a:rPr>
              <a:t>application Node </a:t>
            </a:r>
            <a:r>
              <a:rPr lang="en-US" sz="1000" dirty="0">
                <a:latin typeface="Verdana" panose="020B0604030504040204" pitchFamily="34" charset="0"/>
                <a:ea typeface="Verdana" panose="020B0604030504040204" pitchFamily="34" charset="0"/>
                <a:cs typeface="Verdana" panose="020B0604030504040204" pitchFamily="34" charset="0"/>
              </a:rPr>
              <a:t>MCU ESP8266 (Wifi Board) </a:t>
            </a:r>
            <a:r>
              <a:rPr lang="en-US" sz="1000" dirty="0" smtClean="0">
                <a:latin typeface="Verdana" panose="020B0604030504040204" pitchFamily="34" charset="0"/>
                <a:ea typeface="Verdana" panose="020B0604030504040204" pitchFamily="34" charset="0"/>
                <a:cs typeface="Verdana" panose="020B0604030504040204" pitchFamily="34" charset="0"/>
              </a:rPr>
              <a:t>, AMQP(for Messaging), Node.Js, Resistors, Arduino Compiler, Programing language(C++), Crystal Oscillator, Heartbeat sensor. </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1785844" y="3475348"/>
            <a:ext cx="7039501" cy="553998"/>
          </a:xfrm>
          <a:prstGeom prst="rect">
            <a:avLst/>
          </a:prstGeom>
        </p:spPr>
        <p:txBody>
          <a:bodyPr wrap="square">
            <a:spAutoFit/>
          </a:bodyPr>
          <a:lstStyle/>
          <a:p>
            <a:pPr marL="0" lvl="1">
              <a:spcBef>
                <a:spcPts val="300"/>
              </a:spcBef>
              <a:buSzPct val="100000"/>
            </a:pPr>
            <a:r>
              <a:rPr lang="en-US" sz="1000" dirty="0" smtClean="0">
                <a:latin typeface="Verdana" panose="020B0604030504040204" pitchFamily="34" charset="0"/>
                <a:ea typeface="Verdana" panose="020B0604030504040204" pitchFamily="34" charset="0"/>
                <a:cs typeface="Verdana" panose="020B0604030504040204" pitchFamily="34" charset="0"/>
              </a:rPr>
              <a:t>This solution will help in real time monitoring of health conditions of the patient with critical illness mainly related to heart. And also the major benefit for this solution is that it can save many lives by getting quick medical attentions for any non predicted sudden heart problems. </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1759527" y="4277122"/>
            <a:ext cx="4572000" cy="592470"/>
          </a:xfrm>
          <a:prstGeom prst="rect">
            <a:avLst/>
          </a:prstGeom>
        </p:spPr>
        <p:txBody>
          <a:bodyPr>
            <a:spAutoFit/>
          </a:bodyPr>
          <a:lstStyle/>
          <a:p>
            <a:pPr marL="0" lvl="1">
              <a:spcBef>
                <a:spcPts val="300"/>
              </a:spcBef>
              <a:buSzPct val="100000"/>
            </a:pPr>
            <a:r>
              <a:rPr lang="en-US" sz="1000" b="1" dirty="0" smtClean="0">
                <a:latin typeface="Verdana" panose="020B0604030504040204" pitchFamily="34" charset="0"/>
                <a:ea typeface="Verdana" panose="020B0604030504040204" pitchFamily="34" charset="0"/>
                <a:cs typeface="Verdana" panose="020B0604030504040204" pitchFamily="34" charset="0"/>
              </a:rPr>
              <a:t>Effort</a:t>
            </a:r>
            <a:r>
              <a:rPr lang="en-US" sz="1000" dirty="0" smtClean="0">
                <a:latin typeface="Verdana" panose="020B0604030504040204" pitchFamily="34" charset="0"/>
                <a:ea typeface="Verdana" panose="020B0604030504040204" pitchFamily="34" charset="0"/>
                <a:cs typeface="Verdana" panose="020B0604030504040204" pitchFamily="34" charset="0"/>
              </a:rPr>
              <a:t>: Person </a:t>
            </a:r>
            <a:r>
              <a:rPr lang="en-US" sz="1000" dirty="0">
                <a:latin typeface="Verdana" panose="020B0604030504040204" pitchFamily="34" charset="0"/>
                <a:ea typeface="Verdana" panose="020B0604030504040204" pitchFamily="34" charset="0"/>
                <a:cs typeface="Verdana" panose="020B0604030504040204" pitchFamily="34" charset="0"/>
              </a:rPr>
              <a:t>Hours - 3 person * </a:t>
            </a:r>
            <a:r>
              <a:rPr lang="en-US" sz="1000" dirty="0" smtClean="0">
                <a:latin typeface="Verdana" panose="020B0604030504040204" pitchFamily="34" charset="0"/>
                <a:ea typeface="Verdana" panose="020B0604030504040204" pitchFamily="34" charset="0"/>
                <a:cs typeface="Verdana" panose="020B0604030504040204" pitchFamily="34" charset="0"/>
              </a:rPr>
              <a:t>105(7 hours*5 </a:t>
            </a:r>
            <a:r>
              <a:rPr lang="en-US" sz="1000" dirty="0">
                <a:latin typeface="Verdana" panose="020B0604030504040204" pitchFamily="34" charset="0"/>
                <a:ea typeface="Verdana" panose="020B0604030504040204" pitchFamily="34" charset="0"/>
                <a:cs typeface="Verdana" panose="020B0604030504040204" pitchFamily="34" charset="0"/>
              </a:rPr>
              <a:t>days*3weeks) = </a:t>
            </a:r>
            <a:r>
              <a:rPr lang="en-US" sz="1000" dirty="0" smtClean="0">
                <a:latin typeface="Verdana" panose="020B0604030504040204" pitchFamily="34" charset="0"/>
                <a:ea typeface="Verdana" panose="020B0604030504040204" pitchFamily="34" charset="0"/>
                <a:cs typeface="Verdana" panose="020B0604030504040204" pitchFamily="34" charset="0"/>
              </a:rPr>
              <a:t>315 </a:t>
            </a:r>
            <a:r>
              <a:rPr lang="en-US" sz="1000" dirty="0">
                <a:latin typeface="Verdana" panose="020B0604030504040204" pitchFamily="34" charset="0"/>
                <a:ea typeface="Verdana" panose="020B0604030504040204" pitchFamily="34" charset="0"/>
                <a:cs typeface="Verdana" panose="020B0604030504040204" pitchFamily="34" charset="0"/>
              </a:rPr>
              <a:t>hours</a:t>
            </a:r>
          </a:p>
          <a:p>
            <a:pPr marL="0" lvl="1">
              <a:spcBef>
                <a:spcPts val="300"/>
              </a:spcBef>
              <a:buSzPct val="100000"/>
            </a:pPr>
            <a:r>
              <a:rPr lang="en-US" sz="1000" b="1" dirty="0">
                <a:latin typeface="Verdana" panose="020B0604030504040204" pitchFamily="34" charset="0"/>
                <a:ea typeface="Verdana" panose="020B0604030504040204" pitchFamily="34" charset="0"/>
                <a:cs typeface="Verdana" panose="020B0604030504040204" pitchFamily="34" charset="0"/>
              </a:rPr>
              <a:t>   Cost</a:t>
            </a:r>
            <a:r>
              <a:rPr lang="en-US" sz="1000" dirty="0" smtClean="0">
                <a:latin typeface="Verdana" panose="020B0604030504040204" pitchFamily="34" charset="0"/>
                <a:ea typeface="Verdana" panose="020B0604030504040204" pitchFamily="34" charset="0"/>
                <a:cs typeface="Verdana" panose="020B0604030504040204" pitchFamily="34" charset="0"/>
              </a:rPr>
              <a:t>:   Hardware </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4500 - 9000</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798689" y="5085963"/>
            <a:ext cx="396262" cy="246221"/>
          </a:xfrm>
          <a:prstGeom prst="rect">
            <a:avLst/>
          </a:prstGeom>
        </p:spPr>
        <p:txBody>
          <a:bodyPr wrap="none">
            <a:spAutoFit/>
          </a:bodyPr>
          <a:lstStyle/>
          <a:p>
            <a:pPr marL="0" lvl="1">
              <a:spcBef>
                <a:spcPts val="300"/>
              </a:spcBef>
              <a:buSzPct val="100000"/>
            </a:pPr>
            <a:r>
              <a:rPr lang="en-US" sz="1000" dirty="0">
                <a:latin typeface="Verdana" panose="020B0604030504040204" pitchFamily="34" charset="0"/>
                <a:ea typeface="Verdana" panose="020B0604030504040204" pitchFamily="34" charset="0"/>
                <a:cs typeface="Verdana" panose="020B0604030504040204" pitchFamily="34" charset="0"/>
              </a:rPr>
              <a:t>IoT</a:t>
            </a:r>
          </a:p>
        </p:txBody>
      </p:sp>
      <p:sp>
        <p:nvSpPr>
          <p:cNvPr id="14" name="Rectangle 13"/>
          <p:cNvSpPr/>
          <p:nvPr/>
        </p:nvSpPr>
        <p:spPr>
          <a:xfrm>
            <a:off x="1759827" y="5739883"/>
            <a:ext cx="2109873" cy="246221"/>
          </a:xfrm>
          <a:prstGeom prst="rect">
            <a:avLst/>
          </a:prstGeom>
        </p:spPr>
        <p:txBody>
          <a:bodyPr wrap="none">
            <a:spAutoFit/>
          </a:bodyPr>
          <a:lstStyle/>
          <a:p>
            <a:pPr marL="0" lvl="1">
              <a:spcBef>
                <a:spcPts val="300"/>
              </a:spcBef>
              <a:buSzPct val="100000"/>
            </a:pPr>
            <a:r>
              <a:rPr lang="en-US" sz="1000" dirty="0" smtClean="0">
                <a:latin typeface="Verdana" panose="020B0604030504040204" pitchFamily="34" charset="0"/>
                <a:ea typeface="Verdana" panose="020B0604030504040204" pitchFamily="34" charset="0"/>
                <a:cs typeface="Verdana" panose="020B0604030504040204" pitchFamily="34" charset="0"/>
              </a:rPr>
              <a:t>Life Sciences and Health Care</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cxnSp>
        <p:nvCxnSpPr>
          <p:cNvPr id="64" name="Straight Connector 63"/>
          <p:cNvCxnSpPr/>
          <p:nvPr/>
        </p:nvCxnSpPr>
        <p:spPr>
          <a:xfrm>
            <a:off x="1512237" y="4073762"/>
            <a:ext cx="7240844" cy="0"/>
          </a:xfrm>
          <a:prstGeom prst="line">
            <a:avLst/>
          </a:prstGeom>
          <a:noFill/>
          <a:ln w="19050">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5" name="Rectangle 14"/>
          <p:cNvSpPr/>
          <p:nvPr/>
        </p:nvSpPr>
        <p:spPr>
          <a:xfrm>
            <a:off x="199167" y="802885"/>
            <a:ext cx="1538495" cy="498598"/>
          </a:xfrm>
          <a:prstGeom prst="rect">
            <a:avLst/>
          </a:prstGeom>
        </p:spPr>
        <p:txBody>
          <a:bodyPr wrap="square">
            <a:spAutoFit/>
          </a:bodyPr>
          <a:lstStyle/>
          <a:p>
            <a:pPr algn="ctr">
              <a:lnSpc>
                <a:spcPct val="110000"/>
              </a:lnSpc>
            </a:pPr>
            <a:r>
              <a:rPr lang="en-US"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Defined Deliverables</a:t>
            </a:r>
          </a:p>
        </p:txBody>
      </p:sp>
      <p:sp>
        <p:nvSpPr>
          <p:cNvPr id="16" name="Rectangle 15"/>
          <p:cNvSpPr/>
          <p:nvPr/>
        </p:nvSpPr>
        <p:spPr>
          <a:xfrm>
            <a:off x="4531963" y="797851"/>
            <a:ext cx="1240964" cy="295466"/>
          </a:xfrm>
          <a:prstGeom prst="rect">
            <a:avLst/>
          </a:prstGeom>
        </p:spPr>
        <p:txBody>
          <a:bodyPr wrap="square">
            <a:spAutoFit/>
          </a:bodyPr>
          <a:lstStyle/>
          <a:p>
            <a:pPr algn="ctr">
              <a:lnSpc>
                <a:spcPct val="110000"/>
              </a:lnSpc>
            </a:pPr>
            <a:r>
              <a:rPr lang="en-US"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Use </a:t>
            </a:r>
            <a:r>
              <a:rPr lang="en-US"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Case</a:t>
            </a:r>
            <a:endPar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69" name="Text Placeholder 3"/>
          <p:cNvSpPr txBox="1">
            <a:spLocks/>
          </p:cNvSpPr>
          <p:nvPr/>
        </p:nvSpPr>
        <p:spPr>
          <a:xfrm>
            <a:off x="267356" y="251427"/>
            <a:ext cx="7812775" cy="36926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2000" b="0" kern="1200">
                <a:solidFill>
                  <a:srgbClr val="575757"/>
                </a:solidFill>
                <a:latin typeface="+mn-lt"/>
                <a:ea typeface="+mn-ea"/>
                <a:cs typeface="+mn-cs"/>
              </a:defRPr>
            </a:lvl1pPr>
            <a:lvl2pPr marL="101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dirty="0" smtClean="0">
                <a:solidFill>
                  <a:schemeClr val="tx1"/>
                </a:solidFill>
                <a:latin typeface="+mn-lt"/>
                <a:ea typeface="+mn-ea"/>
                <a:cs typeface="+mn-cs"/>
              </a:defRPr>
            </a:lvl2pPr>
            <a:lvl3pPr marL="228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dirty="0" smtClean="0">
                <a:solidFill>
                  <a:schemeClr val="tx1"/>
                </a:solidFill>
                <a:latin typeface="+mn-lt"/>
                <a:ea typeface="+mn-ea"/>
                <a:cs typeface="+mn-cs"/>
              </a:defRPr>
            </a:lvl3pPr>
            <a:lvl4pPr marL="355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baseline="0" dirty="0" smtClean="0">
                <a:solidFill>
                  <a:schemeClr val="tx1"/>
                </a:solidFill>
                <a:latin typeface="+mn-lt"/>
                <a:ea typeface="+mn-ea"/>
                <a:cs typeface="+mn-cs"/>
              </a:defRPr>
            </a:lvl4pPr>
            <a:lvl5pPr marL="482600" indent="-101600" algn="l" defTabSz="798513" rtl="0" eaLnBrk="1" latinLnBrk="0" hangingPunct="1">
              <a:spcBef>
                <a:spcPts val="0"/>
              </a:spcBef>
              <a:spcAft>
                <a:spcPts val="1000"/>
              </a:spcAft>
              <a:buClrTx/>
              <a:buSzPct val="100000"/>
              <a:buFont typeface="Arial" panose="020B0604020202020204" pitchFamily="34" charset="0"/>
              <a:buChar char="−"/>
              <a:tabLst/>
              <a:defRPr lang="en-US" sz="1000" b="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kumimoji="0" lang="en-US" sz="2400" b="1" i="1" u="none" strike="noStrike" kern="1200" cap="none" spc="0" normalizeH="0" baseline="0" noProof="0" dirty="0" smtClean="0">
                <a:ln>
                  <a:noFill/>
                </a:ln>
                <a:solidFill>
                  <a:schemeClr val="accent6"/>
                </a:solidFill>
                <a:effectLst/>
                <a:uLnTx/>
                <a:uFillTx/>
                <a:latin typeface="Verdana"/>
                <a:ea typeface="+mn-ea"/>
                <a:cs typeface="+mn-cs"/>
              </a:rPr>
              <a:t>Round</a:t>
            </a:r>
            <a:r>
              <a:rPr kumimoji="0" lang="en-US" sz="2400" b="1" i="1" u="none" strike="noStrike" kern="1200" cap="none" spc="0" normalizeH="0" noProof="0" dirty="0" smtClean="0">
                <a:ln>
                  <a:noFill/>
                </a:ln>
                <a:solidFill>
                  <a:schemeClr val="accent6"/>
                </a:solidFill>
                <a:effectLst/>
                <a:uLnTx/>
                <a:uFillTx/>
                <a:latin typeface="Verdana"/>
                <a:ea typeface="+mn-ea"/>
                <a:cs typeface="+mn-cs"/>
              </a:rPr>
              <a:t> 2 </a:t>
            </a:r>
            <a:r>
              <a:rPr kumimoji="0" lang="en-US" sz="2400" b="1" i="1" u="none" strike="noStrike" kern="1200" cap="none" spc="0" normalizeH="0" baseline="0" noProof="0" dirty="0" smtClean="0">
                <a:ln>
                  <a:noFill/>
                </a:ln>
                <a:solidFill>
                  <a:schemeClr val="accent6"/>
                </a:solidFill>
                <a:effectLst/>
                <a:uLnTx/>
                <a:uFillTx/>
                <a:latin typeface="Verdana"/>
                <a:ea typeface="+mn-ea"/>
                <a:cs typeface="+mn-cs"/>
              </a:rPr>
              <a:t>Phase </a:t>
            </a:r>
            <a:r>
              <a:rPr kumimoji="0" lang="en-US" sz="2400" b="1" i="1" u="none" strike="noStrike" kern="1200" cap="none" spc="0" normalizeH="0" baseline="0" noProof="0" dirty="0" smtClean="0">
                <a:ln>
                  <a:noFill/>
                </a:ln>
                <a:solidFill>
                  <a:schemeClr val="accent6"/>
                </a:solidFill>
                <a:effectLst/>
                <a:uLnTx/>
                <a:uFillTx/>
                <a:latin typeface="Verdana"/>
                <a:ea typeface="+mn-ea"/>
                <a:cs typeface="+mn-cs"/>
              </a:rPr>
              <a:t>3 – </a:t>
            </a:r>
            <a:r>
              <a:rPr lang="en-US" sz="2400" b="1" i="1" dirty="0" smtClean="0">
                <a:solidFill>
                  <a:schemeClr val="accent6"/>
                </a:solidFill>
                <a:latin typeface="Verdana"/>
              </a:rPr>
              <a:t>Patient Surveillance</a:t>
            </a:r>
            <a:endParaRPr kumimoji="0" lang="en-US" sz="2400" b="1" i="1" u="none" strike="noStrike" kern="1200" cap="none" spc="0" normalizeH="0" baseline="0" noProof="0" dirty="0">
              <a:ln>
                <a:noFill/>
              </a:ln>
              <a:solidFill>
                <a:schemeClr val="accent6"/>
              </a:solidFill>
              <a:effectLst/>
              <a:uLnTx/>
              <a:uFillTx/>
              <a:latin typeface="Verdana"/>
              <a:ea typeface="+mn-ea"/>
              <a:cs typeface="+mn-cs"/>
            </a:endParaRPr>
          </a:p>
        </p:txBody>
      </p:sp>
    </p:spTree>
    <p:extLst>
      <p:ext uri="{BB962C8B-B14F-4D97-AF65-F5344CB8AC3E}">
        <p14:creationId xmlns:p14="http://schemas.microsoft.com/office/powerpoint/2010/main" val="372022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            goal of project</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latin typeface="Calibri" pitchFamily="34" charset="0"/>
                <a:cs typeface="Calibri" pitchFamily="34" charset="0"/>
              </a:rPr>
              <a:t>The goal pursued by our group was to develop a simple, accurate, and inexpensive system that would use a few pieces of data acquired by the heart rate monitor and process them on a smart phone to</a:t>
            </a:r>
          </a:p>
          <a:p>
            <a:pPr>
              <a:buNone/>
            </a:pPr>
            <a:r>
              <a:rPr lang="en-US" dirty="0" smtClean="0">
                <a:latin typeface="Calibri" pitchFamily="34" charset="0"/>
                <a:cs typeface="Calibri" pitchFamily="34" charset="0"/>
              </a:rPr>
              <a:t> (</a:t>
            </a:r>
            <a:r>
              <a:rPr lang="en-US" dirty="0" err="1" smtClean="0">
                <a:latin typeface="Calibri" pitchFamily="34" charset="0"/>
                <a:cs typeface="Calibri" pitchFamily="34" charset="0"/>
              </a:rPr>
              <a:t>i</a:t>
            </a:r>
            <a:r>
              <a:rPr lang="en-US" dirty="0" smtClean="0">
                <a:latin typeface="Calibri" pitchFamily="34" charset="0"/>
                <a:cs typeface="Calibri" pitchFamily="34" charset="0"/>
              </a:rPr>
              <a:t>) provide detailed test reports about the user’s health state</a:t>
            </a:r>
          </a:p>
          <a:p>
            <a:pPr>
              <a:buNone/>
            </a:pPr>
            <a:r>
              <a:rPr lang="en-US" dirty="0" smtClean="0">
                <a:latin typeface="Calibri" pitchFamily="34" charset="0"/>
                <a:cs typeface="Calibri" pitchFamily="34" charset="0"/>
              </a:rPr>
              <a:t> (ii) store report records</a:t>
            </a:r>
          </a:p>
          <a:p>
            <a:pPr>
              <a:buNone/>
            </a:pPr>
            <a:r>
              <a:rPr lang="en-US" dirty="0" smtClean="0">
                <a:latin typeface="Calibri" pitchFamily="34" charset="0"/>
                <a:cs typeface="Calibri" pitchFamily="34" charset="0"/>
              </a:rPr>
              <a:t> (iii) generate emergency calls or SMSs</a:t>
            </a:r>
          </a:p>
          <a:p>
            <a:pPr>
              <a:buNone/>
            </a:pPr>
            <a:r>
              <a:rPr lang="en-US" dirty="0" smtClean="0">
                <a:latin typeface="Calibri" pitchFamily="34" charset="0"/>
                <a:cs typeface="Calibri" pitchFamily="34" charset="0"/>
              </a:rPr>
              <a:t> (iv) connect to a remote telemedicine portal to relay the data to an online database.</a:t>
            </a:r>
            <a:endParaRPr lang="en-US" dirty="0">
              <a:latin typeface="Calibri" pitchFamily="34"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ABSTARCT</a:t>
            </a:r>
            <a:endParaRPr lang="en-US" dirty="0"/>
          </a:p>
        </p:txBody>
      </p:sp>
      <p:sp>
        <p:nvSpPr>
          <p:cNvPr id="3" name="Content Placeholder 2"/>
          <p:cNvSpPr>
            <a:spLocks noGrp="1"/>
          </p:cNvSpPr>
          <p:nvPr>
            <p:ph sz="quarter" idx="1"/>
          </p:nvPr>
        </p:nvSpPr>
        <p:spPr/>
        <p:txBody>
          <a:bodyPr>
            <a:normAutofit/>
          </a:bodyPr>
          <a:lstStyle/>
          <a:p>
            <a:r>
              <a:rPr lang="en-US" dirty="0" smtClean="0">
                <a:latin typeface="Calibri" pitchFamily="34" charset="0"/>
                <a:cs typeface="Calibri" pitchFamily="34" charset="0"/>
              </a:rPr>
              <a:t>Heart beat detection and monitoring system using </a:t>
            </a:r>
            <a:r>
              <a:rPr lang="en-US" dirty="0" err="1" smtClean="0">
                <a:latin typeface="Calibri" pitchFamily="34" charset="0"/>
                <a:cs typeface="Calibri" pitchFamily="34" charset="0"/>
              </a:rPr>
              <a:t>arduino</a:t>
            </a:r>
            <a:r>
              <a:rPr lang="en-US" dirty="0" smtClean="0">
                <a:latin typeface="Calibri" pitchFamily="34" charset="0"/>
                <a:cs typeface="Calibri" pitchFamily="34" charset="0"/>
              </a:rPr>
              <a:t> that will detect the heart beat using the pulse sensor and will show the readings in BPM(Beats  per minute) on the LCD connected to it.</a:t>
            </a:r>
          </a:p>
          <a:p>
            <a:r>
              <a:rPr lang="en-US" dirty="0" smtClean="0">
                <a:latin typeface="Calibri" pitchFamily="34" charset="0"/>
                <a:cs typeface="Calibri" pitchFamily="34" charset="0"/>
              </a:rPr>
              <a:t>It will send the readings to the hospitals and the doctors who are currently </a:t>
            </a:r>
            <a:r>
              <a:rPr lang="en-US" dirty="0" err="1" smtClean="0">
                <a:latin typeface="Calibri" pitchFamily="34" charset="0"/>
                <a:cs typeface="Calibri" pitchFamily="34" charset="0"/>
              </a:rPr>
              <a:t>incharge</a:t>
            </a:r>
            <a:r>
              <a:rPr lang="en-US" dirty="0" smtClean="0">
                <a:latin typeface="Calibri" pitchFamily="34" charset="0"/>
                <a:cs typeface="Calibri" pitchFamily="34" charset="0"/>
              </a:rPr>
              <a:t> of the patient . One of the ideal ways of using technology is to employ it to sense serious health problems so that efficient medical services can be provided to the patient in correct time. This idea to provide efficient health service to patients has given birth to the project heart beat monitoring system with wireless interfacing to PC. </a:t>
            </a:r>
          </a:p>
          <a:p>
            <a:endParaRPr lang="en-US" dirty="0">
              <a:latin typeface="Calibri" pitchFamily="34" charset="0"/>
              <a:cs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sz="quarter" idx="1"/>
          </p:nvPr>
        </p:nvSpPr>
        <p:spPr/>
        <p:txBody>
          <a:bodyPr/>
          <a:lstStyle/>
          <a:p>
            <a:r>
              <a:rPr lang="en-US" dirty="0" smtClean="0">
                <a:latin typeface="Calibri" pitchFamily="34" charset="0"/>
                <a:cs typeface="Calibri" pitchFamily="34" charset="0"/>
              </a:rPr>
              <a:t>EEG,ECG and health parameters could be monitored.</a:t>
            </a:r>
          </a:p>
          <a:p>
            <a:r>
              <a:rPr lang="en-US" dirty="0" smtClean="0">
                <a:latin typeface="Calibri" pitchFamily="34" charset="0"/>
                <a:cs typeface="Calibri" pitchFamily="34" charset="0"/>
              </a:rPr>
              <a:t>Continuous monitoring and future diagnosis could be performed via the same system.</a:t>
            </a:r>
          </a:p>
          <a:p>
            <a:r>
              <a:rPr lang="en-US" dirty="0" smtClean="0">
                <a:latin typeface="Calibri" pitchFamily="34" charset="0"/>
                <a:cs typeface="Calibri" pitchFamily="34" charset="0"/>
              </a:rPr>
              <a:t>More than single patient at different places could be monitored using such system.</a:t>
            </a:r>
          </a:p>
          <a:p>
            <a:r>
              <a:rPr lang="en-US" dirty="0" smtClean="0">
                <a:latin typeface="Calibri" pitchFamily="34" charset="0"/>
                <a:cs typeface="Calibri" pitchFamily="34" charset="0"/>
              </a:rPr>
              <a:t>Death rate will decrease up to much extent.</a:t>
            </a:r>
          </a:p>
          <a:p>
            <a:r>
              <a:rPr lang="en-US" dirty="0" smtClean="0">
                <a:latin typeface="Calibri" pitchFamily="34" charset="0"/>
                <a:cs typeface="Calibri" pitchFamily="34" charset="0"/>
              </a:rPr>
              <a:t>Medical aid will be provided at much faster rate.</a:t>
            </a:r>
            <a:endParaRPr lang="en-US" dirty="0">
              <a:latin typeface="Calibri" pitchFamily="34" charset="0"/>
              <a:cs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sz="quarter" idx="1"/>
          </p:nvPr>
        </p:nvSpPr>
        <p:spPr/>
        <p:txBody>
          <a:bodyPr>
            <a:normAutofit/>
          </a:bodyPr>
          <a:lstStyle/>
          <a:p>
            <a:r>
              <a:rPr lang="en-US" dirty="0" smtClean="0">
                <a:latin typeface="Calibri" pitchFamily="34" charset="0"/>
                <a:cs typeface="Calibri" pitchFamily="34" charset="0"/>
              </a:rPr>
              <a:t>Remote healthcare monitoring allows people to continue to stay at home rather than in expensive healthcare facilities such as hospitals or nursing homes.</a:t>
            </a:r>
          </a:p>
          <a:p>
            <a:r>
              <a:rPr lang="en-US" dirty="0" smtClean="0">
                <a:latin typeface="Calibri" pitchFamily="34" charset="0"/>
                <a:cs typeface="Calibri" pitchFamily="34" charset="0"/>
              </a:rPr>
              <a:t> It thus provides an efficient and cost-effective alternative to on-site clinical monitoring.</a:t>
            </a:r>
          </a:p>
          <a:p>
            <a:r>
              <a:rPr lang="en-US" dirty="0" smtClean="0">
                <a:latin typeface="Calibri" pitchFamily="34" charset="0"/>
                <a:cs typeface="Calibri" pitchFamily="34" charset="0"/>
              </a:rPr>
              <a:t>Wearable devices can monitor and record real-time information about one's physiological condition and motion activities. </a:t>
            </a:r>
          </a:p>
          <a:p>
            <a:r>
              <a:rPr lang="en-US" dirty="0" smtClean="0">
                <a:latin typeface="Calibri" pitchFamily="34" charset="0"/>
                <a:cs typeface="Calibri" pitchFamily="34" charset="0"/>
              </a:rPr>
              <a:t>Wearable sensor-based health monitoring systems may comprise different types of flexible sensors that can be integrated into textile fiber, clothes, and elastic bands or directly attached to the human body</a:t>
            </a:r>
            <a:endParaRPr lang="en-US" dirty="0">
              <a:latin typeface="Calibri" pitchFamily="34" charset="0"/>
              <a:cs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smtClean="0">
                <a:latin typeface="Calibri" pitchFamily="34" charset="0"/>
                <a:cs typeface="Calibri" pitchFamily="34" charset="0"/>
              </a:rPr>
              <a:t>Now a days we have an increased risk of heart attacks. This system which helps to detect heart rate of person using heart beat sensing even if person is at home .</a:t>
            </a:r>
          </a:p>
          <a:p>
            <a:r>
              <a:rPr lang="en-US" dirty="0" smtClean="0">
                <a:latin typeface="Calibri" pitchFamily="34" charset="0"/>
                <a:cs typeface="Calibri" pitchFamily="34" charset="0"/>
              </a:rPr>
              <a:t> This system also helps for hospital monitoring system, all patient monitored by single person in server room. </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This system which helps to measure body temperature, heartbeat, pulses of person . We will make this system for animals so we can save them . If this technology will developed then we can detect heart blockage through this technology by our project.</a:t>
            </a:r>
          </a:p>
          <a:p>
            <a:endParaRPr lang="en-US"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QUAlitative</a:t>
            </a:r>
            <a:r>
              <a:rPr lang="en-US" dirty="0" smtClean="0"/>
              <a:t>  IMPACTS</a:t>
            </a:r>
            <a:endParaRPr lang="en-US" dirty="0"/>
          </a:p>
        </p:txBody>
      </p:sp>
      <p:sp>
        <p:nvSpPr>
          <p:cNvPr id="3" name="Content Placeholder 2"/>
          <p:cNvSpPr>
            <a:spLocks noGrp="1"/>
          </p:cNvSpPr>
          <p:nvPr>
            <p:ph sz="quarter" idx="1"/>
          </p:nvPr>
        </p:nvSpPr>
        <p:spPr/>
        <p:txBody>
          <a:bodyPr/>
          <a:lstStyle/>
          <a:p>
            <a:pPr>
              <a:buNone/>
            </a:pPr>
            <a:r>
              <a:rPr lang="en-US" dirty="0" smtClean="0">
                <a:latin typeface="Calibri" pitchFamily="34" charset="0"/>
                <a:cs typeface="Calibri" pitchFamily="34" charset="0"/>
              </a:rPr>
              <a:t>   This new technology  can monitor patients based on the illness or based on the situation. The technology varies from sensors attached to body to ambient sensors attached to the environment and new breakthroughs show contactless monitoring which requires only the patient to be present within a few meters from the sensor.</a:t>
            </a:r>
          </a:p>
          <a:p>
            <a:endParaRPr lang="en-US" dirty="0">
              <a:latin typeface="Calibri" pitchFamily="34" charset="0"/>
              <a:cs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239000" cy="6074736"/>
          </a:xfrm>
        </p:spPr>
        <p:txBody>
          <a:bodyPr>
            <a:normAutofit fontScale="92500"/>
          </a:bodyPr>
          <a:lstStyle/>
          <a:p>
            <a:pPr>
              <a:buNone/>
            </a:pPr>
            <a:r>
              <a:rPr lang="en-US" dirty="0" smtClean="0">
                <a:latin typeface="Calibri" pitchFamily="34" charset="0"/>
                <a:cs typeface="Calibri" pitchFamily="34" charset="0"/>
              </a:rPr>
              <a:t>   The advantages of heartbeat monitoring of patients are:</a:t>
            </a:r>
          </a:p>
          <a:p>
            <a:pPr marL="571500" indent="-571500">
              <a:buAutoNum type="romanLcParenBoth"/>
            </a:pPr>
            <a:r>
              <a:rPr lang="en-US" dirty="0" smtClean="0">
                <a:latin typeface="Calibri" pitchFamily="34" charset="0"/>
                <a:cs typeface="Calibri" pitchFamily="34" charset="0"/>
              </a:rPr>
              <a:t>early and real-time detection of illnesses</a:t>
            </a:r>
          </a:p>
          <a:p>
            <a:pPr marL="571500" indent="-571500">
              <a:buAutoNum type="romanLcParenBoth"/>
            </a:pPr>
            <a:r>
              <a:rPr lang="en-US" dirty="0" smtClean="0">
                <a:latin typeface="Calibri" pitchFamily="34" charset="0"/>
                <a:cs typeface="Calibri" pitchFamily="34" charset="0"/>
              </a:rPr>
              <a:t> ability to continuously monitor patients</a:t>
            </a:r>
          </a:p>
          <a:p>
            <a:pPr marL="571500" indent="-571500">
              <a:buAutoNum type="romanLcParenBoth"/>
            </a:pPr>
            <a:r>
              <a:rPr lang="en-US" dirty="0" smtClean="0">
                <a:latin typeface="Calibri" pitchFamily="34" charset="0"/>
                <a:cs typeface="Calibri" pitchFamily="34" charset="0"/>
              </a:rPr>
              <a:t> prevention of worsening of illnesses </a:t>
            </a:r>
          </a:p>
          <a:p>
            <a:pPr marL="571500" indent="-571500">
              <a:buAutoNum type="romanLcParenBoth"/>
            </a:pPr>
            <a:r>
              <a:rPr lang="en-US" dirty="0" smtClean="0">
                <a:latin typeface="Calibri" pitchFamily="34" charset="0"/>
                <a:cs typeface="Calibri" pitchFamily="34" charset="0"/>
              </a:rPr>
              <a:t> untimely deaths</a:t>
            </a:r>
          </a:p>
          <a:p>
            <a:pPr marL="571500" indent="-571500">
              <a:buAutoNum type="romanLcParenBoth"/>
            </a:pPr>
            <a:r>
              <a:rPr lang="en-US" dirty="0" smtClean="0">
                <a:latin typeface="Calibri" pitchFamily="34" charset="0"/>
                <a:cs typeface="Calibri" pitchFamily="34" charset="0"/>
              </a:rPr>
              <a:t> cost reduction in hospitalizations</a:t>
            </a:r>
          </a:p>
          <a:p>
            <a:pPr marL="571500" indent="-571500">
              <a:buAutoNum type="romanLcParenBoth"/>
            </a:pPr>
            <a:r>
              <a:rPr lang="en-US" dirty="0" smtClean="0">
                <a:latin typeface="Calibri" pitchFamily="34" charset="0"/>
                <a:cs typeface="Calibri" pitchFamily="34" charset="0"/>
              </a:rPr>
              <a:t> reduce the number of hospitalizations, obtain more accurate readings while permitting usual daily activities for patients</a:t>
            </a:r>
          </a:p>
          <a:p>
            <a:pPr marL="571500" indent="-571500">
              <a:buAutoNum type="romanLcParenBoth"/>
            </a:pPr>
            <a:r>
              <a:rPr lang="en-US" dirty="0" smtClean="0">
                <a:latin typeface="Calibri" pitchFamily="34" charset="0"/>
                <a:cs typeface="Calibri" pitchFamily="34" charset="0"/>
              </a:rPr>
              <a:t> improve efficiency in healthcare services by utilizing communication technology</a:t>
            </a:r>
          </a:p>
          <a:p>
            <a:pPr marL="571500" indent="-571500">
              <a:buAutoNum type="romanLcParenBoth"/>
            </a:pPr>
            <a:r>
              <a:rPr lang="en-US" dirty="0" smtClean="0">
                <a:latin typeface="Calibri" pitchFamily="34" charset="0"/>
                <a:cs typeface="Calibri" pitchFamily="34" charset="0"/>
              </a:rPr>
              <a:t> emergency medical care</a:t>
            </a:r>
          </a:p>
          <a:p>
            <a:pPr marL="571500" indent="-571500">
              <a:buAutoNum type="romanLcParenBoth"/>
            </a:pPr>
            <a:r>
              <a:rPr lang="en-US" dirty="0" smtClean="0">
                <a:latin typeface="Calibri" pitchFamily="34" charset="0"/>
                <a:cs typeface="Calibri" pitchFamily="34" charset="0"/>
              </a:rPr>
              <a:t>service for patients with mobility issues</a:t>
            </a:r>
          </a:p>
          <a:p>
            <a:pPr marL="571500" indent="-571500">
              <a:buAutoNum type="romanLcParenBoth"/>
            </a:pPr>
            <a:r>
              <a:rPr lang="en-US" dirty="0" smtClean="0">
                <a:latin typeface="Calibri" pitchFamily="34" charset="0"/>
                <a:cs typeface="Calibri" pitchFamily="34" charset="0"/>
              </a:rPr>
              <a:t>emergency care for traffic accidents and other injuries and usage of non-invasive medical interventions.</a:t>
            </a:r>
            <a:endParaRPr lang="en-US" dirty="0">
              <a:latin typeface="Calibri" pitchFamily="34" charset="0"/>
              <a:cs typeface="Calibri"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123</TotalTime>
  <Words>1170</Words>
  <Application>Microsoft Office PowerPoint</Application>
  <PresentationFormat>On-screen Show (4:3)</PresentationFormat>
  <Paragraphs>77</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Oriel</vt:lpstr>
      <vt:lpstr>Office Theme</vt:lpstr>
      <vt:lpstr>Delloite                                      TechnoUtsav</vt:lpstr>
      <vt:lpstr>PowerPoint Presentation</vt:lpstr>
      <vt:lpstr>            goal of project</vt:lpstr>
      <vt:lpstr>ABSTARCT</vt:lpstr>
      <vt:lpstr>Future scope</vt:lpstr>
      <vt:lpstr>Features:</vt:lpstr>
      <vt:lpstr>PowerPoint Presentation</vt:lpstr>
      <vt:lpstr>QUAlitative  IMPACTS</vt:lpstr>
      <vt:lpstr>PowerPoint Presentation</vt:lpstr>
      <vt:lpstr>QUANTATIVE IMPACTS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Qualitative impacts</dc:title>
  <dc:creator>DELL</dc:creator>
  <cp:lastModifiedBy>Kartik Chawla</cp:lastModifiedBy>
  <cp:revision>14</cp:revision>
  <dcterms:created xsi:type="dcterms:W3CDTF">2019-03-29T20:59:00Z</dcterms:created>
  <dcterms:modified xsi:type="dcterms:W3CDTF">2019-03-31T07:27:04Z</dcterms:modified>
</cp:coreProperties>
</file>