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0"/>
  </p:notesMasterIdLst>
  <p:sldIdLst>
    <p:sldId id="260"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p:scale>
          <a:sx n="81" d="100"/>
          <a:sy n="81" d="100"/>
        </p:scale>
        <p:origin x="-27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B7085-D168-4F20-B9D7-63007373EF59}" type="datetimeFigureOut">
              <a:rPr lang="en-IN" smtClean="0"/>
              <a:t>05-03-2019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E0BE7-BCD8-473F-B0BE-4068998F72AF}" type="slidenum">
              <a:rPr lang="en-IN" smtClean="0"/>
              <a:t>‹#›</a:t>
            </a:fld>
            <a:endParaRPr lang="en-IN"/>
          </a:p>
        </p:txBody>
      </p:sp>
    </p:spTree>
    <p:extLst>
      <p:ext uri="{BB962C8B-B14F-4D97-AF65-F5344CB8AC3E}">
        <p14:creationId xmlns:p14="http://schemas.microsoft.com/office/powerpoint/2010/main" val="380911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9D2ED502-5EAD-4037-970D-F236A2C6C5BC}" type="datetime1">
              <a:rPr lang="en-US" smtClean="0"/>
              <a:t>3/5/2019</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r>
              <a:rPr lang="en-US" smtClean="0"/>
              <a:t>CGC_Symbiotes</a:t>
            </a:r>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C1FB725-B704-445C-8851-04D432DE755E}"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1E88D-F246-4995-9C8C-F39621537207}"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7CC50-4641-4422-8B1F-AC97F74DB2B0}"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541F66-5FC8-4ECA-B00C-641A5AF9F73D}"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53400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FA726C-4F28-48B7-8A17-49F92AFE21DE}"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879423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D07FF-891C-4182-B45D-F36EB41D9E20}"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65778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4862CE-A05A-4DC6-BC6A-B1A6A743A1D9}" type="datetime1">
              <a:rPr lang="en-US" smtClean="0"/>
              <a:t>3/5/2019</a:t>
            </a:fld>
            <a:endParaRPr lang="en-US"/>
          </a:p>
        </p:txBody>
      </p:sp>
      <p:sp>
        <p:nvSpPr>
          <p:cNvPr id="6" name="Footer Placeholder 5"/>
          <p:cNvSpPr>
            <a:spLocks noGrp="1"/>
          </p:cNvSpPr>
          <p:nvPr>
            <p:ph type="ftr" sz="quarter" idx="11"/>
          </p:nvPr>
        </p:nvSpPr>
        <p:spPr/>
        <p:txBody>
          <a:bodyPr/>
          <a:lstStyle/>
          <a:p>
            <a:r>
              <a:rPr lang="en-US" smtClean="0"/>
              <a:t>CGC_Symbiotes</a:t>
            </a:r>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00513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03C3CC-6C44-4261-91CD-E8A30D758003}" type="datetime1">
              <a:rPr lang="en-US" smtClean="0"/>
              <a:t>3/5/2019</a:t>
            </a:fld>
            <a:endParaRPr lang="en-US"/>
          </a:p>
        </p:txBody>
      </p:sp>
      <p:sp>
        <p:nvSpPr>
          <p:cNvPr id="8" name="Footer Placeholder 7"/>
          <p:cNvSpPr>
            <a:spLocks noGrp="1"/>
          </p:cNvSpPr>
          <p:nvPr>
            <p:ph type="ftr" sz="quarter" idx="11"/>
          </p:nvPr>
        </p:nvSpPr>
        <p:spPr/>
        <p:txBody>
          <a:bodyPr/>
          <a:lstStyle/>
          <a:p>
            <a:r>
              <a:rPr lang="en-US" smtClean="0"/>
              <a:t>CGC_Symbiotes</a:t>
            </a:r>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0229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105334-AD5F-4C8E-8829-6B01DCFFA99E}" type="datetime1">
              <a:rPr lang="en-US" smtClean="0"/>
              <a:t>3/5/2019</a:t>
            </a:fld>
            <a:endParaRPr lang="en-US"/>
          </a:p>
        </p:txBody>
      </p:sp>
      <p:sp>
        <p:nvSpPr>
          <p:cNvPr id="4" name="Footer Placeholder 3"/>
          <p:cNvSpPr>
            <a:spLocks noGrp="1"/>
          </p:cNvSpPr>
          <p:nvPr>
            <p:ph type="ftr" sz="quarter" idx="11"/>
          </p:nvPr>
        </p:nvSpPr>
        <p:spPr/>
        <p:txBody>
          <a:bodyPr/>
          <a:lstStyle/>
          <a:p>
            <a:r>
              <a:rPr lang="en-US" smtClean="0"/>
              <a:t>CGC_Symbiotes</a:t>
            </a:r>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567042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19C19-9F0A-4F01-AF31-6F1FD5AA9916}" type="datetime1">
              <a:rPr lang="en-US" smtClean="0"/>
              <a:t>3/5/2019</a:t>
            </a:fld>
            <a:endParaRPr lang="en-US"/>
          </a:p>
        </p:txBody>
      </p:sp>
      <p:sp>
        <p:nvSpPr>
          <p:cNvPr id="3" name="Footer Placeholder 2"/>
          <p:cNvSpPr>
            <a:spLocks noGrp="1"/>
          </p:cNvSpPr>
          <p:nvPr>
            <p:ph type="ftr" sz="quarter" idx="11"/>
          </p:nvPr>
        </p:nvSpPr>
        <p:spPr/>
        <p:txBody>
          <a:bodyPr/>
          <a:lstStyle/>
          <a:p>
            <a:r>
              <a:rPr lang="en-US" smtClean="0"/>
              <a:t>CGC_Symbiotes</a:t>
            </a:r>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534252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DCE75-2554-4CAD-A1F5-7C278D8A7175}" type="datetime1">
              <a:rPr lang="en-US" smtClean="0"/>
              <a:t>3/5/2019</a:t>
            </a:fld>
            <a:endParaRPr lang="en-US"/>
          </a:p>
        </p:txBody>
      </p:sp>
      <p:sp>
        <p:nvSpPr>
          <p:cNvPr id="6" name="Footer Placeholder 5"/>
          <p:cNvSpPr>
            <a:spLocks noGrp="1"/>
          </p:cNvSpPr>
          <p:nvPr>
            <p:ph type="ftr" sz="quarter" idx="11"/>
          </p:nvPr>
        </p:nvSpPr>
        <p:spPr/>
        <p:txBody>
          <a:bodyPr/>
          <a:lstStyle/>
          <a:p>
            <a:r>
              <a:rPr lang="en-US" smtClean="0"/>
              <a:t>CGC_Symbiotes</a:t>
            </a:r>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0567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710FFD-BBEC-49A7-ACD1-3AFD984739CD}"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72A4B-090F-4617-90E0-FF0D5E770142}" type="datetime1">
              <a:rPr lang="en-US" smtClean="0"/>
              <a:t>3/5/2019</a:t>
            </a:fld>
            <a:endParaRPr lang="en-US"/>
          </a:p>
        </p:txBody>
      </p:sp>
      <p:sp>
        <p:nvSpPr>
          <p:cNvPr id="6" name="Footer Placeholder 5"/>
          <p:cNvSpPr>
            <a:spLocks noGrp="1"/>
          </p:cNvSpPr>
          <p:nvPr>
            <p:ph type="ftr" sz="quarter" idx="11"/>
          </p:nvPr>
        </p:nvSpPr>
        <p:spPr/>
        <p:txBody>
          <a:bodyPr/>
          <a:lstStyle/>
          <a:p>
            <a:r>
              <a:rPr lang="en-US" smtClean="0"/>
              <a:t>CGC_Symbiotes</a:t>
            </a:r>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750974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9E6AB-014A-47DF-8978-E1AB0ABCC4C7}"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877551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C07528-3CF8-4F11-9BFF-6DDC03489BEC}"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89500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AA625B-DC36-40D9-8043-22F5D5617236}" type="datetime1">
              <a:rPr lang="en-US" smtClean="0"/>
              <a:t>3/5/2019</a:t>
            </a:fld>
            <a:endParaRPr lang="en-US"/>
          </a:p>
        </p:txBody>
      </p:sp>
      <p:sp>
        <p:nvSpPr>
          <p:cNvPr id="5" name="Footer Placeholder 4"/>
          <p:cNvSpPr>
            <a:spLocks noGrp="1"/>
          </p:cNvSpPr>
          <p:nvPr>
            <p:ph type="ftr" sz="quarter" idx="11"/>
          </p:nvPr>
        </p:nvSpPr>
        <p:spPr/>
        <p:txBody>
          <a:bodyPr/>
          <a:lstStyle/>
          <a:p>
            <a:r>
              <a:rPr lang="en-US" smtClean="0"/>
              <a:t>CGC_Symbiotes</a:t>
            </a:r>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1032499-AD99-4BAA-A15A-5D0A0FE95A9E}" type="datetime1">
              <a:rPr lang="en-US" smtClean="0"/>
              <a:t>3/5/2019</a:t>
            </a:fld>
            <a:endParaRPr lang="en-US"/>
          </a:p>
        </p:txBody>
      </p:sp>
      <p:sp>
        <p:nvSpPr>
          <p:cNvPr id="6" name="Footer Placeholder 5"/>
          <p:cNvSpPr>
            <a:spLocks noGrp="1"/>
          </p:cNvSpPr>
          <p:nvPr>
            <p:ph type="ftr" sz="quarter" idx="11"/>
          </p:nvPr>
        </p:nvSpPr>
        <p:spPr/>
        <p:txBody>
          <a:bodyPr/>
          <a:lstStyle/>
          <a:p>
            <a:r>
              <a:rPr lang="en-US" smtClean="0"/>
              <a:t>CGC_Symbiotes</a:t>
            </a:r>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DDEB72-BCBF-4C35-AE51-CE874D26730C}" type="datetime1">
              <a:rPr lang="en-US" smtClean="0"/>
              <a:t>3/5/2019</a:t>
            </a:fld>
            <a:endParaRPr lang="en-US"/>
          </a:p>
        </p:txBody>
      </p:sp>
      <p:sp>
        <p:nvSpPr>
          <p:cNvPr id="8" name="Footer Placeholder 7"/>
          <p:cNvSpPr>
            <a:spLocks noGrp="1"/>
          </p:cNvSpPr>
          <p:nvPr>
            <p:ph type="ftr" sz="quarter" idx="11"/>
          </p:nvPr>
        </p:nvSpPr>
        <p:spPr/>
        <p:txBody>
          <a:bodyPr/>
          <a:lstStyle/>
          <a:p>
            <a:r>
              <a:rPr lang="en-US" smtClean="0"/>
              <a:t>CGC_Symbiotes</a:t>
            </a:r>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D01A9-31DD-4F62-9A72-878101B8EB8B}" type="datetime1">
              <a:rPr lang="en-US" smtClean="0"/>
              <a:t>3/5/2019</a:t>
            </a:fld>
            <a:endParaRPr lang="en-US"/>
          </a:p>
        </p:txBody>
      </p:sp>
      <p:sp>
        <p:nvSpPr>
          <p:cNvPr id="4" name="Footer Placeholder 3"/>
          <p:cNvSpPr>
            <a:spLocks noGrp="1"/>
          </p:cNvSpPr>
          <p:nvPr>
            <p:ph type="ftr" sz="quarter" idx="11"/>
          </p:nvPr>
        </p:nvSpPr>
        <p:spPr/>
        <p:txBody>
          <a:bodyPr/>
          <a:lstStyle/>
          <a:p>
            <a:r>
              <a:rPr lang="en-US" smtClean="0"/>
              <a:t>CGC_Symbiotes</a:t>
            </a:r>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698C1-40E0-4BB4-B81B-FF8CA090C683}" type="datetime1">
              <a:rPr lang="en-US" smtClean="0"/>
              <a:t>3/5/2019</a:t>
            </a:fld>
            <a:endParaRPr lang="en-US"/>
          </a:p>
        </p:txBody>
      </p:sp>
      <p:sp>
        <p:nvSpPr>
          <p:cNvPr id="3" name="Footer Placeholder 2"/>
          <p:cNvSpPr>
            <a:spLocks noGrp="1"/>
          </p:cNvSpPr>
          <p:nvPr>
            <p:ph type="ftr" sz="quarter" idx="11"/>
          </p:nvPr>
        </p:nvSpPr>
        <p:spPr/>
        <p:txBody>
          <a:bodyPr/>
          <a:lstStyle/>
          <a:p>
            <a:r>
              <a:rPr lang="en-US" smtClean="0"/>
              <a:t>CGC_Symbiotes</a:t>
            </a:r>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990AF74-23A8-4009-99CB-A7C159EA1400}" type="datetime1">
              <a:rPr lang="en-US" smtClean="0"/>
              <a:t>3/5/2019</a:t>
            </a:fld>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smtClean="0"/>
              <a:t>CGC_Symbiotes</a:t>
            </a:r>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DB856-6E33-4564-84B2-15DE99AF9773}" type="datetime1">
              <a:rPr lang="en-US" smtClean="0"/>
              <a:t>3/5/2019</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smtClean="0"/>
              <a:t>CGC_Symbiotes</a:t>
            </a:r>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3BE9BA21-5382-4673-880A-250C224AC909}" type="datetime1">
              <a:rPr lang="en-US" smtClean="0"/>
              <a:t>3/5/2019</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CGC_Symbiotes</a:t>
            </a:r>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C1FB725-B704-445C-8851-04D432DE75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0CAA9-3EB5-4AC5-A778-5049C38CA3C1}" type="datetime1">
              <a:rPr lang="en-US" smtClean="0"/>
              <a:t>3/5/2019</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CGC_Symbiotes</a:t>
            </a:r>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t>‹#›</a:t>
            </a:fld>
            <a:endParaRPr lang="en-US"/>
          </a:p>
        </p:txBody>
      </p:sp>
    </p:spTree>
    <p:extLst>
      <p:ext uri="{BB962C8B-B14F-4D97-AF65-F5344CB8AC3E}">
        <p14:creationId xmlns:p14="http://schemas.microsoft.com/office/powerpoint/2010/main" val="24673235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Delloite                                      TechnoUtsav</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Round 2: Ideation</a:t>
            </a:r>
          </a:p>
          <a:p>
            <a:pPr marL="0" indent="0">
              <a:buNone/>
            </a:pPr>
            <a:endParaRPr lang="en-IN" dirty="0"/>
          </a:p>
          <a:p>
            <a:pPr marL="0" indent="0">
              <a:buNone/>
            </a:pPr>
            <a:r>
              <a:rPr lang="en-IN" dirty="0" smtClean="0"/>
              <a:t>Team CGC_Symbiotes</a:t>
            </a:r>
          </a:p>
          <a:p>
            <a:pPr marL="0" indent="0">
              <a:buNone/>
            </a:pPr>
            <a:r>
              <a:rPr lang="en-IN" dirty="0" smtClean="0"/>
              <a:t>Kartik Chawla</a:t>
            </a:r>
          </a:p>
          <a:p>
            <a:pPr marL="0" indent="0">
              <a:buNone/>
            </a:pPr>
            <a:r>
              <a:rPr lang="en-IN" dirty="0" smtClean="0"/>
              <a:t>Bhavya Jain</a:t>
            </a:r>
          </a:p>
          <a:p>
            <a:pPr marL="0" indent="0">
              <a:buNone/>
            </a:pPr>
            <a:r>
              <a:rPr lang="en-IN" dirty="0" smtClean="0"/>
              <a:t>Manik Nagpal</a:t>
            </a:r>
          </a:p>
          <a:p>
            <a:pPr marL="0" indent="0">
              <a:buNone/>
            </a:pPr>
            <a:endParaRPr lang="en-IN" dirty="0"/>
          </a:p>
          <a:p>
            <a:pPr marL="0" indent="0">
              <a:buNone/>
            </a:pPr>
            <a:r>
              <a:rPr lang="en-IN" dirty="0" smtClean="0"/>
              <a:t>Theme Alignment: Internet Of Things</a:t>
            </a:r>
          </a:p>
          <a:p>
            <a:pPr marL="0" indent="0">
              <a:buNone/>
            </a:pPr>
            <a:r>
              <a:rPr lang="en-IN" dirty="0" smtClean="0"/>
              <a:t>Industry Alignment: Life Sciences and Health Care </a:t>
            </a:r>
            <a:endParaRPr lang="en-IN" dirty="0"/>
          </a:p>
        </p:txBody>
      </p:sp>
      <p:sp>
        <p:nvSpPr>
          <p:cNvPr id="4" name="Footer Placeholder 3"/>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15737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problem icon"/>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7648" y="1379652"/>
            <a:ext cx="377128" cy="377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7285" y="1398902"/>
            <a:ext cx="1297671"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a:t>
            </a:r>
            <a:r>
              <a:rPr lang="en-US" sz="1000"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Business Problem</a:t>
            </a:r>
            <a:endPar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356477" y="1286287"/>
            <a:ext cx="1869489" cy="60639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6476" y="2013315"/>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56477" y="2740343"/>
            <a:ext cx="1869489" cy="60639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476" y="3467371"/>
            <a:ext cx="1869489" cy="6063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56475" y="4194399"/>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6476" y="4921427"/>
            <a:ext cx="1869489" cy="60639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56475" y="5648454"/>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13821" y="2126514"/>
            <a:ext cx="865995"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a:t>
            </a:r>
            <a:r>
              <a:rPr lang="en-US" sz="1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Solution</a:t>
            </a:r>
            <a:endPar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2" name="Picture 4" descr="Image result for solut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88" y="2126514"/>
            <a:ext cx="380146" cy="38014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70499" y="2840931"/>
            <a:ext cx="1152638"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44" name="Picture 6" descr="Image result for tech stack icon"/>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94009" y="2861978"/>
            <a:ext cx="310682" cy="35029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870499" y="3591712"/>
            <a:ext cx="1223862"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a:t>
            </a:r>
            <a:r>
              <a:rPr lang="en-US" sz="1000" b="1"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Place/ Positioning</a:t>
            </a:r>
            <a:endPar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pic>
        <p:nvPicPr>
          <p:cNvPr id="46" name="Picture 8" descr="Image result for position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796" y="3615623"/>
            <a:ext cx="332200" cy="3322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694054" y="4208217"/>
            <a:ext cx="1505528"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p>
        </p:txBody>
      </p:sp>
      <p:pic>
        <p:nvPicPr>
          <p:cNvPr id="48" name="Picture 10" descr="Image result for cos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194" y="4331330"/>
            <a:ext cx="296285" cy="35027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764985" y="5101671"/>
            <a:ext cx="1505528" cy="24590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50" name="Picture 12" descr="Image result for technology icon"/>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13" y="5037612"/>
            <a:ext cx="374020" cy="37402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437316" y="5715720"/>
            <a:ext cx="433183" cy="488003"/>
            <a:chOff x="5813659" y="3660088"/>
            <a:chExt cx="673766" cy="946813"/>
          </a:xfrm>
        </p:grpSpPr>
        <p:pic>
          <p:nvPicPr>
            <p:cNvPr id="52" name="Picture 14" descr="Image result for industries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Image result for industries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p:cNvSpPr/>
          <p:nvPr/>
        </p:nvSpPr>
        <p:spPr>
          <a:xfrm>
            <a:off x="959047" y="5755113"/>
            <a:ext cx="1028295" cy="430887"/>
          </a:xfrm>
          <a:prstGeom prst="rect">
            <a:avLst/>
          </a:prstGeom>
        </p:spPr>
        <p:txBody>
          <a:bodyPr wrap="square">
            <a:spAutoFit/>
          </a:bodyPr>
          <a:lstStyle/>
          <a:p>
            <a:pPr algn="ctr">
              <a:lnSpc>
                <a:spcPct val="110000"/>
              </a:lnSpc>
              <a:spcBef>
                <a:spcPts val="300"/>
              </a:spcBef>
              <a:spcAft>
                <a:spcPts val="600"/>
              </a:spcAft>
            </a:pPr>
            <a:r>
              <a:rPr lang="en-US" sz="10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Industry </a:t>
            </a: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Alignment</a:t>
            </a:r>
          </a:p>
        </p:txBody>
      </p:sp>
      <p:cxnSp>
        <p:nvCxnSpPr>
          <p:cNvPr id="5" name="Straight Connector 4"/>
          <p:cNvCxnSpPr/>
          <p:nvPr/>
        </p:nvCxnSpPr>
        <p:spPr>
          <a:xfrm>
            <a:off x="2016316" y="1892678"/>
            <a:ext cx="9654458" cy="0"/>
          </a:xfrm>
          <a:prstGeom prst="line">
            <a:avLst/>
          </a:prstGeom>
          <a:no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2042698" y="2623936"/>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2016316" y="3342535"/>
            <a:ext cx="9654458" cy="0"/>
          </a:xfrm>
          <a:prstGeom prst="line">
            <a:avLst/>
          </a:pr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a:off x="2042698" y="4805932"/>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p:nvCxnSpPr>
        <p:spPr>
          <a:xfrm>
            <a:off x="2016316" y="5527818"/>
            <a:ext cx="9654458" cy="0"/>
          </a:xfrm>
          <a:prstGeom prst="line">
            <a:avLst/>
          </a:prstGeom>
          <a:noFill/>
          <a:ln w="1905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p:nvCxnSpPr>
        <p:spPr>
          <a:xfrm>
            <a:off x="2016316" y="6266422"/>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 name="Rectangle 5"/>
          <p:cNvSpPr/>
          <p:nvPr/>
        </p:nvSpPr>
        <p:spPr>
          <a:xfrm>
            <a:off x="2346036" y="1342729"/>
            <a:ext cx="9194255" cy="400110"/>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There is an issue of silent cardiac attacks while a patient is already under treatment. These attacks could be fatal if no quick measures would be taken. The problem is of lack of information about cardiac arrests to the doctors and nurse stations.</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2352536" y="2013315"/>
            <a:ext cx="9344620" cy="553998"/>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Innovative </a:t>
            </a:r>
            <a:r>
              <a:rPr lang="en-US" sz="1000" dirty="0">
                <a:latin typeface="Verdana" panose="020B0604030504040204" pitchFamily="34" charset="0"/>
                <a:ea typeface="Verdana" panose="020B0604030504040204" pitchFamily="34" charset="0"/>
                <a:cs typeface="Verdana" panose="020B0604030504040204" pitchFamily="34" charset="0"/>
              </a:rPr>
              <a:t>solution enabled by IoT can help address the given problem. Real time data from sensors </a:t>
            </a:r>
            <a:r>
              <a:rPr lang="en-US" sz="1000" dirty="0" smtClean="0">
                <a:latin typeface="Verdana" panose="020B0604030504040204" pitchFamily="34" charset="0"/>
                <a:ea typeface="Verdana" panose="020B0604030504040204" pitchFamily="34" charset="0"/>
                <a:cs typeface="Verdana" panose="020B0604030504040204" pitchFamily="34" charset="0"/>
              </a:rPr>
              <a:t>connected with the heartbeat sensing device. If the readings become abnormal(that means any cardiac arrest occurred), the data will be immediately sent to hospital staff and particular doctor in the form of SMS or a distress message.</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2381126" y="2742415"/>
            <a:ext cx="9316030" cy="400110"/>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Arduino </a:t>
            </a:r>
            <a:r>
              <a:rPr lang="en-US" sz="1000" dirty="0">
                <a:latin typeface="Verdana" panose="020B0604030504040204" pitchFamily="34" charset="0"/>
                <a:ea typeface="Verdana" panose="020B0604030504040204" pitchFamily="34" charset="0"/>
                <a:cs typeface="Verdana" panose="020B0604030504040204" pitchFamily="34" charset="0"/>
              </a:rPr>
              <a:t>Uno + GPS module / Mobile </a:t>
            </a:r>
            <a:r>
              <a:rPr lang="en-US" sz="1000" dirty="0" smtClean="0">
                <a:latin typeface="Verdana" panose="020B0604030504040204" pitchFamily="34" charset="0"/>
                <a:ea typeface="Verdana" panose="020B0604030504040204" pitchFamily="34" charset="0"/>
                <a:cs typeface="Verdana" panose="020B0604030504040204" pitchFamily="34" charset="0"/>
              </a:rPr>
              <a:t>application Node </a:t>
            </a:r>
            <a:r>
              <a:rPr lang="en-US" sz="1000" dirty="0">
                <a:latin typeface="Verdana" panose="020B0604030504040204" pitchFamily="34" charset="0"/>
                <a:ea typeface="Verdana" panose="020B0604030504040204" pitchFamily="34" charset="0"/>
                <a:cs typeface="Verdana" panose="020B0604030504040204" pitchFamily="34" charset="0"/>
              </a:rPr>
              <a:t>MCU ESP8266 (Wifi Board) </a:t>
            </a:r>
            <a:r>
              <a:rPr lang="en-US" sz="1000" dirty="0" smtClean="0">
                <a:latin typeface="Verdana" panose="020B0604030504040204" pitchFamily="34" charset="0"/>
                <a:ea typeface="Verdana" panose="020B0604030504040204" pitchFamily="34" charset="0"/>
                <a:cs typeface="Verdana" panose="020B0604030504040204" pitchFamily="34" charset="0"/>
              </a:rPr>
              <a:t>, AMQP(for Messaging), Node.Js, Resistors, Arduino Compiler, Programing language(C++), Crystal Oscillator, Heartbeat sensor. </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381125" y="3475348"/>
            <a:ext cx="9386001" cy="400110"/>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This solution will help in real time monitoring of health conditions of the patient with critical illness mainly related to heart. And also the major benefit for this solution is that it can save many lives by getting quick medical attentions for any non predicted sudden heart problems. </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2346036" y="4277122"/>
            <a:ext cx="6096000" cy="438582"/>
          </a:xfrm>
          <a:prstGeom prst="rect">
            <a:avLst/>
          </a:prstGeom>
        </p:spPr>
        <p:txBody>
          <a:bodyPr>
            <a:spAutoFit/>
          </a:bodyPr>
          <a:lstStyle/>
          <a:p>
            <a:pPr marL="0" lvl="1">
              <a:spcBef>
                <a:spcPts val="300"/>
              </a:spcBef>
              <a:buSzPct val="100000"/>
            </a:pPr>
            <a:r>
              <a:rPr lang="en-US" sz="1000" b="1" dirty="0" smtClean="0">
                <a:latin typeface="Verdana" panose="020B0604030504040204" pitchFamily="34" charset="0"/>
                <a:ea typeface="Verdana" panose="020B0604030504040204" pitchFamily="34" charset="0"/>
                <a:cs typeface="Verdana" panose="020B0604030504040204" pitchFamily="34" charset="0"/>
              </a:rPr>
              <a:t>Effort</a:t>
            </a:r>
            <a:r>
              <a:rPr lang="en-US" sz="1000" dirty="0" smtClean="0">
                <a:latin typeface="Verdana" panose="020B0604030504040204" pitchFamily="34" charset="0"/>
                <a:ea typeface="Verdana" panose="020B0604030504040204" pitchFamily="34" charset="0"/>
                <a:cs typeface="Verdana" panose="020B0604030504040204" pitchFamily="34" charset="0"/>
              </a:rPr>
              <a:t>: Person </a:t>
            </a:r>
            <a:r>
              <a:rPr lang="en-US" sz="1000" dirty="0">
                <a:latin typeface="Verdana" panose="020B0604030504040204" pitchFamily="34" charset="0"/>
                <a:ea typeface="Verdana" panose="020B0604030504040204" pitchFamily="34" charset="0"/>
                <a:cs typeface="Verdana" panose="020B0604030504040204" pitchFamily="34" charset="0"/>
              </a:rPr>
              <a:t>Hours - 3 person * </a:t>
            </a:r>
            <a:r>
              <a:rPr lang="en-US" sz="1000" dirty="0" smtClean="0">
                <a:latin typeface="Verdana" panose="020B0604030504040204" pitchFamily="34" charset="0"/>
                <a:ea typeface="Verdana" panose="020B0604030504040204" pitchFamily="34" charset="0"/>
                <a:cs typeface="Verdana" panose="020B0604030504040204" pitchFamily="34" charset="0"/>
              </a:rPr>
              <a:t>105(7 hours*5 </a:t>
            </a:r>
            <a:r>
              <a:rPr lang="en-US" sz="1000" dirty="0">
                <a:latin typeface="Verdana" panose="020B0604030504040204" pitchFamily="34" charset="0"/>
                <a:ea typeface="Verdana" panose="020B0604030504040204" pitchFamily="34" charset="0"/>
                <a:cs typeface="Verdana" panose="020B0604030504040204" pitchFamily="34" charset="0"/>
              </a:rPr>
              <a:t>days*3weeks) = </a:t>
            </a:r>
            <a:r>
              <a:rPr lang="en-US" sz="1000" dirty="0" smtClean="0">
                <a:latin typeface="Verdana" panose="020B0604030504040204" pitchFamily="34" charset="0"/>
                <a:ea typeface="Verdana" panose="020B0604030504040204" pitchFamily="34" charset="0"/>
                <a:cs typeface="Verdana" panose="020B0604030504040204" pitchFamily="34" charset="0"/>
              </a:rPr>
              <a:t>315 </a:t>
            </a:r>
            <a:r>
              <a:rPr lang="en-US" sz="1000" dirty="0">
                <a:latin typeface="Verdana" panose="020B0604030504040204" pitchFamily="34" charset="0"/>
                <a:ea typeface="Verdana" panose="020B0604030504040204" pitchFamily="34" charset="0"/>
                <a:cs typeface="Verdana" panose="020B0604030504040204" pitchFamily="34" charset="0"/>
              </a:rPr>
              <a:t>hours</a:t>
            </a:r>
          </a:p>
          <a:p>
            <a:pPr marL="0" lvl="1">
              <a:spcBef>
                <a:spcPts val="300"/>
              </a:spcBef>
              <a:buSzPct val="100000"/>
            </a:pPr>
            <a:r>
              <a:rPr lang="en-US" sz="1000" b="1" dirty="0">
                <a:latin typeface="Verdana" panose="020B0604030504040204" pitchFamily="34" charset="0"/>
                <a:ea typeface="Verdana" panose="020B0604030504040204" pitchFamily="34" charset="0"/>
                <a:cs typeface="Verdana" panose="020B0604030504040204" pitchFamily="34" charset="0"/>
              </a:rPr>
              <a:t>   Cost</a:t>
            </a:r>
            <a:r>
              <a:rPr lang="en-US" sz="1000" dirty="0" smtClean="0">
                <a:latin typeface="Verdana" panose="020B0604030504040204" pitchFamily="34" charset="0"/>
                <a:ea typeface="Verdana" panose="020B0604030504040204" pitchFamily="34" charset="0"/>
                <a:cs typeface="Verdana" panose="020B0604030504040204" pitchFamily="34" charset="0"/>
              </a:rPr>
              <a:t>:   Hardware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4500 - 9000</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2398252" y="5085962"/>
            <a:ext cx="396262" cy="246221"/>
          </a:xfrm>
          <a:prstGeom prst="rect">
            <a:avLst/>
          </a:prstGeom>
        </p:spPr>
        <p:txBody>
          <a:bodyPr wrap="non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IoT</a:t>
            </a:r>
          </a:p>
        </p:txBody>
      </p:sp>
      <p:sp>
        <p:nvSpPr>
          <p:cNvPr id="14" name="Rectangle 13"/>
          <p:cNvSpPr/>
          <p:nvPr/>
        </p:nvSpPr>
        <p:spPr>
          <a:xfrm>
            <a:off x="2346435" y="5739882"/>
            <a:ext cx="2109873" cy="246221"/>
          </a:xfrm>
          <a:prstGeom prst="rect">
            <a:avLst/>
          </a:prstGeom>
        </p:spPr>
        <p:txBody>
          <a:bodyPr wrap="non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Life Sciences and Health Care</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4" name="Straight Connector 63"/>
          <p:cNvCxnSpPr/>
          <p:nvPr/>
        </p:nvCxnSpPr>
        <p:spPr>
          <a:xfrm>
            <a:off x="2016316" y="4073762"/>
            <a:ext cx="9654458" cy="0"/>
          </a:xfrm>
          <a:prstGeom prst="line">
            <a:avLst/>
          </a:prstGeom>
          <a:noFill/>
          <a:ln w="1905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265556" y="802885"/>
            <a:ext cx="2051326" cy="276614"/>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Defined Deliverables</a:t>
            </a:r>
          </a:p>
        </p:txBody>
      </p:sp>
      <p:sp>
        <p:nvSpPr>
          <p:cNvPr id="16" name="Rectangle 15"/>
          <p:cNvSpPr/>
          <p:nvPr/>
        </p:nvSpPr>
        <p:spPr>
          <a:xfrm>
            <a:off x="6042617" y="797851"/>
            <a:ext cx="1654619" cy="295466"/>
          </a:xfrm>
          <a:prstGeom prst="rect">
            <a:avLst/>
          </a:prstGeom>
        </p:spPr>
        <p:txBody>
          <a:bodyPr wrap="square">
            <a:spAutoFit/>
          </a:bodyPr>
          <a:lstStyle/>
          <a:p>
            <a:pPr algn="ctr">
              <a:lnSpc>
                <a:spcPct val="110000"/>
              </a:lnSpc>
            </a:pPr>
            <a:r>
              <a:rPr lang="en-US"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Use </a:t>
            </a: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Case</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Text Placeholder 3"/>
          <p:cNvSpPr txBox="1">
            <a:spLocks/>
          </p:cNvSpPr>
          <p:nvPr/>
        </p:nvSpPr>
        <p:spPr>
          <a:xfrm>
            <a:off x="356474" y="251427"/>
            <a:ext cx="10417033" cy="3692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Round</a:t>
            </a:r>
            <a:r>
              <a:rPr kumimoji="0" lang="en-US" sz="2400" b="1" i="1" u="none" strike="noStrike" kern="1200" cap="none" spc="0" normalizeH="0" noProof="0" dirty="0" smtClean="0">
                <a:ln>
                  <a:noFill/>
                </a:ln>
                <a:solidFill>
                  <a:schemeClr val="accent6"/>
                </a:solidFill>
                <a:effectLst/>
                <a:uLnTx/>
                <a:uFillTx/>
                <a:latin typeface="Verdana"/>
                <a:ea typeface="+mn-ea"/>
                <a:cs typeface="+mn-cs"/>
              </a:rPr>
              <a:t> 2 </a:t>
            </a: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Phase 1 – Ideation – </a:t>
            </a:r>
            <a:r>
              <a:rPr lang="en-US" sz="2400" b="1" i="1" dirty="0" smtClean="0">
                <a:solidFill>
                  <a:schemeClr val="accent6"/>
                </a:solidFill>
                <a:latin typeface="Verdana"/>
              </a:rPr>
              <a:t>Patient Surveillance</a:t>
            </a:r>
            <a:endParaRPr kumimoji="0" lang="en-US" sz="2400" b="1" i="1" u="none" strike="noStrike" kern="1200" cap="none" spc="0" normalizeH="0" baseline="0" noProof="0" dirty="0">
              <a:ln>
                <a:noFill/>
              </a:ln>
              <a:solidFill>
                <a:schemeClr val="accent6"/>
              </a:solidFill>
              <a:effectLst/>
              <a:uLnTx/>
              <a:uFillTx/>
              <a:latin typeface="Verdana"/>
              <a:ea typeface="+mn-ea"/>
              <a:cs typeface="+mn-cs"/>
            </a:endParaRPr>
          </a:p>
        </p:txBody>
      </p:sp>
    </p:spTree>
    <p:extLst>
      <p:ext uri="{BB962C8B-B14F-4D97-AF65-F5344CB8AC3E}">
        <p14:creationId xmlns:p14="http://schemas.microsoft.com/office/powerpoint/2010/main" val="612682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36065"/>
            <a:ext cx="10515600" cy="522259"/>
          </a:xfrm>
          <a:prstGeom prst="rect">
            <a:avLst/>
          </a:prstGeom>
        </p:spPr>
        <p:txBody>
          <a:bodyPr wrap="square">
            <a:spAutoFit/>
          </a:bodyPr>
          <a:lstStyle/>
          <a:p>
            <a:pPr>
              <a:lnSpc>
                <a:spcPct val="110000"/>
              </a:lnSpc>
              <a:spcBef>
                <a:spcPts val="300"/>
              </a:spcBef>
              <a:spcAft>
                <a:spcPts val="600"/>
              </a:spcAft>
            </a:pPr>
            <a:r>
              <a:rPr lang="en-US" sz="2800" b="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Brief </a:t>
            </a:r>
            <a:r>
              <a:rPr lang="en-US" sz="2800" b="1"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Business Problem</a:t>
            </a:r>
            <a:endParaRPr lang="en-US" sz="2800" b="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Content Placeholder 4"/>
          <p:cNvSpPr>
            <a:spLocks noGrp="1"/>
          </p:cNvSpPr>
          <p:nvPr>
            <p:ph idx="1"/>
          </p:nvPr>
        </p:nvSpPr>
        <p:spPr>
          <a:xfrm>
            <a:off x="838200" y="1825625"/>
            <a:ext cx="10515600" cy="2246769"/>
          </a:xfrm>
          <a:prstGeom prst="rect">
            <a:avLst/>
          </a:prstGeom>
        </p:spPr>
        <p:txBody>
          <a:bodyPr wrap="square">
            <a:spAutoFit/>
          </a:bodyPr>
          <a:lstStyle/>
          <a:p>
            <a:pPr marL="0" lvl="1" indent="0">
              <a:spcBef>
                <a:spcPts val="300"/>
              </a:spcBef>
              <a:buSzPct val="100000"/>
              <a:buNone/>
            </a:pPr>
            <a:r>
              <a:rPr lang="en-US" sz="2000" dirty="0" smtClean="0">
                <a:latin typeface="Times New Roman" pitchFamily="18" charset="0"/>
                <a:ea typeface="Verdana" panose="020B0604030504040204" pitchFamily="34" charset="0"/>
                <a:cs typeface="Times New Roman" pitchFamily="18" charset="0"/>
              </a:rPr>
              <a:t>There is an issue of silent cardiac attacks while a patient is already under treatment. These attacks could be fatal if no quick measures </a:t>
            </a:r>
            <a:r>
              <a:rPr lang="en-US" sz="2000" dirty="0" smtClean="0">
                <a:latin typeface="Times New Roman" pitchFamily="18" charset="0"/>
                <a:ea typeface="Verdana" panose="020B0604030504040204" pitchFamily="34" charset="0"/>
                <a:cs typeface="Times New Roman" pitchFamily="18" charset="0"/>
              </a:rPr>
              <a:t>are taken</a:t>
            </a:r>
            <a:r>
              <a:rPr lang="en-US" sz="2000" dirty="0" smtClean="0">
                <a:latin typeface="Times New Roman" pitchFamily="18" charset="0"/>
                <a:ea typeface="Verdana" panose="020B0604030504040204" pitchFamily="34" charset="0"/>
                <a:cs typeface="Times New Roman" pitchFamily="18" charset="0"/>
              </a:rPr>
              <a:t>. The problem is of lack of information about cardiac arrests to the doctors and nurse </a:t>
            </a:r>
            <a:r>
              <a:rPr lang="en-US" sz="2000" dirty="0" smtClean="0">
                <a:latin typeface="Times New Roman" pitchFamily="18" charset="0"/>
                <a:ea typeface="Verdana" panose="020B0604030504040204" pitchFamily="34" charset="0"/>
                <a:cs typeface="Times New Roman" pitchFamily="18" charset="0"/>
              </a:rPr>
              <a:t>stations, basically  the problem is   non-Availability of Doctors as sometimes the Patient may be facing a lot of Problems that  may lead to Sudde</a:t>
            </a:r>
            <a:r>
              <a:rPr lang="en-US" sz="2000" dirty="0" smtClean="0">
                <a:latin typeface="Times New Roman" pitchFamily="18" charset="0"/>
                <a:ea typeface="Verdana" panose="020B0604030504040204" pitchFamily="34" charset="0"/>
                <a:cs typeface="Times New Roman" pitchFamily="18" charset="0"/>
              </a:rPr>
              <a:t>n Death ,so for getting  the Proper condition of a Patient and to know about the Heartbeat is going  constant or whether they are having  a lot of Disruptions  so there are lot of Problems which  Patient have to Suffer in I.C.U. when his/her Treatment is going on and Doctor could not be Available for 24 hrs</a:t>
            </a:r>
            <a:r>
              <a:rPr lang="en-US" sz="2000" dirty="0">
                <a:latin typeface="Times New Roman" pitchFamily="18" charset="0"/>
                <a:ea typeface="Verdana" panose="020B0604030504040204" pitchFamily="34" charset="0"/>
                <a:cs typeface="Times New Roman" pitchFamily="18" charset="0"/>
              </a:rPr>
              <a:t>.</a:t>
            </a:r>
            <a:r>
              <a:rPr lang="en-US" sz="2000" dirty="0" smtClean="0">
                <a:latin typeface="Times New Roman" pitchFamily="18" charset="0"/>
                <a:ea typeface="Verdana" panose="020B0604030504040204" pitchFamily="34" charset="0"/>
                <a:cs typeface="Times New Roman" pitchFamily="18" charset="0"/>
              </a:rPr>
              <a:t> </a:t>
            </a:r>
            <a:endParaRPr lang="en-US" sz="2000" dirty="0">
              <a:latin typeface="Times New Roman" pitchFamily="18" charset="0"/>
              <a:ea typeface="Verdana" panose="020B0604030504040204" pitchFamily="34"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38524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05353"/>
            <a:ext cx="10515600" cy="645113"/>
          </a:xfrm>
          <a:prstGeom prst="rect">
            <a:avLst/>
          </a:prstGeom>
        </p:spPr>
        <p:txBody>
          <a:bodyPr wrap="square">
            <a:spAutoFit/>
          </a:bodyPr>
          <a:lstStyle/>
          <a:p>
            <a:pPr algn="ctr">
              <a:lnSpc>
                <a:spcPct val="110000"/>
              </a:lnSpc>
              <a:spcBef>
                <a:spcPts val="300"/>
              </a:spcBef>
              <a:spcAft>
                <a:spcPts val="600"/>
              </a:spcAft>
            </a:pPr>
            <a:r>
              <a:rPr lang="en-US" sz="36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Proposed Solution</a:t>
            </a:r>
            <a:endParaRPr lang="en-US" sz="36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Content Placeholder 4"/>
          <p:cNvSpPr>
            <a:spLocks noGrp="1"/>
          </p:cNvSpPr>
          <p:nvPr>
            <p:ph idx="1"/>
          </p:nvPr>
        </p:nvSpPr>
        <p:spPr>
          <a:xfrm>
            <a:off x="838200" y="1825625"/>
            <a:ext cx="10515600" cy="2554545"/>
          </a:xfrm>
          <a:prstGeom prst="rect">
            <a:avLst/>
          </a:prstGeom>
        </p:spPr>
        <p:txBody>
          <a:bodyPr wrap="square">
            <a:spAutoFit/>
          </a:bodyPr>
          <a:lstStyle/>
          <a:p>
            <a:pPr marL="0" lvl="1" indent="0">
              <a:spcBef>
                <a:spcPts val="300"/>
              </a:spcBef>
              <a:buSzPct val="100000"/>
              <a:buNone/>
            </a:pPr>
            <a:r>
              <a:rPr lang="en-US" sz="2000" dirty="0" smtClean="0">
                <a:latin typeface="Times New Roman" pitchFamily="18" charset="0"/>
                <a:ea typeface="Verdana" panose="020B0604030504040204" pitchFamily="34" charset="0"/>
                <a:cs typeface="Times New Roman" pitchFamily="18" charset="0"/>
              </a:rPr>
              <a:t>Innovative </a:t>
            </a:r>
            <a:r>
              <a:rPr lang="en-US" sz="2000" dirty="0">
                <a:latin typeface="Times New Roman" pitchFamily="18" charset="0"/>
                <a:ea typeface="Verdana" panose="020B0604030504040204" pitchFamily="34" charset="0"/>
                <a:cs typeface="Times New Roman" pitchFamily="18" charset="0"/>
              </a:rPr>
              <a:t>solution enabled by IoT can help address the given problem. Real time data from sensors </a:t>
            </a:r>
            <a:r>
              <a:rPr lang="en-US" sz="2000" dirty="0" smtClean="0">
                <a:latin typeface="Times New Roman" pitchFamily="18" charset="0"/>
                <a:ea typeface="Verdana" panose="020B0604030504040204" pitchFamily="34" charset="0"/>
                <a:cs typeface="Times New Roman" pitchFamily="18" charset="0"/>
              </a:rPr>
              <a:t>connected with the heartbeat sensing device. If the readings become abnormal(that means any cardiac arrest occurred), the data will be immediately sent to hospital staff and particular doctor in the form of SMS or a distress message</a:t>
            </a:r>
            <a:r>
              <a:rPr lang="en-US" sz="2000" dirty="0" smtClean="0">
                <a:latin typeface="Times New Roman" pitchFamily="18" charset="0"/>
                <a:ea typeface="Verdana" panose="020B0604030504040204" pitchFamily="34" charset="0"/>
                <a:cs typeface="Times New Roman" pitchFamily="18" charset="0"/>
              </a:rPr>
              <a:t>. This message will be sent through the AMQP protocol that is the latest protocol for sending messages through IOT network. AMQP is famous for security like end to end encryption for the data and information sent from the device to the doctor’s device. </a:t>
            </a:r>
            <a:r>
              <a:rPr lang="en-US" sz="2000" dirty="0" smtClean="0">
                <a:latin typeface="Times New Roman" pitchFamily="18" charset="0"/>
                <a:ea typeface="Verdana" panose="020B0604030504040204" pitchFamily="34" charset="0"/>
                <a:cs typeface="Times New Roman" pitchFamily="18" charset="0"/>
              </a:rPr>
              <a:t>From this Distress message Doctor or Hospital Staff can be Aware about the Health of the Patient and from this Doctor or Hospital Staff can be available for his</a:t>
            </a:r>
            <a:endParaRPr lang="en-US" sz="2000" dirty="0">
              <a:latin typeface="Times New Roman" pitchFamily="18" charset="0"/>
              <a:ea typeface="Verdana" panose="020B0604030504040204" pitchFamily="34"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370941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Proposed Tech Stack</a:t>
            </a:r>
            <a:endParaRPr lang="en-IN" dirty="0"/>
          </a:p>
        </p:txBody>
      </p:sp>
      <p:sp>
        <p:nvSpPr>
          <p:cNvPr id="3" name="Content Placeholder 2"/>
          <p:cNvSpPr>
            <a:spLocks noGrp="1"/>
          </p:cNvSpPr>
          <p:nvPr>
            <p:ph idx="1"/>
          </p:nvPr>
        </p:nvSpPr>
        <p:spPr/>
        <p:txBody>
          <a:bodyPr>
            <a:normAutofit/>
          </a:bodyPr>
          <a:lstStyle/>
          <a:p>
            <a:r>
              <a:rPr lang="en-US" sz="2000" dirty="0" err="1" smtClean="0">
                <a:latin typeface="Times New Roman" pitchFamily="18" charset="0"/>
                <a:ea typeface="Verdana" panose="020B0604030504040204" pitchFamily="34" charset="0"/>
                <a:cs typeface="Times New Roman" pitchFamily="18" charset="0"/>
              </a:rPr>
              <a:t>Arduino</a:t>
            </a:r>
            <a:r>
              <a:rPr lang="en-US" sz="2000" dirty="0" smtClean="0">
                <a:latin typeface="Times New Roman" pitchFamily="18" charset="0"/>
                <a:ea typeface="Verdana" panose="020B0604030504040204" pitchFamily="34" charset="0"/>
                <a:cs typeface="Times New Roman" pitchFamily="18" charset="0"/>
              </a:rPr>
              <a:t> Uno + GPS module / Mobile application Node MCU ESP8266 (</a:t>
            </a:r>
            <a:r>
              <a:rPr lang="en-US" sz="2000" dirty="0" err="1" smtClean="0">
                <a:latin typeface="Times New Roman" pitchFamily="18" charset="0"/>
                <a:ea typeface="Verdana" panose="020B0604030504040204" pitchFamily="34" charset="0"/>
                <a:cs typeface="Times New Roman" pitchFamily="18" charset="0"/>
              </a:rPr>
              <a:t>Wifi</a:t>
            </a:r>
            <a:r>
              <a:rPr lang="en-US" sz="2000" dirty="0" smtClean="0">
                <a:latin typeface="Times New Roman" pitchFamily="18" charset="0"/>
                <a:ea typeface="Verdana" panose="020B0604030504040204" pitchFamily="34" charset="0"/>
                <a:cs typeface="Times New Roman" pitchFamily="18" charset="0"/>
              </a:rPr>
              <a:t> Board) </a:t>
            </a:r>
          </a:p>
          <a:p>
            <a:r>
              <a:rPr lang="en-US" sz="2000" dirty="0" smtClean="0">
                <a:latin typeface="Times New Roman" pitchFamily="18" charset="0"/>
                <a:ea typeface="Verdana" panose="020B0604030504040204" pitchFamily="34" charset="0"/>
                <a:cs typeface="Times New Roman" pitchFamily="18" charset="0"/>
              </a:rPr>
              <a:t> AMQP(for Messaging)</a:t>
            </a:r>
          </a:p>
          <a:p>
            <a:r>
              <a:rPr lang="en-US" sz="2000" dirty="0" smtClean="0">
                <a:latin typeface="Times New Roman" pitchFamily="18" charset="0"/>
                <a:ea typeface="Verdana" panose="020B0604030504040204" pitchFamily="34" charset="0"/>
                <a:cs typeface="Times New Roman" pitchFamily="18" charset="0"/>
              </a:rPr>
              <a:t> </a:t>
            </a:r>
            <a:r>
              <a:rPr lang="en-US" sz="2000" dirty="0" err="1" smtClean="0">
                <a:latin typeface="Times New Roman" pitchFamily="18" charset="0"/>
                <a:ea typeface="Verdana" panose="020B0604030504040204" pitchFamily="34" charset="0"/>
                <a:cs typeface="Times New Roman" pitchFamily="18" charset="0"/>
              </a:rPr>
              <a:t>Node.Js</a:t>
            </a:r>
            <a:endParaRPr lang="en-US" sz="2000" dirty="0" smtClean="0">
              <a:latin typeface="Times New Roman" pitchFamily="18" charset="0"/>
              <a:ea typeface="Verdana" panose="020B0604030504040204" pitchFamily="34" charset="0"/>
              <a:cs typeface="Times New Roman" pitchFamily="18" charset="0"/>
            </a:endParaRPr>
          </a:p>
          <a:p>
            <a:r>
              <a:rPr lang="en-US" sz="2000" dirty="0" smtClean="0">
                <a:latin typeface="Times New Roman" pitchFamily="18" charset="0"/>
                <a:ea typeface="Verdana" panose="020B0604030504040204" pitchFamily="34" charset="0"/>
                <a:cs typeface="Times New Roman" pitchFamily="18" charset="0"/>
              </a:rPr>
              <a:t> Resistors</a:t>
            </a:r>
          </a:p>
          <a:p>
            <a:r>
              <a:rPr lang="en-US" sz="2000" dirty="0" smtClean="0">
                <a:latin typeface="Times New Roman" pitchFamily="18" charset="0"/>
                <a:ea typeface="Verdana" panose="020B0604030504040204" pitchFamily="34" charset="0"/>
                <a:cs typeface="Times New Roman" pitchFamily="18" charset="0"/>
              </a:rPr>
              <a:t> </a:t>
            </a:r>
            <a:r>
              <a:rPr lang="en-US" sz="2000" dirty="0" err="1" smtClean="0">
                <a:latin typeface="Times New Roman" pitchFamily="18" charset="0"/>
                <a:ea typeface="Verdana" panose="020B0604030504040204" pitchFamily="34" charset="0"/>
                <a:cs typeface="Times New Roman" pitchFamily="18" charset="0"/>
              </a:rPr>
              <a:t>Arduino</a:t>
            </a:r>
            <a:r>
              <a:rPr lang="en-US" sz="2000" dirty="0" smtClean="0">
                <a:latin typeface="Times New Roman" pitchFamily="18" charset="0"/>
                <a:ea typeface="Verdana" panose="020B0604030504040204" pitchFamily="34" charset="0"/>
                <a:cs typeface="Times New Roman" pitchFamily="18" charset="0"/>
              </a:rPr>
              <a:t> Compiler</a:t>
            </a:r>
          </a:p>
          <a:p>
            <a:r>
              <a:rPr lang="en-US" sz="2000" dirty="0" smtClean="0">
                <a:latin typeface="Times New Roman" pitchFamily="18" charset="0"/>
                <a:ea typeface="Verdana" panose="020B0604030504040204" pitchFamily="34" charset="0"/>
                <a:cs typeface="Times New Roman" pitchFamily="18" charset="0"/>
              </a:rPr>
              <a:t> Programing language(C++)</a:t>
            </a:r>
          </a:p>
          <a:p>
            <a:r>
              <a:rPr lang="en-US" sz="2000" dirty="0" smtClean="0">
                <a:latin typeface="Times New Roman" pitchFamily="18" charset="0"/>
                <a:ea typeface="Verdana" panose="020B0604030504040204" pitchFamily="34" charset="0"/>
                <a:cs typeface="Times New Roman" pitchFamily="18" charset="0"/>
              </a:rPr>
              <a:t> Crystal Oscillator</a:t>
            </a:r>
          </a:p>
          <a:p>
            <a:r>
              <a:rPr lang="en-US" sz="2000" dirty="0" smtClean="0">
                <a:latin typeface="Times New Roman" pitchFamily="18" charset="0"/>
                <a:ea typeface="Verdana" panose="020B0604030504040204" pitchFamily="34" charset="0"/>
                <a:cs typeface="Times New Roman" pitchFamily="18" charset="0"/>
              </a:rPr>
              <a:t> Heartbeat sensor</a:t>
            </a:r>
            <a:endParaRPr lang="en-IN" sz="20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2802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spcBef>
                <a:spcPts val="300"/>
              </a:spcBef>
              <a:spcAft>
                <a:spcPts val="600"/>
              </a:spcAft>
            </a:pPr>
            <a:r>
              <a:rPr lang="en-US"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Place/ Positioning</a:t>
            </a:r>
            <a:endParaRPr lang="en-US"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ea typeface="Verdana" panose="020B0604030504040204" pitchFamily="34" charset="0"/>
                <a:cs typeface="Times New Roman" pitchFamily="18" charset="0"/>
              </a:rPr>
              <a:t>This solution will help in real time monitoring of health conditions of the patient with critical illness mainly related to heart. And also the major benefit for this solution is that it can save many lives by getting quick medical attentions for any non predicted sudden heart problems</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294129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203510"/>
            <a:ext cx="9366325" cy="1143000"/>
          </a:xfrm>
        </p:spPr>
        <p:txBody>
          <a:bodyPr>
            <a:normAutofit fontScale="90000"/>
          </a:bodyPr>
          <a:lstStyle/>
          <a:p>
            <a:r>
              <a:rPr lang="en-US"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br>
              <a:rPr lang="en-US" b="1"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3" name="Content Placeholder 2"/>
          <p:cNvSpPr>
            <a:spLocks noGrp="1"/>
          </p:cNvSpPr>
          <p:nvPr>
            <p:ph idx="1"/>
          </p:nvPr>
        </p:nvSpPr>
        <p:spPr/>
        <p:txBody>
          <a:bodyPr>
            <a:normAutofit/>
          </a:bodyPr>
          <a:lstStyle/>
          <a:p>
            <a:pPr marL="0" lvl="1">
              <a:spcBef>
                <a:spcPts val="300"/>
              </a:spcBef>
              <a:buSzPct val="100000"/>
            </a:pPr>
            <a:r>
              <a:rPr lang="en-US" sz="2000" b="1" dirty="0">
                <a:latin typeface="Times New Roman" pitchFamily="18" charset="0"/>
                <a:ea typeface="Verdana" panose="020B0604030504040204" pitchFamily="34" charset="0"/>
                <a:cs typeface="Times New Roman" pitchFamily="18" charset="0"/>
              </a:rPr>
              <a:t>Effort</a:t>
            </a:r>
            <a:r>
              <a:rPr lang="en-US" sz="2000" dirty="0">
                <a:latin typeface="Times New Roman" pitchFamily="18" charset="0"/>
                <a:ea typeface="Verdana" panose="020B0604030504040204" pitchFamily="34" charset="0"/>
                <a:cs typeface="Times New Roman" pitchFamily="18" charset="0"/>
              </a:rPr>
              <a:t>: Person Hours - 3 person * 105(7 hours*5 days*3weeks) = 315 hours</a:t>
            </a:r>
          </a:p>
          <a:p>
            <a:pPr marL="0" lvl="1">
              <a:spcBef>
                <a:spcPts val="300"/>
              </a:spcBef>
              <a:buSzPct val="100000"/>
            </a:pPr>
            <a:endParaRPr lang="en-US" sz="2000" b="1" dirty="0" smtClean="0">
              <a:latin typeface="Times New Roman" pitchFamily="18" charset="0"/>
              <a:ea typeface="Verdana" panose="020B0604030504040204" pitchFamily="34" charset="0"/>
              <a:cs typeface="Times New Roman" pitchFamily="18" charset="0"/>
            </a:endParaRPr>
          </a:p>
          <a:p>
            <a:pPr marL="0" lvl="1">
              <a:spcBef>
                <a:spcPts val="300"/>
              </a:spcBef>
              <a:buSzPct val="100000"/>
            </a:pPr>
            <a:r>
              <a:rPr lang="en-US" sz="2000" b="1" dirty="0" smtClean="0">
                <a:latin typeface="Times New Roman" pitchFamily="18" charset="0"/>
                <a:ea typeface="Verdana" panose="020B0604030504040204" pitchFamily="34" charset="0"/>
                <a:cs typeface="Times New Roman" pitchFamily="18" charset="0"/>
              </a:rPr>
              <a:t>Cost</a:t>
            </a:r>
            <a:r>
              <a:rPr lang="en-US" sz="2000" dirty="0">
                <a:latin typeface="Times New Roman" pitchFamily="18" charset="0"/>
                <a:ea typeface="Verdana" panose="020B0604030504040204" pitchFamily="34" charset="0"/>
                <a:cs typeface="Times New Roman" pitchFamily="18" charset="0"/>
              </a:rPr>
              <a:t>:   Hardware </a:t>
            </a:r>
            <a:endParaRPr lang="en-US" sz="2000" dirty="0" smtClean="0">
              <a:latin typeface="Times New Roman" pitchFamily="18" charset="0"/>
              <a:ea typeface="Verdana" panose="020B0604030504040204" pitchFamily="34" charset="0"/>
              <a:cs typeface="Times New Roman" pitchFamily="18" charset="0"/>
            </a:endParaRPr>
          </a:p>
          <a:p>
            <a:pPr marL="0" lvl="1" indent="0">
              <a:spcBef>
                <a:spcPts val="300"/>
              </a:spcBef>
              <a:buSzPct val="100000"/>
              <a:buNone/>
            </a:pPr>
            <a:r>
              <a:rPr lang="en-US" sz="2000" dirty="0">
                <a:latin typeface="Times New Roman" pitchFamily="18" charset="0"/>
                <a:ea typeface="Verdana" panose="020B0604030504040204" pitchFamily="34" charset="0"/>
                <a:cs typeface="Times New Roman" pitchFamily="18" charset="0"/>
              </a:rPr>
              <a:t> </a:t>
            </a:r>
            <a:r>
              <a:rPr lang="en-US" sz="2000" dirty="0" smtClean="0">
                <a:latin typeface="Times New Roman" pitchFamily="18" charset="0"/>
                <a:ea typeface="Verdana" panose="020B0604030504040204" pitchFamily="34" charset="0"/>
                <a:cs typeface="Times New Roman" pitchFamily="18" charset="0"/>
              </a:rPr>
              <a:t>                      (IOT Processor, breadboard, wires, sensors and other </a:t>
            </a:r>
            <a:r>
              <a:rPr lang="en-US" sz="2000" dirty="0" err="1" smtClean="0">
                <a:latin typeface="Times New Roman" pitchFamily="18" charset="0"/>
                <a:ea typeface="Verdana" panose="020B0604030504040204" pitchFamily="34" charset="0"/>
                <a:cs typeface="Times New Roman" pitchFamily="18" charset="0"/>
              </a:rPr>
              <a:t>equipments</a:t>
            </a:r>
            <a:r>
              <a:rPr lang="en-US" sz="2000" dirty="0" smtClean="0">
                <a:latin typeface="Times New Roman" pitchFamily="18" charset="0"/>
                <a:ea typeface="Verdana" panose="020B0604030504040204" pitchFamily="34" charset="0"/>
                <a:cs typeface="Times New Roman" pitchFamily="18" charset="0"/>
              </a:rPr>
              <a:t>)</a:t>
            </a:r>
          </a:p>
          <a:p>
            <a:pPr marL="0" lvl="1" indent="0">
              <a:spcBef>
                <a:spcPts val="300"/>
              </a:spcBef>
              <a:buSzPct val="100000"/>
              <a:buNone/>
            </a:pPr>
            <a:r>
              <a:rPr lang="en-US" sz="2000" dirty="0">
                <a:latin typeface="Times New Roman" pitchFamily="18" charset="0"/>
                <a:ea typeface="Verdana" panose="020B0604030504040204" pitchFamily="34" charset="0"/>
                <a:cs typeface="Times New Roman" pitchFamily="18" charset="0"/>
              </a:rPr>
              <a:t> </a:t>
            </a:r>
            <a:r>
              <a:rPr lang="en-US" sz="2000" dirty="0" smtClean="0">
                <a:latin typeface="Times New Roman" pitchFamily="18" charset="0"/>
                <a:ea typeface="Verdana" panose="020B0604030504040204" pitchFamily="34" charset="0"/>
                <a:cs typeface="Times New Roman" pitchFamily="18" charset="0"/>
              </a:rPr>
              <a:t>                        - </a:t>
            </a:r>
            <a:r>
              <a:rPr lang="en-US" sz="2000" dirty="0">
                <a:latin typeface="Times New Roman" pitchFamily="18" charset="0"/>
                <a:ea typeface="Verdana" panose="020B0604030504040204" pitchFamily="34" charset="0"/>
                <a:cs typeface="Times New Roman" pitchFamily="18" charset="0"/>
              </a:rPr>
              <a:t>₹ 4500 - 9000</a:t>
            </a:r>
          </a:p>
          <a:p>
            <a:pPr marL="0" indent="0">
              <a:buNone/>
            </a:pPr>
            <a:endParaRPr lang="en-IN" sz="2400" dirty="0" smtClean="0"/>
          </a:p>
          <a:p>
            <a:pPr marL="0" indent="0">
              <a:buNone/>
            </a:pPr>
            <a:r>
              <a:rPr lang="en-IN" sz="2400" dirty="0" smtClean="0"/>
              <a:t>So, it will approximately take 300 man hours to complete this project.</a:t>
            </a:r>
            <a:endParaRPr lang="en-IN" sz="2400" dirty="0"/>
          </a:p>
        </p:txBody>
      </p:sp>
      <p:sp>
        <p:nvSpPr>
          <p:cNvPr id="4" name="Footer Placeholder 3"/>
          <p:cNvSpPr>
            <a:spLocks noGrp="1"/>
          </p:cNvSpPr>
          <p:nvPr>
            <p:ph type="ftr" sz="quarter" idx="11"/>
          </p:nvPr>
        </p:nvSpPr>
        <p:spPr/>
        <p:txBody>
          <a:bodyPr/>
          <a:lstStyle/>
          <a:p>
            <a:r>
              <a:rPr lang="en-US" smtClean="0"/>
              <a:t>CGC_Symbiotes</a:t>
            </a:r>
            <a:endParaRPr lang="en-US"/>
          </a:p>
        </p:txBody>
      </p:sp>
    </p:spTree>
    <p:extLst>
      <p:ext uri="{BB962C8B-B14F-4D97-AF65-F5344CB8AC3E}">
        <p14:creationId xmlns:p14="http://schemas.microsoft.com/office/powerpoint/2010/main" val="339275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259</TotalTime>
  <Words>710</Words>
  <Application>Microsoft Office PowerPoint</Application>
  <PresentationFormat>Custom</PresentationFormat>
  <Paragraphs>57</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Austin</vt:lpstr>
      <vt:lpstr>Office Theme</vt:lpstr>
      <vt:lpstr>Delloite                                      TechnoUtsav</vt:lpstr>
      <vt:lpstr>PowerPoint Presentation</vt:lpstr>
      <vt:lpstr>Brief Business Problem</vt:lpstr>
      <vt:lpstr>Proposed Solution</vt:lpstr>
      <vt:lpstr>Proposed Tech Stack</vt:lpstr>
      <vt:lpstr>Market Place/ Positioning</vt:lpstr>
      <vt:lpstr>Effort (Hours) and Cost (INR) of Implementation </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Kartik Chawla</cp:lastModifiedBy>
  <cp:revision>26</cp:revision>
  <dcterms:created xsi:type="dcterms:W3CDTF">2018-02-28T13:17:13Z</dcterms:created>
  <dcterms:modified xsi:type="dcterms:W3CDTF">2019-03-05T09:41:08Z</dcterms:modified>
</cp:coreProperties>
</file>