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4" r:id="rId1"/>
  </p:sldMasterIdLst>
  <p:notesMasterIdLst>
    <p:notesMasterId r:id="rId20"/>
  </p:notesMasterIdLst>
  <p:sldIdLst>
    <p:sldId id="297" r:id="rId2"/>
    <p:sldId id="298" r:id="rId3"/>
    <p:sldId id="260" r:id="rId4"/>
    <p:sldId id="261" r:id="rId5"/>
    <p:sldId id="265" r:id="rId6"/>
    <p:sldId id="267" r:id="rId7"/>
    <p:sldId id="266" r:id="rId8"/>
    <p:sldId id="268" r:id="rId9"/>
    <p:sldId id="269" r:id="rId10"/>
    <p:sldId id="270" r:id="rId11"/>
    <p:sldId id="271" r:id="rId12"/>
    <p:sldId id="286" r:id="rId13"/>
    <p:sldId id="287" r:id="rId14"/>
    <p:sldId id="288" r:id="rId15"/>
    <p:sldId id="289" r:id="rId16"/>
    <p:sldId id="293" r:id="rId17"/>
    <p:sldId id="290" r:id="rId18"/>
    <p:sldId id="29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14D2CC-1DBA-434F-AF5E-9805816FEFAB}" type="datetimeFigureOut">
              <a:rPr lang="en-US" smtClean="0"/>
              <a:t>2/18/2023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5D027B-9DAE-4AB0-A224-060985876925}" type="slidenum">
              <a:rPr lang="en-US" smtClean="0"/>
              <a:t>‹#›</a:t>
            </a:fld>
            <a:endParaRPr lang="en-US"/>
          </a:p>
        </p:txBody>
      </p:sp>
    </p:spTree>
    <p:extLst>
      <p:ext uri="{BB962C8B-B14F-4D97-AF65-F5344CB8AC3E}">
        <p14:creationId xmlns:p14="http://schemas.microsoft.com/office/powerpoint/2010/main" val="1338448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55D027B-9DAE-4AB0-A224-060985876925}" type="slidenum">
              <a:rPr lang="en-US" smtClean="0"/>
              <a:t>1</a:t>
            </a:fld>
            <a:endParaRPr lang="en-US"/>
          </a:p>
        </p:txBody>
      </p:sp>
    </p:spTree>
    <p:extLst>
      <p:ext uri="{BB962C8B-B14F-4D97-AF65-F5344CB8AC3E}">
        <p14:creationId xmlns:p14="http://schemas.microsoft.com/office/powerpoint/2010/main" val="310451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de-DE" smtClean="0">
              <a:latin typeface="Times" pitchFamily="1" charset="0"/>
            </a:endParaRPr>
          </a:p>
        </p:txBody>
      </p:sp>
      <p:sp>
        <p:nvSpPr>
          <p:cNvPr id="52227" name="Rectangle 3"/>
          <p:cNvSpPr>
            <a:spLocks noGrp="1" noRot="1" noChangeAspect="1" noChangeArrowheads="1" noTextEdit="1"/>
          </p:cNvSpPr>
          <p:nvPr>
            <p:ph type="sldImg"/>
          </p:nvPr>
        </p:nvSpPr>
        <p:spPr>
          <a:xfrm>
            <a:off x="1292225" y="31750"/>
            <a:ext cx="4164013" cy="3122613"/>
          </a:xfrm>
          <a:ln cap="flat"/>
        </p:spPr>
      </p:sp>
    </p:spTree>
    <p:extLst>
      <p:ext uri="{BB962C8B-B14F-4D97-AF65-F5344CB8AC3E}">
        <p14:creationId xmlns:p14="http://schemas.microsoft.com/office/powerpoint/2010/main" val="366067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latin typeface="Times" pitchFamily="1" charset="0"/>
              </a:rPr>
              <a:t>The identification of objects and the definition of the system boundary are heavily intertwined with each other.  </a:t>
            </a:r>
          </a:p>
        </p:txBody>
      </p:sp>
      <p:sp>
        <p:nvSpPr>
          <p:cNvPr id="6246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578078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de-DE" smtClean="0">
              <a:latin typeface="Times" pitchFamily="1" charset="0"/>
            </a:endParaRPr>
          </a:p>
        </p:txBody>
      </p:sp>
      <p:sp>
        <p:nvSpPr>
          <p:cNvPr id="6349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933478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FDED067-B3AA-45EC-B58A-73047462824A}" type="datetime1">
              <a:rPr lang="en-US" smtClean="0"/>
              <a:t>2/18/2023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F62C5EA-EA67-4941-8B1A-2C577999F963}"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C9B3E1-572E-464E-B89B-55728A5CCF67}" type="datetime1">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2C5EA-EA67-4941-8B1A-2C577999F96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6F62C5EA-EA67-4941-8B1A-2C577999F963}"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6F426B-3DEE-4724-9AEC-3418FADB1E1A}" type="datetime1">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D3AED06-2433-40CD-8125-0455A8796F77}" type="datetime1">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6F62C5EA-EA67-4941-8B1A-2C577999F963}"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46CF178C-FE0B-498A-86E1-8189BDD2CFF7}" type="datetime1">
              <a:rPr lang="en-US" smtClean="0"/>
              <a:t>2/18/2023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F62C5EA-EA67-4941-8B1A-2C577999F963}"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A705412C-AB4E-41A7-82BC-32E65EA7CF87}" type="datetime1">
              <a:rPr lang="en-US" smtClean="0"/>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62C5EA-EA67-4941-8B1A-2C577999F963}"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AF1414F-27D7-4B51-9831-2891F5E8A83D}" type="datetime1">
              <a:rPr lang="en-US" smtClean="0"/>
              <a:t>2/18/2023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6F62C5EA-EA67-4941-8B1A-2C577999F963}"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2CB8022-E19C-4D4A-B492-0FB29E0581B3}" type="datetime1">
              <a:rPr lang="en-US" smtClean="0"/>
              <a:t>2/18/2023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6F62C5EA-EA67-4941-8B1A-2C577999F96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40C6EE9A-B0A2-4B9F-A93F-45A26CF245F8}" type="datetime1">
              <a:rPr lang="en-US" smtClean="0"/>
              <a:t>2/18/2023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F62C5EA-EA67-4941-8B1A-2C577999F96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F62C5EA-EA67-4941-8B1A-2C577999F963}"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D0D5BE58-1701-4F84-96CA-0432212BFFA5}" type="datetime1">
              <a:rPr lang="en-US" smtClean="0"/>
              <a:t>2/18/2023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6F62C5EA-EA67-4941-8B1A-2C577999F963}"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EC9D789-AE52-430C-8E19-476BE411054B}" type="datetime1">
              <a:rPr lang="en-US" smtClean="0"/>
              <a:t>2/18/2023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AF8675A-913E-4644-A09E-7A9D286A0D65}" type="datetime1">
              <a:rPr lang="en-US" smtClean="0"/>
              <a:t>2/18/2023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F62C5EA-EA67-4941-8B1A-2C577999F963}"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applying-uml-and-patterns.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seidenberg.pace.edu/seidenberg/software-development-engineering-m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noAutofit/>
          </a:bodyPr>
          <a:lstStyle/>
          <a:p>
            <a:r>
              <a:rPr lang="en-US" sz="2000" dirty="0">
                <a:latin typeface="Times New Roman" pitchFamily="18" charset="0"/>
                <a:cs typeface="Times New Roman" pitchFamily="18" charset="0"/>
              </a:rPr>
              <a:t>Batch: </a:t>
            </a:r>
            <a:r>
              <a:rPr lang="en-US" sz="2000" dirty="0" smtClean="0">
                <a:latin typeface="Times New Roman" pitchFamily="18" charset="0"/>
                <a:cs typeface="Times New Roman" pitchFamily="18" charset="0"/>
              </a:rPr>
              <a:t>2020</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Section: </a:t>
            </a:r>
            <a:r>
              <a:rPr lang="en-US" sz="2000" dirty="0" smtClean="0">
                <a:latin typeface="Times New Roman" pitchFamily="18" charset="0"/>
                <a:cs typeface="Times New Roman" pitchFamily="18" charset="0"/>
              </a:rPr>
              <a:t>3L</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Session: </a:t>
            </a:r>
            <a:r>
              <a:rPr lang="en-US" sz="2000" dirty="0" smtClean="0">
                <a:latin typeface="Times New Roman" pitchFamily="18" charset="0"/>
                <a:cs typeface="Times New Roman" pitchFamily="18" charset="0"/>
              </a:rPr>
              <a:t>Jan-June 2023</a:t>
            </a:r>
            <a:endParaRPr lang="en-US" sz="2000" dirty="0">
              <a:latin typeface="Times New Roman" pitchFamily="18" charset="0"/>
              <a:cs typeface="Times New Roman" pitchFamily="18" charset="0"/>
            </a:endParaRPr>
          </a:p>
          <a:p>
            <a:endParaRPr lang="en-US" sz="2000" dirty="0" smtClean="0">
              <a:solidFill>
                <a:srgbClr val="00B050"/>
              </a:solidFill>
              <a:latin typeface="Times New Roman" pitchFamily="18" charset="0"/>
              <a:cs typeface="Times New Roman" pitchFamily="18" charset="0"/>
            </a:endParaRPr>
          </a:p>
          <a:p>
            <a:endParaRPr lang="en-US" sz="2000" dirty="0" smtClean="0">
              <a:solidFill>
                <a:srgbClr val="00B050"/>
              </a:solidFill>
              <a:latin typeface="Times New Roman" pitchFamily="18" charset="0"/>
              <a:cs typeface="Times New Roman" pitchFamily="18" charset="0"/>
            </a:endParaRPr>
          </a:p>
          <a:p>
            <a:endParaRPr lang="en-US" sz="2000" dirty="0">
              <a:solidFill>
                <a:srgbClr val="00B050"/>
              </a:solidFill>
              <a:latin typeface="Times New Roman" pitchFamily="18" charset="0"/>
              <a:cs typeface="Times New Roman" pitchFamily="18" charset="0"/>
            </a:endParaRPr>
          </a:p>
          <a:p>
            <a:r>
              <a:rPr lang="en-US" sz="2000" dirty="0" smtClean="0">
                <a:solidFill>
                  <a:srgbClr val="00B050"/>
                </a:solidFill>
                <a:latin typeface="Times New Roman" pitchFamily="18" charset="0"/>
                <a:cs typeface="Times New Roman" pitchFamily="18" charset="0"/>
              </a:rPr>
              <a:t>Faculty: Ms. </a:t>
            </a:r>
            <a:r>
              <a:rPr lang="en-US" sz="2000" dirty="0" err="1" smtClean="0">
                <a:solidFill>
                  <a:srgbClr val="00B050"/>
                </a:solidFill>
                <a:latin typeface="Times New Roman" pitchFamily="18" charset="0"/>
                <a:cs typeface="Times New Roman" pitchFamily="18" charset="0"/>
              </a:rPr>
              <a:t>Ravita</a:t>
            </a:r>
            <a:r>
              <a:rPr lang="en-US" sz="2000" dirty="0" smtClean="0">
                <a:solidFill>
                  <a:srgbClr val="00B050"/>
                </a:solidFill>
                <a:latin typeface="Times New Roman" pitchFamily="18" charset="0"/>
                <a:cs typeface="Times New Roman" pitchFamily="18" charset="0"/>
              </a:rPr>
              <a:t> </a:t>
            </a:r>
            <a:r>
              <a:rPr lang="en-US" sz="2000" dirty="0" err="1" smtClean="0">
                <a:solidFill>
                  <a:srgbClr val="00B050"/>
                </a:solidFill>
                <a:latin typeface="Times New Roman" pitchFamily="18" charset="0"/>
                <a:cs typeface="Times New Roman" pitchFamily="18" charset="0"/>
              </a:rPr>
              <a:t>chahar</a:t>
            </a:r>
            <a:endParaRPr lang="en-US" sz="2000" dirty="0" smtClean="0">
              <a:solidFill>
                <a:srgbClr val="00B050"/>
              </a:solidFill>
              <a:latin typeface="Times New Roman" pitchFamily="18" charset="0"/>
              <a:cs typeface="Times New Roman" pitchFamily="18" charset="0"/>
            </a:endParaRPr>
          </a:p>
          <a:p>
            <a:r>
              <a:rPr lang="en-US" sz="2000" dirty="0" smtClean="0">
                <a:solidFill>
                  <a:srgbClr val="00B050"/>
                </a:solidFill>
                <a:latin typeface="Times New Roman" pitchFamily="18" charset="0"/>
                <a:cs typeface="Times New Roman" pitchFamily="18" charset="0"/>
              </a:rPr>
              <a:t>Email id: </a:t>
            </a:r>
            <a:r>
              <a:rPr lang="en-US" sz="2000" cap="none" dirty="0" smtClean="0">
                <a:solidFill>
                  <a:srgbClr val="00B050"/>
                </a:solidFill>
                <a:latin typeface="Times New Roman" pitchFamily="18" charset="0"/>
                <a:cs typeface="Times New Roman" pitchFamily="18" charset="0"/>
              </a:rPr>
              <a:t>ravita.chahar@chitkara.edu.in</a:t>
            </a:r>
            <a:endParaRPr lang="en-US" sz="2000" dirty="0" smtClean="0">
              <a:solidFill>
                <a:srgbClr val="00B050"/>
              </a:solidFill>
              <a:latin typeface="Times New Roman" pitchFamily="18" charset="0"/>
              <a:cs typeface="Times New Roman" pitchFamily="18" charset="0"/>
            </a:endParaRPr>
          </a:p>
        </p:txBody>
      </p:sp>
      <p:sp>
        <p:nvSpPr>
          <p:cNvPr id="4" name="Title 3"/>
          <p:cNvSpPr>
            <a:spLocks noGrp="1"/>
          </p:cNvSpPr>
          <p:nvPr>
            <p:ph type="title"/>
          </p:nvPr>
        </p:nvSpPr>
        <p:spPr/>
        <p:txBody>
          <a:bodyPr>
            <a:normAutofit fontScale="90000"/>
          </a:bodyPr>
          <a:lstStyle/>
          <a:p>
            <a:r>
              <a:rPr lang="en-US" b="1" dirty="0" smtClean="0">
                <a:solidFill>
                  <a:schemeClr val="tx1"/>
                </a:solidFill>
                <a:latin typeface="Times New Roman" pitchFamily="18" charset="0"/>
                <a:cs typeface="Times New Roman" pitchFamily="18" charset="0"/>
              </a:rPr>
              <a:t>Course Name: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Object Oriented Software Engineering</a:t>
            </a:r>
            <a:br>
              <a:rPr lang="en-US" dirty="0" smtClean="0">
                <a:latin typeface="Times New Roman" pitchFamily="18" charset="0"/>
                <a:cs typeface="Times New Roman" pitchFamily="18" charset="0"/>
              </a:rPr>
            </a:br>
            <a:r>
              <a:rPr lang="en-US" b="1" dirty="0" smtClean="0">
                <a:solidFill>
                  <a:schemeClr val="tx1"/>
                </a:solidFill>
                <a:latin typeface="Times New Roman" pitchFamily="18" charset="0"/>
                <a:cs typeface="Times New Roman" pitchFamily="18" charset="0"/>
              </a:rPr>
              <a:t>Course Code:</a:t>
            </a:r>
            <a:r>
              <a:rPr lang="en-US" dirty="0" smtClean="0">
                <a:latin typeface="Times New Roman" pitchFamily="18" charset="0"/>
                <a:cs typeface="Times New Roman" pitchFamily="18" charset="0"/>
              </a:rPr>
              <a:t> CS107</a:t>
            </a:r>
            <a:endParaRPr lang="en-US" dirty="0">
              <a:latin typeface="Times New Roman" pitchFamily="18" charset="0"/>
              <a:cs typeface="Times New Roman" pitchFamily="18" charset="0"/>
            </a:endParaRPr>
          </a:p>
        </p:txBody>
      </p:sp>
      <p:pic>
        <p:nvPicPr>
          <p:cNvPr id="6" name="Picture 5" descr="logo"/>
          <p:cNvPicPr/>
          <p:nvPr/>
        </p:nvPicPr>
        <p:blipFill>
          <a:blip r:embed="rId3" cstate="print"/>
          <a:srcRect/>
          <a:stretch>
            <a:fillRect/>
          </a:stretch>
        </p:blipFill>
        <p:spPr bwMode="auto">
          <a:xfrm>
            <a:off x="304800" y="228600"/>
            <a:ext cx="1447800" cy="762000"/>
          </a:xfrm>
          <a:prstGeom prst="rect">
            <a:avLst/>
          </a:prstGeom>
          <a:noFill/>
        </p:spPr>
      </p:pic>
      <p:sp>
        <p:nvSpPr>
          <p:cNvPr id="2" name="Slide Number Placeholder 1"/>
          <p:cNvSpPr>
            <a:spLocks noGrp="1"/>
          </p:cNvSpPr>
          <p:nvPr>
            <p:ph type="sldNum" sz="quarter" idx="12"/>
          </p:nvPr>
        </p:nvSpPr>
        <p:spPr/>
        <p:txBody>
          <a:bodyPr/>
          <a:lstStyle/>
          <a:p>
            <a:fld id="{6F62C5EA-EA67-4941-8B1A-2C577999F963}" type="slidenum">
              <a:rPr lang="en-US" smtClean="0"/>
              <a:t>1</a:t>
            </a:fld>
            <a:endParaRPr lang="en-US"/>
          </a:p>
        </p:txBody>
      </p:sp>
    </p:spTree>
    <p:extLst>
      <p:ext uri="{BB962C8B-B14F-4D97-AF65-F5344CB8AC3E}">
        <p14:creationId xmlns:p14="http://schemas.microsoft.com/office/powerpoint/2010/main" val="12058145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48491" y="152400"/>
            <a:ext cx="8686800" cy="797575"/>
          </a:xfrm>
          <a:prstGeom prst="rect">
            <a:avLst/>
          </a:prstGeom>
          <a:noFill/>
          <a:ln w="9525">
            <a:noFill/>
            <a:miter lim="800000"/>
            <a:headEnd/>
            <a:tailEnd/>
          </a:ln>
          <a:effectLst/>
        </p:spPr>
        <p:txBody>
          <a:bodyPr anchor="ctr"/>
          <a:lstStyle/>
          <a:p>
            <a:pPr algn="ctr" eaLnBrk="1" hangingPunct="1">
              <a:defRPr/>
            </a:pPr>
            <a:r>
              <a:rPr lang="en-US" sz="4400" b="0" kern="0" dirty="0" smtClean="0">
                <a:solidFill>
                  <a:srgbClr val="C00000"/>
                </a:solidFill>
                <a:latin typeface="Times New Roman" pitchFamily="18" charset="0"/>
                <a:ea typeface="+mj-ea"/>
                <a:cs typeface="Times New Roman" pitchFamily="18" charset="0"/>
              </a:rPr>
              <a:t>             Complex</a:t>
            </a:r>
            <a:r>
              <a:rPr lang="en-US" sz="4400" b="0" kern="0" dirty="0" smtClean="0">
                <a:solidFill>
                  <a:schemeClr val="tx2"/>
                </a:solidFill>
                <a:latin typeface="Times New Roman" pitchFamily="18" charset="0"/>
                <a:ea typeface="+mj-ea"/>
                <a:cs typeface="Times New Roman" pitchFamily="18" charset="0"/>
              </a:rPr>
              <a:t> </a:t>
            </a:r>
            <a:r>
              <a:rPr lang="en-US" sz="4400" b="0" kern="0" dirty="0">
                <a:solidFill>
                  <a:schemeClr val="tx2"/>
                </a:solidFill>
                <a:latin typeface="Times New Roman" pitchFamily="18" charset="0"/>
                <a:ea typeface="+mj-ea"/>
                <a:cs typeface="Times New Roman" pitchFamily="18" charset="0"/>
              </a:rPr>
              <a:t>Server Connections</a:t>
            </a:r>
          </a:p>
        </p:txBody>
      </p:sp>
      <p:pic>
        <p:nvPicPr>
          <p:cNvPr id="15363" name="Picture 4" descr="tulsacomplex.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9491" y="949975"/>
            <a:ext cx="7924800" cy="589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logo"/>
          <p:cNvPicPr/>
          <p:nvPr/>
        </p:nvPicPr>
        <p:blipFill>
          <a:blip r:embed="rId3" cstate="print"/>
          <a:srcRect/>
          <a:stretch>
            <a:fillRect/>
          </a:stretch>
        </p:blipFill>
        <p:spPr bwMode="auto">
          <a:xfrm>
            <a:off x="304800" y="228600"/>
            <a:ext cx="1447800" cy="762000"/>
          </a:xfrm>
          <a:prstGeom prst="rect">
            <a:avLst/>
          </a:prstGeom>
          <a:noFill/>
        </p:spPr>
      </p:pic>
      <p:sp>
        <p:nvSpPr>
          <p:cNvPr id="2" name="Slide Number Placeholder 1"/>
          <p:cNvSpPr>
            <a:spLocks noGrp="1"/>
          </p:cNvSpPr>
          <p:nvPr>
            <p:ph type="sldNum" sz="quarter" idx="12"/>
          </p:nvPr>
        </p:nvSpPr>
        <p:spPr/>
        <p:txBody>
          <a:bodyPr/>
          <a:lstStyle/>
          <a:p>
            <a:fld id="{6F62C5EA-EA67-4941-8B1A-2C577999F963}" type="slidenum">
              <a:rPr lang="en-US" smtClean="0"/>
              <a:t>10</a:t>
            </a:fld>
            <a:endParaRPr lang="en-US"/>
          </a:p>
        </p:txBody>
      </p:sp>
    </p:spTree>
    <p:extLst>
      <p:ext uri="{BB962C8B-B14F-4D97-AF65-F5344CB8AC3E}">
        <p14:creationId xmlns:p14="http://schemas.microsoft.com/office/powerpoint/2010/main" val="2649294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228600" y="152400"/>
            <a:ext cx="8686800" cy="775855"/>
          </a:xfrm>
          <a:prstGeom prst="rect">
            <a:avLst/>
          </a:prstGeom>
          <a:noFill/>
          <a:ln w="9525">
            <a:noFill/>
            <a:miter lim="800000"/>
            <a:headEnd/>
            <a:tailEnd/>
          </a:ln>
          <a:effectLst/>
        </p:spPr>
        <p:txBody>
          <a:bodyPr anchor="ctr"/>
          <a:lstStyle/>
          <a:p>
            <a:pPr algn="ctr" eaLnBrk="1" hangingPunct="1">
              <a:defRPr/>
            </a:pPr>
            <a:r>
              <a:rPr lang="en-US" sz="4400" b="0" kern="0" dirty="0">
                <a:solidFill>
                  <a:srgbClr val="C00000"/>
                </a:solidFill>
                <a:latin typeface="Times New Roman" pitchFamily="18" charset="0"/>
                <a:ea typeface="+mj-ea"/>
                <a:cs typeface="Times New Roman" pitchFamily="18" charset="0"/>
              </a:rPr>
              <a:t>Complex</a:t>
            </a:r>
            <a:r>
              <a:rPr lang="en-US" sz="4400" b="0" kern="0" dirty="0">
                <a:solidFill>
                  <a:schemeClr val="tx2"/>
                </a:solidFill>
                <a:latin typeface="Times New Roman" pitchFamily="18" charset="0"/>
                <a:ea typeface="+mj-ea"/>
                <a:cs typeface="Times New Roman" pitchFamily="18" charset="0"/>
              </a:rPr>
              <a:t> Message Flow</a:t>
            </a:r>
          </a:p>
        </p:txBody>
      </p:sp>
      <p:pic>
        <p:nvPicPr>
          <p:cNvPr id="16387" name="Picture 3" descr="tvairbooking.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1367" y="1162050"/>
            <a:ext cx="8724034" cy="539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7162800" y="6019800"/>
            <a:ext cx="19050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 name="Picture 4" descr="logo"/>
          <p:cNvPicPr/>
          <p:nvPr/>
        </p:nvPicPr>
        <p:blipFill>
          <a:blip r:embed="rId3" cstate="print"/>
          <a:srcRect/>
          <a:stretch>
            <a:fillRect/>
          </a:stretch>
        </p:blipFill>
        <p:spPr bwMode="auto">
          <a:xfrm>
            <a:off x="304800" y="228600"/>
            <a:ext cx="1447800" cy="762000"/>
          </a:xfrm>
          <a:prstGeom prst="rect">
            <a:avLst/>
          </a:prstGeom>
          <a:noFill/>
        </p:spPr>
      </p:pic>
      <p:sp>
        <p:nvSpPr>
          <p:cNvPr id="2" name="Slide Number Placeholder 1"/>
          <p:cNvSpPr>
            <a:spLocks noGrp="1"/>
          </p:cNvSpPr>
          <p:nvPr>
            <p:ph type="sldNum" sz="quarter" idx="12"/>
          </p:nvPr>
        </p:nvSpPr>
        <p:spPr/>
        <p:txBody>
          <a:bodyPr/>
          <a:lstStyle/>
          <a:p>
            <a:fld id="{6F62C5EA-EA67-4941-8B1A-2C577999F963}" type="slidenum">
              <a:rPr lang="en-US" smtClean="0"/>
              <a:t>11</a:t>
            </a:fld>
            <a:endParaRPr lang="en-US"/>
          </a:p>
        </p:txBody>
      </p:sp>
    </p:spTree>
    <p:extLst>
      <p:ext uri="{BB962C8B-B14F-4D97-AF65-F5344CB8AC3E}">
        <p14:creationId xmlns:p14="http://schemas.microsoft.com/office/powerpoint/2010/main" val="15919911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8"/>
          <p:cNvSpPr>
            <a:spLocks noGrp="1" noChangeArrowheads="1"/>
          </p:cNvSpPr>
          <p:nvPr>
            <p:ph type="title"/>
          </p:nvPr>
        </p:nvSpPr>
        <p:spPr/>
        <p:txBody>
          <a:bodyPr/>
          <a:lstStyle/>
          <a:p>
            <a:r>
              <a:rPr lang="en-US" b="1" dirty="0" smtClean="0">
                <a:solidFill>
                  <a:srgbClr val="6699FF"/>
                </a:solidFill>
                <a:latin typeface="Times New Roman" pitchFamily="18" charset="0"/>
                <a:cs typeface="Times New Roman" pitchFamily="18" charset="0"/>
              </a:rPr>
              <a:t>So where are we right now?</a:t>
            </a:r>
          </a:p>
        </p:txBody>
      </p:sp>
      <p:sp>
        <p:nvSpPr>
          <p:cNvPr id="107529" name="Rectangle 9"/>
          <p:cNvSpPr>
            <a:spLocks noGrp="1" noChangeArrowheads="1"/>
          </p:cNvSpPr>
          <p:nvPr>
            <p:ph type="body" idx="1"/>
          </p:nvPr>
        </p:nvSpPr>
        <p:spPr/>
        <p:txBody>
          <a:bodyPr>
            <a:normAutofit lnSpcReduction="10000"/>
          </a:bodyPr>
          <a:lstStyle/>
          <a:p>
            <a:r>
              <a:rPr lang="en-US" dirty="0" smtClean="0">
                <a:latin typeface="Times New Roman" pitchFamily="18" charset="0"/>
                <a:cs typeface="Times New Roman" pitchFamily="18" charset="0"/>
              </a:rPr>
              <a:t>Three ways to deal with complexity:</a:t>
            </a:r>
          </a:p>
          <a:p>
            <a:pPr lvl="1"/>
            <a:r>
              <a:rPr lang="en-US" dirty="0" smtClean="0">
                <a:solidFill>
                  <a:schemeClr val="tx1"/>
                </a:solidFill>
                <a:latin typeface="Times New Roman" pitchFamily="18" charset="0"/>
                <a:cs typeface="Times New Roman" pitchFamily="18" charset="0"/>
              </a:rPr>
              <a:t>Abstraction </a:t>
            </a:r>
          </a:p>
          <a:p>
            <a:pPr lvl="1"/>
            <a:r>
              <a:rPr lang="en-US" dirty="0" smtClean="0">
                <a:solidFill>
                  <a:schemeClr val="tx1"/>
                </a:solidFill>
                <a:latin typeface="Times New Roman" pitchFamily="18" charset="0"/>
                <a:cs typeface="Times New Roman" pitchFamily="18" charset="0"/>
              </a:rPr>
              <a:t>Decomposition</a:t>
            </a:r>
          </a:p>
          <a:p>
            <a:pPr lvl="1"/>
            <a:r>
              <a:rPr lang="en-US" dirty="0" smtClean="0">
                <a:solidFill>
                  <a:schemeClr val="tx1"/>
                </a:solidFill>
                <a:latin typeface="Times New Roman" pitchFamily="18" charset="0"/>
                <a:cs typeface="Times New Roman" pitchFamily="18" charset="0"/>
              </a:rPr>
              <a:t>Hierarchy </a:t>
            </a:r>
          </a:p>
          <a:p>
            <a:r>
              <a:rPr lang="en-US" dirty="0" smtClean="0">
                <a:latin typeface="Times New Roman" pitchFamily="18" charset="0"/>
                <a:cs typeface="Times New Roman" pitchFamily="18" charset="0"/>
              </a:rPr>
              <a:t>Object-oriented decomposition is a good methodology</a:t>
            </a:r>
          </a:p>
          <a:p>
            <a:pPr lvl="1"/>
            <a:r>
              <a:rPr lang="en-US" dirty="0" smtClean="0">
                <a:solidFill>
                  <a:schemeClr val="tx1"/>
                </a:solidFill>
                <a:latin typeface="Times New Roman" pitchFamily="18" charset="0"/>
                <a:cs typeface="Times New Roman" pitchFamily="18" charset="0"/>
              </a:rPr>
              <a:t>Unfortunately, depending on the purpose  of the system, different objects can be found</a:t>
            </a:r>
          </a:p>
          <a:p>
            <a:r>
              <a:rPr lang="en-US" dirty="0" smtClean="0">
                <a:latin typeface="Times New Roman" pitchFamily="18" charset="0"/>
                <a:cs typeface="Times New Roman" pitchFamily="18" charset="0"/>
              </a:rPr>
              <a:t>How can we do it right? </a:t>
            </a:r>
          </a:p>
          <a:p>
            <a:pPr lvl="1"/>
            <a:r>
              <a:rPr lang="en-US" dirty="0" smtClean="0">
                <a:solidFill>
                  <a:schemeClr val="tx1"/>
                </a:solidFill>
                <a:latin typeface="Times New Roman" pitchFamily="18" charset="0"/>
                <a:cs typeface="Times New Roman" pitchFamily="18" charset="0"/>
              </a:rPr>
              <a:t>Many different possibilities</a:t>
            </a:r>
          </a:p>
          <a:p>
            <a:pPr lvl="1"/>
            <a:r>
              <a:rPr lang="en-US" dirty="0" smtClean="0">
                <a:solidFill>
                  <a:schemeClr val="tx1"/>
                </a:solidFill>
                <a:latin typeface="Times New Roman" pitchFamily="18" charset="0"/>
                <a:cs typeface="Times New Roman" pitchFamily="18" charset="0"/>
              </a:rPr>
              <a:t>Our current approach: Start with a description of the  functionality (Use case model), then proceed to the object model</a:t>
            </a:r>
          </a:p>
          <a:p>
            <a:pPr lvl="1"/>
            <a:r>
              <a:rPr lang="en-US" dirty="0" smtClean="0">
                <a:solidFill>
                  <a:schemeClr val="tx1"/>
                </a:solidFill>
                <a:latin typeface="Times New Roman" pitchFamily="18" charset="0"/>
                <a:cs typeface="Times New Roman" pitchFamily="18" charset="0"/>
              </a:rPr>
              <a:t>This leads us to the software lifecycle</a:t>
            </a:r>
          </a:p>
          <a:p>
            <a:endParaRPr lang="en-US" dirty="0" smtClean="0">
              <a:latin typeface="Times New Roman" pitchFamily="18" charset="0"/>
              <a:cs typeface="Times New Roman" pitchFamily="18" charset="0"/>
            </a:endParaRPr>
          </a:p>
        </p:txBody>
      </p:sp>
      <p:pic>
        <p:nvPicPr>
          <p:cNvPr id="4" name="Picture 3" descr="logo"/>
          <p:cNvPicPr/>
          <p:nvPr/>
        </p:nvPicPr>
        <p:blipFill>
          <a:blip r:embed="rId3" cstate="print"/>
          <a:srcRect/>
          <a:stretch>
            <a:fillRect/>
          </a:stretch>
        </p:blipFill>
        <p:spPr bwMode="auto">
          <a:xfrm>
            <a:off x="304800" y="228600"/>
            <a:ext cx="1447800" cy="762000"/>
          </a:xfrm>
          <a:prstGeom prst="rect">
            <a:avLst/>
          </a:prstGeom>
          <a:noFill/>
        </p:spPr>
      </p:pic>
      <p:sp>
        <p:nvSpPr>
          <p:cNvPr id="2" name="Slide Number Placeholder 1"/>
          <p:cNvSpPr>
            <a:spLocks noGrp="1"/>
          </p:cNvSpPr>
          <p:nvPr>
            <p:ph type="sldNum" sz="quarter" idx="12"/>
          </p:nvPr>
        </p:nvSpPr>
        <p:spPr/>
        <p:txBody>
          <a:bodyPr/>
          <a:lstStyle/>
          <a:p>
            <a:fld id="{6F62C5EA-EA67-4941-8B1A-2C577999F963}" type="slidenum">
              <a:rPr lang="en-US" smtClean="0"/>
              <a:t>12</a:t>
            </a:fld>
            <a:endParaRPr lang="en-US"/>
          </a:p>
        </p:txBody>
      </p:sp>
    </p:spTree>
    <p:extLst>
      <p:ext uri="{BB962C8B-B14F-4D97-AF65-F5344CB8AC3E}">
        <p14:creationId xmlns:p14="http://schemas.microsoft.com/office/powerpoint/2010/main" val="8463573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752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0752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0752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0752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0752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0752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752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0752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0752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0752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9"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title"/>
          </p:nvPr>
        </p:nvSpPr>
        <p:spPr/>
        <p:txBody>
          <a:bodyPr/>
          <a:lstStyle/>
          <a:p>
            <a:r>
              <a:rPr lang="en-US" dirty="0" smtClean="0">
                <a:solidFill>
                  <a:srgbClr val="0070C0"/>
                </a:solidFill>
                <a:latin typeface="Times New Roman" pitchFamily="18" charset="0"/>
                <a:cs typeface="Times New Roman" pitchFamily="18" charset="0"/>
              </a:rPr>
              <a:t>Software Lifecycle Definition</a:t>
            </a:r>
          </a:p>
        </p:txBody>
      </p:sp>
      <p:sp>
        <p:nvSpPr>
          <p:cNvPr id="35843" name="Rectangle 5"/>
          <p:cNvSpPr>
            <a:spLocks noGrp="1" noChangeArrowheads="1"/>
          </p:cNvSpPr>
          <p:nvPr>
            <p:ph type="body" idx="1"/>
          </p:nvPr>
        </p:nvSpPr>
        <p:spPr/>
        <p:txBody>
          <a:bodyPr/>
          <a:lstStyle/>
          <a:p>
            <a:r>
              <a:rPr lang="en-US" b="1" dirty="0" smtClean="0"/>
              <a:t>Software lifecycle:</a:t>
            </a:r>
          </a:p>
          <a:p>
            <a:pPr lvl="1"/>
            <a:r>
              <a:rPr lang="en-US" b="1" dirty="0" smtClean="0"/>
              <a:t>Set of activities and their relationships to each other to support the development of a software system </a:t>
            </a:r>
          </a:p>
          <a:p>
            <a:pPr lvl="1"/>
            <a:endParaRPr lang="en-US" b="1" dirty="0" smtClean="0"/>
          </a:p>
          <a:p>
            <a:r>
              <a:rPr lang="en-US" b="1" dirty="0" smtClean="0"/>
              <a:t>Typical Lifecycle questions:</a:t>
            </a:r>
          </a:p>
          <a:p>
            <a:pPr lvl="1"/>
            <a:r>
              <a:rPr lang="en-US" b="1" dirty="0" smtClean="0"/>
              <a:t>Which activities should I select for the software project?</a:t>
            </a:r>
          </a:p>
          <a:p>
            <a:pPr lvl="1"/>
            <a:r>
              <a:rPr lang="en-US" b="1" dirty="0" smtClean="0"/>
              <a:t>What are the dependencies between activities? </a:t>
            </a:r>
          </a:p>
          <a:p>
            <a:pPr lvl="1"/>
            <a:r>
              <a:rPr lang="en-US" b="1" dirty="0" smtClean="0"/>
              <a:t>How should I schedule the activities?</a:t>
            </a:r>
          </a:p>
          <a:p>
            <a:pPr lvl="1"/>
            <a:endParaRPr lang="en-US" b="1" dirty="0" smtClean="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2" name="Slide Number Placeholder 1"/>
          <p:cNvSpPr>
            <a:spLocks noGrp="1"/>
          </p:cNvSpPr>
          <p:nvPr>
            <p:ph type="sldNum" sz="quarter" idx="12"/>
          </p:nvPr>
        </p:nvSpPr>
        <p:spPr/>
        <p:txBody>
          <a:bodyPr/>
          <a:lstStyle/>
          <a:p>
            <a:fld id="{6F62C5EA-EA67-4941-8B1A-2C577999F963}" type="slidenum">
              <a:rPr lang="en-US" smtClean="0"/>
              <a:t>13</a:t>
            </a:fld>
            <a:endParaRPr lang="en-US"/>
          </a:p>
        </p:txBody>
      </p:sp>
    </p:spTree>
    <p:extLst>
      <p:ext uri="{BB962C8B-B14F-4D97-AF65-F5344CB8AC3E}">
        <p14:creationId xmlns:p14="http://schemas.microsoft.com/office/powerpoint/2010/main" val="270226126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80975" y="146050"/>
            <a:ext cx="8153400" cy="419100"/>
          </a:xfrm>
          <a:noFill/>
        </p:spPr>
        <p:txBody>
          <a:bodyPr lIns="92407" tIns="45420" rIns="92407" bIns="45420">
            <a:normAutofit fontScale="90000"/>
          </a:bodyPr>
          <a:lstStyle/>
          <a:p>
            <a:r>
              <a:rPr lang="en-US" sz="2400" smtClean="0">
                <a:solidFill>
                  <a:srgbClr val="0070C0"/>
                </a:solidFill>
              </a:rPr>
              <a:t>Software Lifecycle Activities</a:t>
            </a:r>
          </a:p>
        </p:txBody>
      </p:sp>
      <p:sp>
        <p:nvSpPr>
          <p:cNvPr id="36867" name="Rectangle 3"/>
          <p:cNvSpPr>
            <a:spLocks noChangeArrowheads="1"/>
          </p:cNvSpPr>
          <p:nvPr/>
        </p:nvSpPr>
        <p:spPr bwMode="auto">
          <a:xfrm>
            <a:off x="1711325" y="1698625"/>
            <a:ext cx="6618288" cy="38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36868" name="Rectangle 4"/>
          <p:cNvSpPr>
            <a:spLocks noChangeArrowheads="1"/>
          </p:cNvSpPr>
          <p:nvPr/>
        </p:nvSpPr>
        <p:spPr bwMode="auto">
          <a:xfrm>
            <a:off x="557213" y="1633538"/>
            <a:ext cx="8293100" cy="45974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869" name="Line 5"/>
          <p:cNvSpPr>
            <a:spLocks noChangeShapeType="1"/>
          </p:cNvSpPr>
          <p:nvPr/>
        </p:nvSpPr>
        <p:spPr bwMode="auto">
          <a:xfrm>
            <a:off x="5078413" y="1697038"/>
            <a:ext cx="0" cy="4491037"/>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70" name="Line 6"/>
          <p:cNvSpPr>
            <a:spLocks noChangeShapeType="1"/>
          </p:cNvSpPr>
          <p:nvPr/>
        </p:nvSpPr>
        <p:spPr bwMode="auto">
          <a:xfrm>
            <a:off x="7634288" y="1674813"/>
            <a:ext cx="0" cy="4500562"/>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71" name="Line 7"/>
          <p:cNvSpPr>
            <a:spLocks noChangeShapeType="1"/>
          </p:cNvSpPr>
          <p:nvPr/>
        </p:nvSpPr>
        <p:spPr bwMode="auto">
          <a:xfrm>
            <a:off x="3802063" y="1685925"/>
            <a:ext cx="0" cy="4481513"/>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72" name="Rectangle 8"/>
          <p:cNvSpPr>
            <a:spLocks noChangeArrowheads="1"/>
          </p:cNvSpPr>
          <p:nvPr/>
        </p:nvSpPr>
        <p:spPr bwMode="auto">
          <a:xfrm>
            <a:off x="2873375" y="4506913"/>
            <a:ext cx="620713" cy="631825"/>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873" name="Rectangle 9" descr="Light horizontal"/>
          <p:cNvSpPr>
            <a:spLocks noChangeArrowheads="1"/>
          </p:cNvSpPr>
          <p:nvPr/>
        </p:nvSpPr>
        <p:spPr bwMode="auto">
          <a:xfrm>
            <a:off x="3127375" y="4572000"/>
            <a:ext cx="138113" cy="141288"/>
          </a:xfrm>
          <a:prstGeom prst="rect">
            <a:avLst/>
          </a:prstGeom>
          <a:pattFill prst="ltHorz">
            <a:fgClr>
              <a:schemeClr val="tx1"/>
            </a:fgClr>
            <a:bgClr>
              <a:schemeClr val="bg1"/>
            </a:bgClr>
          </a:pattFill>
          <a:ln w="12700">
            <a:solidFill>
              <a:schemeClr val="tx1"/>
            </a:solidFill>
            <a:miter lim="800000"/>
            <a:headEnd/>
            <a:tailEnd/>
          </a:ln>
        </p:spPr>
        <p:txBody>
          <a:bodyPr wrap="none" anchor="ctr"/>
          <a:lstStyle/>
          <a:p>
            <a:endParaRPr lang="en-US"/>
          </a:p>
        </p:txBody>
      </p:sp>
      <p:sp>
        <p:nvSpPr>
          <p:cNvPr id="36874" name="Rectangle 10" descr="Light horizontal"/>
          <p:cNvSpPr>
            <a:spLocks noChangeArrowheads="1"/>
          </p:cNvSpPr>
          <p:nvPr/>
        </p:nvSpPr>
        <p:spPr bwMode="auto">
          <a:xfrm>
            <a:off x="3260725" y="4903788"/>
            <a:ext cx="138113" cy="144462"/>
          </a:xfrm>
          <a:prstGeom prst="rect">
            <a:avLst/>
          </a:prstGeom>
          <a:pattFill prst="ltHorz">
            <a:fgClr>
              <a:schemeClr val="tx1"/>
            </a:fgClr>
            <a:bgClr>
              <a:schemeClr val="bg1"/>
            </a:bgClr>
          </a:pattFill>
          <a:ln w="12700">
            <a:solidFill>
              <a:schemeClr val="tx1"/>
            </a:solidFill>
            <a:miter lim="800000"/>
            <a:headEnd/>
            <a:tailEnd/>
          </a:ln>
        </p:spPr>
        <p:txBody>
          <a:bodyPr wrap="none" anchor="ctr"/>
          <a:lstStyle/>
          <a:p>
            <a:endParaRPr lang="en-US"/>
          </a:p>
        </p:txBody>
      </p:sp>
      <p:sp>
        <p:nvSpPr>
          <p:cNvPr id="36875" name="Rectangle 11" descr="Light horizontal"/>
          <p:cNvSpPr>
            <a:spLocks noChangeArrowheads="1"/>
          </p:cNvSpPr>
          <p:nvPr/>
        </p:nvSpPr>
        <p:spPr bwMode="auto">
          <a:xfrm>
            <a:off x="2968625" y="4900613"/>
            <a:ext cx="123825" cy="146050"/>
          </a:xfrm>
          <a:prstGeom prst="rect">
            <a:avLst/>
          </a:prstGeom>
          <a:pattFill prst="ltHorz">
            <a:fgClr>
              <a:schemeClr val="tx1"/>
            </a:fgClr>
            <a:bgClr>
              <a:schemeClr val="bg1"/>
            </a:bgClr>
          </a:pattFill>
          <a:ln w="12700">
            <a:solidFill>
              <a:schemeClr val="tx1"/>
            </a:solidFill>
            <a:miter lim="800000"/>
            <a:headEnd/>
            <a:tailEnd/>
          </a:ln>
        </p:spPr>
        <p:txBody>
          <a:bodyPr wrap="none" anchor="ctr"/>
          <a:lstStyle/>
          <a:p>
            <a:endParaRPr lang="en-US"/>
          </a:p>
        </p:txBody>
      </p:sp>
      <p:sp>
        <p:nvSpPr>
          <p:cNvPr id="36876" name="Rectangle 12"/>
          <p:cNvSpPr>
            <a:spLocks noChangeArrowheads="1"/>
          </p:cNvSpPr>
          <p:nvPr/>
        </p:nvSpPr>
        <p:spPr bwMode="auto">
          <a:xfrm>
            <a:off x="2473325" y="5349875"/>
            <a:ext cx="134143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407" tIns="45420" rIns="92407" bIns="45420">
            <a:spAutoFit/>
          </a:bodyPr>
          <a:lstStyle/>
          <a:p>
            <a:pPr algn="ctr" defTabSz="911225"/>
            <a:r>
              <a:rPr lang="en-US" sz="1600">
                <a:solidFill>
                  <a:srgbClr val="0006A3"/>
                </a:solidFill>
                <a:latin typeface="Book Antiqua" pitchFamily="18" charset="0"/>
              </a:rPr>
              <a:t>Application</a:t>
            </a:r>
          </a:p>
          <a:p>
            <a:pPr algn="ctr" defTabSz="911225"/>
            <a:r>
              <a:rPr lang="en-US" sz="1600">
                <a:solidFill>
                  <a:srgbClr val="0006A3"/>
                </a:solidFill>
                <a:latin typeface="Book Antiqua" pitchFamily="18" charset="0"/>
              </a:rPr>
              <a:t>Domain </a:t>
            </a:r>
          </a:p>
          <a:p>
            <a:pPr algn="ctr" defTabSz="911225"/>
            <a:r>
              <a:rPr lang="en-US" sz="1600">
                <a:solidFill>
                  <a:srgbClr val="0006A3"/>
                </a:solidFill>
                <a:latin typeface="Book Antiqua" pitchFamily="18" charset="0"/>
              </a:rPr>
              <a:t>Objects</a:t>
            </a:r>
          </a:p>
        </p:txBody>
      </p:sp>
      <p:sp>
        <p:nvSpPr>
          <p:cNvPr id="36877" name="Line 13"/>
          <p:cNvSpPr>
            <a:spLocks noChangeShapeType="1"/>
          </p:cNvSpPr>
          <p:nvPr/>
        </p:nvSpPr>
        <p:spPr bwMode="auto">
          <a:xfrm>
            <a:off x="3116263" y="3678238"/>
            <a:ext cx="0" cy="7953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78" name="Rectangle 14"/>
          <p:cNvSpPr>
            <a:spLocks noChangeArrowheads="1"/>
          </p:cNvSpPr>
          <p:nvPr/>
        </p:nvSpPr>
        <p:spPr bwMode="auto">
          <a:xfrm>
            <a:off x="3487738" y="5529263"/>
            <a:ext cx="18113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407" tIns="45420" rIns="92407" bIns="45420">
            <a:spAutoFit/>
          </a:bodyPr>
          <a:lstStyle/>
          <a:p>
            <a:pPr algn="ctr" defTabSz="911225"/>
            <a:r>
              <a:rPr lang="en-US" sz="1600">
                <a:solidFill>
                  <a:srgbClr val="0006A3"/>
                </a:solidFill>
                <a:latin typeface="Book Antiqua" pitchFamily="18" charset="0"/>
              </a:rPr>
              <a:t>SubSystems</a:t>
            </a:r>
            <a:r>
              <a:rPr lang="en-US" sz="1600">
                <a:solidFill>
                  <a:schemeClr val="hlink"/>
                </a:solidFill>
                <a:latin typeface="Book Antiqua" pitchFamily="18" charset="0"/>
              </a:rPr>
              <a:t> </a:t>
            </a:r>
          </a:p>
        </p:txBody>
      </p:sp>
      <p:sp>
        <p:nvSpPr>
          <p:cNvPr id="36879" name="Rectangle 15"/>
          <p:cNvSpPr>
            <a:spLocks noChangeArrowheads="1"/>
          </p:cNvSpPr>
          <p:nvPr/>
        </p:nvSpPr>
        <p:spPr bwMode="auto">
          <a:xfrm>
            <a:off x="4214813" y="4541838"/>
            <a:ext cx="620712" cy="631825"/>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880" name="Line 16"/>
          <p:cNvSpPr>
            <a:spLocks noChangeShapeType="1"/>
          </p:cNvSpPr>
          <p:nvPr/>
        </p:nvSpPr>
        <p:spPr bwMode="auto">
          <a:xfrm>
            <a:off x="4343400" y="4757738"/>
            <a:ext cx="34925" cy="176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81" name="Line 17"/>
          <p:cNvSpPr>
            <a:spLocks noChangeShapeType="1"/>
          </p:cNvSpPr>
          <p:nvPr/>
        </p:nvSpPr>
        <p:spPr bwMode="auto">
          <a:xfrm>
            <a:off x="4460875" y="5016500"/>
            <a:ext cx="174625" cy="238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82" name="Line 18"/>
          <p:cNvSpPr>
            <a:spLocks noChangeShapeType="1"/>
          </p:cNvSpPr>
          <p:nvPr/>
        </p:nvSpPr>
        <p:spPr bwMode="auto">
          <a:xfrm flipH="1" flipV="1">
            <a:off x="4675188" y="4833938"/>
            <a:ext cx="14287" cy="165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83" name="AutoShape 19"/>
          <p:cNvSpPr>
            <a:spLocks noChangeArrowheads="1"/>
          </p:cNvSpPr>
          <p:nvPr/>
        </p:nvSpPr>
        <p:spPr bwMode="auto">
          <a:xfrm>
            <a:off x="4289425" y="4619625"/>
            <a:ext cx="198438" cy="130175"/>
          </a:xfrm>
          <a:prstGeom prst="roundRect">
            <a:avLst>
              <a:gd name="adj" fmla="val 12495"/>
            </a:avLst>
          </a:prstGeom>
          <a:solidFill>
            <a:schemeClr val="bg1"/>
          </a:solidFill>
          <a:ln w="25400">
            <a:solidFill>
              <a:schemeClr val="tx1"/>
            </a:solidFill>
            <a:round/>
            <a:headEnd/>
            <a:tailEnd/>
          </a:ln>
        </p:spPr>
        <p:txBody>
          <a:bodyPr wrap="none" anchor="ctr"/>
          <a:lstStyle/>
          <a:p>
            <a:endParaRPr lang="en-US"/>
          </a:p>
        </p:txBody>
      </p:sp>
      <p:sp>
        <p:nvSpPr>
          <p:cNvPr id="36884" name="AutoShape 20"/>
          <p:cNvSpPr>
            <a:spLocks noChangeArrowheads="1"/>
          </p:cNvSpPr>
          <p:nvPr/>
        </p:nvSpPr>
        <p:spPr bwMode="auto">
          <a:xfrm>
            <a:off x="4594225" y="4714875"/>
            <a:ext cx="193675" cy="123825"/>
          </a:xfrm>
          <a:prstGeom prst="roundRect">
            <a:avLst>
              <a:gd name="adj" fmla="val 12495"/>
            </a:avLst>
          </a:prstGeom>
          <a:solidFill>
            <a:schemeClr val="bg1"/>
          </a:solidFill>
          <a:ln w="25400">
            <a:solidFill>
              <a:schemeClr val="tx1"/>
            </a:solidFill>
            <a:round/>
            <a:headEnd/>
            <a:tailEnd/>
          </a:ln>
        </p:spPr>
        <p:txBody>
          <a:bodyPr wrap="none" anchor="ctr"/>
          <a:lstStyle/>
          <a:p>
            <a:endParaRPr lang="en-US"/>
          </a:p>
        </p:txBody>
      </p:sp>
      <p:sp>
        <p:nvSpPr>
          <p:cNvPr id="36885" name="AutoShape 21"/>
          <p:cNvSpPr>
            <a:spLocks noChangeArrowheads="1"/>
          </p:cNvSpPr>
          <p:nvPr/>
        </p:nvSpPr>
        <p:spPr bwMode="auto">
          <a:xfrm>
            <a:off x="4276725" y="4953000"/>
            <a:ext cx="176213" cy="122238"/>
          </a:xfrm>
          <a:prstGeom prst="roundRect">
            <a:avLst>
              <a:gd name="adj" fmla="val 12495"/>
            </a:avLst>
          </a:prstGeom>
          <a:solidFill>
            <a:schemeClr val="bg1"/>
          </a:solidFill>
          <a:ln w="25400">
            <a:solidFill>
              <a:schemeClr val="tx1"/>
            </a:solidFill>
            <a:round/>
            <a:headEnd/>
            <a:tailEnd/>
          </a:ln>
        </p:spPr>
        <p:txBody>
          <a:bodyPr wrap="none" anchor="ctr"/>
          <a:lstStyle/>
          <a:p>
            <a:endParaRPr lang="en-US"/>
          </a:p>
        </p:txBody>
      </p:sp>
      <p:sp>
        <p:nvSpPr>
          <p:cNvPr id="36886" name="AutoShape 22"/>
          <p:cNvSpPr>
            <a:spLocks noChangeArrowheads="1"/>
          </p:cNvSpPr>
          <p:nvPr/>
        </p:nvSpPr>
        <p:spPr bwMode="auto">
          <a:xfrm>
            <a:off x="4619625" y="5000625"/>
            <a:ext cx="179388" cy="130175"/>
          </a:xfrm>
          <a:prstGeom prst="roundRect">
            <a:avLst>
              <a:gd name="adj" fmla="val 12495"/>
            </a:avLst>
          </a:prstGeom>
          <a:solidFill>
            <a:schemeClr val="bg1"/>
          </a:solidFill>
          <a:ln w="25400">
            <a:solidFill>
              <a:schemeClr val="tx1"/>
            </a:solidFill>
            <a:round/>
            <a:headEnd/>
            <a:tailEnd/>
          </a:ln>
        </p:spPr>
        <p:txBody>
          <a:bodyPr wrap="none" anchor="ctr"/>
          <a:lstStyle/>
          <a:p>
            <a:endParaRPr lang="en-US"/>
          </a:p>
        </p:txBody>
      </p:sp>
      <p:sp>
        <p:nvSpPr>
          <p:cNvPr id="36887" name="Rectangle 23"/>
          <p:cNvSpPr>
            <a:spLocks noChangeArrowheads="1"/>
          </p:cNvSpPr>
          <p:nvPr/>
        </p:nvSpPr>
        <p:spPr bwMode="auto">
          <a:xfrm>
            <a:off x="5549900" y="4530725"/>
            <a:ext cx="622300" cy="631825"/>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888" name="Line 24"/>
          <p:cNvSpPr>
            <a:spLocks noChangeShapeType="1"/>
          </p:cNvSpPr>
          <p:nvPr/>
        </p:nvSpPr>
        <p:spPr bwMode="auto">
          <a:xfrm>
            <a:off x="5703888" y="4721225"/>
            <a:ext cx="155575" cy="3127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89" name="Line 25"/>
          <p:cNvSpPr>
            <a:spLocks noChangeShapeType="1"/>
          </p:cNvSpPr>
          <p:nvPr/>
        </p:nvSpPr>
        <p:spPr bwMode="auto">
          <a:xfrm flipV="1">
            <a:off x="5843588" y="4845050"/>
            <a:ext cx="187325"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90" name="Rectangle 26" descr="Light horizontal"/>
          <p:cNvSpPr>
            <a:spLocks noChangeArrowheads="1"/>
          </p:cNvSpPr>
          <p:nvPr/>
        </p:nvSpPr>
        <p:spPr bwMode="auto">
          <a:xfrm>
            <a:off x="5645150" y="4637088"/>
            <a:ext cx="117475" cy="119062"/>
          </a:xfrm>
          <a:prstGeom prst="rect">
            <a:avLst/>
          </a:prstGeom>
          <a:pattFill prst="ltHorz">
            <a:fgClr>
              <a:schemeClr val="tx1"/>
            </a:fgClr>
            <a:bgClr>
              <a:schemeClr val="bg1"/>
            </a:bgClr>
          </a:pattFill>
          <a:ln w="12700">
            <a:solidFill>
              <a:schemeClr val="tx1"/>
            </a:solidFill>
            <a:miter lim="800000"/>
            <a:headEnd/>
            <a:tailEnd/>
          </a:ln>
        </p:spPr>
        <p:txBody>
          <a:bodyPr wrap="none" anchor="ctr"/>
          <a:lstStyle/>
          <a:p>
            <a:endParaRPr lang="en-US"/>
          </a:p>
        </p:txBody>
      </p:sp>
      <p:sp>
        <p:nvSpPr>
          <p:cNvPr id="36891" name="Rectangle 27" descr="Light horizontal"/>
          <p:cNvSpPr>
            <a:spLocks noChangeArrowheads="1"/>
          </p:cNvSpPr>
          <p:nvPr/>
        </p:nvSpPr>
        <p:spPr bwMode="auto">
          <a:xfrm>
            <a:off x="5808663" y="5018088"/>
            <a:ext cx="115887" cy="119062"/>
          </a:xfrm>
          <a:prstGeom prst="rect">
            <a:avLst/>
          </a:prstGeom>
          <a:pattFill prst="ltHorz">
            <a:fgClr>
              <a:schemeClr val="tx1"/>
            </a:fgClr>
            <a:bgClr>
              <a:schemeClr val="bg1"/>
            </a:bgClr>
          </a:pattFill>
          <a:ln w="12700">
            <a:solidFill>
              <a:schemeClr val="tx1"/>
            </a:solidFill>
            <a:miter lim="800000"/>
            <a:headEnd/>
            <a:tailEnd/>
          </a:ln>
        </p:spPr>
        <p:txBody>
          <a:bodyPr wrap="none" anchor="ctr"/>
          <a:lstStyle/>
          <a:p>
            <a:endParaRPr lang="en-US"/>
          </a:p>
        </p:txBody>
      </p:sp>
      <p:sp>
        <p:nvSpPr>
          <p:cNvPr id="36892" name="Rectangle 28" descr="Light horizontal"/>
          <p:cNvSpPr>
            <a:spLocks noChangeArrowheads="1"/>
          </p:cNvSpPr>
          <p:nvPr/>
        </p:nvSpPr>
        <p:spPr bwMode="auto">
          <a:xfrm>
            <a:off x="5961063" y="4732338"/>
            <a:ext cx="117475" cy="117475"/>
          </a:xfrm>
          <a:prstGeom prst="rect">
            <a:avLst/>
          </a:prstGeom>
          <a:pattFill prst="ltHorz">
            <a:fgClr>
              <a:schemeClr val="tx1"/>
            </a:fgClr>
            <a:bgClr>
              <a:schemeClr val="bg1"/>
            </a:bgClr>
          </a:pattFill>
          <a:ln w="12700">
            <a:solidFill>
              <a:schemeClr val="tx1"/>
            </a:solidFill>
            <a:miter lim="800000"/>
            <a:headEnd/>
            <a:tailEnd/>
          </a:ln>
        </p:spPr>
        <p:txBody>
          <a:bodyPr wrap="none" anchor="ctr"/>
          <a:lstStyle/>
          <a:p>
            <a:endParaRPr lang="en-US"/>
          </a:p>
        </p:txBody>
      </p:sp>
      <p:grpSp>
        <p:nvGrpSpPr>
          <p:cNvPr id="36893" name="Group 29"/>
          <p:cNvGrpSpPr>
            <a:grpSpLocks/>
          </p:cNvGrpSpPr>
          <p:nvPr/>
        </p:nvGrpSpPr>
        <p:grpSpPr bwMode="auto">
          <a:xfrm>
            <a:off x="6557963" y="4530725"/>
            <a:ext cx="692150" cy="658813"/>
            <a:chOff x="4188" y="2891"/>
            <a:chExt cx="442" cy="420"/>
          </a:xfrm>
        </p:grpSpPr>
        <p:sp>
          <p:nvSpPr>
            <p:cNvPr id="36963" name="Rectangle 30"/>
            <p:cNvSpPr>
              <a:spLocks noChangeArrowheads="1"/>
            </p:cNvSpPr>
            <p:nvPr/>
          </p:nvSpPr>
          <p:spPr bwMode="auto">
            <a:xfrm>
              <a:off x="4203" y="2891"/>
              <a:ext cx="395" cy="403"/>
            </a:xfrm>
            <a:prstGeom prst="rect">
              <a:avLst/>
            </a:prstGeom>
            <a:solidFill>
              <a:schemeClr val="bg1"/>
            </a:solidFill>
            <a:ln w="12700">
              <a:solidFill>
                <a:schemeClr val="tx1"/>
              </a:solidFill>
              <a:miter lim="800000"/>
              <a:headEnd/>
              <a:tailEnd/>
            </a:ln>
          </p:spPr>
          <p:txBody>
            <a:bodyPr wrap="none" lIns="92407" tIns="45420" rIns="92407" bIns="45420">
              <a:spAutoFit/>
            </a:bodyPr>
            <a:lstStyle/>
            <a:p>
              <a:endParaRPr lang="en-US"/>
            </a:p>
          </p:txBody>
        </p:sp>
        <p:sp>
          <p:nvSpPr>
            <p:cNvPr id="36964" name="Rectangle 31"/>
            <p:cNvSpPr>
              <a:spLocks noChangeArrowheads="1"/>
            </p:cNvSpPr>
            <p:nvPr/>
          </p:nvSpPr>
          <p:spPr bwMode="auto">
            <a:xfrm>
              <a:off x="4188" y="2903"/>
              <a:ext cx="442"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407" tIns="45420" rIns="92407" bIns="45420">
              <a:spAutoFit/>
            </a:bodyPr>
            <a:lstStyle/>
            <a:p>
              <a:pPr defTabSz="911225"/>
              <a:r>
                <a:rPr lang="en-US" sz="1200">
                  <a:latin typeface="Helvetica" pitchFamily="34" charset="0"/>
                </a:rPr>
                <a:t>class...</a:t>
              </a:r>
            </a:p>
            <a:p>
              <a:pPr defTabSz="911225"/>
              <a:r>
                <a:rPr lang="en-US" sz="1200">
                  <a:latin typeface="Helvetica" pitchFamily="34" charset="0"/>
                </a:rPr>
                <a:t>class...</a:t>
              </a:r>
            </a:p>
            <a:p>
              <a:pPr defTabSz="911225"/>
              <a:r>
                <a:rPr lang="en-US" sz="1200">
                  <a:latin typeface="Helvetica" pitchFamily="34" charset="0"/>
                </a:rPr>
                <a:t>class...</a:t>
              </a:r>
            </a:p>
          </p:txBody>
        </p:sp>
      </p:grpSp>
      <p:sp>
        <p:nvSpPr>
          <p:cNvPr id="36894" name="Rectangle 32"/>
          <p:cNvSpPr>
            <a:spLocks noChangeArrowheads="1"/>
          </p:cNvSpPr>
          <p:nvPr/>
        </p:nvSpPr>
        <p:spPr bwMode="auto">
          <a:xfrm>
            <a:off x="5027613" y="5380038"/>
            <a:ext cx="1404937"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407" tIns="45420" rIns="92407" bIns="45420">
            <a:spAutoFit/>
          </a:bodyPr>
          <a:lstStyle/>
          <a:p>
            <a:pPr algn="ctr" defTabSz="911225"/>
            <a:r>
              <a:rPr lang="en-US" sz="1600">
                <a:solidFill>
                  <a:srgbClr val="0006A3"/>
                </a:solidFill>
                <a:latin typeface="Book Antiqua" pitchFamily="18" charset="0"/>
              </a:rPr>
              <a:t>Solution Domain </a:t>
            </a:r>
          </a:p>
          <a:p>
            <a:pPr algn="ctr" defTabSz="911225"/>
            <a:r>
              <a:rPr lang="en-US" sz="1600">
                <a:solidFill>
                  <a:srgbClr val="0006A3"/>
                </a:solidFill>
                <a:latin typeface="Book Antiqua" pitchFamily="18" charset="0"/>
              </a:rPr>
              <a:t>Objects</a:t>
            </a:r>
          </a:p>
        </p:txBody>
      </p:sp>
      <p:sp>
        <p:nvSpPr>
          <p:cNvPr id="36895" name="Rectangle 33"/>
          <p:cNvSpPr>
            <a:spLocks noChangeArrowheads="1"/>
          </p:cNvSpPr>
          <p:nvPr/>
        </p:nvSpPr>
        <p:spPr bwMode="auto">
          <a:xfrm>
            <a:off x="6543675" y="5519738"/>
            <a:ext cx="8715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407" tIns="45420" rIns="92407" bIns="45420">
            <a:spAutoFit/>
          </a:bodyPr>
          <a:lstStyle/>
          <a:p>
            <a:pPr algn="ctr" defTabSz="911225"/>
            <a:r>
              <a:rPr lang="en-US" sz="1600">
                <a:solidFill>
                  <a:srgbClr val="0006A3"/>
                </a:solidFill>
                <a:latin typeface="Book Antiqua" pitchFamily="18" charset="0"/>
              </a:rPr>
              <a:t>Source</a:t>
            </a:r>
          </a:p>
          <a:p>
            <a:pPr algn="ctr" defTabSz="911225"/>
            <a:r>
              <a:rPr lang="en-US" sz="1600">
                <a:solidFill>
                  <a:srgbClr val="0006A3"/>
                </a:solidFill>
                <a:latin typeface="Book Antiqua" pitchFamily="18" charset="0"/>
              </a:rPr>
              <a:t>Code</a:t>
            </a:r>
            <a:endParaRPr lang="en-US" sz="1600">
              <a:solidFill>
                <a:schemeClr val="hlink"/>
              </a:solidFill>
              <a:latin typeface="Book Antiqua" pitchFamily="18" charset="0"/>
            </a:endParaRPr>
          </a:p>
        </p:txBody>
      </p:sp>
      <p:sp>
        <p:nvSpPr>
          <p:cNvPr id="36896" name="Rectangle 34"/>
          <p:cNvSpPr>
            <a:spLocks noChangeArrowheads="1"/>
          </p:cNvSpPr>
          <p:nvPr/>
        </p:nvSpPr>
        <p:spPr bwMode="auto">
          <a:xfrm>
            <a:off x="7737475" y="5597525"/>
            <a:ext cx="7810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407" tIns="45420" rIns="92407" bIns="45420">
            <a:spAutoFit/>
          </a:bodyPr>
          <a:lstStyle/>
          <a:p>
            <a:pPr algn="ctr" defTabSz="911225"/>
            <a:r>
              <a:rPr lang="en-US" sz="1600">
                <a:solidFill>
                  <a:srgbClr val="0006A3"/>
                </a:solidFill>
                <a:latin typeface="Book Antiqua" pitchFamily="18" charset="0"/>
              </a:rPr>
              <a:t>Test </a:t>
            </a:r>
          </a:p>
          <a:p>
            <a:pPr algn="ctr" defTabSz="911225"/>
            <a:r>
              <a:rPr lang="en-US" sz="1600">
                <a:solidFill>
                  <a:srgbClr val="0006A3"/>
                </a:solidFill>
                <a:latin typeface="Book Antiqua" pitchFamily="18" charset="0"/>
              </a:rPr>
              <a:t>Cases</a:t>
            </a:r>
          </a:p>
        </p:txBody>
      </p:sp>
      <p:sp>
        <p:nvSpPr>
          <p:cNvPr id="36897" name="Rectangle 35"/>
          <p:cNvSpPr>
            <a:spLocks noChangeArrowheads="1"/>
          </p:cNvSpPr>
          <p:nvPr/>
        </p:nvSpPr>
        <p:spPr bwMode="auto">
          <a:xfrm>
            <a:off x="7705725" y="4519613"/>
            <a:ext cx="1033463" cy="10001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98" name="AutoShape 36"/>
          <p:cNvSpPr>
            <a:spLocks noChangeArrowheads="1"/>
          </p:cNvSpPr>
          <p:nvPr/>
        </p:nvSpPr>
        <p:spPr bwMode="auto">
          <a:xfrm>
            <a:off x="7905750" y="5010150"/>
            <a:ext cx="209550" cy="120650"/>
          </a:xfrm>
          <a:prstGeom prst="roundRect">
            <a:avLst>
              <a:gd name="adj" fmla="val 12495"/>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99" name="Oval 37" descr="50%"/>
          <p:cNvSpPr>
            <a:spLocks noChangeArrowheads="1"/>
          </p:cNvSpPr>
          <p:nvPr/>
        </p:nvSpPr>
        <p:spPr bwMode="auto">
          <a:xfrm>
            <a:off x="7910513" y="4591050"/>
            <a:ext cx="219075" cy="100013"/>
          </a:xfrm>
          <a:prstGeom prst="ellipse">
            <a:avLst/>
          </a:prstGeom>
          <a:pattFill prst="pct50">
            <a:fgClr>
              <a:schemeClr val="tx1"/>
            </a:fgClr>
            <a:bgClr>
              <a:schemeClr val="bg1"/>
            </a:bgClr>
          </a:pattFill>
          <a:ln w="12700">
            <a:solidFill>
              <a:schemeClr val="tx1"/>
            </a:solidFill>
            <a:round/>
            <a:headEnd/>
            <a:tailEnd/>
          </a:ln>
        </p:spPr>
        <p:txBody>
          <a:bodyPr wrap="none" anchor="ctr"/>
          <a:lstStyle/>
          <a:p>
            <a:endParaRPr lang="en-US"/>
          </a:p>
        </p:txBody>
      </p:sp>
      <p:sp>
        <p:nvSpPr>
          <p:cNvPr id="36900" name="Rectangle 38"/>
          <p:cNvSpPr>
            <a:spLocks noChangeArrowheads="1"/>
          </p:cNvSpPr>
          <p:nvPr/>
        </p:nvSpPr>
        <p:spPr bwMode="auto">
          <a:xfrm>
            <a:off x="8285163" y="4899025"/>
            <a:ext cx="361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407" tIns="45420" rIns="92407" bIns="45420">
            <a:spAutoFit/>
          </a:bodyPr>
          <a:lstStyle/>
          <a:p>
            <a:pPr defTabSz="911225"/>
            <a:r>
              <a:rPr lang="en-US" sz="1600">
                <a:latin typeface="Book Antiqua" pitchFamily="18" charset="0"/>
              </a:rPr>
              <a:t>? </a:t>
            </a:r>
          </a:p>
        </p:txBody>
      </p:sp>
      <p:sp>
        <p:nvSpPr>
          <p:cNvPr id="36901" name="Freeform 39"/>
          <p:cNvSpPr>
            <a:spLocks/>
          </p:cNvSpPr>
          <p:nvPr/>
        </p:nvSpPr>
        <p:spPr bwMode="auto">
          <a:xfrm>
            <a:off x="8299450" y="4773613"/>
            <a:ext cx="168275" cy="122237"/>
          </a:xfrm>
          <a:custGeom>
            <a:avLst/>
            <a:gdLst>
              <a:gd name="T0" fmla="*/ 0 w 107"/>
              <a:gd name="T1" fmla="*/ 15 h 78"/>
              <a:gd name="T2" fmla="*/ 15 w 107"/>
              <a:gd name="T3" fmla="*/ 77 h 78"/>
              <a:gd name="T4" fmla="*/ 106 w 107"/>
              <a:gd name="T5" fmla="*/ 0 h 78"/>
              <a:gd name="T6" fmla="*/ 0 60000 65536"/>
              <a:gd name="T7" fmla="*/ 0 60000 65536"/>
              <a:gd name="T8" fmla="*/ 0 60000 65536"/>
              <a:gd name="T9" fmla="*/ 0 w 107"/>
              <a:gd name="T10" fmla="*/ 0 h 78"/>
              <a:gd name="T11" fmla="*/ 107 w 107"/>
              <a:gd name="T12" fmla="*/ 78 h 78"/>
            </a:gdLst>
            <a:ahLst/>
            <a:cxnLst>
              <a:cxn ang="T6">
                <a:pos x="T0" y="T1"/>
              </a:cxn>
              <a:cxn ang="T7">
                <a:pos x="T2" y="T3"/>
              </a:cxn>
              <a:cxn ang="T8">
                <a:pos x="T4" y="T5"/>
              </a:cxn>
            </a:cxnLst>
            <a:rect l="T9" t="T10" r="T11" b="T12"/>
            <a:pathLst>
              <a:path w="107" h="78">
                <a:moveTo>
                  <a:pt x="0" y="15"/>
                </a:moveTo>
                <a:lnTo>
                  <a:pt x="15" y="77"/>
                </a:lnTo>
                <a:lnTo>
                  <a:pt x="10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902" name="Freeform 40"/>
          <p:cNvSpPr>
            <a:spLocks/>
          </p:cNvSpPr>
          <p:nvPr/>
        </p:nvSpPr>
        <p:spPr bwMode="auto">
          <a:xfrm>
            <a:off x="8299450" y="4595813"/>
            <a:ext cx="166688" cy="120650"/>
          </a:xfrm>
          <a:custGeom>
            <a:avLst/>
            <a:gdLst>
              <a:gd name="T0" fmla="*/ 0 w 106"/>
              <a:gd name="T1" fmla="*/ 15 h 77"/>
              <a:gd name="T2" fmla="*/ 15 w 106"/>
              <a:gd name="T3" fmla="*/ 76 h 77"/>
              <a:gd name="T4" fmla="*/ 105 w 106"/>
              <a:gd name="T5" fmla="*/ 0 h 77"/>
              <a:gd name="T6" fmla="*/ 0 60000 65536"/>
              <a:gd name="T7" fmla="*/ 0 60000 65536"/>
              <a:gd name="T8" fmla="*/ 0 60000 65536"/>
              <a:gd name="T9" fmla="*/ 0 w 106"/>
              <a:gd name="T10" fmla="*/ 0 h 77"/>
              <a:gd name="T11" fmla="*/ 106 w 106"/>
              <a:gd name="T12" fmla="*/ 77 h 77"/>
            </a:gdLst>
            <a:ahLst/>
            <a:cxnLst>
              <a:cxn ang="T6">
                <a:pos x="T0" y="T1"/>
              </a:cxn>
              <a:cxn ang="T7">
                <a:pos x="T2" y="T3"/>
              </a:cxn>
              <a:cxn ang="T8">
                <a:pos x="T4" y="T5"/>
              </a:cxn>
            </a:cxnLst>
            <a:rect l="T9" t="T10" r="T11" b="T12"/>
            <a:pathLst>
              <a:path w="106" h="77">
                <a:moveTo>
                  <a:pt x="0" y="15"/>
                </a:moveTo>
                <a:lnTo>
                  <a:pt x="15" y="76"/>
                </a:lnTo>
                <a:lnTo>
                  <a:pt x="105"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903" name="Line 41"/>
          <p:cNvSpPr>
            <a:spLocks noChangeShapeType="1"/>
          </p:cNvSpPr>
          <p:nvPr/>
        </p:nvSpPr>
        <p:spPr bwMode="auto">
          <a:xfrm flipV="1">
            <a:off x="3536950" y="4824413"/>
            <a:ext cx="631825" cy="476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904" name="Line 42"/>
          <p:cNvSpPr>
            <a:spLocks noChangeShapeType="1"/>
          </p:cNvSpPr>
          <p:nvPr/>
        </p:nvSpPr>
        <p:spPr bwMode="auto">
          <a:xfrm>
            <a:off x="4911725" y="4867275"/>
            <a:ext cx="53975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905" name="Line 43"/>
          <p:cNvSpPr>
            <a:spLocks noChangeShapeType="1"/>
          </p:cNvSpPr>
          <p:nvPr/>
        </p:nvSpPr>
        <p:spPr bwMode="auto">
          <a:xfrm>
            <a:off x="2128838" y="3557588"/>
            <a:ext cx="231298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06" name="Line 44"/>
          <p:cNvSpPr>
            <a:spLocks noChangeShapeType="1"/>
          </p:cNvSpPr>
          <p:nvPr/>
        </p:nvSpPr>
        <p:spPr bwMode="auto">
          <a:xfrm>
            <a:off x="2116138" y="3414713"/>
            <a:ext cx="3714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07" name="Line 45"/>
          <p:cNvSpPr>
            <a:spLocks noChangeShapeType="1"/>
          </p:cNvSpPr>
          <p:nvPr/>
        </p:nvSpPr>
        <p:spPr bwMode="auto">
          <a:xfrm>
            <a:off x="2116138" y="3282950"/>
            <a:ext cx="47688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08" name="Line 46"/>
          <p:cNvSpPr>
            <a:spLocks noChangeShapeType="1"/>
          </p:cNvSpPr>
          <p:nvPr/>
        </p:nvSpPr>
        <p:spPr bwMode="auto">
          <a:xfrm>
            <a:off x="2105025" y="3152775"/>
            <a:ext cx="60880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09" name="Line 47"/>
          <p:cNvSpPr>
            <a:spLocks noChangeShapeType="1"/>
          </p:cNvSpPr>
          <p:nvPr/>
        </p:nvSpPr>
        <p:spPr bwMode="auto">
          <a:xfrm>
            <a:off x="4454525" y="3570288"/>
            <a:ext cx="0" cy="8826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910" name="Line 48"/>
          <p:cNvSpPr>
            <a:spLocks noChangeShapeType="1"/>
          </p:cNvSpPr>
          <p:nvPr/>
        </p:nvSpPr>
        <p:spPr bwMode="auto">
          <a:xfrm>
            <a:off x="5837238" y="3416300"/>
            <a:ext cx="0" cy="103663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911" name="Line 49"/>
          <p:cNvSpPr>
            <a:spLocks noChangeShapeType="1"/>
          </p:cNvSpPr>
          <p:nvPr/>
        </p:nvSpPr>
        <p:spPr bwMode="auto">
          <a:xfrm>
            <a:off x="6889750" y="3295650"/>
            <a:ext cx="0" cy="120491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912" name="Line 50"/>
          <p:cNvSpPr>
            <a:spLocks noChangeShapeType="1"/>
          </p:cNvSpPr>
          <p:nvPr/>
        </p:nvSpPr>
        <p:spPr bwMode="auto">
          <a:xfrm>
            <a:off x="8210550" y="3141663"/>
            <a:ext cx="0" cy="133508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913" name="Rectangle 51"/>
          <p:cNvSpPr>
            <a:spLocks noChangeArrowheads="1"/>
          </p:cNvSpPr>
          <p:nvPr/>
        </p:nvSpPr>
        <p:spPr bwMode="auto">
          <a:xfrm>
            <a:off x="2289175" y="3727450"/>
            <a:ext cx="1562100" cy="51752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92407" tIns="45420" rIns="92407" bIns="45420">
            <a:spAutoFit/>
          </a:bodyPr>
          <a:lstStyle/>
          <a:p>
            <a:pPr algn="ctr" defTabSz="911225"/>
            <a:r>
              <a:rPr lang="en-US" sz="1400" b="0">
                <a:latin typeface="ITCCheltenham BookCond" charset="0"/>
              </a:rPr>
              <a:t>Expressed in Terms Of</a:t>
            </a:r>
          </a:p>
        </p:txBody>
      </p:sp>
      <p:sp>
        <p:nvSpPr>
          <p:cNvPr id="36914" name="Rectangle 52"/>
          <p:cNvSpPr>
            <a:spLocks noChangeArrowheads="1"/>
          </p:cNvSpPr>
          <p:nvPr/>
        </p:nvSpPr>
        <p:spPr bwMode="auto">
          <a:xfrm>
            <a:off x="3751263" y="3784600"/>
            <a:ext cx="1328737" cy="3048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92407" tIns="45420" rIns="92407" bIns="45420">
            <a:spAutoFit/>
          </a:bodyPr>
          <a:lstStyle/>
          <a:p>
            <a:pPr algn="ctr" defTabSz="911225"/>
            <a:r>
              <a:rPr lang="en-US" sz="1400" b="0">
                <a:latin typeface="ITCCheltenham BookCond" charset="0"/>
              </a:rPr>
              <a:t>Structured By</a:t>
            </a:r>
          </a:p>
        </p:txBody>
      </p:sp>
      <p:sp>
        <p:nvSpPr>
          <p:cNvPr id="36915" name="Rectangle 53"/>
          <p:cNvSpPr>
            <a:spLocks noChangeArrowheads="1"/>
          </p:cNvSpPr>
          <p:nvPr/>
        </p:nvSpPr>
        <p:spPr bwMode="auto">
          <a:xfrm>
            <a:off x="6264275" y="3425825"/>
            <a:ext cx="1320800" cy="5175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2407" tIns="45420" rIns="92407" bIns="45420">
            <a:spAutoFit/>
          </a:bodyPr>
          <a:lstStyle/>
          <a:p>
            <a:pPr algn="ctr" defTabSz="911225"/>
            <a:r>
              <a:rPr lang="en-US" sz="1400" b="0">
                <a:latin typeface="ITCCheltenham BookCond" charset="0"/>
              </a:rPr>
              <a:t>Implemented</a:t>
            </a:r>
          </a:p>
          <a:p>
            <a:pPr algn="ctr" defTabSz="911225"/>
            <a:r>
              <a:rPr lang="en-US" sz="1400" b="0">
                <a:latin typeface="ITCCheltenham BookCond" charset="0"/>
              </a:rPr>
              <a:t> By</a:t>
            </a:r>
          </a:p>
        </p:txBody>
      </p:sp>
      <p:sp>
        <p:nvSpPr>
          <p:cNvPr id="36916" name="Rectangle 54"/>
          <p:cNvSpPr>
            <a:spLocks noChangeArrowheads="1"/>
          </p:cNvSpPr>
          <p:nvPr/>
        </p:nvSpPr>
        <p:spPr bwMode="auto">
          <a:xfrm>
            <a:off x="5121275" y="3846513"/>
            <a:ext cx="1555750" cy="3048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2407" tIns="45420" rIns="92407" bIns="45420">
            <a:spAutoFit/>
          </a:bodyPr>
          <a:lstStyle/>
          <a:p>
            <a:pPr defTabSz="911225"/>
            <a:r>
              <a:rPr lang="en-US" sz="1400" b="0">
                <a:latin typeface="ITCCheltenham BookCond" charset="0"/>
              </a:rPr>
              <a:t>Realized By</a:t>
            </a:r>
          </a:p>
        </p:txBody>
      </p:sp>
      <p:sp>
        <p:nvSpPr>
          <p:cNvPr id="36917" name="Rectangle 55"/>
          <p:cNvSpPr>
            <a:spLocks noChangeArrowheads="1"/>
          </p:cNvSpPr>
          <p:nvPr/>
        </p:nvSpPr>
        <p:spPr bwMode="auto">
          <a:xfrm>
            <a:off x="7762875" y="3917950"/>
            <a:ext cx="835025" cy="517525"/>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92407" tIns="45420" rIns="92407" bIns="45420">
            <a:spAutoFit/>
          </a:bodyPr>
          <a:lstStyle/>
          <a:p>
            <a:pPr algn="ctr" defTabSz="911225"/>
            <a:r>
              <a:rPr lang="en-US" sz="1400" b="0">
                <a:latin typeface="ITCCheltenham BookCond" charset="0"/>
              </a:rPr>
              <a:t>Verified </a:t>
            </a:r>
          </a:p>
          <a:p>
            <a:pPr algn="ctr" defTabSz="911225"/>
            <a:r>
              <a:rPr lang="en-US" sz="1400" b="0">
                <a:latin typeface="ITCCheltenham BookCond" charset="0"/>
              </a:rPr>
              <a:t>By</a:t>
            </a:r>
          </a:p>
        </p:txBody>
      </p:sp>
      <p:sp>
        <p:nvSpPr>
          <p:cNvPr id="36918" name="Rectangle 56"/>
          <p:cNvSpPr>
            <a:spLocks noChangeArrowheads="1"/>
          </p:cNvSpPr>
          <p:nvPr/>
        </p:nvSpPr>
        <p:spPr bwMode="auto">
          <a:xfrm>
            <a:off x="3867150" y="1874838"/>
            <a:ext cx="1106488" cy="793750"/>
          </a:xfrm>
          <a:prstGeom prst="rect">
            <a:avLst/>
          </a:prstGeom>
          <a:solidFill>
            <a:schemeClr val="bg1"/>
          </a:solidFill>
          <a:ln w="12700">
            <a:solidFill>
              <a:schemeClr val="tx1"/>
            </a:solidFill>
            <a:miter lim="800000"/>
            <a:headEnd/>
            <a:tailEnd/>
          </a:ln>
        </p:spPr>
        <p:txBody>
          <a:bodyPr wrap="none" lIns="89274" tIns="43854" rIns="89274" bIns="43854" anchor="ctr"/>
          <a:lstStyle/>
          <a:p>
            <a:pPr algn="ctr" defTabSz="901700"/>
            <a:r>
              <a:rPr lang="en-US">
                <a:latin typeface="Palatino" pitchFamily="18" charset="0"/>
              </a:rPr>
              <a:t>System</a:t>
            </a:r>
          </a:p>
          <a:p>
            <a:pPr algn="ctr" defTabSz="901700"/>
            <a:r>
              <a:rPr lang="en-US">
                <a:latin typeface="Palatino" pitchFamily="18" charset="0"/>
              </a:rPr>
              <a:t>Design</a:t>
            </a:r>
          </a:p>
        </p:txBody>
      </p:sp>
      <p:sp>
        <p:nvSpPr>
          <p:cNvPr id="36919" name="Rectangle 57"/>
          <p:cNvSpPr>
            <a:spLocks noChangeArrowheads="1"/>
          </p:cNvSpPr>
          <p:nvPr/>
        </p:nvSpPr>
        <p:spPr bwMode="auto">
          <a:xfrm>
            <a:off x="5132388" y="1874838"/>
            <a:ext cx="1108075" cy="793750"/>
          </a:xfrm>
          <a:prstGeom prst="rect">
            <a:avLst/>
          </a:prstGeom>
          <a:solidFill>
            <a:schemeClr val="bg1"/>
          </a:solidFill>
          <a:ln w="12700">
            <a:solidFill>
              <a:schemeClr val="tx1"/>
            </a:solidFill>
            <a:miter lim="800000"/>
            <a:headEnd/>
            <a:tailEnd/>
          </a:ln>
        </p:spPr>
        <p:txBody>
          <a:bodyPr wrap="none" lIns="89274" tIns="43854" rIns="89274" bIns="43854" anchor="ctr"/>
          <a:lstStyle/>
          <a:p>
            <a:pPr algn="ctr" defTabSz="901700"/>
            <a:r>
              <a:rPr lang="en-US">
                <a:latin typeface="Palatino" pitchFamily="18" charset="0"/>
              </a:rPr>
              <a:t>Object</a:t>
            </a:r>
          </a:p>
          <a:p>
            <a:pPr algn="ctr" defTabSz="901700"/>
            <a:r>
              <a:rPr lang="en-US">
                <a:latin typeface="Palatino" pitchFamily="18" charset="0"/>
              </a:rPr>
              <a:t>Design</a:t>
            </a:r>
          </a:p>
        </p:txBody>
      </p:sp>
      <p:sp>
        <p:nvSpPr>
          <p:cNvPr id="36920" name="Rectangle 58"/>
          <p:cNvSpPr>
            <a:spLocks noChangeArrowheads="1"/>
          </p:cNvSpPr>
          <p:nvPr/>
        </p:nvSpPr>
        <p:spPr bwMode="auto">
          <a:xfrm>
            <a:off x="6430963" y="1874838"/>
            <a:ext cx="1108075" cy="793750"/>
          </a:xfrm>
          <a:prstGeom prst="rect">
            <a:avLst/>
          </a:prstGeom>
          <a:solidFill>
            <a:schemeClr val="bg1"/>
          </a:solidFill>
          <a:ln w="12700">
            <a:solidFill>
              <a:schemeClr val="tx1"/>
            </a:solidFill>
            <a:miter lim="800000"/>
            <a:headEnd/>
            <a:tailEnd/>
          </a:ln>
        </p:spPr>
        <p:txBody>
          <a:bodyPr wrap="none" lIns="89274" tIns="43854" rIns="89274" bIns="43854" anchor="ctr"/>
          <a:lstStyle/>
          <a:p>
            <a:pPr algn="ctr" defTabSz="901700"/>
            <a:r>
              <a:rPr lang="en-US">
                <a:latin typeface="Palatino" pitchFamily="18" charset="0"/>
              </a:rPr>
              <a:t>Implemen-</a:t>
            </a:r>
          </a:p>
          <a:p>
            <a:pPr algn="ctr" defTabSz="901700"/>
            <a:r>
              <a:rPr lang="en-US">
                <a:latin typeface="Palatino" pitchFamily="18" charset="0"/>
              </a:rPr>
              <a:t>tation</a:t>
            </a:r>
          </a:p>
        </p:txBody>
      </p:sp>
      <p:sp>
        <p:nvSpPr>
          <p:cNvPr id="36921" name="Rectangle 59"/>
          <p:cNvSpPr>
            <a:spLocks noChangeArrowheads="1"/>
          </p:cNvSpPr>
          <p:nvPr/>
        </p:nvSpPr>
        <p:spPr bwMode="auto">
          <a:xfrm>
            <a:off x="7697788" y="1874838"/>
            <a:ext cx="1106487" cy="793750"/>
          </a:xfrm>
          <a:prstGeom prst="rect">
            <a:avLst/>
          </a:prstGeom>
          <a:solidFill>
            <a:schemeClr val="bg1"/>
          </a:solidFill>
          <a:ln w="12700">
            <a:solidFill>
              <a:schemeClr val="tx1"/>
            </a:solidFill>
            <a:miter lim="800000"/>
            <a:headEnd/>
            <a:tailEnd/>
          </a:ln>
        </p:spPr>
        <p:txBody>
          <a:bodyPr wrap="none" lIns="89274" tIns="43854" rIns="89274" bIns="43854" anchor="ctr"/>
          <a:lstStyle/>
          <a:p>
            <a:pPr algn="ctr" defTabSz="901700"/>
            <a:r>
              <a:rPr lang="en-US">
                <a:latin typeface="Palatino" pitchFamily="18" charset="0"/>
              </a:rPr>
              <a:t>Testing</a:t>
            </a:r>
          </a:p>
        </p:txBody>
      </p:sp>
      <p:sp>
        <p:nvSpPr>
          <p:cNvPr id="36922" name="Line 60"/>
          <p:cNvSpPr>
            <a:spLocks noChangeShapeType="1"/>
          </p:cNvSpPr>
          <p:nvPr/>
        </p:nvSpPr>
        <p:spPr bwMode="auto">
          <a:xfrm>
            <a:off x="6343650" y="1697038"/>
            <a:ext cx="0" cy="4481512"/>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23" name="Line 61"/>
          <p:cNvSpPr>
            <a:spLocks noChangeShapeType="1"/>
          </p:cNvSpPr>
          <p:nvPr/>
        </p:nvSpPr>
        <p:spPr bwMode="auto">
          <a:xfrm>
            <a:off x="2141538" y="3651250"/>
            <a:ext cx="9572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24" name="Line 62"/>
          <p:cNvSpPr>
            <a:spLocks noChangeShapeType="1"/>
          </p:cNvSpPr>
          <p:nvPr/>
        </p:nvSpPr>
        <p:spPr bwMode="auto">
          <a:xfrm>
            <a:off x="3048000" y="4795838"/>
            <a:ext cx="3032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25" name="Line 63"/>
          <p:cNvSpPr>
            <a:spLocks noChangeShapeType="1"/>
          </p:cNvSpPr>
          <p:nvPr/>
        </p:nvSpPr>
        <p:spPr bwMode="auto">
          <a:xfrm>
            <a:off x="3357563" y="4813300"/>
            <a:ext cx="0" cy="873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26" name="Line 64"/>
          <p:cNvSpPr>
            <a:spLocks noChangeShapeType="1"/>
          </p:cNvSpPr>
          <p:nvPr/>
        </p:nvSpPr>
        <p:spPr bwMode="auto">
          <a:xfrm>
            <a:off x="3030538" y="4802188"/>
            <a:ext cx="0" cy="650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27" name="Line 65"/>
          <p:cNvSpPr>
            <a:spLocks noChangeShapeType="1"/>
          </p:cNvSpPr>
          <p:nvPr/>
        </p:nvSpPr>
        <p:spPr bwMode="auto">
          <a:xfrm>
            <a:off x="3187700" y="4722813"/>
            <a:ext cx="0" cy="666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28" name="Rectangle 66" descr="Light horizontal"/>
          <p:cNvSpPr>
            <a:spLocks noChangeArrowheads="1"/>
          </p:cNvSpPr>
          <p:nvPr/>
        </p:nvSpPr>
        <p:spPr bwMode="auto">
          <a:xfrm>
            <a:off x="7943850" y="4783138"/>
            <a:ext cx="138113" cy="142875"/>
          </a:xfrm>
          <a:prstGeom prst="rect">
            <a:avLst/>
          </a:prstGeom>
          <a:pattFill prst="ltHorz">
            <a:fgClr>
              <a:schemeClr val="tx1"/>
            </a:fgClr>
            <a:bgClr>
              <a:schemeClr val="bg1"/>
            </a:bgClr>
          </a:pattFill>
          <a:ln w="12700">
            <a:solidFill>
              <a:schemeClr val="tx1"/>
            </a:solidFill>
            <a:miter lim="800000"/>
            <a:headEnd/>
            <a:tailEnd/>
          </a:ln>
        </p:spPr>
        <p:txBody>
          <a:bodyPr wrap="none" anchor="ctr"/>
          <a:lstStyle/>
          <a:p>
            <a:endParaRPr lang="en-US"/>
          </a:p>
        </p:txBody>
      </p:sp>
      <p:grpSp>
        <p:nvGrpSpPr>
          <p:cNvPr id="36929" name="Group 67"/>
          <p:cNvGrpSpPr>
            <a:grpSpLocks/>
          </p:cNvGrpSpPr>
          <p:nvPr/>
        </p:nvGrpSpPr>
        <p:grpSpPr bwMode="auto">
          <a:xfrm>
            <a:off x="7723188" y="5187950"/>
            <a:ext cx="735012" cy="292100"/>
            <a:chOff x="4933" y="3310"/>
            <a:chExt cx="469" cy="187"/>
          </a:xfrm>
        </p:grpSpPr>
        <p:sp>
          <p:nvSpPr>
            <p:cNvPr id="36961" name="Rectangle 68"/>
            <p:cNvSpPr>
              <a:spLocks noChangeArrowheads="1"/>
            </p:cNvSpPr>
            <p:nvPr/>
          </p:nvSpPr>
          <p:spPr bwMode="auto">
            <a:xfrm>
              <a:off x="4943" y="3323"/>
              <a:ext cx="40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407" tIns="45420" rIns="92407" bIns="45420">
              <a:spAutoFit/>
            </a:bodyPr>
            <a:lstStyle/>
            <a:p>
              <a:endParaRPr lang="en-US"/>
            </a:p>
          </p:txBody>
        </p:sp>
        <p:sp>
          <p:nvSpPr>
            <p:cNvPr id="36962" name="Rectangle 69"/>
            <p:cNvSpPr>
              <a:spLocks noChangeArrowheads="1"/>
            </p:cNvSpPr>
            <p:nvPr/>
          </p:nvSpPr>
          <p:spPr bwMode="auto">
            <a:xfrm>
              <a:off x="4933" y="3310"/>
              <a:ext cx="469"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407" tIns="45420" rIns="92407" bIns="45420">
              <a:spAutoFit/>
            </a:bodyPr>
            <a:lstStyle/>
            <a:p>
              <a:pPr defTabSz="911225"/>
              <a:r>
                <a:rPr lang="en-US" sz="1200">
                  <a:latin typeface="Helvetica" pitchFamily="34" charset="0"/>
                </a:rPr>
                <a:t>class....</a:t>
              </a:r>
            </a:p>
          </p:txBody>
        </p:sp>
      </p:grpSp>
      <p:sp>
        <p:nvSpPr>
          <p:cNvPr id="36930" name="Rectangle 70"/>
          <p:cNvSpPr>
            <a:spLocks noChangeArrowheads="1"/>
          </p:cNvSpPr>
          <p:nvPr/>
        </p:nvSpPr>
        <p:spPr bwMode="auto">
          <a:xfrm>
            <a:off x="8285163" y="5168900"/>
            <a:ext cx="361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407" tIns="45420" rIns="92407" bIns="45420">
            <a:spAutoFit/>
          </a:bodyPr>
          <a:lstStyle/>
          <a:p>
            <a:pPr defTabSz="911225"/>
            <a:r>
              <a:rPr lang="en-US" sz="1600">
                <a:latin typeface="Book Antiqua" pitchFamily="18" charset="0"/>
              </a:rPr>
              <a:t>? </a:t>
            </a:r>
          </a:p>
        </p:txBody>
      </p:sp>
      <p:sp>
        <p:nvSpPr>
          <p:cNvPr id="36931" name="Rectangle 71"/>
          <p:cNvSpPr>
            <a:spLocks noChangeArrowheads="1"/>
          </p:cNvSpPr>
          <p:nvPr/>
        </p:nvSpPr>
        <p:spPr bwMode="auto">
          <a:xfrm>
            <a:off x="955675" y="3095625"/>
            <a:ext cx="1154113" cy="5588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6932" name="Oval 72"/>
          <p:cNvSpPr>
            <a:spLocks noChangeArrowheads="1"/>
          </p:cNvSpPr>
          <p:nvPr/>
        </p:nvSpPr>
        <p:spPr bwMode="auto">
          <a:xfrm>
            <a:off x="1104900" y="3227388"/>
            <a:ext cx="331788" cy="123825"/>
          </a:xfrm>
          <a:prstGeom prst="ellipse">
            <a:avLst/>
          </a:prstGeom>
          <a:solidFill>
            <a:schemeClr val="bg1"/>
          </a:solidFill>
          <a:ln w="12700">
            <a:solidFill>
              <a:schemeClr val="tx1"/>
            </a:solidFill>
            <a:round/>
            <a:headEnd/>
            <a:tailEnd/>
          </a:ln>
        </p:spPr>
        <p:txBody>
          <a:bodyPr wrap="none" anchor="ctr"/>
          <a:lstStyle/>
          <a:p>
            <a:endParaRPr lang="en-US"/>
          </a:p>
        </p:txBody>
      </p:sp>
      <p:sp>
        <p:nvSpPr>
          <p:cNvPr id="36933" name="Oval 73"/>
          <p:cNvSpPr>
            <a:spLocks noChangeArrowheads="1"/>
          </p:cNvSpPr>
          <p:nvPr/>
        </p:nvSpPr>
        <p:spPr bwMode="auto">
          <a:xfrm>
            <a:off x="1651000" y="3506788"/>
            <a:ext cx="290513" cy="106362"/>
          </a:xfrm>
          <a:prstGeom prst="ellipse">
            <a:avLst/>
          </a:prstGeom>
          <a:solidFill>
            <a:schemeClr val="bg1"/>
          </a:solidFill>
          <a:ln w="12700">
            <a:solidFill>
              <a:schemeClr val="tx1"/>
            </a:solidFill>
            <a:round/>
            <a:headEnd/>
            <a:tailEnd/>
          </a:ln>
        </p:spPr>
        <p:txBody>
          <a:bodyPr wrap="none" anchor="ctr"/>
          <a:lstStyle/>
          <a:p>
            <a:endParaRPr lang="en-US"/>
          </a:p>
        </p:txBody>
      </p:sp>
      <p:sp>
        <p:nvSpPr>
          <p:cNvPr id="36934" name="Rectangle 74"/>
          <p:cNvSpPr>
            <a:spLocks noChangeArrowheads="1"/>
          </p:cNvSpPr>
          <p:nvPr/>
        </p:nvSpPr>
        <p:spPr bwMode="auto">
          <a:xfrm>
            <a:off x="608013" y="1874838"/>
            <a:ext cx="1590675" cy="793750"/>
          </a:xfrm>
          <a:prstGeom prst="rect">
            <a:avLst/>
          </a:prstGeom>
          <a:solidFill>
            <a:schemeClr val="bg1"/>
          </a:solidFill>
          <a:ln w="12700">
            <a:solidFill>
              <a:schemeClr val="tx1"/>
            </a:solidFill>
            <a:miter lim="800000"/>
            <a:headEnd/>
            <a:tailEnd/>
          </a:ln>
        </p:spPr>
        <p:txBody>
          <a:bodyPr wrap="none" lIns="89274" tIns="43854" rIns="89274" bIns="43854" anchor="ctr"/>
          <a:lstStyle/>
          <a:p>
            <a:pPr algn="ctr" defTabSz="901700"/>
            <a:r>
              <a:rPr lang="en-US">
                <a:latin typeface="Palatino" pitchFamily="18" charset="0"/>
              </a:rPr>
              <a:t>Requirements</a:t>
            </a:r>
          </a:p>
          <a:p>
            <a:pPr algn="ctr" defTabSz="901700"/>
            <a:r>
              <a:rPr lang="en-US">
                <a:latin typeface="Palatino" pitchFamily="18" charset="0"/>
              </a:rPr>
              <a:t>Elicitation</a:t>
            </a:r>
          </a:p>
        </p:txBody>
      </p:sp>
      <p:sp>
        <p:nvSpPr>
          <p:cNvPr id="36935" name="Line 75"/>
          <p:cNvSpPr>
            <a:spLocks noChangeShapeType="1"/>
          </p:cNvSpPr>
          <p:nvPr/>
        </p:nvSpPr>
        <p:spPr bwMode="auto">
          <a:xfrm>
            <a:off x="2266950" y="1671638"/>
            <a:ext cx="0" cy="447040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36" name="Rectangle 76"/>
          <p:cNvSpPr>
            <a:spLocks noChangeArrowheads="1"/>
          </p:cNvSpPr>
          <p:nvPr/>
        </p:nvSpPr>
        <p:spPr bwMode="auto">
          <a:xfrm>
            <a:off x="752475" y="5413375"/>
            <a:ext cx="14097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407" tIns="45420" rIns="92407" bIns="45420">
            <a:spAutoFit/>
          </a:bodyPr>
          <a:lstStyle/>
          <a:p>
            <a:pPr algn="ctr" defTabSz="911225"/>
            <a:r>
              <a:rPr lang="en-US" sz="1600">
                <a:solidFill>
                  <a:srgbClr val="0006A3"/>
                </a:solidFill>
                <a:latin typeface="Book Antiqua" pitchFamily="18" charset="0"/>
              </a:rPr>
              <a:t>Use Case</a:t>
            </a:r>
          </a:p>
          <a:p>
            <a:pPr algn="ctr" defTabSz="911225"/>
            <a:r>
              <a:rPr lang="en-US" sz="1600">
                <a:solidFill>
                  <a:srgbClr val="0006A3"/>
                </a:solidFill>
                <a:latin typeface="Book Antiqua" pitchFamily="18" charset="0"/>
              </a:rPr>
              <a:t>Model</a:t>
            </a:r>
          </a:p>
        </p:txBody>
      </p:sp>
      <p:grpSp>
        <p:nvGrpSpPr>
          <p:cNvPr id="36937" name="Group 77"/>
          <p:cNvGrpSpPr>
            <a:grpSpLocks/>
          </p:cNvGrpSpPr>
          <p:nvPr/>
        </p:nvGrpSpPr>
        <p:grpSpPr bwMode="auto">
          <a:xfrm>
            <a:off x="1717675" y="3165475"/>
            <a:ext cx="142875" cy="217488"/>
            <a:chOff x="1097" y="2020"/>
            <a:chExt cx="91" cy="139"/>
          </a:xfrm>
        </p:grpSpPr>
        <p:sp>
          <p:nvSpPr>
            <p:cNvPr id="36956" name="Oval 78"/>
            <p:cNvSpPr>
              <a:spLocks noChangeArrowheads="1"/>
            </p:cNvSpPr>
            <p:nvPr/>
          </p:nvSpPr>
          <p:spPr bwMode="auto">
            <a:xfrm>
              <a:off x="1122" y="2020"/>
              <a:ext cx="35" cy="37"/>
            </a:xfrm>
            <a:prstGeom prst="ellipse">
              <a:avLst/>
            </a:prstGeom>
            <a:solidFill>
              <a:schemeClr val="bg1"/>
            </a:solidFill>
            <a:ln w="12700">
              <a:solidFill>
                <a:schemeClr val="tx1"/>
              </a:solidFill>
              <a:round/>
              <a:headEnd/>
              <a:tailEnd/>
            </a:ln>
          </p:spPr>
          <p:txBody>
            <a:bodyPr wrap="none" anchor="ctr"/>
            <a:lstStyle/>
            <a:p>
              <a:endParaRPr lang="en-US"/>
            </a:p>
          </p:txBody>
        </p:sp>
        <p:sp>
          <p:nvSpPr>
            <p:cNvPr id="36957" name="Line 79"/>
            <p:cNvSpPr>
              <a:spLocks noChangeShapeType="1"/>
            </p:cNvSpPr>
            <p:nvPr/>
          </p:nvSpPr>
          <p:spPr bwMode="auto">
            <a:xfrm>
              <a:off x="1097" y="2090"/>
              <a:ext cx="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58" name="Line 80"/>
            <p:cNvSpPr>
              <a:spLocks noChangeShapeType="1"/>
            </p:cNvSpPr>
            <p:nvPr/>
          </p:nvSpPr>
          <p:spPr bwMode="auto">
            <a:xfrm>
              <a:off x="1139" y="2070"/>
              <a:ext cx="0" cy="4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59" name="Line 81"/>
            <p:cNvSpPr>
              <a:spLocks noChangeShapeType="1"/>
            </p:cNvSpPr>
            <p:nvPr/>
          </p:nvSpPr>
          <p:spPr bwMode="auto">
            <a:xfrm flipH="1">
              <a:off x="1099" y="2126"/>
              <a:ext cx="37" cy="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60" name="Line 82"/>
            <p:cNvSpPr>
              <a:spLocks noChangeShapeType="1"/>
            </p:cNvSpPr>
            <p:nvPr/>
          </p:nvSpPr>
          <p:spPr bwMode="auto">
            <a:xfrm>
              <a:off x="1143" y="2124"/>
              <a:ext cx="33" cy="3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6938" name="Line 83"/>
          <p:cNvSpPr>
            <a:spLocks noChangeShapeType="1"/>
          </p:cNvSpPr>
          <p:nvPr/>
        </p:nvSpPr>
        <p:spPr bwMode="auto">
          <a:xfrm flipH="1" flipV="1">
            <a:off x="1452563" y="3289300"/>
            <a:ext cx="249237" cy="11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39" name="Line 84"/>
          <p:cNvSpPr>
            <a:spLocks noChangeShapeType="1"/>
          </p:cNvSpPr>
          <p:nvPr/>
        </p:nvSpPr>
        <p:spPr bwMode="auto">
          <a:xfrm>
            <a:off x="1790700" y="3419475"/>
            <a:ext cx="11113" cy="650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6940" name="Group 85"/>
          <p:cNvGrpSpPr>
            <a:grpSpLocks/>
          </p:cNvGrpSpPr>
          <p:nvPr/>
        </p:nvGrpSpPr>
        <p:grpSpPr bwMode="auto">
          <a:xfrm>
            <a:off x="1436688" y="3414713"/>
            <a:ext cx="144462" cy="214312"/>
            <a:chOff x="918" y="2179"/>
            <a:chExt cx="92" cy="137"/>
          </a:xfrm>
        </p:grpSpPr>
        <p:sp>
          <p:nvSpPr>
            <p:cNvPr id="36951" name="Oval 86"/>
            <p:cNvSpPr>
              <a:spLocks noChangeArrowheads="1"/>
            </p:cNvSpPr>
            <p:nvPr/>
          </p:nvSpPr>
          <p:spPr bwMode="auto">
            <a:xfrm>
              <a:off x="943" y="2179"/>
              <a:ext cx="35" cy="35"/>
            </a:xfrm>
            <a:prstGeom prst="ellipse">
              <a:avLst/>
            </a:prstGeom>
            <a:solidFill>
              <a:schemeClr val="bg1"/>
            </a:solidFill>
            <a:ln w="12700">
              <a:solidFill>
                <a:schemeClr val="tx1"/>
              </a:solidFill>
              <a:round/>
              <a:headEnd/>
              <a:tailEnd/>
            </a:ln>
          </p:spPr>
          <p:txBody>
            <a:bodyPr wrap="none" anchor="ctr"/>
            <a:lstStyle/>
            <a:p>
              <a:endParaRPr lang="en-US"/>
            </a:p>
          </p:txBody>
        </p:sp>
        <p:sp>
          <p:nvSpPr>
            <p:cNvPr id="36952" name="Line 87"/>
            <p:cNvSpPr>
              <a:spLocks noChangeShapeType="1"/>
            </p:cNvSpPr>
            <p:nvPr/>
          </p:nvSpPr>
          <p:spPr bwMode="auto">
            <a:xfrm>
              <a:off x="918" y="2247"/>
              <a:ext cx="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53" name="Line 88"/>
            <p:cNvSpPr>
              <a:spLocks noChangeShapeType="1"/>
            </p:cNvSpPr>
            <p:nvPr/>
          </p:nvSpPr>
          <p:spPr bwMode="auto">
            <a:xfrm>
              <a:off x="960" y="2227"/>
              <a:ext cx="0" cy="4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54" name="Line 89"/>
            <p:cNvSpPr>
              <a:spLocks noChangeShapeType="1"/>
            </p:cNvSpPr>
            <p:nvPr/>
          </p:nvSpPr>
          <p:spPr bwMode="auto">
            <a:xfrm flipH="1">
              <a:off x="921" y="2283"/>
              <a:ext cx="36" cy="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55" name="Line 90"/>
            <p:cNvSpPr>
              <a:spLocks noChangeShapeType="1"/>
            </p:cNvSpPr>
            <p:nvPr/>
          </p:nvSpPr>
          <p:spPr bwMode="auto">
            <a:xfrm>
              <a:off x="964" y="2281"/>
              <a:ext cx="33" cy="3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6941" name="Line 91"/>
          <p:cNvSpPr>
            <a:spLocks noChangeShapeType="1"/>
          </p:cNvSpPr>
          <p:nvPr/>
        </p:nvSpPr>
        <p:spPr bwMode="auto">
          <a:xfrm flipH="1" flipV="1">
            <a:off x="1287463" y="3378200"/>
            <a:ext cx="134937" cy="1920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942" name="Rectangle 92"/>
          <p:cNvSpPr>
            <a:spLocks noChangeArrowheads="1"/>
          </p:cNvSpPr>
          <p:nvPr/>
        </p:nvSpPr>
        <p:spPr bwMode="auto">
          <a:xfrm>
            <a:off x="2298700" y="1874838"/>
            <a:ext cx="1465263" cy="795337"/>
          </a:xfrm>
          <a:prstGeom prst="rect">
            <a:avLst/>
          </a:prstGeom>
          <a:solidFill>
            <a:schemeClr val="bg1"/>
          </a:solidFill>
          <a:ln w="12700">
            <a:solidFill>
              <a:schemeClr val="tx1"/>
            </a:solidFill>
            <a:miter lim="800000"/>
            <a:headEnd/>
            <a:tailEnd/>
          </a:ln>
        </p:spPr>
        <p:txBody>
          <a:bodyPr wrap="none" lIns="89274" tIns="43854" rIns="89274" bIns="43854" anchor="ctr"/>
          <a:lstStyle/>
          <a:p>
            <a:pPr algn="ctr" defTabSz="901700"/>
            <a:r>
              <a:rPr lang="en-US">
                <a:latin typeface="Palatino" pitchFamily="18" charset="0"/>
              </a:rPr>
              <a:t>Requirements</a:t>
            </a:r>
          </a:p>
          <a:p>
            <a:pPr algn="ctr" defTabSz="901700"/>
            <a:r>
              <a:rPr lang="en-US">
                <a:latin typeface="Palatino" pitchFamily="18" charset="0"/>
              </a:rPr>
              <a:t>Analysis</a:t>
            </a:r>
          </a:p>
        </p:txBody>
      </p:sp>
      <p:sp>
        <p:nvSpPr>
          <p:cNvPr id="329823" name="Text Box 95"/>
          <p:cNvSpPr txBox="1">
            <a:spLocks noChangeArrowheads="1"/>
          </p:cNvSpPr>
          <p:nvPr/>
        </p:nvSpPr>
        <p:spPr bwMode="auto">
          <a:xfrm>
            <a:off x="533400" y="6315075"/>
            <a:ext cx="4921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pitchFamily="1" charset="0"/>
              </a:defRPr>
            </a:lvl1pPr>
            <a:lvl2pPr marL="742950" indent="-285750">
              <a:defRPr b="1">
                <a:solidFill>
                  <a:schemeClr val="tx1"/>
                </a:solidFill>
                <a:latin typeface="Times" pitchFamily="1" charset="0"/>
              </a:defRPr>
            </a:lvl2pPr>
            <a:lvl3pPr marL="1143000" indent="-228600">
              <a:defRPr b="1">
                <a:solidFill>
                  <a:schemeClr val="tx1"/>
                </a:solidFill>
                <a:latin typeface="Times" pitchFamily="1" charset="0"/>
              </a:defRPr>
            </a:lvl3pPr>
            <a:lvl4pPr marL="1600200" indent="-228600">
              <a:defRPr b="1">
                <a:solidFill>
                  <a:schemeClr val="tx1"/>
                </a:solidFill>
                <a:latin typeface="Times" pitchFamily="1" charset="0"/>
              </a:defRPr>
            </a:lvl4pPr>
            <a:lvl5pPr marL="2057400" indent="-228600">
              <a:defRPr b="1">
                <a:solidFill>
                  <a:schemeClr val="tx1"/>
                </a:solidFill>
                <a:latin typeface="Times" pitchFamily="1" charset="0"/>
              </a:defRPr>
            </a:lvl5pPr>
            <a:lvl6pPr marL="2514600" indent="-228600" eaLnBrk="0" fontAlgn="base" hangingPunct="0">
              <a:spcBef>
                <a:spcPct val="0"/>
              </a:spcBef>
              <a:spcAft>
                <a:spcPct val="0"/>
              </a:spcAft>
              <a:defRPr b="1">
                <a:solidFill>
                  <a:schemeClr val="tx1"/>
                </a:solidFill>
                <a:latin typeface="Times" pitchFamily="1" charset="0"/>
              </a:defRPr>
            </a:lvl6pPr>
            <a:lvl7pPr marL="2971800" indent="-228600" eaLnBrk="0" fontAlgn="base" hangingPunct="0">
              <a:spcBef>
                <a:spcPct val="0"/>
              </a:spcBef>
              <a:spcAft>
                <a:spcPct val="0"/>
              </a:spcAft>
              <a:defRPr b="1">
                <a:solidFill>
                  <a:schemeClr val="tx1"/>
                </a:solidFill>
                <a:latin typeface="Times" pitchFamily="1" charset="0"/>
              </a:defRPr>
            </a:lvl7pPr>
            <a:lvl8pPr marL="3429000" indent="-228600" eaLnBrk="0" fontAlgn="base" hangingPunct="0">
              <a:spcBef>
                <a:spcPct val="0"/>
              </a:spcBef>
              <a:spcAft>
                <a:spcPct val="0"/>
              </a:spcAft>
              <a:defRPr b="1">
                <a:solidFill>
                  <a:schemeClr val="tx1"/>
                </a:solidFill>
                <a:latin typeface="Times" pitchFamily="1" charset="0"/>
              </a:defRPr>
            </a:lvl8pPr>
            <a:lvl9pPr marL="3886200" indent="-228600" eaLnBrk="0" fontAlgn="base" hangingPunct="0">
              <a:spcBef>
                <a:spcPct val="0"/>
              </a:spcBef>
              <a:spcAft>
                <a:spcPct val="0"/>
              </a:spcAft>
              <a:defRPr b="1">
                <a:solidFill>
                  <a:schemeClr val="tx1"/>
                </a:solidFill>
                <a:latin typeface="Times" pitchFamily="1" charset="0"/>
              </a:defRPr>
            </a:lvl9pPr>
          </a:lstStyle>
          <a:p>
            <a:r>
              <a:rPr lang="en-US">
                <a:latin typeface="Palatino" pitchFamily="18" charset="0"/>
              </a:rPr>
              <a:t>Each activity produces one or more models</a:t>
            </a:r>
          </a:p>
        </p:txBody>
      </p:sp>
      <p:sp>
        <p:nvSpPr>
          <p:cNvPr id="36944" name="Text Box 96"/>
          <p:cNvSpPr txBox="1">
            <a:spLocks noChangeArrowheads="1"/>
          </p:cNvSpPr>
          <p:nvPr/>
        </p:nvSpPr>
        <p:spPr bwMode="auto">
          <a:xfrm>
            <a:off x="523875" y="1019175"/>
            <a:ext cx="1724025" cy="327025"/>
          </a:xfrm>
          <a:prstGeom prst="rect">
            <a:avLst/>
          </a:prstGeom>
          <a:noFill/>
          <a:ln w="22225">
            <a:solidFill>
              <a:srgbClr val="CC99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b="1">
                <a:solidFill>
                  <a:schemeClr val="tx1"/>
                </a:solidFill>
                <a:latin typeface="Times" pitchFamily="1" charset="0"/>
              </a:defRPr>
            </a:lvl1pPr>
            <a:lvl2pPr marL="742950" indent="-285750">
              <a:defRPr b="1">
                <a:solidFill>
                  <a:schemeClr val="tx1"/>
                </a:solidFill>
                <a:latin typeface="Times" pitchFamily="1" charset="0"/>
              </a:defRPr>
            </a:lvl2pPr>
            <a:lvl3pPr marL="1143000" indent="-228600">
              <a:defRPr b="1">
                <a:solidFill>
                  <a:schemeClr val="tx1"/>
                </a:solidFill>
                <a:latin typeface="Times" pitchFamily="1" charset="0"/>
              </a:defRPr>
            </a:lvl3pPr>
            <a:lvl4pPr marL="1600200" indent="-228600">
              <a:defRPr b="1">
                <a:solidFill>
                  <a:schemeClr val="tx1"/>
                </a:solidFill>
                <a:latin typeface="Times" pitchFamily="1" charset="0"/>
              </a:defRPr>
            </a:lvl4pPr>
            <a:lvl5pPr marL="2057400" indent="-228600">
              <a:defRPr b="1">
                <a:solidFill>
                  <a:schemeClr val="tx1"/>
                </a:solidFill>
                <a:latin typeface="Times" pitchFamily="1" charset="0"/>
              </a:defRPr>
            </a:lvl5pPr>
            <a:lvl6pPr marL="2514600" indent="-228600" eaLnBrk="0" fontAlgn="base" hangingPunct="0">
              <a:spcBef>
                <a:spcPct val="0"/>
              </a:spcBef>
              <a:spcAft>
                <a:spcPct val="0"/>
              </a:spcAft>
              <a:defRPr b="1">
                <a:solidFill>
                  <a:schemeClr val="tx1"/>
                </a:solidFill>
                <a:latin typeface="Times" pitchFamily="1" charset="0"/>
              </a:defRPr>
            </a:lvl6pPr>
            <a:lvl7pPr marL="2971800" indent="-228600" eaLnBrk="0" fontAlgn="base" hangingPunct="0">
              <a:spcBef>
                <a:spcPct val="0"/>
              </a:spcBef>
              <a:spcAft>
                <a:spcPct val="0"/>
              </a:spcAft>
              <a:defRPr b="1">
                <a:solidFill>
                  <a:schemeClr val="tx1"/>
                </a:solidFill>
                <a:latin typeface="Times" pitchFamily="1" charset="0"/>
              </a:defRPr>
            </a:lvl7pPr>
            <a:lvl8pPr marL="3429000" indent="-228600" eaLnBrk="0" fontAlgn="base" hangingPunct="0">
              <a:spcBef>
                <a:spcPct val="0"/>
              </a:spcBef>
              <a:spcAft>
                <a:spcPct val="0"/>
              </a:spcAft>
              <a:defRPr b="1">
                <a:solidFill>
                  <a:schemeClr val="tx1"/>
                </a:solidFill>
                <a:latin typeface="Times" pitchFamily="1" charset="0"/>
              </a:defRPr>
            </a:lvl8pPr>
            <a:lvl9pPr marL="3886200" indent="-228600" eaLnBrk="0" fontAlgn="base" hangingPunct="0">
              <a:spcBef>
                <a:spcPct val="0"/>
              </a:spcBef>
              <a:spcAft>
                <a:spcPct val="0"/>
              </a:spcAft>
              <a:defRPr b="1">
                <a:solidFill>
                  <a:schemeClr val="tx1"/>
                </a:solidFill>
                <a:latin typeface="Times" pitchFamily="1" charset="0"/>
              </a:defRPr>
            </a:lvl9pPr>
          </a:lstStyle>
          <a:p>
            <a:pPr algn="ctr">
              <a:spcBef>
                <a:spcPct val="50000"/>
              </a:spcBef>
            </a:pPr>
            <a:r>
              <a:rPr lang="en-US" sz="1400">
                <a:solidFill>
                  <a:srgbClr val="9900CC"/>
                </a:solidFill>
              </a:rPr>
              <a:t>Deliverable 1</a:t>
            </a:r>
          </a:p>
        </p:txBody>
      </p:sp>
      <p:sp>
        <p:nvSpPr>
          <p:cNvPr id="36945" name="Text Box 97"/>
          <p:cNvSpPr txBox="1">
            <a:spLocks noChangeArrowheads="1"/>
          </p:cNvSpPr>
          <p:nvPr/>
        </p:nvSpPr>
        <p:spPr bwMode="auto">
          <a:xfrm>
            <a:off x="2255838" y="1008063"/>
            <a:ext cx="1543050" cy="327025"/>
          </a:xfrm>
          <a:prstGeom prst="rect">
            <a:avLst/>
          </a:prstGeom>
          <a:noFill/>
          <a:ln w="22225">
            <a:solidFill>
              <a:srgbClr val="CC99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b="1">
                <a:solidFill>
                  <a:schemeClr val="tx1"/>
                </a:solidFill>
                <a:latin typeface="Times" pitchFamily="1" charset="0"/>
              </a:defRPr>
            </a:lvl1pPr>
            <a:lvl2pPr marL="742950" indent="-285750">
              <a:defRPr b="1">
                <a:solidFill>
                  <a:schemeClr val="tx1"/>
                </a:solidFill>
                <a:latin typeface="Times" pitchFamily="1" charset="0"/>
              </a:defRPr>
            </a:lvl2pPr>
            <a:lvl3pPr marL="1143000" indent="-228600">
              <a:defRPr b="1">
                <a:solidFill>
                  <a:schemeClr val="tx1"/>
                </a:solidFill>
                <a:latin typeface="Times" pitchFamily="1" charset="0"/>
              </a:defRPr>
            </a:lvl3pPr>
            <a:lvl4pPr marL="1600200" indent="-228600">
              <a:defRPr b="1">
                <a:solidFill>
                  <a:schemeClr val="tx1"/>
                </a:solidFill>
                <a:latin typeface="Times" pitchFamily="1" charset="0"/>
              </a:defRPr>
            </a:lvl4pPr>
            <a:lvl5pPr marL="2057400" indent="-228600">
              <a:defRPr b="1">
                <a:solidFill>
                  <a:schemeClr val="tx1"/>
                </a:solidFill>
                <a:latin typeface="Times" pitchFamily="1" charset="0"/>
              </a:defRPr>
            </a:lvl5pPr>
            <a:lvl6pPr marL="2514600" indent="-228600" eaLnBrk="0" fontAlgn="base" hangingPunct="0">
              <a:spcBef>
                <a:spcPct val="0"/>
              </a:spcBef>
              <a:spcAft>
                <a:spcPct val="0"/>
              </a:spcAft>
              <a:defRPr b="1">
                <a:solidFill>
                  <a:schemeClr val="tx1"/>
                </a:solidFill>
                <a:latin typeface="Times" pitchFamily="1" charset="0"/>
              </a:defRPr>
            </a:lvl6pPr>
            <a:lvl7pPr marL="2971800" indent="-228600" eaLnBrk="0" fontAlgn="base" hangingPunct="0">
              <a:spcBef>
                <a:spcPct val="0"/>
              </a:spcBef>
              <a:spcAft>
                <a:spcPct val="0"/>
              </a:spcAft>
              <a:defRPr b="1">
                <a:solidFill>
                  <a:schemeClr val="tx1"/>
                </a:solidFill>
                <a:latin typeface="Times" pitchFamily="1" charset="0"/>
              </a:defRPr>
            </a:lvl7pPr>
            <a:lvl8pPr marL="3429000" indent="-228600" eaLnBrk="0" fontAlgn="base" hangingPunct="0">
              <a:spcBef>
                <a:spcPct val="0"/>
              </a:spcBef>
              <a:spcAft>
                <a:spcPct val="0"/>
              </a:spcAft>
              <a:defRPr b="1">
                <a:solidFill>
                  <a:schemeClr val="tx1"/>
                </a:solidFill>
                <a:latin typeface="Times" pitchFamily="1" charset="0"/>
              </a:defRPr>
            </a:lvl8pPr>
            <a:lvl9pPr marL="3886200" indent="-228600" eaLnBrk="0" fontAlgn="base" hangingPunct="0">
              <a:spcBef>
                <a:spcPct val="0"/>
              </a:spcBef>
              <a:spcAft>
                <a:spcPct val="0"/>
              </a:spcAft>
              <a:defRPr b="1">
                <a:solidFill>
                  <a:schemeClr val="tx1"/>
                </a:solidFill>
                <a:latin typeface="Times" pitchFamily="1" charset="0"/>
              </a:defRPr>
            </a:lvl9pPr>
          </a:lstStyle>
          <a:p>
            <a:pPr algn="ctr">
              <a:spcBef>
                <a:spcPct val="50000"/>
              </a:spcBef>
            </a:pPr>
            <a:r>
              <a:rPr lang="en-US" sz="1400">
                <a:solidFill>
                  <a:srgbClr val="9900CC"/>
                </a:solidFill>
              </a:rPr>
              <a:t>Deliverable 2</a:t>
            </a:r>
          </a:p>
        </p:txBody>
      </p:sp>
      <p:sp>
        <p:nvSpPr>
          <p:cNvPr id="36946" name="Text Box 98"/>
          <p:cNvSpPr txBox="1">
            <a:spLocks noChangeArrowheads="1"/>
          </p:cNvSpPr>
          <p:nvPr/>
        </p:nvSpPr>
        <p:spPr bwMode="auto">
          <a:xfrm>
            <a:off x="3806825" y="1006475"/>
            <a:ext cx="1276350" cy="327025"/>
          </a:xfrm>
          <a:prstGeom prst="rect">
            <a:avLst/>
          </a:prstGeom>
          <a:noFill/>
          <a:ln w="22225">
            <a:solidFill>
              <a:srgbClr val="CC99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b="1">
                <a:solidFill>
                  <a:schemeClr val="tx1"/>
                </a:solidFill>
                <a:latin typeface="Times" pitchFamily="1" charset="0"/>
              </a:defRPr>
            </a:lvl1pPr>
            <a:lvl2pPr marL="742950" indent="-285750">
              <a:defRPr b="1">
                <a:solidFill>
                  <a:schemeClr val="tx1"/>
                </a:solidFill>
                <a:latin typeface="Times" pitchFamily="1" charset="0"/>
              </a:defRPr>
            </a:lvl2pPr>
            <a:lvl3pPr marL="1143000" indent="-228600">
              <a:defRPr b="1">
                <a:solidFill>
                  <a:schemeClr val="tx1"/>
                </a:solidFill>
                <a:latin typeface="Times" pitchFamily="1" charset="0"/>
              </a:defRPr>
            </a:lvl3pPr>
            <a:lvl4pPr marL="1600200" indent="-228600">
              <a:defRPr b="1">
                <a:solidFill>
                  <a:schemeClr val="tx1"/>
                </a:solidFill>
                <a:latin typeface="Times" pitchFamily="1" charset="0"/>
              </a:defRPr>
            </a:lvl4pPr>
            <a:lvl5pPr marL="2057400" indent="-228600">
              <a:defRPr b="1">
                <a:solidFill>
                  <a:schemeClr val="tx1"/>
                </a:solidFill>
                <a:latin typeface="Times" pitchFamily="1" charset="0"/>
              </a:defRPr>
            </a:lvl5pPr>
            <a:lvl6pPr marL="2514600" indent="-228600" eaLnBrk="0" fontAlgn="base" hangingPunct="0">
              <a:spcBef>
                <a:spcPct val="0"/>
              </a:spcBef>
              <a:spcAft>
                <a:spcPct val="0"/>
              </a:spcAft>
              <a:defRPr b="1">
                <a:solidFill>
                  <a:schemeClr val="tx1"/>
                </a:solidFill>
                <a:latin typeface="Times" pitchFamily="1" charset="0"/>
              </a:defRPr>
            </a:lvl6pPr>
            <a:lvl7pPr marL="2971800" indent="-228600" eaLnBrk="0" fontAlgn="base" hangingPunct="0">
              <a:spcBef>
                <a:spcPct val="0"/>
              </a:spcBef>
              <a:spcAft>
                <a:spcPct val="0"/>
              </a:spcAft>
              <a:defRPr b="1">
                <a:solidFill>
                  <a:schemeClr val="tx1"/>
                </a:solidFill>
                <a:latin typeface="Times" pitchFamily="1" charset="0"/>
              </a:defRPr>
            </a:lvl7pPr>
            <a:lvl8pPr marL="3429000" indent="-228600" eaLnBrk="0" fontAlgn="base" hangingPunct="0">
              <a:spcBef>
                <a:spcPct val="0"/>
              </a:spcBef>
              <a:spcAft>
                <a:spcPct val="0"/>
              </a:spcAft>
              <a:defRPr b="1">
                <a:solidFill>
                  <a:schemeClr val="tx1"/>
                </a:solidFill>
                <a:latin typeface="Times" pitchFamily="1" charset="0"/>
              </a:defRPr>
            </a:lvl8pPr>
            <a:lvl9pPr marL="3886200" indent="-228600" eaLnBrk="0" fontAlgn="base" hangingPunct="0">
              <a:spcBef>
                <a:spcPct val="0"/>
              </a:spcBef>
              <a:spcAft>
                <a:spcPct val="0"/>
              </a:spcAft>
              <a:defRPr b="1">
                <a:solidFill>
                  <a:schemeClr val="tx1"/>
                </a:solidFill>
                <a:latin typeface="Times" pitchFamily="1" charset="0"/>
              </a:defRPr>
            </a:lvl9pPr>
          </a:lstStyle>
          <a:p>
            <a:pPr algn="ctr">
              <a:spcBef>
                <a:spcPct val="50000"/>
              </a:spcBef>
            </a:pPr>
            <a:r>
              <a:rPr lang="en-US" sz="1400">
                <a:solidFill>
                  <a:srgbClr val="9900CC"/>
                </a:solidFill>
              </a:rPr>
              <a:t>Deliverable 3</a:t>
            </a:r>
          </a:p>
        </p:txBody>
      </p:sp>
      <p:sp>
        <p:nvSpPr>
          <p:cNvPr id="36947" name="Text Box 102"/>
          <p:cNvSpPr txBox="1">
            <a:spLocks noChangeArrowheads="1"/>
          </p:cNvSpPr>
          <p:nvPr/>
        </p:nvSpPr>
        <p:spPr bwMode="auto">
          <a:xfrm>
            <a:off x="5072063" y="1004888"/>
            <a:ext cx="1276350" cy="327025"/>
          </a:xfrm>
          <a:prstGeom prst="rect">
            <a:avLst/>
          </a:prstGeom>
          <a:noFill/>
          <a:ln w="22225">
            <a:solidFill>
              <a:srgbClr val="CC99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b="1">
                <a:solidFill>
                  <a:schemeClr val="tx1"/>
                </a:solidFill>
                <a:latin typeface="Times" pitchFamily="1" charset="0"/>
              </a:defRPr>
            </a:lvl1pPr>
            <a:lvl2pPr marL="742950" indent="-285750">
              <a:defRPr b="1">
                <a:solidFill>
                  <a:schemeClr val="tx1"/>
                </a:solidFill>
                <a:latin typeface="Times" pitchFamily="1" charset="0"/>
              </a:defRPr>
            </a:lvl2pPr>
            <a:lvl3pPr marL="1143000" indent="-228600">
              <a:defRPr b="1">
                <a:solidFill>
                  <a:schemeClr val="tx1"/>
                </a:solidFill>
                <a:latin typeface="Times" pitchFamily="1" charset="0"/>
              </a:defRPr>
            </a:lvl3pPr>
            <a:lvl4pPr marL="1600200" indent="-228600">
              <a:defRPr b="1">
                <a:solidFill>
                  <a:schemeClr val="tx1"/>
                </a:solidFill>
                <a:latin typeface="Times" pitchFamily="1" charset="0"/>
              </a:defRPr>
            </a:lvl4pPr>
            <a:lvl5pPr marL="2057400" indent="-228600">
              <a:defRPr b="1">
                <a:solidFill>
                  <a:schemeClr val="tx1"/>
                </a:solidFill>
                <a:latin typeface="Times" pitchFamily="1" charset="0"/>
              </a:defRPr>
            </a:lvl5pPr>
            <a:lvl6pPr marL="2514600" indent="-228600" eaLnBrk="0" fontAlgn="base" hangingPunct="0">
              <a:spcBef>
                <a:spcPct val="0"/>
              </a:spcBef>
              <a:spcAft>
                <a:spcPct val="0"/>
              </a:spcAft>
              <a:defRPr b="1">
                <a:solidFill>
                  <a:schemeClr val="tx1"/>
                </a:solidFill>
                <a:latin typeface="Times" pitchFamily="1" charset="0"/>
              </a:defRPr>
            </a:lvl6pPr>
            <a:lvl7pPr marL="2971800" indent="-228600" eaLnBrk="0" fontAlgn="base" hangingPunct="0">
              <a:spcBef>
                <a:spcPct val="0"/>
              </a:spcBef>
              <a:spcAft>
                <a:spcPct val="0"/>
              </a:spcAft>
              <a:defRPr b="1">
                <a:solidFill>
                  <a:schemeClr val="tx1"/>
                </a:solidFill>
                <a:latin typeface="Times" pitchFamily="1" charset="0"/>
              </a:defRPr>
            </a:lvl7pPr>
            <a:lvl8pPr marL="3429000" indent="-228600" eaLnBrk="0" fontAlgn="base" hangingPunct="0">
              <a:spcBef>
                <a:spcPct val="0"/>
              </a:spcBef>
              <a:spcAft>
                <a:spcPct val="0"/>
              </a:spcAft>
              <a:defRPr b="1">
                <a:solidFill>
                  <a:schemeClr val="tx1"/>
                </a:solidFill>
                <a:latin typeface="Times" pitchFamily="1" charset="0"/>
              </a:defRPr>
            </a:lvl8pPr>
            <a:lvl9pPr marL="3886200" indent="-228600" eaLnBrk="0" fontAlgn="base" hangingPunct="0">
              <a:spcBef>
                <a:spcPct val="0"/>
              </a:spcBef>
              <a:spcAft>
                <a:spcPct val="0"/>
              </a:spcAft>
              <a:defRPr b="1">
                <a:solidFill>
                  <a:schemeClr val="tx1"/>
                </a:solidFill>
                <a:latin typeface="Times" pitchFamily="1" charset="0"/>
              </a:defRPr>
            </a:lvl9pPr>
          </a:lstStyle>
          <a:p>
            <a:pPr algn="ctr">
              <a:spcBef>
                <a:spcPct val="50000"/>
              </a:spcBef>
            </a:pPr>
            <a:r>
              <a:rPr lang="en-US" sz="1400">
                <a:solidFill>
                  <a:srgbClr val="9900CC"/>
                </a:solidFill>
              </a:rPr>
              <a:t>Deliverable 4</a:t>
            </a:r>
          </a:p>
        </p:txBody>
      </p:sp>
      <p:sp>
        <p:nvSpPr>
          <p:cNvPr id="36948" name="Text Box 103"/>
          <p:cNvSpPr txBox="1">
            <a:spLocks noChangeArrowheads="1"/>
          </p:cNvSpPr>
          <p:nvPr/>
        </p:nvSpPr>
        <p:spPr bwMode="auto">
          <a:xfrm>
            <a:off x="6348413" y="1004888"/>
            <a:ext cx="1276350" cy="327025"/>
          </a:xfrm>
          <a:prstGeom prst="rect">
            <a:avLst/>
          </a:prstGeom>
          <a:noFill/>
          <a:ln w="22225">
            <a:solidFill>
              <a:srgbClr val="CC99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b="1">
                <a:solidFill>
                  <a:schemeClr val="tx1"/>
                </a:solidFill>
                <a:latin typeface="Times" pitchFamily="1" charset="0"/>
              </a:defRPr>
            </a:lvl1pPr>
            <a:lvl2pPr marL="742950" indent="-285750">
              <a:defRPr b="1">
                <a:solidFill>
                  <a:schemeClr val="tx1"/>
                </a:solidFill>
                <a:latin typeface="Times" pitchFamily="1" charset="0"/>
              </a:defRPr>
            </a:lvl2pPr>
            <a:lvl3pPr marL="1143000" indent="-228600">
              <a:defRPr b="1">
                <a:solidFill>
                  <a:schemeClr val="tx1"/>
                </a:solidFill>
                <a:latin typeface="Times" pitchFamily="1" charset="0"/>
              </a:defRPr>
            </a:lvl3pPr>
            <a:lvl4pPr marL="1600200" indent="-228600">
              <a:defRPr b="1">
                <a:solidFill>
                  <a:schemeClr val="tx1"/>
                </a:solidFill>
                <a:latin typeface="Times" pitchFamily="1" charset="0"/>
              </a:defRPr>
            </a:lvl4pPr>
            <a:lvl5pPr marL="2057400" indent="-228600">
              <a:defRPr b="1">
                <a:solidFill>
                  <a:schemeClr val="tx1"/>
                </a:solidFill>
                <a:latin typeface="Times" pitchFamily="1" charset="0"/>
              </a:defRPr>
            </a:lvl5pPr>
            <a:lvl6pPr marL="2514600" indent="-228600" eaLnBrk="0" fontAlgn="base" hangingPunct="0">
              <a:spcBef>
                <a:spcPct val="0"/>
              </a:spcBef>
              <a:spcAft>
                <a:spcPct val="0"/>
              </a:spcAft>
              <a:defRPr b="1">
                <a:solidFill>
                  <a:schemeClr val="tx1"/>
                </a:solidFill>
                <a:latin typeface="Times" pitchFamily="1" charset="0"/>
              </a:defRPr>
            </a:lvl6pPr>
            <a:lvl7pPr marL="2971800" indent="-228600" eaLnBrk="0" fontAlgn="base" hangingPunct="0">
              <a:spcBef>
                <a:spcPct val="0"/>
              </a:spcBef>
              <a:spcAft>
                <a:spcPct val="0"/>
              </a:spcAft>
              <a:defRPr b="1">
                <a:solidFill>
                  <a:schemeClr val="tx1"/>
                </a:solidFill>
                <a:latin typeface="Times" pitchFamily="1" charset="0"/>
              </a:defRPr>
            </a:lvl7pPr>
            <a:lvl8pPr marL="3429000" indent="-228600" eaLnBrk="0" fontAlgn="base" hangingPunct="0">
              <a:spcBef>
                <a:spcPct val="0"/>
              </a:spcBef>
              <a:spcAft>
                <a:spcPct val="0"/>
              </a:spcAft>
              <a:defRPr b="1">
                <a:solidFill>
                  <a:schemeClr val="tx1"/>
                </a:solidFill>
                <a:latin typeface="Times" pitchFamily="1" charset="0"/>
              </a:defRPr>
            </a:lvl8pPr>
            <a:lvl9pPr marL="3886200" indent="-228600" eaLnBrk="0" fontAlgn="base" hangingPunct="0">
              <a:spcBef>
                <a:spcPct val="0"/>
              </a:spcBef>
              <a:spcAft>
                <a:spcPct val="0"/>
              </a:spcAft>
              <a:defRPr b="1">
                <a:solidFill>
                  <a:schemeClr val="tx1"/>
                </a:solidFill>
                <a:latin typeface="Times" pitchFamily="1" charset="0"/>
              </a:defRPr>
            </a:lvl9pPr>
          </a:lstStyle>
          <a:p>
            <a:pPr algn="ctr">
              <a:spcBef>
                <a:spcPct val="50000"/>
              </a:spcBef>
            </a:pPr>
            <a:r>
              <a:rPr lang="en-US" sz="1400">
                <a:solidFill>
                  <a:srgbClr val="9900CC"/>
                </a:solidFill>
              </a:rPr>
              <a:t>Deliverable 5</a:t>
            </a:r>
          </a:p>
        </p:txBody>
      </p:sp>
      <p:sp>
        <p:nvSpPr>
          <p:cNvPr id="36949" name="Text Box 104"/>
          <p:cNvSpPr txBox="1">
            <a:spLocks noChangeArrowheads="1"/>
          </p:cNvSpPr>
          <p:nvPr/>
        </p:nvSpPr>
        <p:spPr bwMode="auto">
          <a:xfrm>
            <a:off x="7624763" y="995363"/>
            <a:ext cx="1276350" cy="327025"/>
          </a:xfrm>
          <a:prstGeom prst="rect">
            <a:avLst/>
          </a:prstGeom>
          <a:noFill/>
          <a:ln w="22225">
            <a:solidFill>
              <a:srgbClr val="CC99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b="1">
                <a:solidFill>
                  <a:schemeClr val="tx1"/>
                </a:solidFill>
                <a:latin typeface="Times" pitchFamily="1" charset="0"/>
              </a:defRPr>
            </a:lvl1pPr>
            <a:lvl2pPr marL="742950" indent="-285750">
              <a:defRPr b="1">
                <a:solidFill>
                  <a:schemeClr val="tx1"/>
                </a:solidFill>
                <a:latin typeface="Times" pitchFamily="1" charset="0"/>
              </a:defRPr>
            </a:lvl2pPr>
            <a:lvl3pPr marL="1143000" indent="-228600">
              <a:defRPr b="1">
                <a:solidFill>
                  <a:schemeClr val="tx1"/>
                </a:solidFill>
                <a:latin typeface="Times" pitchFamily="1" charset="0"/>
              </a:defRPr>
            </a:lvl3pPr>
            <a:lvl4pPr marL="1600200" indent="-228600">
              <a:defRPr b="1">
                <a:solidFill>
                  <a:schemeClr val="tx1"/>
                </a:solidFill>
                <a:latin typeface="Times" pitchFamily="1" charset="0"/>
              </a:defRPr>
            </a:lvl4pPr>
            <a:lvl5pPr marL="2057400" indent="-228600">
              <a:defRPr b="1">
                <a:solidFill>
                  <a:schemeClr val="tx1"/>
                </a:solidFill>
                <a:latin typeface="Times" pitchFamily="1" charset="0"/>
              </a:defRPr>
            </a:lvl5pPr>
            <a:lvl6pPr marL="2514600" indent="-228600" eaLnBrk="0" fontAlgn="base" hangingPunct="0">
              <a:spcBef>
                <a:spcPct val="0"/>
              </a:spcBef>
              <a:spcAft>
                <a:spcPct val="0"/>
              </a:spcAft>
              <a:defRPr b="1">
                <a:solidFill>
                  <a:schemeClr val="tx1"/>
                </a:solidFill>
                <a:latin typeface="Times" pitchFamily="1" charset="0"/>
              </a:defRPr>
            </a:lvl6pPr>
            <a:lvl7pPr marL="2971800" indent="-228600" eaLnBrk="0" fontAlgn="base" hangingPunct="0">
              <a:spcBef>
                <a:spcPct val="0"/>
              </a:spcBef>
              <a:spcAft>
                <a:spcPct val="0"/>
              </a:spcAft>
              <a:defRPr b="1">
                <a:solidFill>
                  <a:schemeClr val="tx1"/>
                </a:solidFill>
                <a:latin typeface="Times" pitchFamily="1" charset="0"/>
              </a:defRPr>
            </a:lvl7pPr>
            <a:lvl8pPr marL="3429000" indent="-228600" eaLnBrk="0" fontAlgn="base" hangingPunct="0">
              <a:spcBef>
                <a:spcPct val="0"/>
              </a:spcBef>
              <a:spcAft>
                <a:spcPct val="0"/>
              </a:spcAft>
              <a:defRPr b="1">
                <a:solidFill>
                  <a:schemeClr val="tx1"/>
                </a:solidFill>
                <a:latin typeface="Times" pitchFamily="1" charset="0"/>
              </a:defRPr>
            </a:lvl8pPr>
            <a:lvl9pPr marL="3886200" indent="-228600" eaLnBrk="0" fontAlgn="base" hangingPunct="0">
              <a:spcBef>
                <a:spcPct val="0"/>
              </a:spcBef>
              <a:spcAft>
                <a:spcPct val="0"/>
              </a:spcAft>
              <a:defRPr b="1">
                <a:solidFill>
                  <a:schemeClr val="tx1"/>
                </a:solidFill>
                <a:latin typeface="Times" pitchFamily="1" charset="0"/>
              </a:defRPr>
            </a:lvl9pPr>
          </a:lstStyle>
          <a:p>
            <a:pPr algn="ctr">
              <a:spcBef>
                <a:spcPct val="50000"/>
              </a:spcBef>
            </a:pPr>
            <a:r>
              <a:rPr lang="en-US" sz="1400">
                <a:solidFill>
                  <a:srgbClr val="9900CC"/>
                </a:solidFill>
              </a:rPr>
              <a:t>Deliverable 6</a:t>
            </a:r>
          </a:p>
        </p:txBody>
      </p:sp>
      <p:sp>
        <p:nvSpPr>
          <p:cNvPr id="36950" name="Text Box 105"/>
          <p:cNvSpPr txBox="1">
            <a:spLocks noChangeArrowheads="1"/>
          </p:cNvSpPr>
          <p:nvPr/>
        </p:nvSpPr>
        <p:spPr bwMode="auto">
          <a:xfrm>
            <a:off x="509588" y="681038"/>
            <a:ext cx="8391525" cy="327025"/>
          </a:xfrm>
          <a:prstGeom prst="rect">
            <a:avLst/>
          </a:prstGeom>
          <a:noFill/>
          <a:ln w="22225">
            <a:solidFill>
              <a:srgbClr val="CC99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b="1">
                <a:solidFill>
                  <a:schemeClr val="tx1"/>
                </a:solidFill>
                <a:latin typeface="Times" pitchFamily="1" charset="0"/>
              </a:defRPr>
            </a:lvl1pPr>
            <a:lvl2pPr marL="742950" indent="-285750">
              <a:defRPr b="1">
                <a:solidFill>
                  <a:schemeClr val="tx1"/>
                </a:solidFill>
                <a:latin typeface="Times" pitchFamily="1" charset="0"/>
              </a:defRPr>
            </a:lvl2pPr>
            <a:lvl3pPr marL="1143000" indent="-228600">
              <a:defRPr b="1">
                <a:solidFill>
                  <a:schemeClr val="tx1"/>
                </a:solidFill>
                <a:latin typeface="Times" pitchFamily="1" charset="0"/>
              </a:defRPr>
            </a:lvl3pPr>
            <a:lvl4pPr marL="1600200" indent="-228600">
              <a:defRPr b="1">
                <a:solidFill>
                  <a:schemeClr val="tx1"/>
                </a:solidFill>
                <a:latin typeface="Times" pitchFamily="1" charset="0"/>
              </a:defRPr>
            </a:lvl4pPr>
            <a:lvl5pPr marL="2057400" indent="-228600">
              <a:defRPr b="1">
                <a:solidFill>
                  <a:schemeClr val="tx1"/>
                </a:solidFill>
                <a:latin typeface="Times" pitchFamily="1" charset="0"/>
              </a:defRPr>
            </a:lvl5pPr>
            <a:lvl6pPr marL="2514600" indent="-228600" eaLnBrk="0" fontAlgn="base" hangingPunct="0">
              <a:spcBef>
                <a:spcPct val="0"/>
              </a:spcBef>
              <a:spcAft>
                <a:spcPct val="0"/>
              </a:spcAft>
              <a:defRPr b="1">
                <a:solidFill>
                  <a:schemeClr val="tx1"/>
                </a:solidFill>
                <a:latin typeface="Times" pitchFamily="1" charset="0"/>
              </a:defRPr>
            </a:lvl6pPr>
            <a:lvl7pPr marL="2971800" indent="-228600" eaLnBrk="0" fontAlgn="base" hangingPunct="0">
              <a:spcBef>
                <a:spcPct val="0"/>
              </a:spcBef>
              <a:spcAft>
                <a:spcPct val="0"/>
              </a:spcAft>
              <a:defRPr b="1">
                <a:solidFill>
                  <a:schemeClr val="tx1"/>
                </a:solidFill>
                <a:latin typeface="Times" pitchFamily="1" charset="0"/>
              </a:defRPr>
            </a:lvl7pPr>
            <a:lvl8pPr marL="3429000" indent="-228600" eaLnBrk="0" fontAlgn="base" hangingPunct="0">
              <a:spcBef>
                <a:spcPct val="0"/>
              </a:spcBef>
              <a:spcAft>
                <a:spcPct val="0"/>
              </a:spcAft>
              <a:defRPr b="1">
                <a:solidFill>
                  <a:schemeClr val="tx1"/>
                </a:solidFill>
                <a:latin typeface="Times" pitchFamily="1" charset="0"/>
              </a:defRPr>
            </a:lvl8pPr>
            <a:lvl9pPr marL="3886200" indent="-228600" eaLnBrk="0" fontAlgn="base" hangingPunct="0">
              <a:spcBef>
                <a:spcPct val="0"/>
              </a:spcBef>
              <a:spcAft>
                <a:spcPct val="0"/>
              </a:spcAft>
              <a:defRPr b="1">
                <a:solidFill>
                  <a:schemeClr val="tx1"/>
                </a:solidFill>
                <a:latin typeface="Times" pitchFamily="1" charset="0"/>
              </a:defRPr>
            </a:lvl9pPr>
          </a:lstStyle>
          <a:p>
            <a:pPr algn="ctr">
              <a:spcBef>
                <a:spcPct val="50000"/>
              </a:spcBef>
            </a:pPr>
            <a:r>
              <a:rPr lang="en-US" sz="1400">
                <a:solidFill>
                  <a:srgbClr val="9900CC"/>
                </a:solidFill>
              </a:rPr>
              <a:t>Deliverable 0</a:t>
            </a:r>
          </a:p>
        </p:txBody>
      </p:sp>
      <p:pic>
        <p:nvPicPr>
          <p:cNvPr id="101" name="Picture 100" descr="logo"/>
          <p:cNvPicPr/>
          <p:nvPr/>
        </p:nvPicPr>
        <p:blipFill>
          <a:blip r:embed="rId2" cstate="print"/>
          <a:srcRect/>
          <a:stretch>
            <a:fillRect/>
          </a:stretch>
        </p:blipFill>
        <p:spPr bwMode="auto">
          <a:xfrm>
            <a:off x="304800" y="228600"/>
            <a:ext cx="1447800" cy="762000"/>
          </a:xfrm>
          <a:prstGeom prst="rect">
            <a:avLst/>
          </a:prstGeom>
          <a:noFill/>
        </p:spPr>
      </p:pic>
      <p:sp>
        <p:nvSpPr>
          <p:cNvPr id="2" name="Slide Number Placeholder 1"/>
          <p:cNvSpPr>
            <a:spLocks noGrp="1"/>
          </p:cNvSpPr>
          <p:nvPr>
            <p:ph type="sldNum" sz="quarter" idx="12"/>
          </p:nvPr>
        </p:nvSpPr>
        <p:spPr/>
        <p:txBody>
          <a:bodyPr/>
          <a:lstStyle/>
          <a:p>
            <a:fld id="{6F62C5EA-EA67-4941-8B1A-2C577999F963}" type="slidenum">
              <a:rPr lang="en-US" smtClean="0"/>
              <a:t>14</a:t>
            </a:fld>
            <a:endParaRPr lang="en-US"/>
          </a:p>
        </p:txBody>
      </p:sp>
    </p:spTree>
    <p:extLst>
      <p:ext uri="{BB962C8B-B14F-4D97-AF65-F5344CB8AC3E}">
        <p14:creationId xmlns:p14="http://schemas.microsoft.com/office/powerpoint/2010/main" val="22472223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98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823"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8"/>
          <p:cNvSpPr>
            <a:spLocks noGrp="1" noChangeArrowheads="1"/>
          </p:cNvSpPr>
          <p:nvPr>
            <p:ph type="title"/>
          </p:nvPr>
        </p:nvSpPr>
        <p:spPr/>
        <p:txBody>
          <a:bodyPr>
            <a:normAutofit fontScale="90000"/>
          </a:bodyPr>
          <a:lstStyle/>
          <a:p>
            <a:r>
              <a:rPr lang="en-US" dirty="0" smtClean="0">
                <a:solidFill>
                  <a:srgbClr val="0070C0"/>
                </a:solidFill>
                <a:latin typeface="Times New Roman" pitchFamily="18" charset="0"/>
                <a:cs typeface="Times New Roman" pitchFamily="18" charset="0"/>
              </a:rPr>
              <a:t> Reusability: Design Patterns </a:t>
            </a:r>
            <a:br>
              <a:rPr lang="en-US" dirty="0" smtClean="0">
                <a:solidFill>
                  <a:srgbClr val="0070C0"/>
                </a:solidFill>
                <a:latin typeface="Times New Roman" pitchFamily="18" charset="0"/>
                <a:cs typeface="Times New Roman" pitchFamily="18" charset="0"/>
              </a:rPr>
            </a:br>
            <a:r>
              <a:rPr lang="en-US" dirty="0" smtClean="0">
                <a:solidFill>
                  <a:srgbClr val="0070C0"/>
                </a:solidFill>
                <a:latin typeface="Times New Roman" pitchFamily="18" charset="0"/>
                <a:cs typeface="Times New Roman" pitchFamily="18" charset="0"/>
              </a:rPr>
              <a:t>and Frameworks </a:t>
            </a:r>
          </a:p>
        </p:txBody>
      </p:sp>
      <p:sp>
        <p:nvSpPr>
          <p:cNvPr id="154633" name="Rectangle 9"/>
          <p:cNvSpPr>
            <a:spLocks noGrp="1" noChangeArrowheads="1"/>
          </p:cNvSpPr>
          <p:nvPr>
            <p:ph type="body" idx="1"/>
          </p:nvPr>
        </p:nvSpPr>
        <p:spPr/>
        <p:txBody>
          <a:bodyPr>
            <a:normAutofit/>
          </a:bodyPr>
          <a:lstStyle/>
          <a:p>
            <a:r>
              <a:rPr lang="en-US" dirty="0" smtClean="0">
                <a:latin typeface="Times New Roman" pitchFamily="18" charset="0"/>
                <a:cs typeface="Times New Roman" pitchFamily="18" charset="0"/>
              </a:rPr>
              <a:t>Design Pattern: </a:t>
            </a:r>
          </a:p>
          <a:p>
            <a:pPr lvl="1"/>
            <a:r>
              <a:rPr lang="en-US" dirty="0" smtClean="0">
                <a:latin typeface="Times New Roman" pitchFamily="18" charset="0"/>
                <a:cs typeface="Times New Roman" pitchFamily="18" charset="0"/>
              </a:rPr>
              <a:t>A small set of classes that provide a template solution to a recurring design problem</a:t>
            </a:r>
          </a:p>
          <a:p>
            <a:pPr lvl="1"/>
            <a:r>
              <a:rPr lang="en-US" dirty="0" smtClean="0">
                <a:latin typeface="Times New Roman" pitchFamily="18" charset="0"/>
                <a:cs typeface="Times New Roman" pitchFamily="18" charset="0"/>
              </a:rPr>
              <a:t>Reusable design knowledge on a higher level than data structures (link lists, binary trees, </a:t>
            </a:r>
            <a:r>
              <a:rPr lang="en-US" dirty="0" err="1" smtClean="0">
                <a:latin typeface="Times New Roman" pitchFamily="18" charset="0"/>
                <a:cs typeface="Times New Roman" pitchFamily="18" charset="0"/>
              </a:rPr>
              <a:t>etc</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Framework:</a:t>
            </a:r>
          </a:p>
          <a:p>
            <a:pPr lvl="1"/>
            <a:r>
              <a:rPr lang="en-US" dirty="0" smtClean="0">
                <a:latin typeface="Times New Roman" pitchFamily="18" charset="0"/>
                <a:cs typeface="Times New Roman" pitchFamily="18" charset="0"/>
              </a:rPr>
              <a:t>A moderately large set of classes that collaborate to carry out a set of responsibilities in an application domain. </a:t>
            </a:r>
          </a:p>
          <a:p>
            <a:pPr lvl="2"/>
            <a:r>
              <a:rPr lang="en-US" dirty="0" smtClean="0">
                <a:latin typeface="Times New Roman" pitchFamily="18" charset="0"/>
                <a:cs typeface="Times New Roman" pitchFamily="18" charset="0"/>
              </a:rPr>
              <a:t>Examples: User Interface Builder</a:t>
            </a:r>
          </a:p>
          <a:p>
            <a:r>
              <a:rPr lang="en-US" dirty="0" smtClean="0">
                <a:latin typeface="Times New Roman" pitchFamily="18" charset="0"/>
                <a:cs typeface="Times New Roman" pitchFamily="18" charset="0"/>
              </a:rPr>
              <a:t>Provide architectural guidance during the design phase</a:t>
            </a:r>
          </a:p>
          <a:p>
            <a:r>
              <a:rPr lang="en-US" dirty="0" smtClean="0">
                <a:latin typeface="Times New Roman" pitchFamily="18" charset="0"/>
                <a:cs typeface="Times New Roman" pitchFamily="18" charset="0"/>
              </a:rPr>
              <a:t>Provide a foundation for software components industry</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2" name="Slide Number Placeholder 1"/>
          <p:cNvSpPr>
            <a:spLocks noGrp="1"/>
          </p:cNvSpPr>
          <p:nvPr>
            <p:ph type="sldNum" sz="quarter" idx="12"/>
          </p:nvPr>
        </p:nvSpPr>
        <p:spPr/>
        <p:txBody>
          <a:bodyPr/>
          <a:lstStyle/>
          <a:p>
            <a:fld id="{6F62C5EA-EA67-4941-8B1A-2C577999F963}" type="slidenum">
              <a:rPr lang="en-US" smtClean="0"/>
              <a:t>15</a:t>
            </a:fld>
            <a:endParaRPr lang="en-US"/>
          </a:p>
        </p:txBody>
      </p:sp>
    </p:spTree>
    <p:extLst>
      <p:ext uri="{BB962C8B-B14F-4D97-AF65-F5344CB8AC3E}">
        <p14:creationId xmlns:p14="http://schemas.microsoft.com/office/powerpoint/2010/main" val="10665322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463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463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463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463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463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54633">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54633">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5463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33" grpId="0" build="p" bldLvl="2"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anose="020B0600070205080204" pitchFamily="34" charset="-128"/>
              </a:rPr>
              <a:t>Teams and Specifications</a:t>
            </a:r>
            <a:endParaRPr lang="en-US" dirty="0"/>
          </a:p>
        </p:txBody>
      </p:sp>
      <p:sp>
        <p:nvSpPr>
          <p:cNvPr id="3" name="Content Placeholder 2"/>
          <p:cNvSpPr>
            <a:spLocks noGrp="1"/>
          </p:cNvSpPr>
          <p:nvPr>
            <p:ph sz="quarter" idx="1"/>
          </p:nvPr>
        </p:nvSpPr>
        <p:spPr/>
        <p:txBody>
          <a:bodyPr/>
          <a:lstStyle/>
          <a:p>
            <a:r>
              <a:rPr lang="en-US" dirty="0">
                <a:ea typeface="ＭＳ Ｐゴシック" panose="020B0600070205080204" pitchFamily="34" charset="-128"/>
              </a:rPr>
              <a:t>Do we really need to write specifications?</a:t>
            </a:r>
          </a:p>
          <a:p>
            <a:pPr lvl="1"/>
            <a:endParaRPr lang="en-US" dirty="0">
              <a:ea typeface="ＭＳ Ｐゴシック" panose="020B0600070205080204" pitchFamily="34" charset="-128"/>
            </a:endParaRPr>
          </a:p>
          <a:p>
            <a:r>
              <a:rPr lang="en-US" dirty="0">
                <a:ea typeface="ＭＳ Ｐゴシック" panose="020B0600070205080204" pitchFamily="34" charset="-128"/>
              </a:rPr>
              <a:t>A typical software team will in general do the following: </a:t>
            </a:r>
          </a:p>
          <a:p>
            <a:pPr lvl="1"/>
            <a:r>
              <a:rPr lang="en-US" dirty="0">
                <a:ea typeface="ＭＳ Ｐゴシック" panose="020B0600070205080204" pitchFamily="34" charset="-128"/>
              </a:rPr>
              <a:t>Discuss what to do</a:t>
            </a:r>
          </a:p>
          <a:p>
            <a:pPr lvl="1"/>
            <a:r>
              <a:rPr lang="en-US" dirty="0">
                <a:ea typeface="ＭＳ Ｐゴシック" panose="020B0600070205080204" pitchFamily="34" charset="-128"/>
              </a:rPr>
              <a:t>Divide up the work</a:t>
            </a:r>
          </a:p>
          <a:p>
            <a:pPr lvl="1"/>
            <a:r>
              <a:rPr lang="en-US" dirty="0">
                <a:ea typeface="ＭＳ Ｐゴシック" panose="020B0600070205080204" pitchFamily="34" charset="-128"/>
              </a:rPr>
              <a:t>Implement incompatible components</a:t>
            </a:r>
          </a:p>
          <a:p>
            <a:pPr lvl="1"/>
            <a:r>
              <a:rPr lang="en-US" dirty="0">
                <a:ea typeface="ＭＳ Ｐゴシック" panose="020B0600070205080204" pitchFamily="34" charset="-128"/>
              </a:rPr>
              <a:t>Be surprised when it doesn’t all just work together</a:t>
            </a:r>
          </a:p>
          <a:p>
            <a:endParaRPr lang="en-US"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16</a:t>
            </a:fld>
            <a:endParaRPr lang="en-US"/>
          </a:p>
        </p:txBody>
      </p:sp>
    </p:spTree>
    <p:extLst>
      <p:ext uri="{BB962C8B-B14F-4D97-AF65-F5344CB8AC3E}">
        <p14:creationId xmlns:p14="http://schemas.microsoft.com/office/powerpoint/2010/main" val="13134596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title"/>
          </p:nvPr>
        </p:nvSpPr>
        <p:spPr/>
        <p:txBody>
          <a:bodyPr/>
          <a:lstStyle/>
          <a:p>
            <a:r>
              <a:rPr lang="en-US" dirty="0" smtClean="0">
                <a:solidFill>
                  <a:srgbClr val="3D0BF3"/>
                </a:solidFill>
                <a:latin typeface="Times New Roman" pitchFamily="18" charset="0"/>
                <a:cs typeface="Times New Roman" pitchFamily="18" charset="0"/>
              </a:rPr>
              <a:t>Summary</a:t>
            </a:r>
          </a:p>
        </p:txBody>
      </p:sp>
      <p:sp>
        <p:nvSpPr>
          <p:cNvPr id="38915" name="Rectangle 8"/>
          <p:cNvSpPr>
            <a:spLocks noGrp="1" noChangeArrowheads="1"/>
          </p:cNvSpPr>
          <p:nvPr>
            <p:ph type="body" idx="1"/>
          </p:nvPr>
        </p:nvSpPr>
        <p:spPr/>
        <p:txBody>
          <a:bodyPr>
            <a:normAutofit lnSpcReduction="10000"/>
          </a:bodyPr>
          <a:lstStyle/>
          <a:p>
            <a:pPr>
              <a:lnSpc>
                <a:spcPct val="80000"/>
              </a:lnSpc>
            </a:pPr>
            <a:r>
              <a:rPr lang="en-US" dirty="0" smtClean="0">
                <a:latin typeface="Times New Roman" pitchFamily="18" charset="0"/>
                <a:cs typeface="Times New Roman" pitchFamily="18" charset="0"/>
              </a:rPr>
              <a:t>Software engineering is a problem solving activity </a:t>
            </a:r>
          </a:p>
          <a:p>
            <a:pPr lvl="1">
              <a:lnSpc>
                <a:spcPct val="80000"/>
              </a:lnSpc>
            </a:pPr>
            <a:r>
              <a:rPr lang="en-US" dirty="0" smtClean="0">
                <a:solidFill>
                  <a:schemeClr val="tx1"/>
                </a:solidFill>
                <a:latin typeface="Times New Roman" pitchFamily="18" charset="0"/>
                <a:cs typeface="Times New Roman" pitchFamily="18" charset="0"/>
              </a:rPr>
              <a:t>Developing quality software for a complex problem within a limited time  while things are changing</a:t>
            </a:r>
          </a:p>
          <a:p>
            <a:pPr>
              <a:lnSpc>
                <a:spcPct val="80000"/>
              </a:lnSpc>
            </a:pPr>
            <a:r>
              <a:rPr lang="en-US" dirty="0" smtClean="0">
                <a:latin typeface="Times New Roman" pitchFamily="18" charset="0"/>
                <a:cs typeface="Times New Roman" pitchFamily="18" charset="0"/>
              </a:rPr>
              <a:t>There are many ways to deal with complexity</a:t>
            </a:r>
          </a:p>
          <a:p>
            <a:pPr lvl="1">
              <a:lnSpc>
                <a:spcPct val="80000"/>
              </a:lnSpc>
            </a:pPr>
            <a:r>
              <a:rPr lang="en-US" dirty="0" smtClean="0">
                <a:solidFill>
                  <a:schemeClr val="tx1"/>
                </a:solidFill>
                <a:latin typeface="Times New Roman" pitchFamily="18" charset="0"/>
                <a:cs typeface="Times New Roman" pitchFamily="18" charset="0"/>
              </a:rPr>
              <a:t>Modeling, decomposition, abstraction, hierarchy</a:t>
            </a:r>
          </a:p>
          <a:p>
            <a:pPr lvl="1">
              <a:lnSpc>
                <a:spcPct val="80000"/>
              </a:lnSpc>
            </a:pPr>
            <a:r>
              <a:rPr lang="en-US" dirty="0" smtClean="0">
                <a:solidFill>
                  <a:schemeClr val="tx1"/>
                </a:solidFill>
                <a:latin typeface="Times New Roman" pitchFamily="18" charset="0"/>
                <a:cs typeface="Times New Roman" pitchFamily="18" charset="0"/>
              </a:rPr>
              <a:t>Issue models:  Show the negotiation aspects</a:t>
            </a:r>
          </a:p>
          <a:p>
            <a:pPr lvl="1">
              <a:lnSpc>
                <a:spcPct val="80000"/>
              </a:lnSpc>
            </a:pPr>
            <a:r>
              <a:rPr lang="en-US" dirty="0" smtClean="0">
                <a:solidFill>
                  <a:schemeClr val="tx1"/>
                </a:solidFill>
                <a:latin typeface="Times New Roman" pitchFamily="18" charset="0"/>
                <a:cs typeface="Times New Roman" pitchFamily="18" charset="0"/>
              </a:rPr>
              <a:t>System models: Show the technical aspects </a:t>
            </a:r>
          </a:p>
          <a:p>
            <a:pPr lvl="1">
              <a:lnSpc>
                <a:spcPct val="80000"/>
              </a:lnSpc>
            </a:pPr>
            <a:r>
              <a:rPr lang="en-US" dirty="0" smtClean="0">
                <a:solidFill>
                  <a:schemeClr val="tx1"/>
                </a:solidFill>
                <a:latin typeface="Times New Roman" pitchFamily="18" charset="0"/>
                <a:cs typeface="Times New Roman" pitchFamily="18" charset="0"/>
              </a:rPr>
              <a:t>Task models: Show the project management aspects</a:t>
            </a:r>
          </a:p>
          <a:p>
            <a:pPr lvl="1">
              <a:lnSpc>
                <a:spcPct val="80000"/>
              </a:lnSpc>
            </a:pPr>
            <a:r>
              <a:rPr lang="en-US" dirty="0" smtClean="0">
                <a:solidFill>
                  <a:schemeClr val="tx1"/>
                </a:solidFill>
                <a:latin typeface="Times New Roman" pitchFamily="18" charset="0"/>
                <a:cs typeface="Times New Roman" pitchFamily="18" charset="0"/>
              </a:rPr>
              <a:t>Use Patterns: Reduce complexity even further</a:t>
            </a:r>
          </a:p>
          <a:p>
            <a:pPr>
              <a:lnSpc>
                <a:spcPct val="80000"/>
              </a:lnSpc>
            </a:pPr>
            <a:r>
              <a:rPr lang="en-US" dirty="0" smtClean="0">
                <a:latin typeface="Times New Roman" pitchFamily="18" charset="0"/>
                <a:cs typeface="Times New Roman" pitchFamily="18" charset="0"/>
              </a:rPr>
              <a:t>Many ways to deal with change</a:t>
            </a:r>
          </a:p>
          <a:p>
            <a:pPr lvl="1">
              <a:lnSpc>
                <a:spcPct val="80000"/>
              </a:lnSpc>
            </a:pPr>
            <a:r>
              <a:rPr lang="en-US" dirty="0" smtClean="0">
                <a:solidFill>
                  <a:schemeClr val="tx1"/>
                </a:solidFill>
                <a:latin typeface="Times New Roman" pitchFamily="18" charset="0"/>
                <a:cs typeface="Times New Roman" pitchFamily="18" charset="0"/>
              </a:rPr>
              <a:t>Tailor the software lifecycle to deal with changing project conditions</a:t>
            </a:r>
          </a:p>
          <a:p>
            <a:pPr lvl="1">
              <a:lnSpc>
                <a:spcPct val="80000"/>
              </a:lnSpc>
            </a:pPr>
            <a:r>
              <a:rPr lang="en-US" dirty="0" smtClean="0">
                <a:solidFill>
                  <a:schemeClr val="tx1"/>
                </a:solidFill>
                <a:latin typeface="Times New Roman" pitchFamily="18" charset="0"/>
                <a:cs typeface="Times New Roman" pitchFamily="18" charset="0"/>
              </a:rPr>
              <a:t>Use a nonlinear software lifecycle to deal with changing requirements or changing technology</a:t>
            </a:r>
          </a:p>
          <a:p>
            <a:pPr lvl="1">
              <a:lnSpc>
                <a:spcPct val="80000"/>
              </a:lnSpc>
            </a:pPr>
            <a:r>
              <a:rPr lang="en-US" dirty="0" smtClean="0">
                <a:solidFill>
                  <a:schemeClr val="tx1"/>
                </a:solidFill>
                <a:latin typeface="Times New Roman" pitchFamily="18" charset="0"/>
                <a:cs typeface="Times New Roman" pitchFamily="18" charset="0"/>
              </a:rPr>
              <a:t>Provide configuration management to deal with changing entities</a:t>
            </a:r>
          </a:p>
          <a:p>
            <a:pPr lvl="1">
              <a:lnSpc>
                <a:spcPct val="80000"/>
              </a:lnSpc>
            </a:pPr>
            <a:endParaRPr lang="en-US" dirty="0" smtClean="0">
              <a:solidFill>
                <a:schemeClr val="tx1"/>
              </a:solidFill>
              <a:latin typeface="Times New Roman" pitchFamily="18" charset="0"/>
              <a:cs typeface="Times New Roman" pitchFamily="18" charset="0"/>
            </a:endParaRPr>
          </a:p>
        </p:txBody>
      </p:sp>
      <p:sp>
        <p:nvSpPr>
          <p:cNvPr id="38916" name="AutoShape 9"/>
          <p:cNvSpPr>
            <a:spLocks noChangeArrowheads="1"/>
          </p:cNvSpPr>
          <p:nvPr/>
        </p:nvSpPr>
        <p:spPr bwMode="auto">
          <a:xfrm rot="10800000">
            <a:off x="5324475" y="866775"/>
            <a:ext cx="285750" cy="495300"/>
          </a:xfrm>
          <a:prstGeom prst="upArrow">
            <a:avLst>
              <a:gd name="adj1" fmla="val 50000"/>
              <a:gd name="adj2" fmla="val 43333"/>
            </a:avLst>
          </a:prstGeom>
          <a:solidFill>
            <a:srgbClr val="FF00FF"/>
          </a:solidFill>
          <a:ln w="12700">
            <a:solidFill>
              <a:srgbClr val="FF00FF"/>
            </a:solidFill>
            <a:miter lim="800000"/>
            <a:headEnd/>
            <a:tailEnd/>
          </a:ln>
        </p:spPr>
        <p:txBody>
          <a:bodyPr wrap="none" anchor="ctr"/>
          <a:lstStyle/>
          <a:p>
            <a:endParaRPr lang="en-US"/>
          </a:p>
        </p:txBody>
      </p:sp>
      <p:sp>
        <p:nvSpPr>
          <p:cNvPr id="38917" name="AutoShape 10"/>
          <p:cNvSpPr>
            <a:spLocks/>
          </p:cNvSpPr>
          <p:nvPr/>
        </p:nvSpPr>
        <p:spPr bwMode="auto">
          <a:xfrm>
            <a:off x="781050" y="3114675"/>
            <a:ext cx="79375" cy="752475"/>
          </a:xfrm>
          <a:prstGeom prst="leftBrace">
            <a:avLst>
              <a:gd name="adj1" fmla="val 79000"/>
              <a:gd name="adj2" fmla="val 50000"/>
            </a:avLst>
          </a:prstGeom>
          <a:noFill/>
          <a:ln w="38100">
            <a:solidFill>
              <a:srgbClr val="CC99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pic>
        <p:nvPicPr>
          <p:cNvPr id="6" name="Picture 5" descr="logo"/>
          <p:cNvPicPr/>
          <p:nvPr/>
        </p:nvPicPr>
        <p:blipFill>
          <a:blip r:embed="rId3" cstate="print"/>
          <a:srcRect/>
          <a:stretch>
            <a:fillRect/>
          </a:stretch>
        </p:blipFill>
        <p:spPr bwMode="auto">
          <a:xfrm>
            <a:off x="304800" y="228600"/>
            <a:ext cx="1447800" cy="762000"/>
          </a:xfrm>
          <a:prstGeom prst="rect">
            <a:avLst/>
          </a:prstGeom>
          <a:noFill/>
        </p:spPr>
      </p:pic>
      <p:sp>
        <p:nvSpPr>
          <p:cNvPr id="2" name="Slide Number Placeholder 1"/>
          <p:cNvSpPr>
            <a:spLocks noGrp="1"/>
          </p:cNvSpPr>
          <p:nvPr>
            <p:ph type="sldNum" sz="quarter" idx="12"/>
          </p:nvPr>
        </p:nvSpPr>
        <p:spPr/>
        <p:txBody>
          <a:bodyPr/>
          <a:lstStyle/>
          <a:p>
            <a:fld id="{6F62C5EA-EA67-4941-8B1A-2C577999F963}" type="slidenum">
              <a:rPr lang="en-US" smtClean="0"/>
              <a:t>17</a:t>
            </a:fld>
            <a:endParaRPr lang="en-US"/>
          </a:p>
        </p:txBody>
      </p:sp>
    </p:spTree>
    <p:extLst>
      <p:ext uri="{BB962C8B-B14F-4D97-AF65-F5344CB8AC3E}">
        <p14:creationId xmlns:p14="http://schemas.microsoft.com/office/powerpoint/2010/main" val="1609654010"/>
      </p:ext>
    </p:extLst>
  </p:cSld>
  <p:clrMapOvr>
    <a:masterClrMapping/>
  </p:clrMapOvr>
  <p:transition advTm="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marL="0" indent="0">
              <a:buNone/>
            </a:pPr>
            <a:endParaRPr lang="en-US" sz="3200" dirty="0" smtClean="0"/>
          </a:p>
          <a:p>
            <a:pPr marL="0" indent="0">
              <a:buNone/>
            </a:pPr>
            <a:endParaRPr lang="en-US" sz="3200" dirty="0"/>
          </a:p>
          <a:p>
            <a:pPr marL="0" indent="0">
              <a:buNone/>
            </a:pPr>
            <a:r>
              <a:rPr lang="en-US" sz="3200" dirty="0" smtClean="0"/>
              <a:t>		</a:t>
            </a:r>
            <a:r>
              <a:rPr lang="en-US" sz="7200" b="1" i="1" dirty="0" smtClean="0">
                <a:solidFill>
                  <a:schemeClr val="accent6">
                    <a:lumMod val="75000"/>
                  </a:schemeClr>
                </a:solidFill>
                <a:latin typeface="Algerian" pitchFamily="82" charset="0"/>
              </a:rPr>
              <a:t>Thank You</a:t>
            </a:r>
            <a:endParaRPr lang="en-US" sz="7200" b="1" i="1" dirty="0">
              <a:solidFill>
                <a:schemeClr val="accent6">
                  <a:lumMod val="75000"/>
                </a:schemeClr>
              </a:solidFill>
              <a:latin typeface="Algerian" pitchFamily="82"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2" name="Slide Number Placeholder 1"/>
          <p:cNvSpPr>
            <a:spLocks noGrp="1"/>
          </p:cNvSpPr>
          <p:nvPr>
            <p:ph type="sldNum" sz="quarter" idx="12"/>
          </p:nvPr>
        </p:nvSpPr>
        <p:spPr/>
        <p:txBody>
          <a:bodyPr/>
          <a:lstStyle/>
          <a:p>
            <a:fld id="{6F62C5EA-EA67-4941-8B1A-2C577999F963}" type="slidenum">
              <a:rPr lang="en-US" smtClean="0"/>
              <a:t>18</a:t>
            </a:fld>
            <a:endParaRPr lang="en-US"/>
          </a:p>
        </p:txBody>
      </p:sp>
    </p:spTree>
    <p:extLst>
      <p:ext uri="{BB962C8B-B14F-4D97-AF65-F5344CB8AC3E}">
        <p14:creationId xmlns:p14="http://schemas.microsoft.com/office/powerpoint/2010/main" val="16793727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4800" dirty="0" smtClean="0">
                <a:latin typeface="Times New Roman" pitchFamily="18" charset="0"/>
                <a:cs typeface="Times New Roman" pitchFamily="18" charset="0"/>
              </a:rPr>
              <a:t>Lecture 1</a:t>
            </a:r>
            <a:endParaRPr lang="en-US" sz="4800" dirty="0">
              <a:latin typeface="Times New Roman" pitchFamily="18" charset="0"/>
              <a:cs typeface="Times New Roman" pitchFamily="18" charset="0"/>
            </a:endParaRPr>
          </a:p>
        </p:txBody>
      </p:sp>
      <p:sp>
        <p:nvSpPr>
          <p:cNvPr id="2" name="Title 1"/>
          <p:cNvSpPr>
            <a:spLocks noGrp="1"/>
          </p:cNvSpPr>
          <p:nvPr>
            <p:ph type="ctrTitle"/>
          </p:nvPr>
        </p:nvSpPr>
        <p:spPr>
          <a:xfrm>
            <a:off x="914400" y="381000"/>
            <a:ext cx="7396295" cy="1828800"/>
          </a:xfrm>
        </p:spPr>
        <p:txBody>
          <a:bodyPr>
            <a:normAutofit fontScale="90000"/>
          </a:bodyPr>
          <a:lstStyle/>
          <a:p>
            <a:r>
              <a:rPr lang="en-US" sz="6000" b="1" dirty="0" smtClean="0">
                <a:solidFill>
                  <a:srgbClr val="C00000"/>
                </a:solidFill>
                <a:latin typeface="Times New Roman" pitchFamily="18" charset="0"/>
                <a:cs typeface="Times New Roman" pitchFamily="18" charset="0"/>
              </a:rPr>
              <a:t>Object Oriented Software Engineering</a:t>
            </a:r>
            <a:endParaRPr lang="en-US" sz="6000" b="1" dirty="0">
              <a:solidFill>
                <a:srgbClr val="C00000"/>
              </a:solidFill>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a:t>
            </a:fld>
            <a:endParaRPr lang="en-US"/>
          </a:p>
        </p:txBody>
      </p:sp>
    </p:spTree>
    <p:extLst>
      <p:ext uri="{BB962C8B-B14F-4D97-AF65-F5344CB8AC3E}">
        <p14:creationId xmlns:p14="http://schemas.microsoft.com/office/powerpoint/2010/main" val="36122003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a:solidFill>
                  <a:srgbClr val="0070C0"/>
                </a:solidFill>
                <a:latin typeface="Times New Roman" pitchFamily="18" charset="0"/>
                <a:cs typeface="Times New Roman" pitchFamily="18" charset="0"/>
              </a:rPr>
              <a:t>Readings</a:t>
            </a:r>
            <a:endParaRPr lang="en-US" sz="48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301752" y="1527048"/>
            <a:ext cx="4117848" cy="4572000"/>
          </a:xfrm>
          <a:solidFill>
            <a:schemeClr val="accent2">
              <a:lumMod val="60000"/>
              <a:lumOff val="40000"/>
            </a:schemeClr>
          </a:solidFill>
        </p:spPr>
        <p:txBody>
          <a:bodyPr/>
          <a:lstStyle/>
          <a:p>
            <a:pPr algn="just"/>
            <a:r>
              <a:rPr lang="en-US" sz="2800" dirty="0"/>
              <a:t>Required</a:t>
            </a:r>
            <a:r>
              <a:rPr lang="en-US" sz="2800" dirty="0" smtClean="0"/>
              <a:t>:</a:t>
            </a:r>
          </a:p>
          <a:p>
            <a:pPr marL="274320" lvl="1" algn="just">
              <a:buClr>
                <a:schemeClr val="accent1"/>
              </a:buClr>
              <a:buSzPct val="85000"/>
              <a:buFont typeface="Wingdings 2"/>
              <a:buChar char=""/>
            </a:pPr>
            <a:r>
              <a:rPr lang="en-US" sz="2800" b="1" dirty="0">
                <a:latin typeface="Times New Roman" pitchFamily="18" charset="0"/>
                <a:cs typeface="Times New Roman" pitchFamily="18" charset="0"/>
              </a:rPr>
              <a:t>Bernd </a:t>
            </a:r>
            <a:r>
              <a:rPr lang="en-US" sz="2800" b="1" dirty="0" err="1">
                <a:latin typeface="Times New Roman" pitchFamily="18" charset="0"/>
                <a:cs typeface="Times New Roman" pitchFamily="18" charset="0"/>
              </a:rPr>
              <a:t>Bruegge</a:t>
            </a:r>
            <a:r>
              <a:rPr lang="en-US" sz="2800" b="1" dirty="0">
                <a:latin typeface="Times New Roman" pitchFamily="18" charset="0"/>
                <a:cs typeface="Times New Roman" pitchFamily="18" charset="0"/>
              </a:rPr>
              <a:t>, Allen </a:t>
            </a:r>
            <a:r>
              <a:rPr lang="en-US" sz="2800" b="1" dirty="0" err="1">
                <a:latin typeface="Times New Roman" pitchFamily="18" charset="0"/>
                <a:cs typeface="Times New Roman" pitchFamily="18" charset="0"/>
              </a:rPr>
              <a:t>Dutoit</a:t>
            </a:r>
            <a:r>
              <a:rPr lang="en-US" sz="2800" b="1" dirty="0">
                <a:latin typeface="Times New Roman" pitchFamily="18" charset="0"/>
                <a:cs typeface="Times New Roman" pitchFamily="18" charset="0"/>
              </a:rPr>
              <a:t>:  “Object-Oriented Software Engineering: Using UML, Patterns, and Java”, Prentice Hall, 2003.</a:t>
            </a:r>
          </a:p>
          <a:p>
            <a:pPr algn="just"/>
            <a:endParaRPr lang="en-US" sz="2800" dirty="0"/>
          </a:p>
          <a:p>
            <a:pPr algn="just"/>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1524000"/>
            <a:ext cx="3733800" cy="481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logo"/>
          <p:cNvPicPr/>
          <p:nvPr/>
        </p:nvPicPr>
        <p:blipFill>
          <a:blip r:embed="rId3" cstate="print"/>
          <a:srcRect/>
          <a:stretch>
            <a:fillRect/>
          </a:stretch>
        </p:blipFill>
        <p:spPr bwMode="auto">
          <a:xfrm>
            <a:off x="304800" y="228600"/>
            <a:ext cx="1447800" cy="762000"/>
          </a:xfrm>
          <a:prstGeom prst="rect">
            <a:avLst/>
          </a:prstGeom>
          <a:noFill/>
        </p:spPr>
      </p:pic>
      <p:sp>
        <p:nvSpPr>
          <p:cNvPr id="4" name="Slide Number Placeholder 3"/>
          <p:cNvSpPr>
            <a:spLocks noGrp="1"/>
          </p:cNvSpPr>
          <p:nvPr>
            <p:ph type="sldNum" sz="quarter" idx="12"/>
          </p:nvPr>
        </p:nvSpPr>
        <p:spPr/>
        <p:txBody>
          <a:bodyPr/>
          <a:lstStyle/>
          <a:p>
            <a:fld id="{6F62C5EA-EA67-4941-8B1A-2C577999F963}" type="slidenum">
              <a:rPr lang="en-US" smtClean="0"/>
              <a:t>3</a:t>
            </a:fld>
            <a:endParaRPr lang="en-US"/>
          </a:p>
        </p:txBody>
      </p:sp>
    </p:spTree>
    <p:extLst>
      <p:ext uri="{BB962C8B-B14F-4D97-AF65-F5344CB8AC3E}">
        <p14:creationId xmlns:p14="http://schemas.microsoft.com/office/powerpoint/2010/main" val="1408113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a:solidFill>
                  <a:srgbClr val="0070C0"/>
                </a:solidFill>
                <a:latin typeface="Times New Roman" pitchFamily="18" charset="0"/>
                <a:cs typeface="Times New Roman" pitchFamily="18" charset="0"/>
              </a:rPr>
              <a:t>Readings</a:t>
            </a:r>
            <a:endParaRPr lang="en-US" sz="4800" b="1" dirty="0"/>
          </a:p>
        </p:txBody>
      </p:sp>
      <p:sp>
        <p:nvSpPr>
          <p:cNvPr id="3" name="Content Placeholder 2"/>
          <p:cNvSpPr>
            <a:spLocks noGrp="1"/>
          </p:cNvSpPr>
          <p:nvPr>
            <p:ph sz="quarter" idx="1"/>
          </p:nvPr>
        </p:nvSpPr>
        <p:spPr/>
        <p:txBody>
          <a:bodyPr>
            <a:normAutofit lnSpcReduction="10000"/>
          </a:bodyPr>
          <a:lstStyle/>
          <a:p>
            <a:r>
              <a:rPr lang="en-US" sz="2400" dirty="0">
                <a:latin typeface="Times New Roman" pitchFamily="18" charset="0"/>
                <a:cs typeface="Times New Roman" pitchFamily="18" charset="0"/>
              </a:rPr>
              <a:t>Recommended:</a:t>
            </a:r>
          </a:p>
          <a:p>
            <a:pPr lvl="1">
              <a:buFont typeface="Wingdings" pitchFamily="2" charset="2"/>
              <a:buChar char=""/>
            </a:pPr>
            <a:r>
              <a:rPr lang="en-US" sz="2400" dirty="0">
                <a:latin typeface="Times New Roman" pitchFamily="18" charset="0"/>
                <a:cs typeface="Times New Roman" pitchFamily="18" charset="0"/>
                <a:hlinkClick r:id="rId2" action="ppaction://hlinkfile"/>
              </a:rPr>
              <a:t>Applying UML and Patterns: An Introduction to Object-Oriented Analysis and Design and the Unified Process, 2nd ed., C. </a:t>
            </a:r>
            <a:r>
              <a:rPr lang="en-US" sz="2400" dirty="0" err="1">
                <a:latin typeface="Times New Roman" pitchFamily="18" charset="0"/>
                <a:cs typeface="Times New Roman" pitchFamily="18" charset="0"/>
                <a:hlinkClick r:id="rId2" action="ppaction://hlinkfile"/>
              </a:rPr>
              <a:t>Larman</a:t>
            </a:r>
            <a:endParaRPr lang="en-US" sz="2400" dirty="0">
              <a:latin typeface="Times New Roman" pitchFamily="18" charset="0"/>
              <a:cs typeface="Times New Roman" pitchFamily="18" charset="0"/>
            </a:endParaRPr>
          </a:p>
          <a:p>
            <a:pPr lvl="1"/>
            <a:r>
              <a:rPr lang="en-US" sz="2400" dirty="0">
                <a:latin typeface="Times New Roman" pitchFamily="18" charset="0"/>
                <a:cs typeface="Times New Roman" pitchFamily="18" charset="0"/>
              </a:rPr>
              <a:t>Erich Gamma, Richard Helm, Ralph Johnson, John </a:t>
            </a:r>
            <a:r>
              <a:rPr lang="en-US" sz="2400" dirty="0" err="1">
                <a:latin typeface="Times New Roman" pitchFamily="18" charset="0"/>
                <a:cs typeface="Times New Roman" pitchFamily="18" charset="0"/>
              </a:rPr>
              <a:t>Vlissides</a:t>
            </a:r>
            <a:r>
              <a:rPr lang="en-US" sz="2400" dirty="0">
                <a:latin typeface="Times New Roman" pitchFamily="18" charset="0"/>
                <a:cs typeface="Times New Roman" pitchFamily="18" charset="0"/>
              </a:rPr>
              <a:t>: “Design Patterns”, Addison-Wesley, 1996.</a:t>
            </a:r>
          </a:p>
          <a:p>
            <a:pPr lvl="1"/>
            <a:r>
              <a:rPr lang="en-US" sz="2400" dirty="0">
                <a:latin typeface="Times New Roman" pitchFamily="18" charset="0"/>
                <a:cs typeface="Times New Roman" pitchFamily="18" charset="0"/>
              </a:rPr>
              <a:t>Grady </a:t>
            </a:r>
            <a:r>
              <a:rPr lang="en-US" sz="2400" dirty="0" err="1">
                <a:latin typeface="Times New Roman" pitchFamily="18" charset="0"/>
                <a:cs typeface="Times New Roman" pitchFamily="18" charset="0"/>
              </a:rPr>
              <a:t>Booch</a:t>
            </a:r>
            <a:r>
              <a:rPr lang="en-US" sz="2400" dirty="0">
                <a:latin typeface="Times New Roman" pitchFamily="18" charset="0"/>
                <a:cs typeface="Times New Roman" pitchFamily="18" charset="0"/>
              </a:rPr>
              <a:t>, James </a:t>
            </a:r>
            <a:r>
              <a:rPr lang="en-US" sz="2400" dirty="0" err="1">
                <a:latin typeface="Times New Roman" pitchFamily="18" charset="0"/>
                <a:cs typeface="Times New Roman" pitchFamily="18" charset="0"/>
              </a:rPr>
              <a:t>Rumbaugh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Ivar</a:t>
            </a:r>
            <a:r>
              <a:rPr lang="en-US" sz="2400" dirty="0">
                <a:latin typeface="Times New Roman" pitchFamily="18" charset="0"/>
                <a:cs typeface="Times New Roman" pitchFamily="18" charset="0"/>
              </a:rPr>
              <a:t> Jacobson, “The Unified Modeling Language User Guide”, Addison Wesley, 1999.</a:t>
            </a:r>
          </a:p>
          <a:p>
            <a:pPr lvl="1"/>
            <a:r>
              <a:rPr lang="en-US" sz="2400" dirty="0">
                <a:latin typeface="Times New Roman" pitchFamily="18" charset="0"/>
                <a:cs typeface="Times New Roman" pitchFamily="18" charset="0"/>
              </a:rPr>
              <a:t>K. Popper, “Objective Knowledge, an Evolutionary Approach, Oxford Press, 1979. </a:t>
            </a:r>
          </a:p>
          <a:p>
            <a:r>
              <a:rPr lang="en-US" sz="2400" dirty="0">
                <a:latin typeface="Times New Roman" pitchFamily="18" charset="0"/>
                <a:cs typeface="Times New Roman" pitchFamily="18" charset="0"/>
              </a:rPr>
              <a:t>Additional books may be recommended during individuals lectures</a:t>
            </a:r>
          </a:p>
          <a:p>
            <a:endParaRPr lang="en-US" dirty="0">
              <a:latin typeface="Times New Roman" pitchFamily="18" charset="0"/>
              <a:cs typeface="Times New Roman" pitchFamily="18" charset="0"/>
            </a:endParaRPr>
          </a:p>
        </p:txBody>
      </p:sp>
      <p:pic>
        <p:nvPicPr>
          <p:cNvPr id="4" name="Picture 3" descr="logo"/>
          <p:cNvPicPr/>
          <p:nvPr/>
        </p:nvPicPr>
        <p:blipFill>
          <a:blip r:embed="rId3"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4</a:t>
            </a:fld>
            <a:endParaRPr lang="en-US"/>
          </a:p>
        </p:txBody>
      </p:sp>
    </p:spTree>
    <p:extLst>
      <p:ext uri="{BB962C8B-B14F-4D97-AF65-F5344CB8AC3E}">
        <p14:creationId xmlns:p14="http://schemas.microsoft.com/office/powerpoint/2010/main" val="3009793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0070C0"/>
                </a:solidFill>
              </a:rPr>
              <a:t>        Why </a:t>
            </a:r>
            <a:r>
              <a:rPr lang="en-US" sz="3600" dirty="0">
                <a:solidFill>
                  <a:srgbClr val="0070C0"/>
                </a:solidFill>
              </a:rPr>
              <a:t>Software Engineering?</a:t>
            </a:r>
            <a:endParaRPr lang="en-US" dirty="0"/>
          </a:p>
        </p:txBody>
      </p:sp>
      <p:sp>
        <p:nvSpPr>
          <p:cNvPr id="3" name="Content Placeholder 2"/>
          <p:cNvSpPr>
            <a:spLocks noGrp="1"/>
          </p:cNvSpPr>
          <p:nvPr>
            <p:ph sz="quarter" idx="1"/>
          </p:nvPr>
        </p:nvSpPr>
        <p:spPr/>
        <p:txBody>
          <a:bodyPr>
            <a:normAutofit fontScale="92500" lnSpcReduction="20000"/>
          </a:bodyPr>
          <a:lstStyle/>
          <a:p>
            <a:pPr algn="just"/>
            <a:r>
              <a:rPr lang="en-US" dirty="0">
                <a:latin typeface="Times New Roman" pitchFamily="18" charset="0"/>
                <a:cs typeface="Times New Roman" pitchFamily="18" charset="0"/>
              </a:rPr>
              <a:t>There is a growing need for talented software developers across every industry. As technology advances, the ability to build quality software while considering design, development, security, and maintenance is sought after amongst all kinds of companies, from finance and banking to healthcare and national security.</a:t>
            </a:r>
          </a:p>
          <a:p>
            <a:pPr algn="just"/>
            <a:r>
              <a:rPr lang="en-US" dirty="0">
                <a:latin typeface="Times New Roman" pitchFamily="18" charset="0"/>
                <a:cs typeface="Times New Roman" pitchFamily="18" charset="0"/>
              </a:rPr>
              <a:t>Software Engineering applies the knowledge and theoretical understanding gained through computer science to building high-quality software products. As a maturing discipline, software is becoming more and more important in our everyday lives. Our </a:t>
            </a:r>
            <a:r>
              <a:rPr lang="en-US" dirty="0">
                <a:latin typeface="Times New Roman" pitchFamily="18" charset="0"/>
                <a:cs typeface="Times New Roman" pitchFamily="18" charset="0"/>
                <a:hlinkClick r:id="rId2"/>
              </a:rPr>
              <a:t>software development and engineering</a:t>
            </a:r>
            <a:r>
              <a:rPr lang="en-US" dirty="0">
                <a:latin typeface="Times New Roman" pitchFamily="18" charset="0"/>
                <a:cs typeface="Times New Roman" pitchFamily="18" charset="0"/>
              </a:rPr>
              <a:t> professional program is Pace University’s response to the tremendous growth of the software development industry.</a:t>
            </a: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3"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5</a:t>
            </a:fld>
            <a:endParaRPr lang="en-US"/>
          </a:p>
        </p:txBody>
      </p:sp>
    </p:spTree>
    <p:extLst>
      <p:ext uri="{BB962C8B-B14F-4D97-AF65-F5344CB8AC3E}">
        <p14:creationId xmlns:p14="http://schemas.microsoft.com/office/powerpoint/2010/main" val="2466617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337" y="457200"/>
            <a:ext cx="8766048" cy="758952"/>
          </a:xfrm>
        </p:spPr>
        <p:txBody>
          <a:bodyPr>
            <a:normAutofit fontScale="90000"/>
          </a:bodyPr>
          <a:lstStyle/>
          <a:p>
            <a:r>
              <a:rPr lang="en-US" sz="2800" b="1" dirty="0" smtClean="0">
                <a:solidFill>
                  <a:srgbClr val="0070C0"/>
                </a:solidFill>
                <a:latin typeface="Times New Roman" pitchFamily="18" charset="0"/>
                <a:cs typeface="Times New Roman" pitchFamily="18" charset="0"/>
              </a:rPr>
              <a:t> </a:t>
            </a:r>
            <a:r>
              <a:rPr lang="en-US" sz="3600" b="1" dirty="0" smtClean="0">
                <a:solidFill>
                  <a:srgbClr val="0070C0"/>
                </a:solidFill>
                <a:latin typeface="Times New Roman" pitchFamily="18" charset="0"/>
                <a:cs typeface="Times New Roman" pitchFamily="18" charset="0"/>
              </a:rPr>
              <a:t>         Software </a:t>
            </a:r>
            <a:r>
              <a:rPr lang="en-US" sz="3600" b="1" dirty="0">
                <a:solidFill>
                  <a:srgbClr val="0070C0"/>
                </a:solidFill>
                <a:latin typeface="Times New Roman" pitchFamily="18" charset="0"/>
                <a:cs typeface="Times New Roman" pitchFamily="18" charset="0"/>
              </a:rPr>
              <a:t>Engineering: </a:t>
            </a:r>
            <a:r>
              <a:rPr lang="en-US" sz="3600" b="1" dirty="0" smtClean="0">
                <a:solidFill>
                  <a:srgbClr val="0070C0"/>
                </a:solidFill>
                <a:latin typeface="Times New Roman" pitchFamily="18" charset="0"/>
                <a:cs typeface="Times New Roman" pitchFamily="18" charset="0"/>
              </a:rPr>
              <a:t/>
            </a:r>
            <a:br>
              <a:rPr lang="en-US" sz="3600" b="1" dirty="0" smtClean="0">
                <a:solidFill>
                  <a:srgbClr val="0070C0"/>
                </a:solidFill>
                <a:latin typeface="Times New Roman" pitchFamily="18" charset="0"/>
                <a:cs typeface="Times New Roman" pitchFamily="18" charset="0"/>
              </a:rPr>
            </a:br>
            <a:r>
              <a:rPr lang="en-US" sz="3600" b="1" dirty="0" smtClean="0">
                <a:solidFill>
                  <a:srgbClr val="0070C0"/>
                </a:solidFill>
                <a:latin typeface="Times New Roman" pitchFamily="18" charset="0"/>
                <a:cs typeface="Times New Roman" pitchFamily="18" charset="0"/>
              </a:rPr>
              <a:t>A </a:t>
            </a:r>
            <a:r>
              <a:rPr lang="en-US" sz="3600" b="1" dirty="0">
                <a:solidFill>
                  <a:srgbClr val="0070C0"/>
                </a:solidFill>
                <a:latin typeface="Times New Roman" pitchFamily="18" charset="0"/>
                <a:cs typeface="Times New Roman" pitchFamily="18" charset="0"/>
              </a:rPr>
              <a:t>Problem Solving Activity</a:t>
            </a:r>
            <a:endParaRPr lang="en-US" sz="36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lnSpcReduction="10000"/>
          </a:bodyPr>
          <a:lstStyle/>
          <a:p>
            <a:pPr algn="just">
              <a:lnSpc>
                <a:spcPct val="80000"/>
              </a:lnSpc>
            </a:pPr>
            <a:r>
              <a:rPr lang="en-US" b="1" dirty="0">
                <a:latin typeface="Times New Roman" pitchFamily="18" charset="0"/>
                <a:cs typeface="Times New Roman" pitchFamily="18" charset="0"/>
              </a:rPr>
              <a:t>Analysis</a:t>
            </a:r>
            <a:r>
              <a:rPr lang="en-US" dirty="0">
                <a:latin typeface="Times New Roman" pitchFamily="18" charset="0"/>
                <a:cs typeface="Times New Roman" pitchFamily="18" charset="0"/>
              </a:rPr>
              <a:t>: Understand the nature of the problem and break the  problem into pieces</a:t>
            </a:r>
          </a:p>
          <a:p>
            <a:pPr algn="just">
              <a:lnSpc>
                <a:spcPct val="80000"/>
              </a:lnSpc>
            </a:pPr>
            <a:r>
              <a:rPr lang="en-US" b="1" dirty="0">
                <a:latin typeface="Times New Roman" pitchFamily="18" charset="0"/>
                <a:cs typeface="Times New Roman" pitchFamily="18" charset="0"/>
              </a:rPr>
              <a:t>Synthesis</a:t>
            </a:r>
            <a:r>
              <a:rPr lang="en-US" dirty="0">
                <a:latin typeface="Times New Roman" pitchFamily="18" charset="0"/>
                <a:cs typeface="Times New Roman" pitchFamily="18" charset="0"/>
              </a:rPr>
              <a:t>: Put the pieces together into a large structure</a:t>
            </a:r>
          </a:p>
          <a:p>
            <a:pPr algn="just">
              <a:lnSpc>
                <a:spcPct val="80000"/>
              </a:lnSpc>
            </a:pPr>
            <a:endParaRPr lang="en-US" dirty="0">
              <a:latin typeface="Times New Roman" pitchFamily="18" charset="0"/>
              <a:cs typeface="Times New Roman" pitchFamily="18" charset="0"/>
            </a:endParaRPr>
          </a:p>
          <a:p>
            <a:pPr algn="just">
              <a:lnSpc>
                <a:spcPct val="80000"/>
              </a:lnSpc>
              <a:buFont typeface="Symbol" pitchFamily="18" charset="2"/>
              <a:buNone/>
            </a:pPr>
            <a:r>
              <a:rPr lang="en-US" dirty="0">
                <a:latin typeface="Times New Roman" pitchFamily="18" charset="0"/>
                <a:cs typeface="Times New Roman" pitchFamily="18" charset="0"/>
              </a:rPr>
              <a:t>For problem solving we use   </a:t>
            </a:r>
          </a:p>
          <a:p>
            <a:pPr algn="just">
              <a:lnSpc>
                <a:spcPct val="80000"/>
              </a:lnSpc>
            </a:pPr>
            <a:r>
              <a:rPr lang="en-US" dirty="0">
                <a:latin typeface="Times New Roman" pitchFamily="18" charset="0"/>
                <a:cs typeface="Times New Roman" pitchFamily="18" charset="0"/>
              </a:rPr>
              <a:t>Techniques (methods):  </a:t>
            </a:r>
          </a:p>
          <a:p>
            <a:pPr lvl="1" algn="just">
              <a:lnSpc>
                <a:spcPct val="80000"/>
              </a:lnSpc>
            </a:pPr>
            <a:r>
              <a:rPr lang="en-US" dirty="0">
                <a:latin typeface="Times New Roman" pitchFamily="18" charset="0"/>
                <a:cs typeface="Times New Roman" pitchFamily="18" charset="0"/>
              </a:rPr>
              <a:t>Formal procedures for producing results using some  well-defined notation</a:t>
            </a:r>
          </a:p>
          <a:p>
            <a:pPr algn="just">
              <a:lnSpc>
                <a:spcPct val="80000"/>
              </a:lnSpc>
            </a:pPr>
            <a:r>
              <a:rPr lang="en-US" dirty="0">
                <a:latin typeface="Times New Roman" pitchFamily="18" charset="0"/>
                <a:cs typeface="Times New Roman" pitchFamily="18" charset="0"/>
              </a:rPr>
              <a:t>Methodologies:  </a:t>
            </a:r>
          </a:p>
          <a:p>
            <a:pPr lvl="1" algn="just">
              <a:lnSpc>
                <a:spcPct val="80000"/>
              </a:lnSpc>
            </a:pPr>
            <a:r>
              <a:rPr lang="en-US" dirty="0">
                <a:latin typeface="Times New Roman" pitchFamily="18" charset="0"/>
                <a:cs typeface="Times New Roman" pitchFamily="18" charset="0"/>
              </a:rPr>
              <a:t>Collection of techniques applied across software development  and unified by a philosophical approach</a:t>
            </a:r>
          </a:p>
          <a:p>
            <a:pPr algn="just">
              <a:lnSpc>
                <a:spcPct val="80000"/>
              </a:lnSpc>
            </a:pPr>
            <a:r>
              <a:rPr lang="en-US" dirty="0">
                <a:latin typeface="Times New Roman" pitchFamily="18" charset="0"/>
                <a:cs typeface="Times New Roman" pitchFamily="18" charset="0"/>
              </a:rPr>
              <a:t>Tools: </a:t>
            </a:r>
          </a:p>
          <a:p>
            <a:pPr lvl="1" algn="just">
              <a:lnSpc>
                <a:spcPct val="80000"/>
              </a:lnSpc>
            </a:pPr>
            <a:r>
              <a:rPr lang="en-US" dirty="0">
                <a:latin typeface="Times New Roman" pitchFamily="18" charset="0"/>
                <a:cs typeface="Times New Roman" pitchFamily="18" charset="0"/>
              </a:rPr>
              <a:t>Instrument or automated systems to accomplish a technique</a:t>
            </a: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232410" y="228600"/>
            <a:ext cx="159258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6</a:t>
            </a:fld>
            <a:endParaRPr lang="en-US"/>
          </a:p>
        </p:txBody>
      </p:sp>
    </p:spTree>
    <p:extLst>
      <p:ext uri="{BB962C8B-B14F-4D97-AF65-F5344CB8AC3E}">
        <p14:creationId xmlns:p14="http://schemas.microsoft.com/office/powerpoint/2010/main" val="1907986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70C0"/>
                </a:solidFill>
              </a:rPr>
              <a:t>              </a:t>
            </a:r>
            <a:r>
              <a:rPr lang="en-US" b="1" dirty="0" smtClean="0">
                <a:solidFill>
                  <a:srgbClr val="0070C0"/>
                </a:solidFill>
              </a:rPr>
              <a:t>Software </a:t>
            </a:r>
            <a:r>
              <a:rPr lang="en-US" b="1" dirty="0">
                <a:solidFill>
                  <a:srgbClr val="0070C0"/>
                </a:solidFill>
              </a:rPr>
              <a:t>Engineering: Definition</a:t>
            </a:r>
            <a:endParaRPr lang="en-US" b="1" dirty="0"/>
          </a:p>
        </p:txBody>
      </p:sp>
      <p:sp>
        <p:nvSpPr>
          <p:cNvPr id="3" name="Content Placeholder 2"/>
          <p:cNvSpPr>
            <a:spLocks noGrp="1"/>
          </p:cNvSpPr>
          <p:nvPr>
            <p:ph sz="quarter" idx="1"/>
          </p:nvPr>
        </p:nvSpPr>
        <p:spPr/>
        <p:txBody>
          <a:bodyPr/>
          <a:lstStyle/>
          <a:p>
            <a:pPr>
              <a:buFont typeface="Symbol" pitchFamily="18" charset="2"/>
              <a:buNone/>
            </a:pPr>
            <a:r>
              <a:rPr lang="en-US" dirty="0">
                <a:latin typeface="Times New Roman" pitchFamily="18" charset="0"/>
                <a:cs typeface="Times New Roman" pitchFamily="18" charset="0"/>
              </a:rPr>
              <a:t>Software Engineering is a collection of techniques,</a:t>
            </a:r>
          </a:p>
          <a:p>
            <a:pPr>
              <a:buFont typeface="Symbol" pitchFamily="18" charset="2"/>
              <a:buNone/>
            </a:pPr>
            <a:r>
              <a:rPr lang="en-US" dirty="0">
                <a:latin typeface="Times New Roman" pitchFamily="18" charset="0"/>
                <a:cs typeface="Times New Roman" pitchFamily="18" charset="0"/>
              </a:rPr>
              <a:t>methodologies and tools that help </a:t>
            </a:r>
          </a:p>
          <a:p>
            <a:pPr>
              <a:buFont typeface="Symbol" pitchFamily="18" charset="2"/>
              <a:buNone/>
            </a:pPr>
            <a:r>
              <a:rPr lang="en-US" dirty="0">
                <a:latin typeface="Times New Roman" pitchFamily="18" charset="0"/>
                <a:cs typeface="Times New Roman" pitchFamily="18" charset="0"/>
              </a:rPr>
              <a:t>with the production of</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 high quality software  system </a:t>
            </a:r>
          </a:p>
          <a:p>
            <a:r>
              <a:rPr lang="en-US" dirty="0">
                <a:latin typeface="Times New Roman" pitchFamily="18" charset="0"/>
                <a:cs typeface="Times New Roman" pitchFamily="18" charset="0"/>
              </a:rPr>
              <a:t>with a  given budget  </a:t>
            </a:r>
          </a:p>
          <a:p>
            <a:r>
              <a:rPr lang="en-US" dirty="0">
                <a:latin typeface="Times New Roman" pitchFamily="18" charset="0"/>
                <a:cs typeface="Times New Roman" pitchFamily="18" charset="0"/>
              </a:rPr>
              <a:t>before a given deadline</a:t>
            </a:r>
          </a:p>
          <a:p>
            <a:endParaRPr lang="en-US" dirty="0">
              <a:latin typeface="Times New Roman" pitchFamily="18" charset="0"/>
              <a:cs typeface="Times New Roman" pitchFamily="18" charset="0"/>
            </a:endParaRPr>
          </a:p>
          <a:p>
            <a:pPr>
              <a:buFont typeface="Symbol" pitchFamily="18" charset="2"/>
              <a:buNone/>
            </a:pPr>
            <a:r>
              <a:rPr lang="en-US" dirty="0">
                <a:latin typeface="Times New Roman" pitchFamily="18" charset="0"/>
                <a:cs typeface="Times New Roman" pitchFamily="18" charset="0"/>
              </a:rPr>
              <a:t>   while change occurs.</a:t>
            </a:r>
          </a:p>
          <a:p>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7</a:t>
            </a:fld>
            <a:endParaRPr lang="en-US"/>
          </a:p>
        </p:txBody>
      </p:sp>
    </p:spTree>
    <p:extLst>
      <p:ext uri="{BB962C8B-B14F-4D97-AF65-F5344CB8AC3E}">
        <p14:creationId xmlns:p14="http://schemas.microsoft.com/office/powerpoint/2010/main" val="32758739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latin typeface="Times New Roman" pitchFamily="18" charset="0"/>
                <a:cs typeface="Times New Roman" pitchFamily="18" charset="0"/>
              </a:rPr>
              <a:t>Scientist </a:t>
            </a:r>
            <a:r>
              <a:rPr lang="en-US" b="1" dirty="0" err="1">
                <a:solidFill>
                  <a:srgbClr val="7030A0"/>
                </a:solidFill>
                <a:latin typeface="Times New Roman" pitchFamily="18" charset="0"/>
                <a:cs typeface="Times New Roman" pitchFamily="18" charset="0"/>
              </a:rPr>
              <a:t>vs</a:t>
            </a:r>
            <a:r>
              <a:rPr lang="en-US" b="1" dirty="0">
                <a:solidFill>
                  <a:srgbClr val="7030A0"/>
                </a:solidFill>
                <a:latin typeface="Times New Roman" pitchFamily="18" charset="0"/>
                <a:cs typeface="Times New Roman" pitchFamily="18" charset="0"/>
              </a:rPr>
              <a:t> Engineer</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a:bodyPr>
          <a:lstStyle/>
          <a:p>
            <a:r>
              <a:rPr lang="en-US" dirty="0">
                <a:solidFill>
                  <a:srgbClr val="FF0000"/>
                </a:solidFill>
              </a:rPr>
              <a:t>Computer Scientist</a:t>
            </a:r>
          </a:p>
          <a:p>
            <a:pPr lvl="1"/>
            <a:r>
              <a:rPr lang="en-US" dirty="0"/>
              <a:t> Proves theorems about algorithms, designs languages, defines knowledge representation schemes</a:t>
            </a:r>
          </a:p>
          <a:p>
            <a:pPr lvl="1"/>
            <a:r>
              <a:rPr lang="en-US" dirty="0"/>
              <a:t>Has </a:t>
            </a:r>
            <a:r>
              <a:rPr lang="en-US" dirty="0">
                <a:latin typeface="Times New Roman" pitchFamily="18" charset="0"/>
                <a:cs typeface="Times New Roman" pitchFamily="18" charset="0"/>
              </a:rPr>
              <a:t>infinite</a:t>
            </a:r>
            <a:r>
              <a:rPr lang="en-US" dirty="0"/>
              <a:t> time…</a:t>
            </a:r>
          </a:p>
          <a:p>
            <a:r>
              <a:rPr lang="en-US" dirty="0"/>
              <a:t>Engineer</a:t>
            </a:r>
          </a:p>
          <a:p>
            <a:pPr lvl="1"/>
            <a:r>
              <a:rPr lang="en-US" dirty="0"/>
              <a:t>Develops a solution for an application-specific problem for a client</a:t>
            </a:r>
          </a:p>
          <a:p>
            <a:pPr lvl="1"/>
            <a:r>
              <a:rPr lang="en-US" dirty="0"/>
              <a:t>Uses computers &amp; languages, tools, techniques and methods</a:t>
            </a:r>
          </a:p>
          <a:p>
            <a:r>
              <a:rPr lang="en-US" dirty="0">
                <a:solidFill>
                  <a:srgbClr val="00B050"/>
                </a:solidFill>
              </a:rPr>
              <a:t>Software Engineer</a:t>
            </a:r>
          </a:p>
          <a:p>
            <a:pPr lvl="1"/>
            <a:r>
              <a:rPr lang="en-US" dirty="0"/>
              <a:t>Works in multiple application domains</a:t>
            </a:r>
          </a:p>
          <a:p>
            <a:pPr lvl="1"/>
            <a:r>
              <a:rPr lang="en-US" dirty="0"/>
              <a:t>Has only 3 months...</a:t>
            </a:r>
          </a:p>
          <a:p>
            <a:pPr lvl="1"/>
            <a:r>
              <a:rPr lang="en-US" dirty="0"/>
              <a:t>…while changes occurs in requirements and available technology</a:t>
            </a:r>
          </a:p>
          <a:p>
            <a:endParaRPr lang="en-US"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8</a:t>
            </a:fld>
            <a:endParaRPr lang="en-US"/>
          </a:p>
        </p:txBody>
      </p:sp>
    </p:spTree>
    <p:extLst>
      <p:ext uri="{BB962C8B-B14F-4D97-AF65-F5344CB8AC3E}">
        <p14:creationId xmlns:p14="http://schemas.microsoft.com/office/powerpoint/2010/main" val="2014668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1000"/>
                                        <p:tgtEl>
                                          <p:spTgt spid="3">
                                            <p:txEl>
                                              <p:pRg st="8" end="8"/>
                                            </p:txEl>
                                          </p:spTgt>
                                        </p:tgtEl>
                                      </p:cBhvr>
                                    </p:animEffect>
                                    <p:anim calcmode="lin" valueType="num">
                                      <p:cBhvr>
                                        <p:cTn id="5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a:xfrm>
            <a:off x="311727" y="381000"/>
            <a:ext cx="8534400" cy="758952"/>
          </a:xfrm>
        </p:spPr>
        <p:txBody>
          <a:bodyPr>
            <a:normAutofit fontScale="90000"/>
          </a:bodyPr>
          <a:lstStyle/>
          <a:p>
            <a:r>
              <a:rPr lang="en-US" b="1" dirty="0" smtClean="0">
                <a:solidFill>
                  <a:srgbClr val="0070C0"/>
                </a:solidFill>
                <a:latin typeface="Times New Roman" pitchFamily="18" charset="0"/>
                <a:cs typeface="Times New Roman" pitchFamily="18" charset="0"/>
              </a:rPr>
              <a:t>Factors</a:t>
            </a:r>
            <a:r>
              <a:rPr lang="en-US" b="1" dirty="0" smtClean="0">
                <a:solidFill>
                  <a:srgbClr val="0070C0"/>
                </a:solidFill>
              </a:rPr>
              <a:t> affecting the quality </a:t>
            </a:r>
            <a:br>
              <a:rPr lang="en-US" b="1" dirty="0" smtClean="0">
                <a:solidFill>
                  <a:srgbClr val="0070C0"/>
                </a:solidFill>
              </a:rPr>
            </a:br>
            <a:r>
              <a:rPr lang="en-US" b="1" dirty="0" smtClean="0">
                <a:solidFill>
                  <a:srgbClr val="0070C0"/>
                </a:solidFill>
              </a:rPr>
              <a:t>of a software system</a:t>
            </a:r>
          </a:p>
        </p:txBody>
      </p:sp>
      <p:sp>
        <p:nvSpPr>
          <p:cNvPr id="278533" name="Rectangle 5"/>
          <p:cNvSpPr>
            <a:spLocks noGrp="1" noChangeArrowheads="1"/>
          </p:cNvSpPr>
          <p:nvPr>
            <p:ph type="body" idx="1"/>
          </p:nvPr>
        </p:nvSpPr>
        <p:spPr/>
        <p:txBody>
          <a:bodyPr>
            <a:normAutofit lnSpcReduction="10000"/>
          </a:bodyPr>
          <a:lstStyle/>
          <a:p>
            <a:pPr>
              <a:lnSpc>
                <a:spcPct val="80000"/>
              </a:lnSpc>
            </a:pPr>
            <a:r>
              <a:rPr lang="en-US" b="1" dirty="0" smtClean="0">
                <a:latin typeface="Times New Roman" pitchFamily="18" charset="0"/>
                <a:cs typeface="Times New Roman" pitchFamily="18" charset="0"/>
              </a:rPr>
              <a:t>Complexity:</a:t>
            </a:r>
            <a:endParaRPr lang="en-US" dirty="0" smtClean="0">
              <a:latin typeface="Times New Roman" pitchFamily="18" charset="0"/>
              <a:cs typeface="Times New Roman" pitchFamily="18" charset="0"/>
            </a:endParaRPr>
          </a:p>
          <a:p>
            <a:pPr lvl="1">
              <a:lnSpc>
                <a:spcPct val="80000"/>
              </a:lnSpc>
            </a:pPr>
            <a:r>
              <a:rPr lang="en-US" b="0" dirty="0" smtClean="0">
                <a:latin typeface="Times New Roman" pitchFamily="18" charset="0"/>
                <a:cs typeface="Times New Roman" pitchFamily="18" charset="0"/>
              </a:rPr>
              <a:t>The system is so complex that no single programmer can understand it anymore</a:t>
            </a:r>
          </a:p>
          <a:p>
            <a:pPr lvl="1">
              <a:lnSpc>
                <a:spcPct val="80000"/>
              </a:lnSpc>
            </a:pPr>
            <a:endParaRPr lang="en-US" b="0" dirty="0" smtClean="0">
              <a:latin typeface="Times New Roman" pitchFamily="18" charset="0"/>
              <a:cs typeface="Times New Roman" pitchFamily="18" charset="0"/>
            </a:endParaRPr>
          </a:p>
          <a:p>
            <a:pPr lvl="1">
              <a:lnSpc>
                <a:spcPct val="80000"/>
              </a:lnSpc>
            </a:pPr>
            <a:r>
              <a:rPr lang="en-US" b="0" dirty="0" smtClean="0">
                <a:latin typeface="Times New Roman" pitchFamily="18" charset="0"/>
                <a:cs typeface="Times New Roman" pitchFamily="18" charset="0"/>
              </a:rPr>
              <a:t>The introduction of one bug fix causes another bug</a:t>
            </a:r>
          </a:p>
          <a:p>
            <a:pPr lvl="1">
              <a:lnSpc>
                <a:spcPct val="80000"/>
              </a:lnSpc>
            </a:pPr>
            <a:endParaRPr lang="en-US" b="0" dirty="0" smtClean="0">
              <a:latin typeface="Times New Roman" pitchFamily="18" charset="0"/>
              <a:cs typeface="Times New Roman" pitchFamily="18" charset="0"/>
            </a:endParaRPr>
          </a:p>
          <a:p>
            <a:pPr>
              <a:lnSpc>
                <a:spcPct val="80000"/>
              </a:lnSpc>
            </a:pPr>
            <a:r>
              <a:rPr lang="en-US" b="1" dirty="0" smtClean="0">
                <a:latin typeface="Times New Roman" pitchFamily="18" charset="0"/>
                <a:cs typeface="Times New Roman" pitchFamily="18" charset="0"/>
              </a:rPr>
              <a:t>Change:</a:t>
            </a:r>
            <a:r>
              <a:rPr lang="en-US" dirty="0" smtClean="0">
                <a:latin typeface="Times New Roman" pitchFamily="18" charset="0"/>
                <a:cs typeface="Times New Roman" pitchFamily="18" charset="0"/>
              </a:rPr>
              <a:t> </a:t>
            </a:r>
          </a:p>
          <a:p>
            <a:pPr lvl="1">
              <a:lnSpc>
                <a:spcPct val="80000"/>
              </a:lnSpc>
            </a:pPr>
            <a:r>
              <a:rPr lang="en-US" b="0" dirty="0" smtClean="0">
                <a:latin typeface="Times New Roman" pitchFamily="18" charset="0"/>
                <a:cs typeface="Times New Roman" pitchFamily="18" charset="0"/>
              </a:rPr>
              <a:t>The “Entropy” of a software system increases with each change: Each implemented change erodes the structure of the system which makes the next change even more expensive (“Second Law of Software Dynamics”).</a:t>
            </a:r>
          </a:p>
          <a:p>
            <a:pPr lvl="1">
              <a:lnSpc>
                <a:spcPct val="80000"/>
              </a:lnSpc>
            </a:pPr>
            <a:r>
              <a:rPr lang="en-US" b="0" dirty="0" smtClean="0">
                <a:latin typeface="Times New Roman" pitchFamily="18" charset="0"/>
                <a:cs typeface="Times New Roman" pitchFamily="18" charset="0"/>
              </a:rPr>
              <a:t>As time goes on, the cost to implement a change will be too high, and the system will then be unable to support its intended task. This is true of all systems, independent of their application domain or technological base.</a:t>
            </a:r>
          </a:p>
        </p:txBody>
      </p:sp>
      <p:pic>
        <p:nvPicPr>
          <p:cNvPr id="4" name="Picture 3" descr="logo"/>
          <p:cNvPicPr/>
          <p:nvPr/>
        </p:nvPicPr>
        <p:blipFill>
          <a:blip r:embed="rId3" cstate="print"/>
          <a:srcRect/>
          <a:stretch>
            <a:fillRect/>
          </a:stretch>
        </p:blipFill>
        <p:spPr bwMode="auto">
          <a:xfrm>
            <a:off x="304800" y="228600"/>
            <a:ext cx="1447800" cy="762000"/>
          </a:xfrm>
          <a:prstGeom prst="rect">
            <a:avLst/>
          </a:prstGeom>
          <a:noFill/>
        </p:spPr>
      </p:pic>
      <p:sp>
        <p:nvSpPr>
          <p:cNvPr id="2" name="Slide Number Placeholder 1"/>
          <p:cNvSpPr>
            <a:spLocks noGrp="1"/>
          </p:cNvSpPr>
          <p:nvPr>
            <p:ph type="sldNum" sz="quarter" idx="12"/>
          </p:nvPr>
        </p:nvSpPr>
        <p:spPr/>
        <p:txBody>
          <a:bodyPr/>
          <a:lstStyle/>
          <a:p>
            <a:fld id="{6F62C5EA-EA67-4941-8B1A-2C577999F963}" type="slidenum">
              <a:rPr lang="en-US" smtClean="0"/>
              <a:t>9</a:t>
            </a:fld>
            <a:endParaRPr lang="en-US"/>
          </a:p>
        </p:txBody>
      </p:sp>
    </p:spTree>
    <p:extLst>
      <p:ext uri="{BB962C8B-B14F-4D97-AF65-F5344CB8AC3E}">
        <p14:creationId xmlns:p14="http://schemas.microsoft.com/office/powerpoint/2010/main" val="3596095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853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853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853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853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853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7853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3" grpId="0" build="p" bldLvl="2" autoUpdateAnimBg="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242</TotalTime>
  <Words>1002</Words>
  <Application>Microsoft Office PowerPoint</Application>
  <PresentationFormat>On-screen Show (4:3)</PresentationFormat>
  <Paragraphs>184</Paragraphs>
  <Slides>18</Slides>
  <Notes>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18</vt:i4>
      </vt:variant>
    </vt:vector>
  </HeadingPairs>
  <TitlesOfParts>
    <vt:vector size="32" baseType="lpstr">
      <vt:lpstr>ＭＳ Ｐゴシック</vt:lpstr>
      <vt:lpstr>Algerian</vt:lpstr>
      <vt:lpstr>Book Antiqua</vt:lpstr>
      <vt:lpstr>Calibri</vt:lpstr>
      <vt:lpstr>Georgia</vt:lpstr>
      <vt:lpstr>Helvetica</vt:lpstr>
      <vt:lpstr>ITCCheltenham BookCond</vt:lpstr>
      <vt:lpstr>Palatino</vt:lpstr>
      <vt:lpstr>Symbol</vt:lpstr>
      <vt:lpstr>Times</vt:lpstr>
      <vt:lpstr>Times New Roman</vt:lpstr>
      <vt:lpstr>Wingdings</vt:lpstr>
      <vt:lpstr>Wingdings 2</vt:lpstr>
      <vt:lpstr>Civic</vt:lpstr>
      <vt:lpstr>Course Name:  Object Oriented Software Engineering Course Code: CS107</vt:lpstr>
      <vt:lpstr>Object Oriented Software Engineering</vt:lpstr>
      <vt:lpstr>Readings</vt:lpstr>
      <vt:lpstr>Readings</vt:lpstr>
      <vt:lpstr>        Why Software Engineering?</vt:lpstr>
      <vt:lpstr>          Software Engineering:  A Problem Solving Activity</vt:lpstr>
      <vt:lpstr>              Software Engineering: Definition</vt:lpstr>
      <vt:lpstr>Scientist vs Engineer</vt:lpstr>
      <vt:lpstr>Factors affecting the quality  of a software system</vt:lpstr>
      <vt:lpstr>PowerPoint Presentation</vt:lpstr>
      <vt:lpstr>PowerPoint Presentation</vt:lpstr>
      <vt:lpstr>So where are we right now?</vt:lpstr>
      <vt:lpstr>Software Lifecycle Definition</vt:lpstr>
      <vt:lpstr>Software Lifecycle Activities</vt:lpstr>
      <vt:lpstr> Reusability: Design Patterns  and Frameworks </vt:lpstr>
      <vt:lpstr>Teams and Specifications</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Software Engineering</dc:title>
  <dc:creator>Windows User</dc:creator>
  <cp:lastModifiedBy>Microsoft account</cp:lastModifiedBy>
  <cp:revision>27</cp:revision>
  <dcterms:created xsi:type="dcterms:W3CDTF">2021-07-03T06:55:19Z</dcterms:created>
  <dcterms:modified xsi:type="dcterms:W3CDTF">2023-02-18T08:35:53Z</dcterms:modified>
</cp:coreProperties>
</file>