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22"/>
  </p:notesMasterIdLst>
  <p:sldIdLst>
    <p:sldId id="256" r:id="rId2"/>
    <p:sldId id="318" r:id="rId3"/>
    <p:sldId id="319" r:id="rId4"/>
    <p:sldId id="316" r:id="rId5"/>
    <p:sldId id="320" r:id="rId6"/>
    <p:sldId id="343" r:id="rId7"/>
    <p:sldId id="344" r:id="rId8"/>
    <p:sldId id="345" r:id="rId9"/>
    <p:sldId id="321" r:id="rId10"/>
    <p:sldId id="322" r:id="rId11"/>
    <p:sldId id="323" r:id="rId12"/>
    <p:sldId id="324" r:id="rId13"/>
    <p:sldId id="325" r:id="rId14"/>
    <p:sldId id="326" r:id="rId15"/>
    <p:sldId id="327" r:id="rId16"/>
    <p:sldId id="328" r:id="rId17"/>
    <p:sldId id="329" r:id="rId18"/>
    <p:sldId id="330" r:id="rId19"/>
    <p:sldId id="331"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4D2CC-1DBA-434F-AF5E-9805816FEFAB}" type="datetimeFigureOut">
              <a:rPr lang="en-US" smtClean="0"/>
              <a:t>4/4/2023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5D027B-9DAE-4AB0-A224-060985876925}" type="slidenum">
              <a:rPr lang="en-US" smtClean="0"/>
              <a:t>‹#›</a:t>
            </a:fld>
            <a:endParaRPr lang="en-US"/>
          </a:p>
        </p:txBody>
      </p:sp>
    </p:spTree>
    <p:extLst>
      <p:ext uri="{BB962C8B-B14F-4D97-AF65-F5344CB8AC3E}">
        <p14:creationId xmlns:p14="http://schemas.microsoft.com/office/powerpoint/2010/main" val="1338448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55D027B-9DAE-4AB0-A224-060985876925}" type="slidenum">
              <a:rPr lang="en-US" smtClean="0"/>
              <a:t>1</a:t>
            </a:fld>
            <a:endParaRPr lang="en-US"/>
          </a:p>
        </p:txBody>
      </p:sp>
    </p:spTree>
    <p:extLst>
      <p:ext uri="{BB962C8B-B14F-4D97-AF65-F5344CB8AC3E}">
        <p14:creationId xmlns:p14="http://schemas.microsoft.com/office/powerpoint/2010/main" val="381896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6BE44B4-6301-45D0-AA10-A752A7C9FF8D}" type="datetime1">
              <a:rPr lang="en-US" smtClean="0"/>
              <a:t>4/4/2023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C1B177-4A96-4C58-8646-94E62931578D}"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2C5EA-EA67-4941-8B1A-2C577999F96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F62C5EA-EA67-4941-8B1A-2C577999F96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6EF978-90D3-4A59-9C9A-B5440DAFC272}"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83F99D2-EF4E-456C-8199-D1EE398E8319}"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F62C5EA-EA67-4941-8B1A-2C577999F963}"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055EFEB-B56F-4EB7-B543-487743CF94B3}" type="datetime1">
              <a:rPr lang="en-US" smtClean="0"/>
              <a:t>4/4/2023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8CD985BB-BFDB-4967-9A50-7165ECE65226}"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2C5EA-EA67-4941-8B1A-2C577999F963}"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F5821FF-69E4-4AF6-8C33-F00FC378145E}" type="datetime1">
              <a:rPr lang="en-US" smtClean="0"/>
              <a:t>4/4/2023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F62C5EA-EA67-4941-8B1A-2C577999F963}"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9FE5CF-50A4-4B48-9853-E0CE296B0FDC}"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F62C5EA-EA67-4941-8B1A-2C577999F9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9DE1608-449E-45E0-ADC4-B1A4E10808E3}"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F62C5EA-EA67-4941-8B1A-2C577999F9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F62C5EA-EA67-4941-8B1A-2C577999F963}"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3F9E521-5BD9-4CD3-9196-63590A3F7470}" type="datetime1">
              <a:rPr lang="en-US" smtClean="0"/>
              <a:t>4/4/2023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F62C5EA-EA67-4941-8B1A-2C577999F963}"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4F20425-C57E-43A8-8C37-8C6AD03843BB}" type="datetime1">
              <a:rPr lang="en-US" smtClean="0"/>
              <a:t>4/4/2023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D50948A-0FFD-4A27-AD0F-7A6FB8D5DB7F}" type="datetime1">
              <a:rPr lang="en-US" smtClean="0"/>
              <a:t>4/4/2023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F62C5EA-EA67-4941-8B1A-2C577999F963}"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fundamental/what-is-a-database/advantages-and-disadvantages-of-db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omputernotes.com/fundamental/introduction-to-computer/what-is-comput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latin typeface="Times New Roman" pitchFamily="18" charset="0"/>
                <a:cs typeface="Times New Roman" pitchFamily="18" charset="0"/>
              </a:rPr>
              <a:t>Lecture 10</a:t>
            </a:r>
            <a:endParaRPr lang="en-US" sz="4800" dirty="0">
              <a:latin typeface="Times New Roman" pitchFamily="18" charset="0"/>
              <a:cs typeface="Times New Roman" pitchFamily="18" charset="0"/>
            </a:endParaRPr>
          </a:p>
        </p:txBody>
      </p:sp>
      <p:sp>
        <p:nvSpPr>
          <p:cNvPr id="2" name="Title 1"/>
          <p:cNvSpPr>
            <a:spLocks noGrp="1"/>
          </p:cNvSpPr>
          <p:nvPr>
            <p:ph type="ctrTitle"/>
          </p:nvPr>
        </p:nvSpPr>
        <p:spPr>
          <a:xfrm>
            <a:off x="914400" y="381000"/>
            <a:ext cx="7396295" cy="1828800"/>
          </a:xfrm>
        </p:spPr>
        <p:txBody>
          <a:bodyPr>
            <a:normAutofit fontScale="90000"/>
          </a:bodyPr>
          <a:lstStyle/>
          <a:p>
            <a:r>
              <a:rPr lang="en-US" sz="6000" b="1" dirty="0" smtClean="0">
                <a:solidFill>
                  <a:srgbClr val="C00000"/>
                </a:solidFill>
                <a:latin typeface="Times New Roman" pitchFamily="18" charset="0"/>
                <a:cs typeface="Times New Roman" pitchFamily="18" charset="0"/>
              </a:rPr>
              <a:t>Object Oriented Software Engineering</a:t>
            </a:r>
            <a:endParaRPr lang="en-US" sz="6000" b="1" dirty="0">
              <a:solidFill>
                <a:srgbClr val="C00000"/>
              </a:solidFill>
              <a:latin typeface="Times New Roman" pitchFamily="18" charset="0"/>
              <a:cs typeface="Times New Roman"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a:t>
            </a:fld>
            <a:endParaRPr lang="en-US"/>
          </a:p>
        </p:txBody>
      </p:sp>
    </p:spTree>
    <p:extLst>
      <p:ext uri="{BB962C8B-B14F-4D97-AF65-F5344CB8AC3E}">
        <p14:creationId xmlns:p14="http://schemas.microsoft.com/office/powerpoint/2010/main" val="23591565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Architectural design Functions</a:t>
            </a:r>
            <a:endParaRPr lang="en-IN" dirty="0"/>
          </a:p>
        </p:txBody>
      </p:sp>
      <p:sp>
        <p:nvSpPr>
          <p:cNvPr id="3" name="Content Placeholder 2"/>
          <p:cNvSpPr>
            <a:spLocks noGrp="1"/>
          </p:cNvSpPr>
          <p:nvPr>
            <p:ph sz="quarter"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An architectural design performs the following functions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1. It defines an abstraction level at which the designers can specify the functional and performance </a:t>
            </a:r>
            <a:r>
              <a:rPr lang="en-US" dirty="0" smtClean="0">
                <a:latin typeface="Times New Roman" panose="02020603050405020304" pitchFamily="18" charset="0"/>
                <a:cs typeface="Times New Roman" panose="02020603050405020304" pitchFamily="18" charset="0"/>
              </a:rPr>
              <a:t>behavior </a:t>
            </a:r>
            <a:r>
              <a:rPr lang="en-US" dirty="0">
                <a:latin typeface="Times New Roman" panose="02020603050405020304" pitchFamily="18" charset="0"/>
                <a:cs typeface="Times New Roman" panose="02020603050405020304" pitchFamily="18" charset="0"/>
              </a:rPr>
              <a:t>of the system.</a:t>
            </a:r>
          </a:p>
          <a:p>
            <a:r>
              <a:rPr lang="en-US" dirty="0">
                <a:latin typeface="Times New Roman" panose="02020603050405020304" pitchFamily="18" charset="0"/>
                <a:cs typeface="Times New Roman" panose="02020603050405020304" pitchFamily="18" charset="0"/>
              </a:rPr>
              <a:t>2. It acts as a guideline for enhancing the system (when ever required) by describing those features of the system that can be modified easily without affecting the system integrity.</a:t>
            </a:r>
          </a:p>
          <a:p>
            <a:r>
              <a:rPr lang="en-US" dirty="0">
                <a:latin typeface="Times New Roman" panose="02020603050405020304" pitchFamily="18" charset="0"/>
                <a:cs typeface="Times New Roman" panose="02020603050405020304" pitchFamily="18" charset="0"/>
              </a:rPr>
              <a:t>3.  It evaluates all top-level designs.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It develops and documents top-level design for the external and internal interfaces.</a:t>
            </a:r>
          </a:p>
          <a:p>
            <a:r>
              <a:rPr lang="en-US" dirty="0">
                <a:latin typeface="Times New Roman" panose="02020603050405020304" pitchFamily="18" charset="0"/>
                <a:cs typeface="Times New Roman" panose="02020603050405020304" pitchFamily="18" charset="0"/>
              </a:rPr>
              <a:t>5.  It develops preliminary versions of user documentation.</a:t>
            </a:r>
          </a:p>
          <a:p>
            <a:r>
              <a:rPr lang="en-US" dirty="0">
                <a:latin typeface="Times New Roman" panose="02020603050405020304" pitchFamily="18" charset="0"/>
                <a:cs typeface="Times New Roman" panose="02020603050405020304" pitchFamily="18" charset="0"/>
              </a:rPr>
              <a:t>6. It defines and documents preliminary test requirements and the schedule for software integration.</a:t>
            </a:r>
          </a:p>
          <a:p>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10</a:t>
            </a:fld>
            <a:endParaRPr lang="en-US"/>
          </a:p>
        </p:txBody>
      </p:sp>
    </p:spTree>
    <p:extLst>
      <p:ext uri="{BB962C8B-B14F-4D97-AF65-F5344CB8AC3E}">
        <p14:creationId xmlns:p14="http://schemas.microsoft.com/office/powerpoint/2010/main" val="339226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Architectural </a:t>
            </a:r>
            <a:r>
              <a:rPr lang="en-IN" b="1" dirty="0"/>
              <a:t>design Functions</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7.  The sources of architectural design are listed below.</a:t>
            </a:r>
          </a:p>
          <a:p>
            <a:pPr algn="just"/>
            <a:r>
              <a:rPr lang="en-US" dirty="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hlinkClick r:id="rId2"/>
              </a:rPr>
              <a:t>Information</a:t>
            </a:r>
            <a:r>
              <a:rPr lang="en-US" dirty="0">
                <a:latin typeface="Times New Roman" panose="02020603050405020304" pitchFamily="18" charset="0"/>
                <a:cs typeface="Times New Roman" panose="02020603050405020304" pitchFamily="18" charset="0"/>
              </a:rPr>
              <a:t> regarding the application domain for the software to be developed</a:t>
            </a:r>
          </a:p>
          <a:p>
            <a:pPr algn="just"/>
            <a:r>
              <a:rPr lang="en-US" dirty="0">
                <a:latin typeface="Times New Roman" panose="02020603050405020304" pitchFamily="18" charset="0"/>
                <a:cs typeface="Times New Roman" panose="02020603050405020304" pitchFamily="18" charset="0"/>
              </a:rPr>
              <a:t>9.  Using data-flow diagrams</a:t>
            </a:r>
          </a:p>
          <a:p>
            <a:pPr algn="just"/>
            <a:r>
              <a:rPr lang="en-US" dirty="0">
                <a:latin typeface="Times New Roman" panose="02020603050405020304" pitchFamily="18" charset="0"/>
                <a:cs typeface="Times New Roman" panose="02020603050405020304" pitchFamily="18" charset="0"/>
              </a:rPr>
              <a:t>10. Availability of architectural patterns and architectural styles.</a:t>
            </a:r>
          </a:p>
          <a:p>
            <a:pPr algn="just"/>
            <a:r>
              <a:rPr lang="en-US" dirty="0">
                <a:latin typeface="Times New Roman" panose="02020603050405020304" pitchFamily="18" charset="0"/>
                <a:cs typeface="Times New Roman" panose="02020603050405020304" pitchFamily="18" charset="0"/>
              </a:rPr>
              <a:t>Though the architectural design is the responsibility of developers, some other people like user representatives, systems engineers, hardware engineers, and operations personnel are also involved. All these stakeholders must also be consulted while reviewing the architectural design in order to minimize the risks and errors.</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11</a:t>
            </a:fld>
            <a:endParaRPr lang="en-US"/>
          </a:p>
        </p:txBody>
      </p:sp>
    </p:spTree>
    <p:extLst>
      <p:ext uri="{BB962C8B-B14F-4D97-AF65-F5344CB8AC3E}">
        <p14:creationId xmlns:p14="http://schemas.microsoft.com/office/powerpoint/2010/main" val="3364545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             Architectural </a:t>
            </a:r>
            <a:r>
              <a:rPr lang="en-IN" sz="2800" b="1" dirty="0">
                <a:latin typeface="Times New Roman" panose="02020603050405020304" pitchFamily="18" charset="0"/>
                <a:cs typeface="Times New Roman" panose="02020603050405020304" pitchFamily="18" charset="0"/>
              </a:rPr>
              <a:t>Design Representation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Architectural design can be represented using the following models.</a:t>
            </a:r>
          </a:p>
          <a:p>
            <a:pPr algn="just"/>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Structural model: </a:t>
            </a:r>
            <a:r>
              <a:rPr lang="en-US" dirty="0">
                <a:latin typeface="Times New Roman" panose="02020603050405020304" pitchFamily="18" charset="0"/>
                <a:cs typeface="Times New Roman" panose="02020603050405020304" pitchFamily="18" charset="0"/>
              </a:rPr>
              <a:t>Illustrates architecture as an ordered collection of program components</a:t>
            </a:r>
          </a:p>
          <a:p>
            <a:pPr algn="just"/>
            <a:r>
              <a:rPr lang="en-US" b="1" dirty="0">
                <a:latin typeface="Times New Roman" panose="02020603050405020304" pitchFamily="18" charset="0"/>
                <a:cs typeface="Times New Roman" panose="02020603050405020304" pitchFamily="18" charset="0"/>
              </a:rPr>
              <a:t>Dynamic model: </a:t>
            </a:r>
            <a:r>
              <a:rPr lang="en-US" dirty="0">
                <a:latin typeface="Times New Roman" panose="02020603050405020304" pitchFamily="18" charset="0"/>
                <a:cs typeface="Times New Roman" panose="02020603050405020304" pitchFamily="18" charset="0"/>
              </a:rPr>
              <a:t>Specifies the behavioral aspect of the software architecture and indicates how the structure or system configuration changes as the function changes due to change in the external environment</a:t>
            </a:r>
          </a:p>
          <a:p>
            <a:pPr algn="just"/>
            <a:r>
              <a:rPr lang="en-US" b="1" dirty="0">
                <a:latin typeface="Times New Roman" panose="02020603050405020304" pitchFamily="18" charset="0"/>
                <a:cs typeface="Times New Roman" panose="02020603050405020304" pitchFamily="18" charset="0"/>
              </a:rPr>
              <a:t>Process model: </a:t>
            </a:r>
            <a:r>
              <a:rPr lang="en-US" dirty="0">
                <a:latin typeface="Times New Roman" panose="02020603050405020304" pitchFamily="18" charset="0"/>
                <a:cs typeface="Times New Roman" panose="02020603050405020304" pitchFamily="18" charset="0"/>
              </a:rPr>
              <a:t>Focuses on the design of the business or technical process, which must be implemented in the system</a:t>
            </a:r>
          </a:p>
          <a:p>
            <a:pPr algn="just"/>
            <a:r>
              <a:rPr lang="en-US" b="1" dirty="0">
                <a:latin typeface="Times New Roman" panose="02020603050405020304" pitchFamily="18" charset="0"/>
                <a:cs typeface="Times New Roman" panose="02020603050405020304" pitchFamily="18" charset="0"/>
              </a:rPr>
              <a:t>Functional model: </a:t>
            </a:r>
            <a:r>
              <a:rPr lang="en-US" dirty="0">
                <a:latin typeface="Times New Roman" panose="02020603050405020304" pitchFamily="18" charset="0"/>
                <a:cs typeface="Times New Roman" panose="02020603050405020304" pitchFamily="18" charset="0"/>
              </a:rPr>
              <a:t>Represents the functional hierarchy of a system</a:t>
            </a:r>
          </a:p>
          <a:p>
            <a:pPr algn="just"/>
            <a:r>
              <a:rPr lang="en-US" b="1" dirty="0">
                <a:latin typeface="Times New Roman" panose="02020603050405020304" pitchFamily="18" charset="0"/>
                <a:cs typeface="Times New Roman" panose="02020603050405020304" pitchFamily="18" charset="0"/>
              </a:rPr>
              <a:t>Framework model: </a:t>
            </a:r>
            <a:r>
              <a:rPr lang="en-US" dirty="0">
                <a:latin typeface="Times New Roman" panose="02020603050405020304" pitchFamily="18" charset="0"/>
                <a:cs typeface="Times New Roman" panose="02020603050405020304" pitchFamily="18" charset="0"/>
              </a:rPr>
              <a:t>Attempts to identify repeatable architectural design patterns encountered in similar types of application. This leads to an increase in the level of abstraction.</a:t>
            </a: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12</a:t>
            </a:fld>
            <a:endParaRPr lang="en-US"/>
          </a:p>
        </p:txBody>
      </p:sp>
    </p:spTree>
    <p:extLst>
      <p:ext uri="{BB962C8B-B14F-4D97-AF65-F5344CB8AC3E}">
        <p14:creationId xmlns:p14="http://schemas.microsoft.com/office/powerpoint/2010/main" val="92122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Architectural </a:t>
            </a:r>
            <a:r>
              <a:rPr lang="en-IN" b="1" dirty="0"/>
              <a:t>Design Output</a:t>
            </a: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architectural design process results in an </a:t>
            </a:r>
            <a:r>
              <a:rPr lang="en-US" b="1" dirty="0">
                <a:latin typeface="Times New Roman" panose="02020603050405020304" pitchFamily="18" charset="0"/>
                <a:cs typeface="Times New Roman" panose="02020603050405020304" pitchFamily="18" charset="0"/>
              </a:rPr>
              <a:t>Architectural Design Document (ADD). </a:t>
            </a:r>
            <a:r>
              <a:rPr lang="en-US" dirty="0">
                <a:latin typeface="Times New Roman" panose="02020603050405020304" pitchFamily="18" charset="0"/>
                <a:cs typeface="Times New Roman" panose="02020603050405020304" pitchFamily="18" charset="0"/>
              </a:rPr>
              <a:t>This document consists of a number of graphical representations </a:t>
            </a:r>
            <a:r>
              <a:rPr lang="en-US" dirty="0" smtClean="0">
                <a:latin typeface="Times New Roman" panose="02020603050405020304" pitchFamily="18" charset="0"/>
                <a:cs typeface="Times New Roman" panose="02020603050405020304" pitchFamily="18" charset="0"/>
              </a:rPr>
              <a:t>that comprises </a:t>
            </a:r>
            <a:r>
              <a:rPr lang="en-US" dirty="0">
                <a:latin typeface="Times New Roman" panose="02020603050405020304" pitchFamily="18" charset="0"/>
                <a:cs typeface="Times New Roman" panose="02020603050405020304" pitchFamily="18" charset="0"/>
              </a:rPr>
              <a:t>software models along with associated descriptive text. The </a:t>
            </a:r>
            <a:r>
              <a:rPr lang="en-US" dirty="0" smtClean="0">
                <a:latin typeface="Times New Roman" panose="02020603050405020304" pitchFamily="18" charset="0"/>
                <a:cs typeface="Times New Roman" panose="02020603050405020304" pitchFamily="18" charset="0"/>
              </a:rPr>
              <a:t>software models </a:t>
            </a:r>
            <a:r>
              <a:rPr lang="en-US" dirty="0">
                <a:latin typeface="Times New Roman" panose="02020603050405020304" pitchFamily="18" charset="0"/>
                <a:cs typeface="Times New Roman" panose="02020603050405020304" pitchFamily="18" charset="0"/>
              </a:rPr>
              <a:t>include static model, interface model, relationship model, and dynamic </a:t>
            </a:r>
            <a:r>
              <a:rPr lang="en-US" dirty="0" smtClean="0">
                <a:latin typeface="Times New Roman" panose="02020603050405020304" pitchFamily="18" charset="0"/>
                <a:cs typeface="Times New Roman" panose="02020603050405020304" pitchFamily="18" charset="0"/>
              </a:rPr>
              <a:t>process model</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They show how the system is organized into a process at run-time.</a:t>
            </a:r>
          </a:p>
          <a:p>
            <a:pPr algn="just"/>
            <a:r>
              <a:rPr lang="en-US" dirty="0">
                <a:latin typeface="Times New Roman" panose="02020603050405020304" pitchFamily="18" charset="0"/>
                <a:cs typeface="Times New Roman" panose="02020603050405020304" pitchFamily="18" charset="0"/>
              </a:rPr>
              <a:t>Architectural design document gives the developers a solution to the problem stated in the Software Requirements Specification (SRS). </a:t>
            </a: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13</a:t>
            </a:fld>
            <a:endParaRPr lang="en-US"/>
          </a:p>
        </p:txBody>
      </p:sp>
    </p:spTree>
    <p:extLst>
      <p:ext uri="{BB962C8B-B14F-4D97-AF65-F5344CB8AC3E}">
        <p14:creationId xmlns:p14="http://schemas.microsoft.com/office/powerpoint/2010/main" val="9814773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Architectural </a:t>
            </a:r>
            <a:r>
              <a:rPr lang="en-IN" b="1" dirty="0" smtClean="0"/>
              <a:t>Styles</a:t>
            </a:r>
            <a:endParaRPr lang="en-IN" dirty="0"/>
          </a:p>
        </p:txBody>
      </p:sp>
      <p:sp>
        <p:nvSpPr>
          <p:cNvPr id="3" name="Content Placeholder 2"/>
          <p:cNvSpPr>
            <a:spLocks noGrp="1"/>
          </p:cNvSpPr>
          <p:nvPr>
            <p:ph sz="quarter" idx="1"/>
          </p:nvPr>
        </p:nvSpPr>
        <p:spPr/>
        <p:txBody>
          <a:bodyPr/>
          <a:lstStyle/>
          <a:p>
            <a:pPr algn="just"/>
            <a:r>
              <a:rPr lang="en-US" dirty="0">
                <a:latin typeface="Times New Roman" panose="02020603050405020304" pitchFamily="18" charset="0"/>
                <a:cs typeface="Times New Roman" panose="02020603050405020304" pitchFamily="18" charset="0"/>
              </a:rPr>
              <a:t>Architectural styles define a group of interlinked systems that share structural and semantic properties. In short, the objective of using architectural styles is to establish a structure for all the components present in a system. If an existing architecture is to be re-engineered, then imposition of an architectural style results in fundamental changes in the structure of the system. This change also includes re-assignment of the functionality performed by the components.</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14</a:t>
            </a:fld>
            <a:endParaRPr lang="en-US"/>
          </a:p>
        </p:txBody>
      </p:sp>
    </p:spTree>
    <p:extLst>
      <p:ext uri="{BB962C8B-B14F-4D97-AF65-F5344CB8AC3E}">
        <p14:creationId xmlns:p14="http://schemas.microsoft.com/office/powerpoint/2010/main" val="2545686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Architectural </a:t>
            </a:r>
            <a:r>
              <a:rPr lang="en-IN" b="1" dirty="0"/>
              <a:t>Styles and Patterns</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Each style describes a system category that encompasses</a:t>
            </a:r>
            <a:r>
              <a:rPr lang="en-US" dirty="0" smtClean="0"/>
              <a:t>:</a:t>
            </a:r>
          </a:p>
          <a:p>
            <a:r>
              <a:rPr lang="en-US" dirty="0"/>
              <a:t>(1)             A set of components (e.g., a database, computational modules) that perform a function required by a system</a:t>
            </a:r>
            <a:r>
              <a:rPr lang="en-US" dirty="0" smtClean="0"/>
              <a:t>,</a:t>
            </a:r>
          </a:p>
          <a:p>
            <a:r>
              <a:rPr lang="en-US" dirty="0"/>
              <a:t>(2)             A set of connectors that enable “communication, coordination and cooperation” among components</a:t>
            </a:r>
            <a:r>
              <a:rPr lang="en-US" dirty="0" smtClean="0"/>
              <a:t>,</a:t>
            </a:r>
          </a:p>
          <a:p>
            <a:r>
              <a:rPr lang="en-US" dirty="0"/>
              <a:t>(3)             Constraints that define how components can be integrated to form the system, </a:t>
            </a:r>
            <a:r>
              <a:rPr lang="en-US" dirty="0" smtClean="0"/>
              <a:t>and</a:t>
            </a:r>
          </a:p>
          <a:p>
            <a:r>
              <a:rPr lang="en-US" dirty="0"/>
              <a:t>(4)             Semantic models that enable a designer to understand the overall properties of a system by analyzing the known properties of its constituent parts.</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15</a:t>
            </a:fld>
            <a:endParaRPr lang="en-US"/>
          </a:p>
        </p:txBody>
      </p:sp>
    </p:spTree>
    <p:extLst>
      <p:ext uri="{BB962C8B-B14F-4D97-AF65-F5344CB8AC3E}">
        <p14:creationId xmlns:p14="http://schemas.microsoft.com/office/powerpoint/2010/main" val="3102606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Architectural </a:t>
            </a:r>
            <a:r>
              <a:rPr lang="en-IN" b="1" dirty="0"/>
              <a:t>Styles and Patterns</a:t>
            </a:r>
            <a:endParaRPr lang="en-IN" dirty="0"/>
          </a:p>
        </p:txBody>
      </p:sp>
      <p:sp>
        <p:nvSpPr>
          <p:cNvPr id="3" name="Content Placeholder 2"/>
          <p:cNvSpPr>
            <a:spLocks noGrp="1"/>
          </p:cNvSpPr>
          <p:nvPr>
            <p:ph sz="quarter" idx="1"/>
          </p:nvPr>
        </p:nvSpPr>
        <p:spPr/>
        <p:txBody>
          <a:bodyPr/>
          <a:lstStyle/>
          <a:p>
            <a:r>
              <a:rPr lang="en-US" dirty="0"/>
              <a:t>An architectural style is a transformation that is imposed on the design of an entire system</a:t>
            </a:r>
            <a:r>
              <a:rPr lang="en-US" dirty="0" smtClean="0"/>
              <a:t>.</a:t>
            </a:r>
          </a:p>
          <a:p>
            <a:r>
              <a:rPr lang="en-US" dirty="0"/>
              <a:t>An </a:t>
            </a:r>
            <a:r>
              <a:rPr lang="en-US" i="1" dirty="0"/>
              <a:t>architectural pattern,</a:t>
            </a:r>
            <a:r>
              <a:rPr lang="en-US" dirty="0"/>
              <a:t> like an architectural style, imposes a transformation on the design of an architecture.</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16</a:t>
            </a:fld>
            <a:endParaRPr lang="en-US"/>
          </a:p>
        </p:txBody>
      </p:sp>
    </p:spTree>
    <p:extLst>
      <p:ext uri="{BB962C8B-B14F-4D97-AF65-F5344CB8AC3E}">
        <p14:creationId xmlns:p14="http://schemas.microsoft.com/office/powerpoint/2010/main" val="2411571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Architectural </a:t>
            </a:r>
            <a:r>
              <a:rPr lang="en-IN" b="1" dirty="0"/>
              <a:t>Styles and Patterns</a:t>
            </a:r>
            <a:endParaRPr lang="en-IN" dirty="0"/>
          </a:p>
        </p:txBody>
      </p:sp>
      <p:sp>
        <p:nvSpPr>
          <p:cNvPr id="3" name="Content Placeholder 2"/>
          <p:cNvSpPr>
            <a:spLocks noGrp="1"/>
          </p:cNvSpPr>
          <p:nvPr>
            <p:ph sz="quarter" idx="1"/>
          </p:nvPr>
        </p:nvSpPr>
        <p:spPr/>
        <p:txBody>
          <a:bodyPr>
            <a:norm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pattern </a:t>
            </a:r>
            <a:r>
              <a:rPr lang="en-US" dirty="0">
                <a:latin typeface="Times New Roman" panose="02020603050405020304" pitchFamily="18" charset="0"/>
                <a:cs typeface="Times New Roman" panose="02020603050405020304" pitchFamily="18" charset="0"/>
              </a:rPr>
              <a:t>differs from a style in a number of </a:t>
            </a:r>
            <a:r>
              <a:rPr lang="en-US" dirty="0" smtClean="0">
                <a:latin typeface="Times New Roman" panose="02020603050405020304" pitchFamily="18" charset="0"/>
                <a:cs typeface="Times New Roman" panose="02020603050405020304" pitchFamily="18" charset="0"/>
              </a:rPr>
              <a:t>fundamental ways:</a:t>
            </a:r>
          </a:p>
          <a:p>
            <a:r>
              <a:rPr lang="en-US" dirty="0">
                <a:latin typeface="Times New Roman" panose="02020603050405020304" pitchFamily="18" charset="0"/>
                <a:cs typeface="Times New Roman" panose="02020603050405020304" pitchFamily="18" charset="0"/>
              </a:rPr>
              <a:t>1.     The scope of a pattern is less broad, focusing on one aspect of the architecture rather than the architecture in its </a:t>
            </a:r>
            <a:r>
              <a:rPr lang="en-US" dirty="0" smtClean="0">
                <a:latin typeface="Times New Roman" panose="02020603050405020304" pitchFamily="18" charset="0"/>
                <a:cs typeface="Times New Roman" panose="02020603050405020304" pitchFamily="18" charset="0"/>
              </a:rPr>
              <a:t>entirety.</a:t>
            </a:r>
          </a:p>
          <a:p>
            <a:r>
              <a:rPr lang="en-US" dirty="0">
                <a:latin typeface="Times New Roman" panose="02020603050405020304" pitchFamily="18" charset="0"/>
                <a:cs typeface="Times New Roman" panose="02020603050405020304" pitchFamily="18" charset="0"/>
              </a:rPr>
              <a:t>2.     A pattern imposes a rule on the architecture, describing how the S/W will handle some aspect of its functionality at the infrastructure level</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3.     Architectural patterns tend to address specific behavioral issues within the context of the architectural.</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17</a:t>
            </a:fld>
            <a:endParaRPr lang="en-US"/>
          </a:p>
        </p:txBody>
      </p:sp>
    </p:spTree>
    <p:extLst>
      <p:ext uri="{BB962C8B-B14F-4D97-AF65-F5344CB8AC3E}">
        <p14:creationId xmlns:p14="http://schemas.microsoft.com/office/powerpoint/2010/main" val="934444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3100" b="1" dirty="0" smtClean="0">
                <a:latin typeface="Times New Roman" panose="02020603050405020304" pitchFamily="18" charset="0"/>
                <a:cs typeface="Times New Roman" panose="02020603050405020304" pitchFamily="18" charset="0"/>
              </a:rPr>
              <a:t>A </a:t>
            </a:r>
            <a:r>
              <a:rPr lang="en-US" sz="3100" b="1" dirty="0">
                <a:latin typeface="Times New Roman" panose="02020603050405020304" pitchFamily="18" charset="0"/>
                <a:cs typeface="Times New Roman" panose="02020603050405020304" pitchFamily="18" charset="0"/>
              </a:rPr>
              <a:t>Brief Taxonomy of Architectural Styles</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1752" y="1527048"/>
            <a:ext cx="4879848" cy="4572000"/>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Styles can be categorized as follows</a:t>
            </a:r>
            <a:r>
              <a:rPr lang="en-US"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Data-</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Architecture</a:t>
            </a:r>
          </a:p>
          <a:p>
            <a:r>
              <a:rPr lang="en-US" dirty="0">
                <a:latin typeface="Times New Roman" panose="02020603050405020304" pitchFamily="18" charset="0"/>
                <a:cs typeface="Times New Roman" panose="02020603050405020304" pitchFamily="18" charset="0"/>
              </a:rPr>
              <a:t>A data store resides at the center of this architecture and is accessed frequently by other components that update, add, delete, or otherwise modify data within the store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architecture promotes </a:t>
            </a:r>
            <a:r>
              <a:rPr lang="en-US" i="1" dirty="0" err="1">
                <a:latin typeface="Times New Roman" panose="02020603050405020304" pitchFamily="18" charset="0"/>
                <a:cs typeface="Times New Roman" panose="02020603050405020304" pitchFamily="18" charset="0"/>
              </a:rPr>
              <a:t>integrability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Existing components can be changed and new client components can be added to the architecture without concern about other clients.</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4099" name="Picture 3" descr="https://img.brainkart.com/extra/S0bdA0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52433"/>
            <a:ext cx="3962400" cy="38862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18</a:t>
            </a:fld>
            <a:endParaRPr lang="en-US"/>
          </a:p>
        </p:txBody>
      </p:sp>
    </p:spTree>
    <p:extLst>
      <p:ext uri="{BB962C8B-B14F-4D97-AF65-F5344CB8AC3E}">
        <p14:creationId xmlns:p14="http://schemas.microsoft.com/office/powerpoint/2010/main" val="2716688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Architecture</a:t>
            </a:r>
          </a:p>
        </p:txBody>
      </p:sp>
      <p:sp>
        <p:nvSpPr>
          <p:cNvPr id="3" name="Content Placeholder 2"/>
          <p:cNvSpPr>
            <a:spLocks noGrp="1"/>
          </p:cNvSpPr>
          <p:nvPr>
            <p:ph sz="quarter" idx="1"/>
          </p:nvPr>
        </p:nvSpPr>
        <p:spPr>
          <a:xfrm>
            <a:off x="301752" y="1527048"/>
            <a:ext cx="8613648" cy="1139952"/>
          </a:xfrm>
        </p:spPr>
        <p:txBody>
          <a:bodyPr>
            <a:normAutofit fontScale="70000" lnSpcReduction="20000"/>
          </a:bodyPr>
          <a:lstStyle/>
          <a:p>
            <a:r>
              <a:rPr lang="en-US" dirty="0"/>
              <a:t>This architecture is applied when input data are to be transformed through a series of computational or manipulative components into output data</a:t>
            </a:r>
            <a:r>
              <a:rPr lang="en-US" dirty="0" smtClean="0"/>
              <a:t>.</a:t>
            </a:r>
          </a:p>
          <a:p>
            <a:r>
              <a:rPr lang="en-US" dirty="0"/>
              <a:t>A pipe and filter structure has a set of components, called </a:t>
            </a:r>
            <a:r>
              <a:rPr lang="en-US" i="1" dirty="0"/>
              <a:t>filters</a:t>
            </a:r>
            <a:r>
              <a:rPr lang="en-US" dirty="0"/>
              <a:t>, connected by </a:t>
            </a:r>
            <a:r>
              <a:rPr lang="en-US" i="1" dirty="0"/>
              <a:t>pipes</a:t>
            </a:r>
            <a:r>
              <a:rPr lang="en-US" dirty="0"/>
              <a:t> that transmit data from one component to the next.</a:t>
            </a:r>
            <a:endParaRPr lang="en-IN" dirty="0"/>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pic>
        <p:nvPicPr>
          <p:cNvPr id="5122" name="Picture 2" descr="https://img.brainkart.com/extra/lKptnd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7000"/>
            <a:ext cx="5656997" cy="368693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6F62C5EA-EA67-4941-8B1A-2C577999F963}" type="slidenum">
              <a:rPr lang="en-US" smtClean="0"/>
              <a:t>19</a:t>
            </a:fld>
            <a:endParaRPr lang="en-US"/>
          </a:p>
        </p:txBody>
      </p:sp>
    </p:spTree>
    <p:extLst>
      <p:ext uri="{BB962C8B-B14F-4D97-AF65-F5344CB8AC3E}">
        <p14:creationId xmlns:p14="http://schemas.microsoft.com/office/powerpoint/2010/main" val="3425410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IN" b="1" dirty="0"/>
          </a:p>
        </p:txBody>
      </p:sp>
      <p:sp>
        <p:nvSpPr>
          <p:cNvPr id="3" name="Content Placeholder 2"/>
          <p:cNvSpPr>
            <a:spLocks noGrp="1"/>
          </p:cNvSpPr>
          <p:nvPr>
            <p:ph sz="quarter" idx="1"/>
          </p:nvPr>
        </p:nvSpPr>
        <p:spPr>
          <a:xfrm>
            <a:off x="303253" y="1524000"/>
            <a:ext cx="8503920" cy="4572000"/>
          </a:xfrm>
        </p:spPr>
        <p:txBody>
          <a:bodyPr>
            <a:normAutofit/>
          </a:bodyPr>
          <a:lstStyle/>
          <a:p>
            <a:pPr marL="0" indent="0">
              <a:buNone/>
            </a:pPr>
            <a:r>
              <a:rPr lang="en-IN" dirty="0"/>
              <a:t>Data </a:t>
            </a:r>
            <a:r>
              <a:rPr lang="en-IN" dirty="0" smtClean="0"/>
              <a:t>design</a:t>
            </a:r>
          </a:p>
          <a:p>
            <a:pPr marL="0" indent="0">
              <a:buNone/>
            </a:pPr>
            <a:r>
              <a:rPr lang="en-IN" dirty="0" smtClean="0"/>
              <a:t>Architectural design</a:t>
            </a:r>
          </a:p>
          <a:p>
            <a:pPr marL="0" indent="0">
              <a:buNone/>
            </a:pPr>
            <a:r>
              <a:rPr lang="en-IN" dirty="0" smtClean="0"/>
              <a:t>Designing </a:t>
            </a:r>
            <a:r>
              <a:rPr lang="en-IN" dirty="0"/>
              <a:t>class based </a:t>
            </a:r>
            <a:r>
              <a:rPr lang="en-IN" dirty="0" smtClean="0"/>
              <a:t>components</a:t>
            </a:r>
          </a:p>
          <a:p>
            <a:pPr marL="0" indent="0">
              <a:buNone/>
            </a:pPr>
            <a:r>
              <a:rPr lang="en-IN" dirty="0" smtClean="0"/>
              <a:t>User </a:t>
            </a:r>
            <a:r>
              <a:rPr lang="en-IN" dirty="0"/>
              <a:t>interface analysis and </a:t>
            </a:r>
            <a:r>
              <a:rPr lang="en-IN" dirty="0" smtClean="0"/>
              <a:t>design</a:t>
            </a:r>
          </a:p>
          <a:p>
            <a:pPr marL="0" indent="0">
              <a:buNone/>
            </a:pPr>
            <a:r>
              <a:rPr lang="en-IN" dirty="0" smtClean="0"/>
              <a:t>Interface </a:t>
            </a:r>
            <a:r>
              <a:rPr lang="en-IN" dirty="0"/>
              <a:t>analysis and Interface design steps</a:t>
            </a: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2</a:t>
            </a:fld>
            <a:endParaRPr lang="en-US"/>
          </a:p>
        </p:txBody>
      </p:sp>
    </p:spTree>
    <p:extLst>
      <p:ext uri="{BB962C8B-B14F-4D97-AF65-F5344CB8AC3E}">
        <p14:creationId xmlns:p14="http://schemas.microsoft.com/office/powerpoint/2010/main" val="37689688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buNone/>
            </a:pPr>
            <a:r>
              <a:rPr lang="en-US" sz="7200" dirty="0" smtClean="0">
                <a:latin typeface="Algerian" pitchFamily="82" charset="0"/>
                <a:cs typeface="Times New Roman" pitchFamily="18" charset="0"/>
              </a:rPr>
              <a:t>       </a:t>
            </a:r>
          </a:p>
          <a:p>
            <a:pPr marL="0" indent="0">
              <a:buNone/>
            </a:pPr>
            <a:r>
              <a:rPr lang="en-US" sz="7200" dirty="0">
                <a:latin typeface="Algerian" pitchFamily="82" charset="0"/>
                <a:cs typeface="Times New Roman" pitchFamily="18" charset="0"/>
              </a:rPr>
              <a:t> </a:t>
            </a:r>
            <a:r>
              <a:rPr lang="en-US" sz="7200" dirty="0" smtClean="0">
                <a:latin typeface="Algerian" pitchFamily="82" charset="0"/>
                <a:cs typeface="Times New Roman" pitchFamily="18" charset="0"/>
              </a:rPr>
              <a:t>    </a:t>
            </a:r>
            <a:r>
              <a:rPr lang="en-US" sz="7200" b="1" dirty="0" smtClean="0">
                <a:latin typeface="Algerian" pitchFamily="82" charset="0"/>
                <a:cs typeface="Times New Roman" pitchFamily="18" charset="0"/>
              </a:rPr>
              <a:t>Thank You</a:t>
            </a:r>
            <a:endParaRPr lang="en-US" sz="7200" b="1" dirty="0">
              <a:latin typeface="Algerian" pitchFamily="82" charset="0"/>
              <a:cs typeface="Times New Roman"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2" name="Slide Number Placeholder 1"/>
          <p:cNvSpPr>
            <a:spLocks noGrp="1"/>
          </p:cNvSpPr>
          <p:nvPr>
            <p:ph type="sldNum" sz="quarter" idx="12"/>
          </p:nvPr>
        </p:nvSpPr>
        <p:spPr/>
        <p:txBody>
          <a:bodyPr/>
          <a:lstStyle/>
          <a:p>
            <a:fld id="{6F62C5EA-EA67-4941-8B1A-2C577999F963}" type="slidenum">
              <a:rPr lang="en-US" smtClean="0"/>
              <a:t>20</a:t>
            </a:fld>
            <a:endParaRPr lang="en-US"/>
          </a:p>
        </p:txBody>
      </p:sp>
    </p:spTree>
    <p:extLst>
      <p:ext uri="{BB962C8B-B14F-4D97-AF65-F5344CB8AC3E}">
        <p14:creationId xmlns:p14="http://schemas.microsoft.com/office/powerpoint/2010/main" val="2510349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IN" sz="4400" b="1" dirty="0" smtClean="0">
                <a:latin typeface="Times New Roman" panose="02020603050405020304" pitchFamily="18" charset="0"/>
                <a:cs typeface="Times New Roman" panose="02020603050405020304" pitchFamily="18" charset="0"/>
              </a:rPr>
              <a:t>			Data </a:t>
            </a:r>
            <a:r>
              <a:rPr lang="en-IN" sz="4400" b="1" dirty="0">
                <a:latin typeface="Times New Roman" panose="02020603050405020304" pitchFamily="18" charset="0"/>
                <a:cs typeface="Times New Roman" panose="02020603050405020304" pitchFamily="18" charset="0"/>
              </a:rPr>
              <a:t>design:</a:t>
            </a:r>
          </a:p>
        </p:txBody>
      </p:sp>
      <p:sp>
        <p:nvSpPr>
          <p:cNvPr id="3" name="Content Placeholder 2"/>
          <p:cNvSpPr>
            <a:spLocks noGrp="1"/>
          </p:cNvSpPr>
          <p:nvPr>
            <p:ph sz="quarter" idx="1"/>
          </p:nvPr>
        </p:nvSpPr>
        <p:spPr/>
        <p:txBody>
          <a:bodyPr>
            <a:normAutofit/>
          </a:bodyPr>
          <a:lstStyle/>
          <a:p>
            <a:pPr marL="0" indent="0" algn="just">
              <a:buNone/>
            </a:pPr>
            <a:r>
              <a:rPr lang="en-US" sz="2800" b="1" dirty="0" smtClean="0">
                <a:latin typeface="Times New Roman" panose="02020603050405020304" pitchFamily="18" charset="0"/>
                <a:cs typeface="Times New Roman" panose="02020603050405020304" pitchFamily="18" charset="0"/>
              </a:rPr>
              <a:t>Data </a:t>
            </a:r>
            <a:r>
              <a:rPr lang="en-US" sz="2800" b="1" dirty="0">
                <a:latin typeface="Times New Roman" panose="02020603050405020304" pitchFamily="18" charset="0"/>
                <a:cs typeface="Times New Roman" panose="02020603050405020304" pitchFamily="18" charset="0"/>
              </a:rPr>
              <a:t>design</a:t>
            </a:r>
            <a:r>
              <a:rPr lang="en-US" sz="2800" dirty="0">
                <a:latin typeface="Times New Roman" panose="02020603050405020304" pitchFamily="18" charset="0"/>
                <a:cs typeface="Times New Roman" panose="02020603050405020304" pitchFamily="18" charset="0"/>
              </a:rPr>
              <a:t> is the first design activity, which results in less complex, modular and efficient program structure. The </a:t>
            </a:r>
            <a:r>
              <a:rPr lang="en-US" sz="2800" dirty="0">
                <a:latin typeface="Times New Roman" panose="02020603050405020304" pitchFamily="18" charset="0"/>
                <a:cs typeface="Times New Roman" panose="02020603050405020304" pitchFamily="18" charset="0"/>
                <a:hlinkClick r:id="rId2"/>
              </a:rPr>
              <a:t>information</a:t>
            </a:r>
            <a:r>
              <a:rPr lang="en-US" sz="2800" dirty="0">
                <a:latin typeface="Times New Roman" panose="02020603050405020304" pitchFamily="18" charset="0"/>
                <a:cs typeface="Times New Roman" panose="02020603050405020304" pitchFamily="18" charset="0"/>
              </a:rPr>
              <a:t> domain model developed during analysis phase is transformed into data structures needed for implementing the software. The data objects, attributes, and relationships depicted in entity relationship diagrams and the </a:t>
            </a:r>
            <a:r>
              <a:rPr lang="en-US" sz="2800" dirty="0">
                <a:latin typeface="Times New Roman" panose="02020603050405020304" pitchFamily="18" charset="0"/>
                <a:cs typeface="Times New Roman" panose="02020603050405020304" pitchFamily="18" charset="0"/>
                <a:hlinkClick r:id="rId2"/>
              </a:rPr>
              <a:t>information</a:t>
            </a:r>
            <a:r>
              <a:rPr lang="en-US" sz="2800" dirty="0">
                <a:latin typeface="Times New Roman" panose="02020603050405020304" pitchFamily="18" charset="0"/>
                <a:cs typeface="Times New Roman" panose="02020603050405020304" pitchFamily="18" charset="0"/>
              </a:rPr>
              <a:t> stored in data dictionary provide a base for data design activity. During the data design process, data types are specified along with the integrity rules required for the data.</a:t>
            </a:r>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smtClean="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3</a:t>
            </a:fld>
            <a:endParaRPr lang="en-US"/>
          </a:p>
        </p:txBody>
      </p:sp>
    </p:spTree>
    <p:extLst>
      <p:ext uri="{BB962C8B-B14F-4D97-AF65-F5344CB8AC3E}">
        <p14:creationId xmlns:p14="http://schemas.microsoft.com/office/powerpoint/2010/main" val="3008327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Data design:</a:t>
            </a:r>
            <a:endParaRPr lang="en-IN" dirty="0"/>
          </a:p>
        </p:txBody>
      </p:sp>
      <p:sp>
        <p:nvSpPr>
          <p:cNvPr id="3" name="Content Placeholder 2"/>
          <p:cNvSpPr>
            <a:spLocks noGrp="1"/>
          </p:cNvSpPr>
          <p:nvPr>
            <p:ph sz="quarter" idx="1"/>
          </p:nvPr>
        </p:nvSpPr>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For specifying and designing efficient data structures, some principles should be followed. These principles are listed below.</a:t>
            </a:r>
          </a:p>
          <a:p>
            <a:pPr algn="just"/>
            <a:r>
              <a:rPr lang="en-US" dirty="0">
                <a:latin typeface="Times New Roman" panose="02020603050405020304" pitchFamily="18" charset="0"/>
                <a:cs typeface="Times New Roman" panose="02020603050405020304" pitchFamily="18" charset="0"/>
              </a:rPr>
              <a:t>The data structures needed for implementing the software as well-as the operations that can be applied on them should be identified.</a:t>
            </a:r>
          </a:p>
          <a:p>
            <a:pPr algn="just"/>
            <a:r>
              <a:rPr lang="en-US" dirty="0">
                <a:latin typeface="Times New Roman" panose="02020603050405020304" pitchFamily="18" charset="0"/>
                <a:cs typeface="Times New Roman" panose="02020603050405020304" pitchFamily="18" charset="0"/>
              </a:rPr>
              <a:t>A data dictionary should be developed to depict how different data objects interact with each other and what constraints are to be imposed on the elements of data structure.</a:t>
            </a:r>
          </a:p>
          <a:p>
            <a:pPr algn="just"/>
            <a:r>
              <a:rPr lang="en-US" dirty="0">
                <a:latin typeface="Times New Roman" panose="02020603050405020304" pitchFamily="18" charset="0"/>
                <a:cs typeface="Times New Roman" panose="02020603050405020304" pitchFamily="18" charset="0"/>
              </a:rPr>
              <a:t>Stepwise refinement should be used in data design process and detailed design decisions should be made later in the process.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4</a:t>
            </a:fld>
            <a:endParaRPr lang="en-US"/>
          </a:p>
        </p:txBody>
      </p:sp>
    </p:spTree>
    <p:extLst>
      <p:ext uri="{BB962C8B-B14F-4D97-AF65-F5344CB8AC3E}">
        <p14:creationId xmlns:p14="http://schemas.microsoft.com/office/powerpoint/2010/main" val="2352930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Data design:</a:t>
            </a:r>
            <a:endParaRPr lang="en-IN" dirty="0"/>
          </a:p>
        </p:txBody>
      </p:sp>
      <p:sp>
        <p:nvSpPr>
          <p:cNvPr id="3" name="Content Placeholder 2"/>
          <p:cNvSpPr>
            <a:spLocks noGrp="1"/>
          </p:cNvSpPr>
          <p:nvPr>
            <p:ph sz="quarter" idx="1"/>
          </p:nvPr>
        </p:nvSpPr>
        <p:spPr/>
        <p:txBody>
          <a:bodyPr/>
          <a:lstStyle/>
          <a:p>
            <a:pPr algn="just"/>
            <a:r>
              <a:rPr lang="en-US" dirty="0">
                <a:latin typeface="Times New Roman" panose="02020603050405020304" pitchFamily="18" charset="0"/>
                <a:cs typeface="Times New Roman" panose="02020603050405020304" pitchFamily="18" charset="0"/>
              </a:rPr>
              <a:t>Only those modules that need to access data stored in a data structure directly should be aware of the representation of the data structure.</a:t>
            </a:r>
          </a:p>
          <a:p>
            <a:pPr algn="just"/>
            <a:r>
              <a:rPr lang="en-US" dirty="0">
                <a:latin typeface="Times New Roman" panose="02020603050405020304" pitchFamily="18" charset="0"/>
                <a:cs typeface="Times New Roman" panose="02020603050405020304" pitchFamily="18" charset="0"/>
              </a:rPr>
              <a:t>A library containing the set of useful data structures along with the operations that can be performed on them should be maintained.</a:t>
            </a:r>
          </a:p>
          <a:p>
            <a:pPr algn="just"/>
            <a:r>
              <a:rPr lang="en-US" dirty="0">
                <a:latin typeface="Times New Roman" panose="02020603050405020304" pitchFamily="18" charset="0"/>
                <a:cs typeface="Times New Roman" panose="02020603050405020304" pitchFamily="18" charset="0"/>
              </a:rPr>
              <a:t>Language used for developing the system should support abstract data types.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5</a:t>
            </a:fld>
            <a:endParaRPr lang="en-US"/>
          </a:p>
        </p:txBody>
      </p:sp>
    </p:spTree>
    <p:extLst>
      <p:ext uri="{BB962C8B-B14F-4D97-AF65-F5344CB8AC3E}">
        <p14:creationId xmlns:p14="http://schemas.microsoft.com/office/powerpoint/2010/main" val="1731504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Data design:</a:t>
            </a: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structure of data can be viewed at three levels, namely, </a:t>
            </a:r>
            <a:r>
              <a:rPr lang="en-US" i="1" dirty="0">
                <a:latin typeface="Times New Roman" panose="02020603050405020304" pitchFamily="18" charset="0"/>
                <a:cs typeface="Times New Roman" panose="02020603050405020304" pitchFamily="18" charset="0"/>
              </a:rPr>
              <a:t>program </a:t>
            </a:r>
            <a:r>
              <a:rPr lang="en-US" dirty="0">
                <a:latin typeface="Times New Roman" panose="02020603050405020304" pitchFamily="18" charset="0"/>
                <a:cs typeface="Times New Roman" panose="02020603050405020304" pitchFamily="18" charset="0"/>
              </a:rPr>
              <a:t>component level, application level, and business level.</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the </a:t>
            </a:r>
            <a:r>
              <a:rPr lang="en-US" b="1" dirty="0">
                <a:latin typeface="Times New Roman" panose="02020603050405020304" pitchFamily="18" charset="0"/>
                <a:cs typeface="Times New Roman" panose="02020603050405020304" pitchFamily="18" charset="0"/>
              </a:rPr>
              <a:t>program component level, </a:t>
            </a:r>
            <a:r>
              <a:rPr lang="en-US" dirty="0">
                <a:latin typeface="Times New Roman" panose="02020603050405020304" pitchFamily="18" charset="0"/>
                <a:cs typeface="Times New Roman" panose="02020603050405020304" pitchFamily="18" charset="0"/>
              </a:rPr>
              <a:t>the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design of data structures and the algorithms required to manipulate them is</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necessary, if high-quality software is desired. At the </a:t>
            </a:r>
            <a:r>
              <a:rPr lang="en-US" b="1" dirty="0">
                <a:latin typeface="Times New Roman" panose="02020603050405020304" pitchFamily="18" charset="0"/>
                <a:cs typeface="Times New Roman" panose="02020603050405020304" pitchFamily="18" charset="0"/>
              </a:rPr>
              <a:t>application level, </a:t>
            </a:r>
            <a:r>
              <a:rPr lang="en-US" dirty="0">
                <a:latin typeface="Times New Roman" panose="02020603050405020304" pitchFamily="18" charset="0"/>
                <a:cs typeface="Times New Roman" panose="02020603050405020304" pitchFamily="18" charset="0"/>
              </a:rPr>
              <a:t>it is crucial</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convert the data model into a </a:t>
            </a:r>
            <a:r>
              <a:rPr lang="en-US" dirty="0">
                <a:latin typeface="Times New Roman" panose="02020603050405020304" pitchFamily="18" charset="0"/>
                <a:cs typeface="Times New Roman" panose="02020603050405020304" pitchFamily="18" charset="0"/>
                <a:hlinkClick r:id="rId2"/>
              </a:rPr>
              <a:t>database</a:t>
            </a:r>
            <a:r>
              <a:rPr lang="en-US" dirty="0">
                <a:latin typeface="Times New Roman" panose="02020603050405020304" pitchFamily="18" charset="0"/>
                <a:cs typeface="Times New Roman" panose="02020603050405020304" pitchFamily="18" charset="0"/>
              </a:rPr>
              <a:t> so that the specific business objectives of</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system could be achieved. At the </a:t>
            </a:r>
            <a:r>
              <a:rPr lang="en-US" b="1" dirty="0">
                <a:latin typeface="Times New Roman" panose="02020603050405020304" pitchFamily="18" charset="0"/>
                <a:cs typeface="Times New Roman" panose="02020603050405020304" pitchFamily="18" charset="0"/>
              </a:rPr>
              <a:t>business level, </a:t>
            </a:r>
            <a:r>
              <a:rPr lang="en-US" dirty="0">
                <a:latin typeface="Times New Roman" panose="02020603050405020304" pitchFamily="18" charset="0"/>
                <a:cs typeface="Times New Roman" panose="02020603050405020304" pitchFamily="18" charset="0"/>
              </a:rPr>
              <a:t>the collection of information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stored in different databases should be reorganized into data warehouse, which</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enables data mining that has an influential impact on the business.</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6</a:t>
            </a:fld>
            <a:endParaRPr lang="en-US"/>
          </a:p>
        </p:txBody>
      </p:sp>
    </p:spTree>
    <p:extLst>
      <p:ext uri="{BB962C8B-B14F-4D97-AF65-F5344CB8AC3E}">
        <p14:creationId xmlns:p14="http://schemas.microsoft.com/office/powerpoint/2010/main" val="2834983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Architectural design</a:t>
            </a:r>
            <a:endParaRPr lang="en-IN" dirty="0"/>
          </a:p>
        </p:txBody>
      </p:sp>
      <p:sp>
        <p:nvSpPr>
          <p:cNvPr id="3" name="Content Placeholder 2"/>
          <p:cNvSpPr>
            <a:spLocks noGrp="1"/>
          </p:cNvSpPr>
          <p:nvPr>
            <p:ph sz="quarter" idx="1"/>
          </p:nvPr>
        </p:nvSpPr>
        <p:spPr/>
        <p:txBody>
          <a:bodyPr>
            <a:normAutofit/>
          </a:bodyPr>
          <a:lstStyle/>
          <a:p>
            <a:r>
              <a:rPr lang="en-IN" b="1" dirty="0">
                <a:latin typeface="Times New Roman" panose="02020603050405020304" pitchFamily="18" charset="0"/>
                <a:cs typeface="Times New Roman" panose="02020603050405020304" pitchFamily="18" charset="0"/>
              </a:rPr>
              <a:t>What is Architecture</a:t>
            </a:r>
            <a:r>
              <a:rPr lang="en-IN"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architecture is not the operational software. Rather, it is a representation that enables a software engineer to</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(1)             Analyze the effectiveness of the design in meeting its stated requirements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Consider architectural alternatives at a stage when making design changes is still relatively easy, </a:t>
            </a:r>
            <a:r>
              <a:rPr lang="en-US" dirty="0" smtClean="0">
                <a:latin typeface="Times New Roman" panose="02020603050405020304" pitchFamily="18" charset="0"/>
                <a:cs typeface="Times New Roman" panose="02020603050405020304" pitchFamily="18" charset="0"/>
              </a:rPr>
              <a:t>and</a:t>
            </a:r>
          </a:p>
          <a:p>
            <a:r>
              <a:rPr lang="en-US" dirty="0">
                <a:latin typeface="Times New Roman" panose="02020603050405020304" pitchFamily="18" charset="0"/>
                <a:cs typeface="Times New Roman" panose="02020603050405020304" pitchFamily="18" charset="0"/>
              </a:rPr>
              <a:t>(3) Reduce the risks associated with the construction of the software.</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7</a:t>
            </a:fld>
            <a:endParaRPr lang="en-US"/>
          </a:p>
        </p:txBody>
      </p:sp>
    </p:spTree>
    <p:extLst>
      <p:ext uri="{BB962C8B-B14F-4D97-AF65-F5344CB8AC3E}">
        <p14:creationId xmlns:p14="http://schemas.microsoft.com/office/powerpoint/2010/main" val="4163502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Architectural design</a:t>
            </a:r>
            <a:endParaRPr lang="en-IN" dirty="0"/>
          </a:p>
        </p:txBody>
      </p:sp>
      <p:sp>
        <p:nvSpPr>
          <p:cNvPr id="3" name="Content Placeholder 2"/>
          <p:cNvSpPr>
            <a:spLocks noGrp="1"/>
          </p:cNvSpPr>
          <p:nvPr>
            <p:ph sz="quarter" idx="1"/>
          </p:nvPr>
        </p:nvSpPr>
        <p:spPr/>
        <p:txBody>
          <a:bodyPr>
            <a:normAutofit fontScale="92500"/>
          </a:bodyPr>
          <a:lstStyle/>
          <a:p>
            <a:pPr algn="just"/>
            <a:r>
              <a:rPr lang="en-IN" b="1" dirty="0">
                <a:latin typeface="Times New Roman" panose="02020603050405020304" pitchFamily="18" charset="0"/>
                <a:cs typeface="Times New Roman" panose="02020603050405020304" pitchFamily="18" charset="0"/>
              </a:rPr>
              <a:t>Why is Architecture Important</a:t>
            </a:r>
            <a:r>
              <a:rPr lang="en-IN" b="1"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Representations of software architecture are an enabler for communication between all parties (stakeholders) interested in the development of a computer-based system</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architecture highlights early design decisions that will have a profound impact on all software engineering work that follows and, as important, on the ultimate success of the system as an operational entity</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Architecture “constitutes a relatively small, intellectually graspable model of how the system is structured and how its components work together”</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2"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8</a:t>
            </a:fld>
            <a:endParaRPr lang="en-US"/>
          </a:p>
        </p:txBody>
      </p:sp>
    </p:spTree>
    <p:extLst>
      <p:ext uri="{BB962C8B-B14F-4D97-AF65-F5344CB8AC3E}">
        <p14:creationId xmlns:p14="http://schemas.microsoft.com/office/powerpoint/2010/main" val="3051458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Architectural </a:t>
            </a:r>
            <a:r>
              <a:rPr lang="en-IN" b="1" dirty="0" smtClean="0"/>
              <a:t>design</a:t>
            </a:r>
            <a:endParaRPr lang="en-IN" b="1" dirty="0"/>
          </a:p>
        </p:txBody>
      </p:sp>
      <p:sp>
        <p:nvSpPr>
          <p:cNvPr id="3" name="Content Placeholder 2"/>
          <p:cNvSpPr>
            <a:spLocks noGrp="1"/>
          </p:cNvSpPr>
          <p:nvPr>
            <p:ph sz="quarter"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Requirements of the software should be transformed into an architecture that describes the software’s top-level structure and identifies its components. This is accomplished through architectural design (also called </a:t>
            </a:r>
            <a:r>
              <a:rPr lang="en-US" b="1" dirty="0">
                <a:latin typeface="Times New Roman" panose="02020603050405020304" pitchFamily="18" charset="0"/>
                <a:cs typeface="Times New Roman" panose="02020603050405020304" pitchFamily="18" charset="0"/>
              </a:rPr>
              <a:t>system design), </a:t>
            </a:r>
            <a:r>
              <a:rPr lang="en-US" dirty="0">
                <a:latin typeface="Times New Roman" panose="02020603050405020304" pitchFamily="18" charset="0"/>
                <a:cs typeface="Times New Roman" panose="02020603050405020304" pitchFamily="18" charset="0"/>
              </a:rPr>
              <a:t>which acts as a preliminary ‘blueprint’ from which software can be developed. </a:t>
            </a:r>
            <a:r>
              <a:rPr lang="en-US" b="1" dirty="0">
                <a:latin typeface="Times New Roman" panose="02020603050405020304" pitchFamily="18" charset="0"/>
                <a:cs typeface="Times New Roman" panose="02020603050405020304" pitchFamily="18" charset="0"/>
              </a:rPr>
              <a:t>IEEE </a:t>
            </a:r>
            <a:r>
              <a:rPr lang="en-US" dirty="0">
                <a:latin typeface="Times New Roman" panose="02020603050405020304" pitchFamily="18" charset="0"/>
                <a:cs typeface="Times New Roman" panose="02020603050405020304" pitchFamily="18" charset="0"/>
              </a:rPr>
              <a:t>defines architectural design as ‘the process of defining a collection of hardware and software components and their interfaces to establish the framework for the development of a </a:t>
            </a:r>
            <a:r>
              <a:rPr lang="en-US" dirty="0">
                <a:latin typeface="Times New Roman" panose="02020603050405020304" pitchFamily="18" charset="0"/>
                <a:cs typeface="Times New Roman" panose="02020603050405020304" pitchFamily="18" charset="0"/>
                <a:hlinkClick r:id="rId2"/>
              </a:rPr>
              <a:t>computer</a:t>
            </a:r>
            <a:r>
              <a:rPr lang="en-US" dirty="0">
                <a:latin typeface="Times New Roman" panose="02020603050405020304" pitchFamily="18" charset="0"/>
                <a:cs typeface="Times New Roman" panose="02020603050405020304" pitchFamily="18" charset="0"/>
              </a:rPr>
              <a:t> system.’</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framework is established by examining the software requirements document and designing a model for providing implementation details. These details are used to specify the components of the system along with their inputs, outputs, functions, and the interaction between them.</a:t>
            </a:r>
            <a:endParaRPr lang="en-IN" dirty="0">
              <a:latin typeface="Times New Roman" panose="02020603050405020304" pitchFamily="18" charset="0"/>
              <a:cs typeface="Times New Roman" panose="02020603050405020304" pitchFamily="18" charset="0"/>
            </a:endParaRPr>
          </a:p>
        </p:txBody>
      </p:sp>
      <p:pic>
        <p:nvPicPr>
          <p:cNvPr id="4" name="Picture 3" descr="logo"/>
          <p:cNvPicPr/>
          <p:nvPr/>
        </p:nvPicPr>
        <p:blipFill>
          <a:blip r:embed="rId3" cstate="print"/>
          <a:srcRect/>
          <a:stretch>
            <a:fillRect/>
          </a:stretch>
        </p:blipFill>
        <p:spPr bwMode="auto">
          <a:xfrm>
            <a:off x="304800" y="228600"/>
            <a:ext cx="1447800" cy="762000"/>
          </a:xfrm>
          <a:prstGeom prst="rect">
            <a:avLst/>
          </a:prstGeom>
          <a:noFill/>
        </p:spPr>
      </p:pic>
      <p:sp>
        <p:nvSpPr>
          <p:cNvPr id="5" name="Slide Number Placeholder 4"/>
          <p:cNvSpPr>
            <a:spLocks noGrp="1"/>
          </p:cNvSpPr>
          <p:nvPr>
            <p:ph type="sldNum" sz="quarter" idx="12"/>
          </p:nvPr>
        </p:nvSpPr>
        <p:spPr/>
        <p:txBody>
          <a:bodyPr/>
          <a:lstStyle/>
          <a:p>
            <a:fld id="{6F62C5EA-EA67-4941-8B1A-2C577999F963}" type="slidenum">
              <a:rPr lang="en-US" smtClean="0"/>
              <a:t>9</a:t>
            </a:fld>
            <a:endParaRPr lang="en-US"/>
          </a:p>
        </p:txBody>
      </p:sp>
    </p:spTree>
    <p:extLst>
      <p:ext uri="{BB962C8B-B14F-4D97-AF65-F5344CB8AC3E}">
        <p14:creationId xmlns:p14="http://schemas.microsoft.com/office/powerpoint/2010/main" val="3135447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1816</TotalTime>
  <Words>632</Words>
  <Application>Microsoft Office PowerPoint</Application>
  <PresentationFormat>On-screen Show (4:3)</PresentationFormat>
  <Paragraphs>106</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Calibri</vt:lpstr>
      <vt:lpstr>Georgia</vt:lpstr>
      <vt:lpstr>Times New Roman</vt:lpstr>
      <vt:lpstr>Wingdings</vt:lpstr>
      <vt:lpstr>Wingdings 2</vt:lpstr>
      <vt:lpstr>Civic</vt:lpstr>
      <vt:lpstr>Object Oriented Software Engineering</vt:lpstr>
      <vt:lpstr>Outline</vt:lpstr>
      <vt:lpstr>   Data design:</vt:lpstr>
      <vt:lpstr>Data design:</vt:lpstr>
      <vt:lpstr>Data design:</vt:lpstr>
      <vt:lpstr>Data design:</vt:lpstr>
      <vt:lpstr>Architectural design</vt:lpstr>
      <vt:lpstr>Architectural design</vt:lpstr>
      <vt:lpstr>Architectural design</vt:lpstr>
      <vt:lpstr>              Architectural design Functions</vt:lpstr>
      <vt:lpstr>  Architectural design Functions</vt:lpstr>
      <vt:lpstr>             Architectural Design Representation</vt:lpstr>
      <vt:lpstr>         Architectural Design Output</vt:lpstr>
      <vt:lpstr>Architectural Styles</vt:lpstr>
      <vt:lpstr>              Architectural Styles and Patterns</vt:lpstr>
      <vt:lpstr>            Architectural Styles and Patterns</vt:lpstr>
      <vt:lpstr>               Architectural Styles and Patterns</vt:lpstr>
      <vt:lpstr>                 A Brief Taxonomy of Architectural Styles</vt:lpstr>
      <vt:lpstr>Architecture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Windows User</dc:creator>
  <cp:lastModifiedBy>Microsoft account</cp:lastModifiedBy>
  <cp:revision>287</cp:revision>
  <dcterms:created xsi:type="dcterms:W3CDTF">2021-07-03T06:55:19Z</dcterms:created>
  <dcterms:modified xsi:type="dcterms:W3CDTF">2023-04-04T14:18:50Z</dcterms:modified>
</cp:coreProperties>
</file>