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51"/>
  </p:notesMasterIdLst>
  <p:sldIdLst>
    <p:sldId id="256" r:id="rId2"/>
    <p:sldId id="318" r:id="rId3"/>
    <p:sldId id="332" r:id="rId4"/>
    <p:sldId id="347" r:id="rId5"/>
    <p:sldId id="348" r:id="rId6"/>
    <p:sldId id="349" r:id="rId7"/>
    <p:sldId id="350" r:id="rId8"/>
    <p:sldId id="351" r:id="rId9"/>
    <p:sldId id="352" r:id="rId10"/>
    <p:sldId id="354" r:id="rId11"/>
    <p:sldId id="355" r:id="rId12"/>
    <p:sldId id="356" r:id="rId13"/>
    <p:sldId id="353" r:id="rId14"/>
    <p:sldId id="357" r:id="rId15"/>
    <p:sldId id="358" r:id="rId16"/>
    <p:sldId id="359" r:id="rId17"/>
    <p:sldId id="360" r:id="rId18"/>
    <p:sldId id="361" r:id="rId19"/>
    <p:sldId id="362" r:id="rId20"/>
    <p:sldId id="363" r:id="rId21"/>
    <p:sldId id="365" r:id="rId22"/>
    <p:sldId id="366" r:id="rId23"/>
    <p:sldId id="364"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46" r:id="rId39"/>
    <p:sldId id="333" r:id="rId40"/>
    <p:sldId id="381" r:id="rId41"/>
    <p:sldId id="382" r:id="rId42"/>
    <p:sldId id="384" r:id="rId43"/>
    <p:sldId id="386" r:id="rId44"/>
    <p:sldId id="387" r:id="rId45"/>
    <p:sldId id="388" r:id="rId46"/>
    <p:sldId id="389" r:id="rId47"/>
    <p:sldId id="390" r:id="rId48"/>
    <p:sldId id="391" r:id="rId49"/>
    <p:sldId id="27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195876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0781F1-61A7-4C14-9897-8A669DA48BC5}" type="datetime1">
              <a:rPr lang="en-US" smtClean="0"/>
              <a:t>4/4/2023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16128A-D5F1-4708-BD59-AD97B7B93846}"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447391-A421-4E22-AEA7-384160A7FFEF}"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A73144-9B86-499B-846C-6C26CD1EA729}"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5A9F1E1-83D5-4999-B1F5-D7949680B290}" type="datetime1">
              <a:rPr lang="en-US" smtClean="0"/>
              <a:t>4/4/2023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A0AE28C-8666-4C7F-9EF8-C14759B1B3B2}"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DE963C-D7B3-424C-9071-88B4F80296D2}" type="datetime1">
              <a:rPr lang="en-US" smtClean="0"/>
              <a:t>4/4/2023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352872-C53A-4243-A746-8ED0BD2B143C}"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3E79D76-EF76-49B3-B707-C42BFA99A1B3}"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910FF73-14C0-4762-B435-9C387279EA56}" type="datetime1">
              <a:rPr lang="en-US" smtClean="0"/>
              <a:t>4/4/2023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D5F8A3D-33F8-4D31-B698-47F9FF796007}" type="datetime1">
              <a:rPr lang="en-US" smtClean="0"/>
              <a:t>4/4/2023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DDD2A5D-395D-42DB-BEB5-A6EC3CEBBE90}" type="datetime1">
              <a:rPr lang="en-US" smtClean="0"/>
              <a:t>4/4/2023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11</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DEPLOYABLE</a:t>
            </a:r>
          </a:p>
        </p:txBody>
      </p:sp>
      <p:sp>
        <p:nvSpPr>
          <p:cNvPr id="3" name="Content Placeholder 2"/>
          <p:cNvSpPr>
            <a:spLocks noGrp="1"/>
          </p:cNvSpPr>
          <p:nvPr>
            <p:ph sz="quarter" idx="1"/>
          </p:nvPr>
        </p:nvSpPr>
        <p:spPr>
          <a:xfrm>
            <a:off x="306074" y="1447800"/>
            <a:ext cx="8503920" cy="4572000"/>
          </a:xfrm>
        </p:spPr>
        <p:txBody>
          <a:bodyPr/>
          <a:lstStyle/>
          <a:p>
            <a:pPr algn="just"/>
            <a:r>
              <a:rPr lang="en-US" dirty="0"/>
              <a:t>A component has to be self contained. </a:t>
            </a:r>
          </a:p>
          <a:p>
            <a:pPr algn="just"/>
            <a:r>
              <a:rPr lang="en-US" dirty="0" smtClean="0"/>
              <a:t> </a:t>
            </a:r>
            <a:r>
              <a:rPr lang="en-US" dirty="0"/>
              <a:t>It should be able to stand alone entity on a component platform that provides an implementation of component model.</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10251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DOCUMENTED</a:t>
            </a:r>
          </a:p>
        </p:txBody>
      </p:sp>
      <p:sp>
        <p:nvSpPr>
          <p:cNvPr id="3" name="Content Placeholder 2"/>
          <p:cNvSpPr>
            <a:spLocks noGrp="1"/>
          </p:cNvSpPr>
          <p:nvPr>
            <p:ph sz="quarter" idx="1"/>
          </p:nvPr>
        </p:nvSpPr>
        <p:spPr/>
        <p:txBody>
          <a:bodyPr/>
          <a:lstStyle/>
          <a:p>
            <a:pPr algn="just"/>
            <a:r>
              <a:rPr lang="en-US" dirty="0"/>
              <a:t>Components have to be fully documented so that the users can decide whether or not the components meet their needs. </a:t>
            </a:r>
          </a:p>
          <a:p>
            <a:pPr algn="just"/>
            <a:r>
              <a:rPr lang="en-US" dirty="0" smtClean="0"/>
              <a:t>Each </a:t>
            </a:r>
            <a:r>
              <a:rPr lang="en-US" dirty="0"/>
              <a:t>and every details of the component interfaces should be specified clearly.</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1174731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a:t>
            </a:r>
          </a:p>
        </p:txBody>
      </p:sp>
      <p:sp>
        <p:nvSpPr>
          <p:cNvPr id="3" name="Content Placeholder 2"/>
          <p:cNvSpPr>
            <a:spLocks noGrp="1"/>
          </p:cNvSpPr>
          <p:nvPr>
            <p:ph sz="quarter" idx="1"/>
          </p:nvPr>
        </p:nvSpPr>
        <p:spPr/>
        <p:txBody>
          <a:bodyPr/>
          <a:lstStyle/>
          <a:p>
            <a:pPr algn="just"/>
            <a:r>
              <a:rPr lang="en-IN" dirty="0"/>
              <a:t>An individual software component is a software package, a Web service, or a module that encapsulates a set of related functions (or data</a:t>
            </a:r>
            <a:r>
              <a:rPr lang="en-IN" dirty="0" smtClean="0"/>
              <a:t>).</a:t>
            </a:r>
          </a:p>
          <a:p>
            <a:pPr algn="just"/>
            <a:r>
              <a:rPr lang="en-IN" dirty="0" smtClean="0"/>
              <a:t>Software </a:t>
            </a:r>
            <a:r>
              <a:rPr lang="en-IN" dirty="0"/>
              <a:t>components are modular and cohesive. </a:t>
            </a:r>
            <a:endParaRPr lang="en-IN" dirty="0" smtClean="0"/>
          </a:p>
          <a:p>
            <a:pPr algn="just"/>
            <a:r>
              <a:rPr lang="en-IN" dirty="0" smtClean="0"/>
              <a:t>Components </a:t>
            </a:r>
            <a:r>
              <a:rPr lang="en-IN" dirty="0"/>
              <a:t>communicate with each other via interfaces. </a:t>
            </a:r>
            <a:endParaRPr lang="en-IN" dirty="0" smtClean="0"/>
          </a:p>
          <a:p>
            <a:pPr algn="just"/>
            <a:r>
              <a:rPr lang="en-IN" dirty="0" smtClean="0"/>
              <a:t> </a:t>
            </a:r>
            <a:r>
              <a:rPr lang="en-IN" dirty="0"/>
              <a:t>Component based development embodies good software engineering practice.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3742672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solidFill>
                  <a:srgbClr val="00B0F0"/>
                </a:solidFill>
              </a:rPr>
              <a:t>Component level design establishes the algorithmic detail required to manipulate data structures, effect communication between software components via their interfaces, and implement the processing algorithms allocated to each component</a:t>
            </a:r>
            <a:endParaRPr lang="en-IN" dirty="0">
              <a:solidFill>
                <a:srgbClr val="00B0F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3546951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Essentials of a CBSE</a:t>
            </a:r>
          </a:p>
        </p:txBody>
      </p:sp>
      <p:sp>
        <p:nvSpPr>
          <p:cNvPr id="3" name="Content Placeholder 2"/>
          <p:cNvSpPr>
            <a:spLocks noGrp="1"/>
          </p:cNvSpPr>
          <p:nvPr>
            <p:ph sz="quarter" idx="1"/>
          </p:nvPr>
        </p:nvSpPr>
        <p:spPr/>
        <p:txBody>
          <a:bodyPr/>
          <a:lstStyle/>
          <a:p>
            <a:r>
              <a:rPr lang="en-US" dirty="0"/>
              <a:t>Independent components that are completely specified by their interfaces. </a:t>
            </a:r>
            <a:endParaRPr lang="en-US" dirty="0" smtClean="0"/>
          </a:p>
          <a:p>
            <a:r>
              <a:rPr lang="en-US" dirty="0" smtClean="0"/>
              <a:t>Component </a:t>
            </a:r>
            <a:r>
              <a:rPr lang="en-US" dirty="0"/>
              <a:t>standards that facilitates the integration of components. </a:t>
            </a:r>
            <a:endParaRPr lang="en-US" dirty="0" smtClean="0"/>
          </a:p>
          <a:p>
            <a:r>
              <a:rPr lang="en-US" dirty="0" smtClean="0"/>
              <a:t> </a:t>
            </a:r>
            <a:r>
              <a:rPr lang="en-US" dirty="0"/>
              <a:t>Middleware that provides support for integration of components.</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367870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a:t>
            </a:r>
          </a:p>
        </p:txBody>
      </p:sp>
      <p:sp>
        <p:nvSpPr>
          <p:cNvPr id="3" name="Content Placeholder 2"/>
          <p:cNvSpPr>
            <a:spLocks noGrp="1"/>
          </p:cNvSpPr>
          <p:nvPr>
            <p:ph sz="quarter" idx="1"/>
          </p:nvPr>
        </p:nvSpPr>
        <p:spPr/>
        <p:txBody>
          <a:bodyPr>
            <a:normAutofit fontScale="85000" lnSpcReduction="20000"/>
          </a:bodyPr>
          <a:lstStyle/>
          <a:p>
            <a:pPr algn="just"/>
            <a:r>
              <a:rPr lang="en-US" dirty="0" smtClean="0">
                <a:solidFill>
                  <a:srgbClr val="C00000"/>
                </a:solidFill>
              </a:rPr>
              <a:t>Defined</a:t>
            </a:r>
          </a:p>
          <a:p>
            <a:pPr algn="just"/>
            <a:r>
              <a:rPr lang="en-US" dirty="0" smtClean="0"/>
              <a:t>A </a:t>
            </a:r>
            <a:r>
              <a:rPr lang="en-US" dirty="0"/>
              <a:t>software component is a modular building block for computer software </a:t>
            </a:r>
            <a:endParaRPr lang="en-US" dirty="0" smtClean="0"/>
          </a:p>
          <a:p>
            <a:pPr marL="0" indent="0" algn="just">
              <a:buNone/>
            </a:pPr>
            <a:r>
              <a:rPr lang="en-US" dirty="0"/>
              <a:t>	</a:t>
            </a:r>
            <a:r>
              <a:rPr lang="en-US" dirty="0" smtClean="0"/>
              <a:t>– </a:t>
            </a:r>
            <a:r>
              <a:rPr lang="en-US" dirty="0"/>
              <a:t>It is a modular, deployable, and replaceable part of a system that encapsulates implementation and exposes a set of </a:t>
            </a:r>
            <a:r>
              <a:rPr lang="en-US" dirty="0" smtClean="0"/>
              <a:t>interfaces</a:t>
            </a:r>
          </a:p>
          <a:p>
            <a:pPr marL="0" indent="0" algn="just">
              <a:buNone/>
            </a:pPr>
            <a:r>
              <a:rPr lang="en-US" dirty="0" smtClean="0"/>
              <a:t>• </a:t>
            </a:r>
            <a:r>
              <a:rPr lang="en-US" dirty="0"/>
              <a:t>A component communicates and collaborates with </a:t>
            </a:r>
            <a:endParaRPr lang="en-US" dirty="0" smtClean="0"/>
          </a:p>
          <a:p>
            <a:pPr marL="0" indent="0" algn="just">
              <a:buNone/>
            </a:pPr>
            <a:r>
              <a:rPr lang="en-US" dirty="0" smtClean="0"/>
              <a:t>– </a:t>
            </a:r>
            <a:r>
              <a:rPr lang="en-US" dirty="0"/>
              <a:t>Other components </a:t>
            </a:r>
            <a:endParaRPr lang="en-US" dirty="0" smtClean="0"/>
          </a:p>
          <a:p>
            <a:pPr marL="0" indent="0" algn="just">
              <a:buNone/>
            </a:pPr>
            <a:r>
              <a:rPr lang="en-US" dirty="0" smtClean="0"/>
              <a:t>– </a:t>
            </a:r>
            <a:r>
              <a:rPr lang="en-US" dirty="0"/>
              <a:t>Entities outside the boundaries of the </a:t>
            </a:r>
            <a:r>
              <a:rPr lang="en-US" dirty="0" smtClean="0"/>
              <a:t>system</a:t>
            </a:r>
          </a:p>
          <a:p>
            <a:pPr marL="0" indent="0" algn="just">
              <a:buNone/>
            </a:pPr>
            <a:r>
              <a:rPr lang="en-US" dirty="0" smtClean="0"/>
              <a:t>• </a:t>
            </a:r>
            <a:r>
              <a:rPr lang="en-US" dirty="0"/>
              <a:t>Three different views of a component </a:t>
            </a:r>
            <a:endParaRPr lang="en-US" dirty="0" smtClean="0"/>
          </a:p>
          <a:p>
            <a:pPr marL="0" indent="0" algn="just">
              <a:buNone/>
            </a:pPr>
            <a:r>
              <a:rPr lang="en-US" dirty="0" smtClean="0"/>
              <a:t>– </a:t>
            </a:r>
            <a:r>
              <a:rPr lang="en-US" dirty="0"/>
              <a:t>An object-oriented view </a:t>
            </a:r>
            <a:endParaRPr lang="en-US" dirty="0" smtClean="0"/>
          </a:p>
          <a:p>
            <a:pPr marL="0" indent="0" algn="just">
              <a:buNone/>
            </a:pPr>
            <a:r>
              <a:rPr lang="en-US" dirty="0" smtClean="0"/>
              <a:t>– </a:t>
            </a:r>
            <a:r>
              <a:rPr lang="en-US" dirty="0"/>
              <a:t>A conventional view </a:t>
            </a:r>
            <a:endParaRPr lang="en-US" dirty="0" smtClean="0"/>
          </a:p>
          <a:p>
            <a:pPr marL="0" indent="0" algn="just">
              <a:buNone/>
            </a:pPr>
            <a:r>
              <a:rPr lang="en-US" dirty="0" smtClean="0"/>
              <a:t>– </a:t>
            </a:r>
            <a:r>
              <a:rPr lang="en-US" dirty="0"/>
              <a:t>A process-related view</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1256194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Object-oriented View</a:t>
            </a:r>
          </a:p>
        </p:txBody>
      </p:sp>
      <p:sp>
        <p:nvSpPr>
          <p:cNvPr id="3" name="Content Placeholder 2"/>
          <p:cNvSpPr>
            <a:spLocks noGrp="1"/>
          </p:cNvSpPr>
          <p:nvPr>
            <p:ph sz="quarter" idx="1"/>
          </p:nvPr>
        </p:nvSpPr>
        <p:spPr/>
        <p:txBody>
          <a:bodyPr/>
          <a:lstStyle/>
          <a:p>
            <a:pPr algn="just"/>
            <a:r>
              <a:rPr lang="en-US" dirty="0"/>
              <a:t>A component is viewed as a set of one or more collaborating </a:t>
            </a:r>
            <a:r>
              <a:rPr lang="en-US" dirty="0" smtClean="0"/>
              <a:t>classes</a:t>
            </a:r>
          </a:p>
          <a:p>
            <a:pPr algn="just"/>
            <a:r>
              <a:rPr lang="en-US" dirty="0" smtClean="0"/>
              <a:t>Each </a:t>
            </a:r>
            <a:r>
              <a:rPr lang="en-US" dirty="0"/>
              <a:t>problem domain (i.e., analysis) class and infrastructure (i.e., design) class is elaborated to identify all attributes and operations that apply to its implementation </a:t>
            </a:r>
            <a:endParaRPr lang="en-US" dirty="0" smtClean="0"/>
          </a:p>
          <a:p>
            <a:pPr algn="just"/>
            <a:r>
              <a:rPr lang="en-US" i="1" dirty="0" smtClean="0">
                <a:solidFill>
                  <a:srgbClr val="7030A0"/>
                </a:solidFill>
              </a:rPr>
              <a:t>This </a:t>
            </a:r>
            <a:r>
              <a:rPr lang="en-US" i="1" dirty="0">
                <a:solidFill>
                  <a:srgbClr val="7030A0"/>
                </a:solidFill>
              </a:rPr>
              <a:t>also involves defining the interfaces that enable classes to communicate and collaborate</a:t>
            </a:r>
            <a:endParaRPr lang="en-IN" i="1" dirty="0">
              <a:solidFill>
                <a:srgbClr val="7030A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345122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Object-oriented View contd..</a:t>
            </a:r>
          </a:p>
        </p:txBody>
      </p:sp>
      <p:sp>
        <p:nvSpPr>
          <p:cNvPr id="3" name="Content Placeholder 2"/>
          <p:cNvSpPr>
            <a:spLocks noGrp="1"/>
          </p:cNvSpPr>
          <p:nvPr>
            <p:ph sz="quarter" idx="1"/>
          </p:nvPr>
        </p:nvSpPr>
        <p:spPr/>
        <p:txBody>
          <a:bodyPr>
            <a:normAutofit fontScale="92500" lnSpcReduction="10000"/>
          </a:bodyPr>
          <a:lstStyle/>
          <a:p>
            <a:pPr algn="just"/>
            <a:r>
              <a:rPr lang="en-US" dirty="0"/>
              <a:t>This elaboration activity is applied to every component defined as part of the architectural </a:t>
            </a:r>
            <a:r>
              <a:rPr lang="en-US" dirty="0" smtClean="0"/>
              <a:t>design.</a:t>
            </a:r>
          </a:p>
          <a:p>
            <a:pPr algn="just"/>
            <a:r>
              <a:rPr lang="en-US" dirty="0" smtClean="0"/>
              <a:t>Once </a:t>
            </a:r>
            <a:r>
              <a:rPr lang="en-US" dirty="0"/>
              <a:t>this is completed, the following steps are performed 1) Provide further elaboration of each attribute, operation, and interface </a:t>
            </a:r>
            <a:endParaRPr lang="en-US" dirty="0" smtClean="0"/>
          </a:p>
          <a:p>
            <a:pPr algn="just"/>
            <a:r>
              <a:rPr lang="en-US" dirty="0" smtClean="0"/>
              <a:t>2</a:t>
            </a:r>
            <a:r>
              <a:rPr lang="en-US" dirty="0"/>
              <a:t>) Specify the data structure appropriate for each attribute </a:t>
            </a:r>
            <a:endParaRPr lang="en-US" dirty="0" smtClean="0"/>
          </a:p>
          <a:p>
            <a:pPr algn="just"/>
            <a:r>
              <a:rPr lang="en-US" dirty="0" smtClean="0"/>
              <a:t>3</a:t>
            </a:r>
            <a:r>
              <a:rPr lang="en-US" dirty="0"/>
              <a:t>) Design the algorithmic detail required to implement the processing logic associated with each </a:t>
            </a:r>
            <a:r>
              <a:rPr lang="en-US" dirty="0" smtClean="0"/>
              <a:t>operation</a:t>
            </a:r>
          </a:p>
          <a:p>
            <a:pPr algn="just"/>
            <a:r>
              <a:rPr lang="en-US" dirty="0" smtClean="0"/>
              <a:t> </a:t>
            </a:r>
            <a:r>
              <a:rPr lang="en-US" dirty="0"/>
              <a:t>4) Design the mechanisms required to implement the interface to include the messaging that occurs between objects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3275609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Conventional View </a:t>
            </a:r>
          </a:p>
        </p:txBody>
      </p:sp>
      <p:sp>
        <p:nvSpPr>
          <p:cNvPr id="3" name="Content Placeholder 2"/>
          <p:cNvSpPr>
            <a:spLocks noGrp="1"/>
          </p:cNvSpPr>
          <p:nvPr>
            <p:ph sz="quarter" idx="1"/>
          </p:nvPr>
        </p:nvSpPr>
        <p:spPr/>
        <p:txBody>
          <a:bodyPr/>
          <a:lstStyle/>
          <a:p>
            <a:pPr algn="just"/>
            <a:r>
              <a:rPr lang="en-US" dirty="0"/>
              <a:t>A component is viewed as a functional element (i.e., a module) of a program that incorporates </a:t>
            </a:r>
            <a:endParaRPr lang="en-US" dirty="0" smtClean="0"/>
          </a:p>
          <a:p>
            <a:pPr marL="0" indent="0" algn="just">
              <a:buNone/>
            </a:pPr>
            <a:r>
              <a:rPr lang="en-US" dirty="0" smtClean="0"/>
              <a:t>– </a:t>
            </a:r>
            <a:r>
              <a:rPr lang="en-US" dirty="0"/>
              <a:t>The processing </a:t>
            </a:r>
            <a:r>
              <a:rPr lang="en-US" dirty="0" smtClean="0"/>
              <a:t>logic</a:t>
            </a:r>
          </a:p>
          <a:p>
            <a:pPr marL="0" indent="0" algn="just">
              <a:buNone/>
            </a:pPr>
            <a:r>
              <a:rPr lang="en-US" dirty="0" smtClean="0"/>
              <a:t> </a:t>
            </a:r>
            <a:r>
              <a:rPr lang="en-US" dirty="0"/>
              <a:t>– The internal data structures that are required to implement the processing </a:t>
            </a:r>
            <a:r>
              <a:rPr lang="en-US" dirty="0" smtClean="0"/>
              <a:t>logic</a:t>
            </a:r>
          </a:p>
          <a:p>
            <a:pPr marL="0" indent="0" algn="just">
              <a:buNone/>
            </a:pPr>
            <a:r>
              <a:rPr lang="en-US" dirty="0" smtClean="0"/>
              <a:t>– </a:t>
            </a:r>
            <a:r>
              <a:rPr lang="en-US" dirty="0"/>
              <a:t>An interface that enables the component to be invoked and data to be passed to it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760971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Conventional View </a:t>
            </a:r>
            <a:r>
              <a:rPr lang="en-IN" dirty="0" err="1"/>
              <a:t>contd</a:t>
            </a:r>
            <a:r>
              <a:rPr lang="en-IN" dirty="0"/>
              <a:t>…</a:t>
            </a:r>
          </a:p>
        </p:txBody>
      </p:sp>
      <p:sp>
        <p:nvSpPr>
          <p:cNvPr id="3" name="Content Placeholder 2"/>
          <p:cNvSpPr>
            <a:spLocks noGrp="1"/>
          </p:cNvSpPr>
          <p:nvPr>
            <p:ph sz="quarter" idx="1"/>
          </p:nvPr>
        </p:nvSpPr>
        <p:spPr/>
        <p:txBody>
          <a:bodyPr/>
          <a:lstStyle/>
          <a:p>
            <a:pPr algn="just"/>
            <a:r>
              <a:rPr lang="en-US" dirty="0" smtClean="0"/>
              <a:t>A </a:t>
            </a:r>
            <a:r>
              <a:rPr lang="en-US" dirty="0"/>
              <a:t>component serves one of the following roles </a:t>
            </a:r>
            <a:endParaRPr lang="en-US" dirty="0" smtClean="0"/>
          </a:p>
          <a:p>
            <a:pPr marL="0" indent="0" algn="just">
              <a:buNone/>
            </a:pPr>
            <a:r>
              <a:rPr lang="en-US" dirty="0" smtClean="0"/>
              <a:t>– </a:t>
            </a:r>
            <a:r>
              <a:rPr lang="en-US" dirty="0"/>
              <a:t>A </a:t>
            </a:r>
            <a:r>
              <a:rPr lang="en-US" dirty="0">
                <a:solidFill>
                  <a:srgbClr val="7030A0"/>
                </a:solidFill>
              </a:rPr>
              <a:t>control component </a:t>
            </a:r>
            <a:r>
              <a:rPr lang="en-US" dirty="0"/>
              <a:t>that coordinates the invocation of all other problem domain components </a:t>
            </a:r>
            <a:endParaRPr lang="en-US" dirty="0" smtClean="0"/>
          </a:p>
          <a:p>
            <a:pPr marL="0" indent="0" algn="just">
              <a:buNone/>
            </a:pPr>
            <a:r>
              <a:rPr lang="en-US" dirty="0" smtClean="0"/>
              <a:t>– </a:t>
            </a:r>
            <a:r>
              <a:rPr lang="en-US" dirty="0"/>
              <a:t>A </a:t>
            </a:r>
            <a:r>
              <a:rPr lang="en-US" dirty="0">
                <a:solidFill>
                  <a:srgbClr val="7030A0"/>
                </a:solidFill>
              </a:rPr>
              <a:t>problem domain </a:t>
            </a:r>
            <a:r>
              <a:rPr lang="en-US" dirty="0"/>
              <a:t>component that implements a complete or partial function that is required by the </a:t>
            </a:r>
            <a:r>
              <a:rPr lang="en-US" dirty="0" smtClean="0"/>
              <a:t>customer</a:t>
            </a:r>
          </a:p>
          <a:p>
            <a:pPr marL="0" indent="0" algn="just">
              <a:buNone/>
            </a:pPr>
            <a:r>
              <a:rPr lang="en-US" dirty="0" smtClean="0"/>
              <a:t> </a:t>
            </a:r>
            <a:r>
              <a:rPr lang="en-US" dirty="0"/>
              <a:t>– An </a:t>
            </a:r>
            <a:r>
              <a:rPr lang="en-US" dirty="0">
                <a:solidFill>
                  <a:srgbClr val="7030A0"/>
                </a:solidFill>
              </a:rPr>
              <a:t>infrastructure </a:t>
            </a:r>
            <a:r>
              <a:rPr lang="en-US" dirty="0"/>
              <a:t>component that is responsible for functions that support the processing required in the problem domain</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3633948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IN" b="1" dirty="0"/>
          </a:p>
        </p:txBody>
      </p:sp>
      <p:sp>
        <p:nvSpPr>
          <p:cNvPr id="3" name="Content Placeholder 2"/>
          <p:cNvSpPr>
            <a:spLocks noGrp="1"/>
          </p:cNvSpPr>
          <p:nvPr>
            <p:ph sz="quarter" idx="1"/>
          </p:nvPr>
        </p:nvSpPr>
        <p:spPr>
          <a:xfrm>
            <a:off x="303253" y="1524000"/>
            <a:ext cx="8503920" cy="4572000"/>
          </a:xfrm>
        </p:spPr>
        <p:txBody>
          <a:bodyPr>
            <a:normAutofit/>
          </a:bodyPr>
          <a:lstStyle/>
          <a:p>
            <a:pPr marL="0" indent="0">
              <a:buNone/>
            </a:pPr>
            <a:r>
              <a:rPr lang="en-IN" dirty="0" smtClean="0"/>
              <a:t>Designing </a:t>
            </a:r>
            <a:r>
              <a:rPr lang="en-IN" dirty="0"/>
              <a:t>class based </a:t>
            </a:r>
            <a:r>
              <a:rPr lang="en-IN" dirty="0" smtClean="0"/>
              <a:t>components</a:t>
            </a:r>
          </a:p>
          <a:p>
            <a:pPr marL="0" indent="0">
              <a:buNone/>
            </a:pPr>
            <a:r>
              <a:rPr lang="en-IN" dirty="0" smtClean="0"/>
              <a:t>User </a:t>
            </a:r>
            <a:r>
              <a:rPr lang="en-IN" dirty="0"/>
              <a:t>interface analysis and </a:t>
            </a:r>
            <a:r>
              <a:rPr lang="en-IN" dirty="0" smtClean="0"/>
              <a:t>design</a:t>
            </a:r>
          </a:p>
          <a:p>
            <a:pPr marL="0" indent="0">
              <a:buNone/>
            </a:pPr>
            <a:r>
              <a:rPr lang="en-IN" dirty="0" smtClean="0"/>
              <a:t>Interface </a:t>
            </a:r>
            <a:r>
              <a:rPr lang="en-IN" dirty="0"/>
              <a:t>analysis and Interface design steps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3768968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Conventional View </a:t>
            </a:r>
            <a:r>
              <a:rPr lang="en-IN" dirty="0" err="1"/>
              <a:t>contd</a:t>
            </a:r>
            <a:r>
              <a:rPr lang="en-IN" dirty="0"/>
              <a:t>…</a:t>
            </a:r>
          </a:p>
        </p:txBody>
      </p:sp>
      <p:sp>
        <p:nvSpPr>
          <p:cNvPr id="3" name="Content Placeholder 2"/>
          <p:cNvSpPr>
            <a:spLocks noGrp="1"/>
          </p:cNvSpPr>
          <p:nvPr>
            <p:ph sz="quarter" idx="1"/>
          </p:nvPr>
        </p:nvSpPr>
        <p:spPr/>
        <p:txBody>
          <a:bodyPr>
            <a:normAutofit fontScale="92500"/>
          </a:bodyPr>
          <a:lstStyle/>
          <a:p>
            <a:r>
              <a:rPr lang="en-US" dirty="0"/>
              <a:t>software components are </a:t>
            </a:r>
            <a:endParaRPr lang="en-US" dirty="0" smtClean="0"/>
          </a:p>
          <a:p>
            <a:r>
              <a:rPr lang="en-US" dirty="0" smtClean="0"/>
              <a:t>Conventional </a:t>
            </a:r>
            <a:r>
              <a:rPr lang="en-US" dirty="0"/>
              <a:t>derived from the data flow diagrams (DFDs) in the analysis model </a:t>
            </a:r>
            <a:endParaRPr lang="en-US" dirty="0" smtClean="0"/>
          </a:p>
          <a:p>
            <a:pPr marL="0" indent="0">
              <a:buNone/>
            </a:pPr>
            <a:r>
              <a:rPr lang="en-US" dirty="0" smtClean="0"/>
              <a:t>– </a:t>
            </a:r>
            <a:r>
              <a:rPr lang="en-US" dirty="0"/>
              <a:t>Each transform bubble (i.e., module) represented at the lowest levels of the DFD is mapped into a module </a:t>
            </a:r>
            <a:r>
              <a:rPr lang="en-US" dirty="0" smtClean="0"/>
              <a:t>hierarchy</a:t>
            </a:r>
          </a:p>
          <a:p>
            <a:pPr marL="0" indent="0">
              <a:buNone/>
            </a:pPr>
            <a:r>
              <a:rPr lang="en-US" dirty="0" smtClean="0"/>
              <a:t>– </a:t>
            </a:r>
            <a:r>
              <a:rPr lang="en-US" dirty="0"/>
              <a:t>Control components reside near the top </a:t>
            </a:r>
            <a:endParaRPr lang="en-US" dirty="0" smtClean="0"/>
          </a:p>
          <a:p>
            <a:pPr marL="0" indent="0">
              <a:buNone/>
            </a:pPr>
            <a:r>
              <a:rPr lang="en-US" dirty="0" smtClean="0"/>
              <a:t>– </a:t>
            </a:r>
            <a:r>
              <a:rPr lang="en-US" dirty="0"/>
              <a:t>Problem domain components and infrastructure components migrate toward the bottom </a:t>
            </a:r>
            <a:endParaRPr lang="en-US" dirty="0" smtClean="0"/>
          </a:p>
          <a:p>
            <a:pPr marL="0" indent="0">
              <a:buNone/>
            </a:pPr>
            <a:r>
              <a:rPr lang="en-US" dirty="0" smtClean="0"/>
              <a:t>– </a:t>
            </a:r>
            <a:r>
              <a:rPr lang="en-US" dirty="0"/>
              <a:t>Functional independence is strived for between the transforms</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1821089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Conventional View </a:t>
            </a:r>
            <a:r>
              <a:rPr lang="en-IN" dirty="0" err="1"/>
              <a:t>contd</a:t>
            </a:r>
            <a:r>
              <a:rPr lang="en-IN" dirty="0"/>
              <a:t>…</a:t>
            </a:r>
          </a:p>
        </p:txBody>
      </p:sp>
      <p:sp>
        <p:nvSpPr>
          <p:cNvPr id="3" name="Content Placeholder 2"/>
          <p:cNvSpPr>
            <a:spLocks noGrp="1"/>
          </p:cNvSpPr>
          <p:nvPr>
            <p:ph sz="quarter" idx="1"/>
          </p:nvPr>
        </p:nvSpPr>
        <p:spPr/>
        <p:txBody>
          <a:bodyPr>
            <a:normAutofit/>
          </a:bodyPr>
          <a:lstStyle/>
          <a:p>
            <a:pPr algn="just"/>
            <a:r>
              <a:rPr lang="en-US" dirty="0" smtClean="0"/>
              <a:t>Once </a:t>
            </a:r>
            <a:r>
              <a:rPr lang="en-US" dirty="0"/>
              <a:t>this is completed, the following steps are performed for each transform </a:t>
            </a:r>
            <a:endParaRPr lang="en-US" dirty="0" smtClean="0"/>
          </a:p>
          <a:p>
            <a:pPr marL="514350" indent="-514350" algn="just">
              <a:buAutoNum type="arabicParenR"/>
            </a:pPr>
            <a:r>
              <a:rPr lang="en-US" dirty="0" smtClean="0"/>
              <a:t>Define </a:t>
            </a:r>
            <a:r>
              <a:rPr lang="en-US" dirty="0"/>
              <a:t>the </a:t>
            </a:r>
            <a:r>
              <a:rPr lang="en-US" u="sng" dirty="0">
                <a:solidFill>
                  <a:srgbClr val="FFC000"/>
                </a:solidFill>
              </a:rPr>
              <a:t>interface</a:t>
            </a:r>
            <a:r>
              <a:rPr lang="en-US" dirty="0"/>
              <a:t> for the transform (the order, number and types of the parameters</a:t>
            </a:r>
            <a:r>
              <a:rPr lang="en-US" dirty="0" smtClean="0"/>
              <a:t>)</a:t>
            </a:r>
          </a:p>
          <a:p>
            <a:pPr marL="514350" indent="-514350" algn="just">
              <a:buAutoNum type="arabicParenR"/>
            </a:pPr>
            <a:r>
              <a:rPr lang="en-US" dirty="0" smtClean="0"/>
              <a:t>Define </a:t>
            </a:r>
            <a:r>
              <a:rPr lang="en-US" dirty="0"/>
              <a:t>the </a:t>
            </a:r>
            <a:r>
              <a:rPr lang="en-US" u="sng" dirty="0">
                <a:solidFill>
                  <a:srgbClr val="FFC000"/>
                </a:solidFill>
              </a:rPr>
              <a:t>data structures </a:t>
            </a:r>
            <a:r>
              <a:rPr lang="en-US" dirty="0"/>
              <a:t>used internally by the </a:t>
            </a:r>
            <a:r>
              <a:rPr lang="en-US" dirty="0" smtClean="0"/>
              <a:t>transform</a:t>
            </a:r>
          </a:p>
          <a:p>
            <a:pPr marL="514350" indent="-514350" algn="just">
              <a:buAutoNum type="arabicParenR"/>
            </a:pPr>
            <a:r>
              <a:rPr lang="en-US" dirty="0" smtClean="0"/>
              <a:t>Design </a:t>
            </a:r>
            <a:r>
              <a:rPr lang="en-US" dirty="0"/>
              <a:t>the </a:t>
            </a:r>
            <a:r>
              <a:rPr lang="en-US" u="sng" dirty="0">
                <a:solidFill>
                  <a:srgbClr val="FFC000"/>
                </a:solidFill>
              </a:rPr>
              <a:t>algorithm</a:t>
            </a:r>
            <a:r>
              <a:rPr lang="en-US" dirty="0"/>
              <a:t> used by the transform (using a stepwise refinement approach)</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89457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Process-related View</a:t>
            </a:r>
          </a:p>
        </p:txBody>
      </p:sp>
      <p:sp>
        <p:nvSpPr>
          <p:cNvPr id="3" name="Content Placeholder 2"/>
          <p:cNvSpPr>
            <a:spLocks noGrp="1"/>
          </p:cNvSpPr>
          <p:nvPr>
            <p:ph sz="quarter" idx="1"/>
          </p:nvPr>
        </p:nvSpPr>
        <p:spPr/>
        <p:txBody>
          <a:bodyPr>
            <a:normAutofit fontScale="92500" lnSpcReduction="10000"/>
          </a:bodyPr>
          <a:lstStyle/>
          <a:p>
            <a:pPr algn="just"/>
            <a:r>
              <a:rPr lang="en-US" dirty="0"/>
              <a:t>Emphasis is placed on building systems from existing components maintained in a library rather than creating each component from </a:t>
            </a:r>
            <a:r>
              <a:rPr lang="en-US" dirty="0" smtClean="0"/>
              <a:t>scratch</a:t>
            </a:r>
          </a:p>
          <a:p>
            <a:pPr algn="just"/>
            <a:r>
              <a:rPr lang="en-US" dirty="0" smtClean="0"/>
              <a:t>As </a:t>
            </a:r>
            <a:r>
              <a:rPr lang="en-US" dirty="0"/>
              <a:t>the software architecture is formulated, components are selected from the library and used to populate the </a:t>
            </a:r>
            <a:r>
              <a:rPr lang="en-US" dirty="0" smtClean="0"/>
              <a:t>architecture</a:t>
            </a:r>
          </a:p>
          <a:p>
            <a:pPr algn="just"/>
            <a:r>
              <a:rPr lang="en-US" dirty="0" smtClean="0"/>
              <a:t> </a:t>
            </a:r>
            <a:r>
              <a:rPr lang="en-US" dirty="0"/>
              <a:t>Because the components in the library have been created with reuse in mind, each contains the following: </a:t>
            </a:r>
            <a:endParaRPr lang="en-US" dirty="0" smtClean="0"/>
          </a:p>
          <a:p>
            <a:pPr marL="0" indent="0" algn="just">
              <a:buNone/>
            </a:pPr>
            <a:r>
              <a:rPr lang="en-US" i="1" dirty="0" smtClean="0">
                <a:solidFill>
                  <a:srgbClr val="00B050"/>
                </a:solidFill>
              </a:rPr>
              <a:t>– </a:t>
            </a:r>
            <a:r>
              <a:rPr lang="en-US" i="1" dirty="0">
                <a:solidFill>
                  <a:srgbClr val="00B050"/>
                </a:solidFill>
              </a:rPr>
              <a:t>A complete description of their interface – The functions they perform </a:t>
            </a:r>
            <a:endParaRPr lang="en-US" i="1" dirty="0" smtClean="0">
              <a:solidFill>
                <a:srgbClr val="00B050"/>
              </a:solidFill>
            </a:endParaRPr>
          </a:p>
          <a:p>
            <a:pPr marL="0" indent="0" algn="just">
              <a:buNone/>
            </a:pPr>
            <a:r>
              <a:rPr lang="en-US" i="1" dirty="0" smtClean="0">
                <a:solidFill>
                  <a:srgbClr val="00B050"/>
                </a:solidFill>
              </a:rPr>
              <a:t>– </a:t>
            </a:r>
            <a:r>
              <a:rPr lang="en-US" i="1" dirty="0">
                <a:solidFill>
                  <a:srgbClr val="00B050"/>
                </a:solidFill>
              </a:rPr>
              <a:t>The communication and collaboration they require</a:t>
            </a:r>
            <a:endParaRPr lang="en-IN" i="1" dirty="0">
              <a:solidFill>
                <a:srgbClr val="00B05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3075368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               Designing </a:t>
            </a:r>
            <a:r>
              <a:rPr lang="en-IN" sz="2800" b="1" dirty="0"/>
              <a:t>Class-Based Components</a:t>
            </a:r>
          </a:p>
        </p:txBody>
      </p:sp>
      <p:sp>
        <p:nvSpPr>
          <p:cNvPr id="3" name="Content Placeholder 2"/>
          <p:cNvSpPr>
            <a:spLocks noGrp="1"/>
          </p:cNvSpPr>
          <p:nvPr>
            <p:ph sz="quarter" idx="1"/>
          </p:nvPr>
        </p:nvSpPr>
        <p:spPr/>
        <p:txBody>
          <a:bodyPr>
            <a:normAutofit/>
          </a:bodyPr>
          <a:lstStyle/>
          <a:p>
            <a:pPr algn="just"/>
            <a:r>
              <a:rPr lang="en-IN" dirty="0"/>
              <a:t>Component-level Design </a:t>
            </a:r>
            <a:r>
              <a:rPr lang="en-IN" dirty="0" smtClean="0"/>
              <a:t>Principles</a:t>
            </a:r>
          </a:p>
          <a:p>
            <a:pPr algn="just"/>
            <a:r>
              <a:rPr lang="en-US" dirty="0" smtClean="0">
                <a:solidFill>
                  <a:srgbClr val="C00000"/>
                </a:solidFill>
              </a:rPr>
              <a:t>Open-closed </a:t>
            </a:r>
            <a:r>
              <a:rPr lang="en-US" dirty="0">
                <a:solidFill>
                  <a:srgbClr val="C00000"/>
                </a:solidFill>
              </a:rPr>
              <a:t>principle </a:t>
            </a:r>
            <a:endParaRPr lang="en-US" dirty="0" smtClean="0">
              <a:solidFill>
                <a:srgbClr val="C00000"/>
              </a:solidFill>
            </a:endParaRPr>
          </a:p>
          <a:p>
            <a:pPr marL="0" indent="0" algn="just">
              <a:buNone/>
            </a:pPr>
            <a:r>
              <a:rPr lang="en-US" dirty="0" smtClean="0"/>
              <a:t>– </a:t>
            </a:r>
            <a:r>
              <a:rPr lang="en-US" dirty="0"/>
              <a:t>A module or component should be open for extension but closed for modification </a:t>
            </a:r>
            <a:endParaRPr lang="en-US" dirty="0" smtClean="0"/>
          </a:p>
          <a:p>
            <a:pPr marL="0" indent="0" algn="just">
              <a:buNone/>
            </a:pPr>
            <a:r>
              <a:rPr lang="en-US" dirty="0" smtClean="0"/>
              <a:t>– </a:t>
            </a:r>
            <a:r>
              <a:rPr lang="en-US" dirty="0"/>
              <a:t>The designer should specify the component in a way that allows it to be extended without the need to make internal code or design modifications to the existing parts of the </a:t>
            </a:r>
            <a:r>
              <a:rPr lang="en-US" dirty="0" smtClean="0"/>
              <a:t>component</a:t>
            </a:r>
          </a:p>
          <a:p>
            <a:pPr marL="0" indent="0" algn="just">
              <a:buNone/>
            </a:pPr>
            <a:r>
              <a:rPr lang="en-US" b="1" dirty="0" smtClean="0">
                <a:solidFill>
                  <a:srgbClr val="0070C0"/>
                </a:solidFill>
              </a:rPr>
              <a:t> </a:t>
            </a:r>
            <a:endParaRPr lang="en-IN" dirty="0">
              <a:solidFill>
                <a:schemeClr val="accent1">
                  <a:lumMod val="75000"/>
                </a:schemeClr>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1914897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              Designing </a:t>
            </a:r>
            <a:r>
              <a:rPr lang="en-IN" sz="2800" b="1" dirty="0"/>
              <a:t>Class-Based Components</a:t>
            </a:r>
          </a:p>
        </p:txBody>
      </p:sp>
      <p:sp>
        <p:nvSpPr>
          <p:cNvPr id="3" name="Content Placeholder 2"/>
          <p:cNvSpPr>
            <a:spLocks noGrp="1"/>
          </p:cNvSpPr>
          <p:nvPr>
            <p:ph sz="quarter" idx="1"/>
          </p:nvPr>
        </p:nvSpPr>
        <p:spPr/>
        <p:txBody>
          <a:bodyPr/>
          <a:lstStyle/>
          <a:p>
            <a:pPr marL="0" indent="0" algn="just">
              <a:buNone/>
            </a:pPr>
            <a:r>
              <a:rPr lang="en-US" b="1" dirty="0" err="1">
                <a:solidFill>
                  <a:srgbClr val="0070C0"/>
                </a:solidFill>
              </a:rPr>
              <a:t>Liskov</a:t>
            </a:r>
            <a:r>
              <a:rPr lang="en-US" b="1" dirty="0">
                <a:solidFill>
                  <a:srgbClr val="0070C0"/>
                </a:solidFill>
              </a:rPr>
              <a:t> substitution principle</a:t>
            </a:r>
          </a:p>
          <a:p>
            <a:pPr marL="0" indent="0" algn="just">
              <a:buNone/>
            </a:pPr>
            <a:r>
              <a:rPr lang="en-US" dirty="0">
                <a:solidFill>
                  <a:schemeClr val="accent1">
                    <a:lumMod val="75000"/>
                  </a:schemeClr>
                </a:solidFill>
              </a:rPr>
              <a:t>– Subclasses should be substitutable for their base classes </a:t>
            </a:r>
          </a:p>
          <a:p>
            <a:pPr marL="0" indent="0" algn="just">
              <a:buNone/>
            </a:pPr>
            <a:r>
              <a:rPr lang="en-US" dirty="0">
                <a:solidFill>
                  <a:schemeClr val="accent1">
                    <a:lumMod val="75000"/>
                  </a:schemeClr>
                </a:solidFill>
              </a:rPr>
              <a:t>– A component that uses a base class should continue to function properly if a subclass of the base class is passed to the component instead</a:t>
            </a:r>
          </a:p>
          <a:p>
            <a:pPr marL="0" indent="0" algn="just">
              <a:buNone/>
            </a:pPr>
            <a:r>
              <a:rPr lang="en-US" dirty="0">
                <a:solidFill>
                  <a:schemeClr val="accent1">
                    <a:lumMod val="75000"/>
                  </a:schemeClr>
                </a:solidFill>
              </a:rPr>
              <a:t>– This principle says that inheritance should be well designed and well behaved. In any case a user should be able to instantiate an object as a subclass and use all the base class functionality invisibly.</a:t>
            </a:r>
            <a:endParaRPr lang="en-IN" dirty="0">
              <a:solidFill>
                <a:schemeClr val="accent1">
                  <a:lumMod val="75000"/>
                </a:schemeClr>
              </a:solidFill>
            </a:endParaRP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1720617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               Component-level </a:t>
            </a:r>
            <a:r>
              <a:rPr lang="en-IN" sz="2800" b="1" dirty="0"/>
              <a:t>Design Principles</a:t>
            </a:r>
          </a:p>
        </p:txBody>
      </p:sp>
      <p:sp>
        <p:nvSpPr>
          <p:cNvPr id="3" name="Content Placeholder 2"/>
          <p:cNvSpPr>
            <a:spLocks noGrp="1"/>
          </p:cNvSpPr>
          <p:nvPr>
            <p:ph sz="quarter" idx="1"/>
          </p:nvPr>
        </p:nvSpPr>
        <p:spPr/>
        <p:txBody>
          <a:bodyPr>
            <a:normAutofit fontScale="92500" lnSpcReduction="20000"/>
          </a:bodyPr>
          <a:lstStyle/>
          <a:p>
            <a:pPr algn="just"/>
            <a:r>
              <a:rPr lang="en-US" dirty="0" smtClean="0">
                <a:solidFill>
                  <a:schemeClr val="accent1">
                    <a:lumMod val="75000"/>
                  </a:schemeClr>
                </a:solidFill>
              </a:rPr>
              <a:t>Dependency </a:t>
            </a:r>
            <a:r>
              <a:rPr lang="en-US" dirty="0">
                <a:solidFill>
                  <a:schemeClr val="accent1">
                    <a:lumMod val="75000"/>
                  </a:schemeClr>
                </a:solidFill>
              </a:rPr>
              <a:t>inversion principle </a:t>
            </a:r>
            <a:endParaRPr lang="en-US" dirty="0" smtClean="0">
              <a:solidFill>
                <a:schemeClr val="accent1">
                  <a:lumMod val="75000"/>
                </a:schemeClr>
              </a:solidFill>
            </a:endParaRPr>
          </a:p>
          <a:p>
            <a:pPr marL="0" indent="0" algn="just">
              <a:buNone/>
            </a:pPr>
            <a:r>
              <a:rPr lang="en-US" dirty="0" smtClean="0"/>
              <a:t>– </a:t>
            </a:r>
            <a:r>
              <a:rPr lang="en-US" dirty="0"/>
              <a:t>Depend on abstractions (i.e., interfaces); do not depend on concretions </a:t>
            </a:r>
            <a:endParaRPr lang="en-US" dirty="0" smtClean="0"/>
          </a:p>
          <a:p>
            <a:pPr marL="0" indent="0" algn="just">
              <a:buNone/>
            </a:pPr>
            <a:r>
              <a:rPr lang="en-US" dirty="0" smtClean="0"/>
              <a:t>– </a:t>
            </a:r>
            <a:r>
              <a:rPr lang="en-US" dirty="0"/>
              <a:t>The more a component depends on other concrete components (rather than on the interfaces) the more difficult it will be to </a:t>
            </a:r>
            <a:r>
              <a:rPr lang="en-US" dirty="0" smtClean="0"/>
              <a:t>extend</a:t>
            </a:r>
          </a:p>
          <a:p>
            <a:pPr marL="0" indent="0" algn="just">
              <a:buNone/>
            </a:pPr>
            <a:r>
              <a:rPr lang="en-US" dirty="0" smtClean="0"/>
              <a:t>• </a:t>
            </a:r>
            <a:r>
              <a:rPr lang="en-US" dirty="0">
                <a:solidFill>
                  <a:schemeClr val="accent1">
                    <a:lumMod val="75000"/>
                  </a:schemeClr>
                </a:solidFill>
              </a:rPr>
              <a:t>Interface segregation principle </a:t>
            </a:r>
            <a:endParaRPr lang="en-US" dirty="0" smtClean="0">
              <a:solidFill>
                <a:schemeClr val="accent1">
                  <a:lumMod val="75000"/>
                </a:schemeClr>
              </a:solidFill>
            </a:endParaRPr>
          </a:p>
          <a:p>
            <a:pPr marL="0" indent="0" algn="just">
              <a:buNone/>
            </a:pPr>
            <a:r>
              <a:rPr lang="en-US" dirty="0" smtClean="0"/>
              <a:t>– </a:t>
            </a:r>
            <a:r>
              <a:rPr lang="en-US" dirty="0"/>
              <a:t>Many client-specific interfaces are better than one general purpose interface </a:t>
            </a:r>
            <a:endParaRPr lang="en-US" dirty="0" smtClean="0"/>
          </a:p>
          <a:p>
            <a:pPr marL="0" indent="0" algn="just">
              <a:buNone/>
            </a:pPr>
            <a:r>
              <a:rPr lang="en-US" dirty="0" smtClean="0"/>
              <a:t>– </a:t>
            </a:r>
            <a:r>
              <a:rPr lang="en-US" dirty="0"/>
              <a:t>For a server class, specialized interfaces should be created to serve major categories of clients </a:t>
            </a:r>
            <a:endParaRPr lang="en-US" dirty="0" smtClean="0"/>
          </a:p>
          <a:p>
            <a:pPr marL="0" indent="0" algn="just">
              <a:buNone/>
            </a:pPr>
            <a:r>
              <a:rPr lang="en-US" dirty="0" smtClean="0"/>
              <a:t>– </a:t>
            </a:r>
            <a:r>
              <a:rPr lang="en-US" dirty="0"/>
              <a:t>Only those operations that are relevant to a particular category of </a:t>
            </a:r>
            <a:r>
              <a:rPr lang="en-US" dirty="0" smtClean="0"/>
              <a:t>clients </a:t>
            </a:r>
            <a:r>
              <a:rPr lang="en-US" dirty="0"/>
              <a:t>should be specified in the interface</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1669608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Component Packaging Principles</a:t>
            </a:r>
          </a:p>
        </p:txBody>
      </p:sp>
      <p:sp>
        <p:nvSpPr>
          <p:cNvPr id="3" name="Content Placeholder 2"/>
          <p:cNvSpPr>
            <a:spLocks noGrp="1"/>
          </p:cNvSpPr>
          <p:nvPr>
            <p:ph sz="quarter" idx="1"/>
          </p:nvPr>
        </p:nvSpPr>
        <p:spPr/>
        <p:txBody>
          <a:bodyPr>
            <a:normAutofit fontScale="77500" lnSpcReduction="20000"/>
          </a:bodyPr>
          <a:lstStyle/>
          <a:p>
            <a:pPr algn="just"/>
            <a:r>
              <a:rPr lang="en-US" dirty="0" smtClean="0">
                <a:solidFill>
                  <a:srgbClr val="0070C0"/>
                </a:solidFill>
              </a:rPr>
              <a:t>Release </a:t>
            </a:r>
            <a:r>
              <a:rPr lang="en-US" dirty="0">
                <a:solidFill>
                  <a:srgbClr val="0070C0"/>
                </a:solidFill>
              </a:rPr>
              <a:t>reuse equivalency principle </a:t>
            </a:r>
            <a:endParaRPr lang="en-US" dirty="0" smtClean="0">
              <a:solidFill>
                <a:srgbClr val="0070C0"/>
              </a:solidFill>
            </a:endParaRPr>
          </a:p>
          <a:p>
            <a:pPr marL="0" indent="0" algn="just">
              <a:buNone/>
            </a:pPr>
            <a:r>
              <a:rPr lang="en-US" dirty="0" smtClean="0"/>
              <a:t>– </a:t>
            </a:r>
            <a:r>
              <a:rPr lang="en-US" dirty="0"/>
              <a:t>The granularity of reuse is the granularity of release </a:t>
            </a:r>
            <a:endParaRPr lang="en-US" dirty="0" smtClean="0"/>
          </a:p>
          <a:p>
            <a:pPr marL="0" indent="0" algn="just">
              <a:buNone/>
            </a:pPr>
            <a:r>
              <a:rPr lang="en-US" dirty="0" smtClean="0"/>
              <a:t>– </a:t>
            </a:r>
            <a:r>
              <a:rPr lang="en-US" dirty="0"/>
              <a:t>Group the reusable classes into packages that can be managed, upgraded, and controlled as newer versions are created </a:t>
            </a:r>
            <a:endParaRPr lang="en-US" dirty="0" smtClean="0"/>
          </a:p>
          <a:p>
            <a:pPr marL="0" indent="0" algn="just">
              <a:buNone/>
            </a:pPr>
            <a:r>
              <a:rPr lang="en-US" dirty="0" smtClean="0">
                <a:solidFill>
                  <a:srgbClr val="0070C0"/>
                </a:solidFill>
              </a:rPr>
              <a:t>• </a:t>
            </a:r>
            <a:r>
              <a:rPr lang="en-US" dirty="0">
                <a:solidFill>
                  <a:srgbClr val="0070C0"/>
                </a:solidFill>
              </a:rPr>
              <a:t>Common closure </a:t>
            </a:r>
            <a:r>
              <a:rPr lang="en-US" dirty="0" smtClean="0">
                <a:solidFill>
                  <a:srgbClr val="0070C0"/>
                </a:solidFill>
              </a:rPr>
              <a:t>principle</a:t>
            </a:r>
          </a:p>
          <a:p>
            <a:pPr marL="0" indent="0" algn="just">
              <a:buNone/>
            </a:pPr>
            <a:r>
              <a:rPr lang="en-US" dirty="0" smtClean="0"/>
              <a:t> </a:t>
            </a:r>
            <a:r>
              <a:rPr lang="en-US" dirty="0"/>
              <a:t>– Classes that change together belong together </a:t>
            </a:r>
            <a:endParaRPr lang="en-US" dirty="0" smtClean="0"/>
          </a:p>
          <a:p>
            <a:pPr marL="0" indent="0" algn="just">
              <a:buNone/>
            </a:pPr>
            <a:r>
              <a:rPr lang="en-US" dirty="0" smtClean="0"/>
              <a:t>– </a:t>
            </a:r>
            <a:r>
              <a:rPr lang="en-US" dirty="0"/>
              <a:t>Classes should be packaged cohesively; they should address the same functional or behavioral area on the assumption that if one class experiences a change then they all will experience a </a:t>
            </a:r>
            <a:r>
              <a:rPr lang="en-US" dirty="0" smtClean="0"/>
              <a:t>change</a:t>
            </a:r>
          </a:p>
          <a:p>
            <a:pPr marL="0" indent="0" algn="just">
              <a:buNone/>
            </a:pPr>
            <a:r>
              <a:rPr lang="en-US" dirty="0" smtClean="0">
                <a:solidFill>
                  <a:srgbClr val="0070C0"/>
                </a:solidFill>
              </a:rPr>
              <a:t> </a:t>
            </a:r>
            <a:r>
              <a:rPr lang="en-US" dirty="0">
                <a:solidFill>
                  <a:srgbClr val="0070C0"/>
                </a:solidFill>
              </a:rPr>
              <a:t>• Common reuse </a:t>
            </a:r>
            <a:r>
              <a:rPr lang="en-US" dirty="0" smtClean="0">
                <a:solidFill>
                  <a:srgbClr val="0070C0"/>
                </a:solidFill>
              </a:rPr>
              <a:t>principle</a:t>
            </a:r>
          </a:p>
          <a:p>
            <a:pPr marL="0" indent="0" algn="just">
              <a:buNone/>
            </a:pPr>
            <a:r>
              <a:rPr lang="en-US" dirty="0" smtClean="0"/>
              <a:t>– </a:t>
            </a:r>
            <a:r>
              <a:rPr lang="en-US" dirty="0"/>
              <a:t>Classes that </a:t>
            </a:r>
            <a:r>
              <a:rPr lang="en-US" dirty="0" smtClean="0"/>
              <a:t>aren’t </a:t>
            </a:r>
            <a:r>
              <a:rPr lang="en-US" dirty="0"/>
              <a:t>reused together should not be grouped together </a:t>
            </a:r>
            <a:endParaRPr lang="en-US" dirty="0" smtClean="0"/>
          </a:p>
          <a:p>
            <a:pPr marL="0" indent="0" algn="just">
              <a:buNone/>
            </a:pPr>
            <a:r>
              <a:rPr lang="en-US" dirty="0" smtClean="0"/>
              <a:t>– </a:t>
            </a:r>
            <a:r>
              <a:rPr lang="en-US" dirty="0"/>
              <a:t>Classes that are grouped together may go through unnecessary integration and testing when they have experienced no changes but when other classes in the package have been upgraded</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1909252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1000"/>
            <a:ext cx="8534400" cy="758952"/>
          </a:xfrm>
        </p:spPr>
        <p:txBody>
          <a:bodyPr>
            <a:normAutofit fontScale="90000"/>
          </a:bodyPr>
          <a:lstStyle/>
          <a:p>
            <a:r>
              <a:rPr lang="en-IN" b="1" dirty="0" smtClean="0"/>
              <a:t>             Component-Level Design Guidelines</a:t>
            </a:r>
            <a:endParaRPr lang="en-IN" b="1"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 </a:t>
            </a:r>
            <a:r>
              <a:rPr lang="en-US" dirty="0"/>
              <a:t>Establish naming conventions for components that are specified as part of the architectural model and then refined and elaborated as part of the component-level model </a:t>
            </a:r>
            <a:endParaRPr lang="en-US" dirty="0" smtClean="0"/>
          </a:p>
          <a:p>
            <a:pPr algn="just"/>
            <a:r>
              <a:rPr lang="en-US" dirty="0" smtClean="0"/>
              <a:t>– </a:t>
            </a:r>
            <a:r>
              <a:rPr lang="en-US" dirty="0"/>
              <a:t>Obtain architectural component names from the problem domain and ensure that they have meaning to all stakeholders who view the architectural model (e.g., Floor plan</a:t>
            </a:r>
            <a:r>
              <a:rPr lang="en-US" dirty="0" smtClean="0"/>
              <a:t>)</a:t>
            </a:r>
          </a:p>
          <a:p>
            <a:pPr algn="just"/>
            <a:r>
              <a:rPr lang="en-US" dirty="0" smtClean="0"/>
              <a:t>– </a:t>
            </a:r>
            <a:r>
              <a:rPr lang="en-US" dirty="0"/>
              <a:t>Use infrastructure component names that reflect their implementation-specific meaning (e.g., Linked List</a:t>
            </a:r>
            <a:r>
              <a:rPr lang="en-US" dirty="0" smtClean="0"/>
              <a:t>)</a:t>
            </a:r>
          </a:p>
          <a:p>
            <a:pPr algn="just"/>
            <a:r>
              <a:rPr lang="en-US" dirty="0" smtClean="0"/>
              <a:t>– </a:t>
            </a:r>
            <a:r>
              <a:rPr lang="en-US" dirty="0"/>
              <a:t>Use stereotypes to identify the nature of components at the detailed design level (e.g., &lt;&lt;database&gt;&gt;)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3471700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Cohesion </a:t>
            </a:r>
          </a:p>
        </p:txBody>
      </p:sp>
      <p:sp>
        <p:nvSpPr>
          <p:cNvPr id="3" name="Content Placeholder 2"/>
          <p:cNvSpPr>
            <a:spLocks noGrp="1"/>
          </p:cNvSpPr>
          <p:nvPr>
            <p:ph sz="quarter" idx="1"/>
          </p:nvPr>
        </p:nvSpPr>
        <p:spPr/>
        <p:txBody>
          <a:bodyPr/>
          <a:lstStyle/>
          <a:p>
            <a:pPr algn="just"/>
            <a:r>
              <a:rPr lang="en-US" dirty="0"/>
              <a:t>Cohesion “single-mindedness’ of a </a:t>
            </a:r>
            <a:endParaRPr lang="en-US" dirty="0" smtClean="0"/>
          </a:p>
          <a:p>
            <a:pPr algn="just"/>
            <a:r>
              <a:rPr lang="en-US" dirty="0" smtClean="0"/>
              <a:t> </a:t>
            </a:r>
            <a:r>
              <a:rPr lang="en-US" dirty="0"/>
              <a:t>Cohesion is the component </a:t>
            </a:r>
            <a:endParaRPr lang="en-US" dirty="0" smtClean="0"/>
          </a:p>
          <a:p>
            <a:pPr algn="just"/>
            <a:r>
              <a:rPr lang="en-US" dirty="0" smtClean="0"/>
              <a:t> </a:t>
            </a:r>
            <a:r>
              <a:rPr lang="en-US" dirty="0"/>
              <a:t>It implies that a component or class encapsulates only attributes and operations that are closely related to one another and to the class or component itself </a:t>
            </a:r>
            <a:endParaRPr lang="en-US" dirty="0" smtClean="0"/>
          </a:p>
          <a:p>
            <a:pPr algn="just"/>
            <a:r>
              <a:rPr lang="en-US" dirty="0" smtClean="0"/>
              <a:t>The </a:t>
            </a:r>
            <a:r>
              <a:rPr lang="en-US" dirty="0"/>
              <a:t>objective is to keep cohesion as high as possible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2008715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Coupling</a:t>
            </a:r>
          </a:p>
        </p:txBody>
      </p:sp>
      <p:sp>
        <p:nvSpPr>
          <p:cNvPr id="3" name="Content Placeholder 2"/>
          <p:cNvSpPr>
            <a:spLocks noGrp="1"/>
          </p:cNvSpPr>
          <p:nvPr>
            <p:ph sz="quarter" idx="1"/>
          </p:nvPr>
        </p:nvSpPr>
        <p:spPr/>
        <p:txBody>
          <a:bodyPr>
            <a:normAutofit/>
          </a:bodyPr>
          <a:lstStyle/>
          <a:p>
            <a:r>
              <a:rPr lang="en-US" dirty="0"/>
              <a:t> As the amount of communication and collaboration increases between operations and classes, the complexity of the computer-based system also increases </a:t>
            </a:r>
            <a:endParaRPr lang="en-US" dirty="0" smtClean="0"/>
          </a:p>
          <a:p>
            <a:r>
              <a:rPr lang="en-US" dirty="0" smtClean="0"/>
              <a:t>As </a:t>
            </a:r>
            <a:r>
              <a:rPr lang="en-US" dirty="0"/>
              <a:t>complexity rises, the difficulty of implementing, testing, and maintaining software also </a:t>
            </a:r>
            <a:r>
              <a:rPr lang="en-US" dirty="0" smtClean="0"/>
              <a:t>increases</a:t>
            </a:r>
          </a:p>
          <a:p>
            <a:r>
              <a:rPr lang="en-US" dirty="0" smtClean="0"/>
              <a:t> </a:t>
            </a:r>
            <a:r>
              <a:rPr lang="en-US" dirty="0"/>
              <a:t>Coupling is a qualitative measure of the degree to which operations and classes are connected to one another </a:t>
            </a:r>
            <a:endParaRPr lang="en-US" dirty="0" smtClean="0"/>
          </a:p>
          <a:p>
            <a:r>
              <a:rPr lang="en-US" dirty="0" smtClean="0"/>
              <a:t> </a:t>
            </a:r>
            <a:r>
              <a:rPr lang="en-US" dirty="0"/>
              <a:t>The objective is to keep coupling as low </a:t>
            </a:r>
            <a:r>
              <a:rPr lang="en-US" dirty="0" smtClean="0"/>
              <a:t>as </a:t>
            </a:r>
            <a:r>
              <a:rPr lang="en-US" dirty="0"/>
              <a:t>possible</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2223256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689848" cy="914400"/>
          </a:xfrm>
        </p:spPr>
        <p:txBody>
          <a:bodyPr>
            <a:normAutofit fontScale="90000"/>
          </a:bodyPr>
          <a:lstStyle/>
          <a:p>
            <a:r>
              <a:rPr lang="en-IN" b="1" dirty="0" smtClean="0"/>
              <a:t>                    Designing </a:t>
            </a:r>
            <a:r>
              <a:rPr lang="en-IN" b="1" dirty="0"/>
              <a:t>class based components</a:t>
            </a:r>
          </a:p>
        </p:txBody>
      </p:sp>
      <p:sp>
        <p:nvSpPr>
          <p:cNvPr id="3" name="Content Placeholder 2"/>
          <p:cNvSpPr>
            <a:spLocks noGrp="1"/>
          </p:cNvSpPr>
          <p:nvPr>
            <p:ph sz="quarter" idx="1"/>
          </p:nvPr>
        </p:nvSpPr>
        <p:spPr/>
        <p:txBody>
          <a:bodyPr>
            <a:normAutofit fontScale="92500"/>
          </a:bodyPr>
          <a:lstStyle/>
          <a:p>
            <a:pPr algn="just"/>
            <a:r>
              <a:rPr lang="en-IN" b="1" dirty="0">
                <a:latin typeface="Times New Roman" panose="02020603050405020304" pitchFamily="18" charset="0"/>
                <a:cs typeface="Times New Roman" panose="02020603050405020304" pitchFamily="18" charset="0"/>
              </a:rPr>
              <a:t>Software Components</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software component</a:t>
            </a:r>
            <a:r>
              <a:rPr lang="en-US" dirty="0">
                <a:latin typeface="Times New Roman" panose="02020603050405020304" pitchFamily="18" charset="0"/>
                <a:cs typeface="Times New Roman" panose="02020603050405020304" pitchFamily="18" charset="0"/>
              </a:rPr>
              <a:t> is a self-contained piece of software that contains or encapsulates a known set of operational units, relationships, and behaviors. Think of them as the building blocks for a system. You combine any number of these components to get the capabilities you desire. Often, they can be combined in more than one way. For example, consider a common bicycle. The wheels are considered a component, the handlebars are considered a component, and the seat is considered another component. Each provides an important piece of the whole.</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1769929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            Designing </a:t>
            </a:r>
            <a:r>
              <a:rPr lang="en-IN" sz="2400" b="1" dirty="0"/>
              <a:t>Conventional Components</a:t>
            </a:r>
          </a:p>
        </p:txBody>
      </p:sp>
      <p:sp>
        <p:nvSpPr>
          <p:cNvPr id="3" name="Content Placeholder 2"/>
          <p:cNvSpPr>
            <a:spLocks noGrp="1"/>
          </p:cNvSpPr>
          <p:nvPr>
            <p:ph sz="quarter" idx="1"/>
          </p:nvPr>
        </p:nvSpPr>
        <p:spPr/>
        <p:txBody>
          <a:bodyPr>
            <a:normAutofit fontScale="85000" lnSpcReduction="20000"/>
          </a:bodyPr>
          <a:lstStyle/>
          <a:p>
            <a:pPr algn="just"/>
            <a:r>
              <a:rPr lang="en-US" dirty="0"/>
              <a:t>Conventional design constructs emphasize the Introduction maintainability of a functional/procedural program </a:t>
            </a:r>
            <a:endParaRPr lang="en-US" dirty="0" smtClean="0"/>
          </a:p>
          <a:p>
            <a:pPr marL="0" indent="0" algn="just">
              <a:buNone/>
            </a:pPr>
            <a:r>
              <a:rPr lang="en-US" dirty="0" smtClean="0"/>
              <a:t>– </a:t>
            </a:r>
            <a:r>
              <a:rPr lang="en-US" dirty="0">
                <a:solidFill>
                  <a:srgbClr val="0070C0"/>
                </a:solidFill>
              </a:rPr>
              <a:t>Sequence, condition, and </a:t>
            </a:r>
            <a:r>
              <a:rPr lang="en-US" dirty="0" smtClean="0">
                <a:solidFill>
                  <a:srgbClr val="0070C0"/>
                </a:solidFill>
              </a:rPr>
              <a:t>repetition</a:t>
            </a:r>
          </a:p>
          <a:p>
            <a:pPr marL="0" indent="0" algn="just">
              <a:buNone/>
            </a:pPr>
            <a:r>
              <a:rPr lang="en-US" dirty="0" smtClean="0"/>
              <a:t>• </a:t>
            </a:r>
            <a:r>
              <a:rPr lang="en-US" dirty="0"/>
              <a:t>Each construct has a predictable logical structure where control enters at the top and exits at the bottom, enabling a maintainer to easily follow the procedural </a:t>
            </a:r>
            <a:r>
              <a:rPr lang="en-US" dirty="0" smtClean="0"/>
              <a:t>flow</a:t>
            </a:r>
          </a:p>
          <a:p>
            <a:pPr marL="0" indent="0" algn="just">
              <a:buNone/>
            </a:pPr>
            <a:r>
              <a:rPr lang="en-US" dirty="0" smtClean="0"/>
              <a:t>• </a:t>
            </a:r>
            <a:r>
              <a:rPr lang="en-US" dirty="0"/>
              <a:t>Various notations depict the use of these constructs – </a:t>
            </a:r>
            <a:r>
              <a:rPr lang="en-US" dirty="0">
                <a:solidFill>
                  <a:srgbClr val="00B050"/>
                </a:solidFill>
              </a:rPr>
              <a:t>Graphical design notation </a:t>
            </a:r>
            <a:endParaRPr lang="en-US" dirty="0" smtClean="0">
              <a:solidFill>
                <a:srgbClr val="00B050"/>
              </a:solidFill>
            </a:endParaRPr>
          </a:p>
          <a:p>
            <a:pPr marL="0" indent="0" algn="just">
              <a:buNone/>
            </a:pPr>
            <a:r>
              <a:rPr lang="en-US" dirty="0" smtClean="0">
                <a:solidFill>
                  <a:srgbClr val="FFC000"/>
                </a:solidFill>
              </a:rPr>
              <a:t>• </a:t>
            </a:r>
            <a:r>
              <a:rPr lang="en-US" dirty="0">
                <a:solidFill>
                  <a:srgbClr val="FFC000"/>
                </a:solidFill>
              </a:rPr>
              <a:t>Sequence, if-then-else, selection, repetition </a:t>
            </a:r>
            <a:r>
              <a:rPr lang="en-US" dirty="0" smtClean="0"/>
              <a:t> </a:t>
            </a:r>
          </a:p>
          <a:p>
            <a:pPr marL="0" indent="0" algn="just">
              <a:buNone/>
            </a:pPr>
            <a:r>
              <a:rPr lang="en-US" dirty="0" smtClean="0"/>
              <a:t>– </a:t>
            </a:r>
            <a:r>
              <a:rPr lang="en-US" dirty="0">
                <a:solidFill>
                  <a:srgbClr val="00B050"/>
                </a:solidFill>
              </a:rPr>
              <a:t>Tabular design </a:t>
            </a:r>
            <a:r>
              <a:rPr lang="en-US" dirty="0" smtClean="0">
                <a:solidFill>
                  <a:srgbClr val="00B050"/>
                </a:solidFill>
              </a:rPr>
              <a:t>notation</a:t>
            </a:r>
          </a:p>
          <a:p>
            <a:pPr marL="0" indent="0" algn="just">
              <a:buNone/>
            </a:pPr>
            <a:r>
              <a:rPr lang="en-US" dirty="0" smtClean="0"/>
              <a:t> </a:t>
            </a:r>
            <a:r>
              <a:rPr lang="en-US" dirty="0"/>
              <a:t>– </a:t>
            </a:r>
            <a:r>
              <a:rPr lang="en-US" dirty="0">
                <a:solidFill>
                  <a:srgbClr val="00B050"/>
                </a:solidFill>
              </a:rPr>
              <a:t>Program design </a:t>
            </a:r>
            <a:r>
              <a:rPr lang="en-US" dirty="0" smtClean="0">
                <a:solidFill>
                  <a:srgbClr val="00B050"/>
                </a:solidFill>
              </a:rPr>
              <a:t>language</a:t>
            </a:r>
          </a:p>
          <a:p>
            <a:pPr marL="0" indent="0" algn="just">
              <a:buNone/>
            </a:pPr>
            <a:r>
              <a:rPr lang="en-US" dirty="0" smtClean="0"/>
              <a:t> </a:t>
            </a:r>
            <a:r>
              <a:rPr lang="en-US" dirty="0"/>
              <a:t>• Similar to a programming language; however, it uses </a:t>
            </a:r>
            <a:r>
              <a:rPr lang="en-US" dirty="0" smtClean="0"/>
              <a:t>narrative </a:t>
            </a:r>
            <a:r>
              <a:rPr lang="en-US" dirty="0"/>
              <a:t>text embedded directly within the program statements</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30</a:t>
            </a:fld>
            <a:endParaRPr lang="en-US"/>
          </a:p>
        </p:txBody>
      </p:sp>
    </p:spTree>
    <p:extLst>
      <p:ext uri="{BB962C8B-B14F-4D97-AF65-F5344CB8AC3E}">
        <p14:creationId xmlns:p14="http://schemas.microsoft.com/office/powerpoint/2010/main" val="572598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Design Notation</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9" name="Content Placeholder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95400" y="1369417"/>
            <a:ext cx="6705600" cy="5029200"/>
          </a:xfrm>
        </p:spPr>
      </p:pic>
      <p:sp>
        <p:nvSpPr>
          <p:cNvPr id="3" name="Slide Number Placeholder 2"/>
          <p:cNvSpPr>
            <a:spLocks noGrp="1"/>
          </p:cNvSpPr>
          <p:nvPr>
            <p:ph type="sldNum" sz="quarter" idx="12"/>
          </p:nvPr>
        </p:nvSpPr>
        <p:spPr/>
        <p:txBody>
          <a:bodyPr/>
          <a:lstStyle/>
          <a:p>
            <a:fld id="{6F62C5EA-EA67-4941-8B1A-2C577999F963}" type="slidenum">
              <a:rPr lang="en-US" smtClean="0"/>
              <a:t>31</a:t>
            </a:fld>
            <a:endParaRPr lang="en-US"/>
          </a:p>
        </p:txBody>
      </p:sp>
    </p:spTree>
    <p:extLst>
      <p:ext uri="{BB962C8B-B14F-4D97-AF65-F5344CB8AC3E}">
        <p14:creationId xmlns:p14="http://schemas.microsoft.com/office/powerpoint/2010/main" val="11603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Tabular Design Notation</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71600"/>
            <a:ext cx="8839200" cy="4985742"/>
          </a:xfrm>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3047318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Tabular Design Notation</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312267"/>
            <a:ext cx="6705600" cy="5029200"/>
          </a:xfrm>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33</a:t>
            </a:fld>
            <a:endParaRPr lang="en-US"/>
          </a:p>
        </p:txBody>
      </p:sp>
    </p:spTree>
    <p:extLst>
      <p:ext uri="{BB962C8B-B14F-4D97-AF65-F5344CB8AC3E}">
        <p14:creationId xmlns:p14="http://schemas.microsoft.com/office/powerpoint/2010/main" val="3242265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COMPONENT-BASED DEVELOPMENT </a:t>
            </a:r>
          </a:p>
        </p:txBody>
      </p:sp>
      <p:sp>
        <p:nvSpPr>
          <p:cNvPr id="3" name="Content Placeholder 2"/>
          <p:cNvSpPr>
            <a:spLocks noGrp="1"/>
          </p:cNvSpPr>
          <p:nvPr>
            <p:ph sz="quarter" idx="1"/>
          </p:nvPr>
        </p:nvSpPr>
        <p:spPr/>
        <p:txBody>
          <a:bodyPr>
            <a:normAutofit fontScale="92500" lnSpcReduction="20000"/>
          </a:bodyPr>
          <a:lstStyle/>
          <a:p>
            <a:pPr algn="just"/>
            <a:r>
              <a:rPr lang="en-US" dirty="0"/>
              <a:t>Component-based software engineering (CBSE) is a process that emphasizes the design and construction of computer-based systems using reusable software “components.” </a:t>
            </a:r>
            <a:endParaRPr lang="en-US" dirty="0" smtClean="0"/>
          </a:p>
          <a:p>
            <a:pPr algn="just"/>
            <a:r>
              <a:rPr lang="en-US" b="1" dirty="0" smtClean="0">
                <a:solidFill>
                  <a:srgbClr val="FFC000"/>
                </a:solidFill>
              </a:rPr>
              <a:t>Domain </a:t>
            </a:r>
            <a:r>
              <a:rPr lang="en-US" b="1" dirty="0">
                <a:solidFill>
                  <a:srgbClr val="FFC000"/>
                </a:solidFill>
              </a:rPr>
              <a:t>Engineering: </a:t>
            </a:r>
            <a:r>
              <a:rPr lang="en-US" dirty="0"/>
              <a:t>The intent of domain engineering is to identify, construct, catalog, and disseminate a set of software components that have applicability to existing and future software in a particular application domain. The overall goal is to establish mechanisms that enable software engineers to share these components—to reuse them—during work on new and existing systems. Domain engineering includes three major activities—analysis, construction, and dissemination.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2800777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COMPONENT-BASED DEVELOPMENT </a:t>
            </a:r>
            <a:endParaRPr lang="en-IN" sz="2000" dirty="0"/>
          </a:p>
        </p:txBody>
      </p:sp>
      <p:sp>
        <p:nvSpPr>
          <p:cNvPr id="3" name="Content Placeholder 2"/>
          <p:cNvSpPr>
            <a:spLocks noGrp="1"/>
          </p:cNvSpPr>
          <p:nvPr>
            <p:ph sz="quarter" idx="1"/>
          </p:nvPr>
        </p:nvSpPr>
        <p:spPr/>
        <p:txBody>
          <a:bodyPr>
            <a:normAutofit fontScale="92500" lnSpcReduction="10000"/>
          </a:bodyPr>
          <a:lstStyle/>
          <a:p>
            <a:pPr algn="just"/>
            <a:r>
              <a:rPr lang="en-US" b="1" dirty="0">
                <a:solidFill>
                  <a:srgbClr val="FFC000"/>
                </a:solidFill>
              </a:rPr>
              <a:t>Component Qualification, Adaptation, and Composition: </a:t>
            </a:r>
            <a:r>
              <a:rPr lang="en-US" dirty="0"/>
              <a:t>Domain engineering provides the library of reusable components that are required for component-based software engineering. Some of these reusable components are developed in-house, others can be extracted from existing applications, and still others may be acquired from third parties. Unfortunately, the existence of reusable components does not guarantee that these components can be integrated easily or effectively into the architecture chosen for a new application. It is for this reason that a sequence of component-based development actions is applied when a component is proposed for use.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1075522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b="1" dirty="0" smtClean="0"/>
              <a:t>               COMPONENT-BASED </a:t>
            </a:r>
            <a:r>
              <a:rPr lang="en-IN" sz="2800" b="1" dirty="0"/>
              <a:t>DEVELOPMENT </a:t>
            </a:r>
            <a:endParaRPr lang="en-IN" sz="2800" dirty="0"/>
          </a:p>
        </p:txBody>
      </p:sp>
      <p:sp>
        <p:nvSpPr>
          <p:cNvPr id="3" name="Content Placeholder 2"/>
          <p:cNvSpPr>
            <a:spLocks noGrp="1"/>
          </p:cNvSpPr>
          <p:nvPr>
            <p:ph sz="quarter" idx="1"/>
          </p:nvPr>
        </p:nvSpPr>
        <p:spPr/>
        <p:txBody>
          <a:bodyPr/>
          <a:lstStyle/>
          <a:p>
            <a:pPr algn="just"/>
            <a:r>
              <a:rPr lang="en-US" dirty="0"/>
              <a:t>Analysis and Design for Reuse</a:t>
            </a:r>
            <a:r>
              <a:rPr lang="en-US" dirty="0" smtClean="0"/>
              <a:t>:</a:t>
            </a:r>
          </a:p>
          <a:p>
            <a:pPr algn="just"/>
            <a:r>
              <a:rPr lang="en-US" dirty="0" smtClean="0"/>
              <a:t>Design </a:t>
            </a:r>
            <a:r>
              <a:rPr lang="en-US" dirty="0"/>
              <a:t>concepts such as abstraction, hiding, functional independence, refinement, and structured programming, along with object-oriented methods, testing, software quality assurance (SQA), and correctness verification methods all contribute to the creation of software components that are reusable.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36</a:t>
            </a:fld>
            <a:endParaRPr lang="en-US"/>
          </a:p>
        </p:txBody>
      </p:sp>
    </p:spTree>
    <p:extLst>
      <p:ext uri="{BB962C8B-B14F-4D97-AF65-F5344CB8AC3E}">
        <p14:creationId xmlns:p14="http://schemas.microsoft.com/office/powerpoint/2010/main" val="2277386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             </a:t>
            </a:r>
            <a:br>
              <a:rPr lang="en-IN" sz="3600" b="1" dirty="0" smtClean="0"/>
            </a:br>
            <a:r>
              <a:rPr lang="en-IN" sz="3600" b="1" dirty="0" smtClean="0"/>
              <a:t>              </a:t>
            </a:r>
            <a:r>
              <a:rPr lang="en-IN" sz="2700" b="1" dirty="0" smtClean="0"/>
              <a:t>COMPONENT-BASED </a:t>
            </a:r>
            <a:r>
              <a:rPr lang="en-IN" sz="2700" b="1" dirty="0"/>
              <a:t>DEVELOPMENT</a:t>
            </a:r>
            <a:endParaRPr lang="en-IN" sz="2700" dirty="0"/>
          </a:p>
        </p:txBody>
      </p:sp>
      <p:sp>
        <p:nvSpPr>
          <p:cNvPr id="3" name="Content Placeholder 2"/>
          <p:cNvSpPr>
            <a:spLocks noGrp="1"/>
          </p:cNvSpPr>
          <p:nvPr>
            <p:ph sz="quarter" idx="1"/>
          </p:nvPr>
        </p:nvSpPr>
        <p:spPr/>
        <p:txBody>
          <a:bodyPr>
            <a:normAutofit fontScale="92500" lnSpcReduction="20000"/>
          </a:bodyPr>
          <a:lstStyle/>
          <a:p>
            <a:pPr algn="just"/>
            <a:r>
              <a:rPr lang="en-US" dirty="0"/>
              <a:t>Classifying and Retrieving Components: Consider a large component repository. Tens of thousands of reusable software components reside in it</a:t>
            </a:r>
            <a:r>
              <a:rPr lang="en-US" dirty="0" smtClean="0"/>
              <a:t>.</a:t>
            </a:r>
          </a:p>
          <a:p>
            <a:pPr algn="just"/>
            <a:r>
              <a:rPr lang="en-US" dirty="0"/>
              <a:t>A reusable software component can be described in many ways, but an ideal description encompasses the 3C model—concept, content, and context. The concept of a software component is “a description of what the component does”. The interface to the component is fully described and the semantics—represented within the context of pre- and post conditions— is identified. The content of a component describes how the concept is realized. The context places a reusable software component within its domain of applicability.</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417156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Class-Based Component </a:t>
            </a:r>
            <a:r>
              <a:rPr lang="en-IN" sz="3200" b="1" dirty="0" smtClean="0">
                <a:latin typeface="Times New Roman" panose="02020603050405020304" pitchFamily="18" charset="0"/>
                <a:cs typeface="Times New Roman" panose="02020603050405020304" pitchFamily="18" charset="0"/>
              </a:rPr>
              <a:t>Design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Class-based component design</a:t>
            </a:r>
            <a:r>
              <a:rPr lang="en-US" dirty="0">
                <a:latin typeface="Times New Roman" panose="02020603050405020304" pitchFamily="18" charset="0"/>
                <a:cs typeface="Times New Roman" panose="02020603050405020304" pitchFamily="18" charset="0"/>
              </a:rPr>
              <a:t> is a method for designing software components. It uses a class or classes (a collection of related data items, and the operations needed to manipulate those items) to represent the component in question. Consider for a moment the email application on your personal computer. One component of this system might be an email message. If we define a class called '</a:t>
            </a:r>
            <a:r>
              <a:rPr lang="en-US" dirty="0" err="1">
                <a:latin typeface="Times New Roman" panose="02020603050405020304" pitchFamily="18" charset="0"/>
                <a:cs typeface="Times New Roman" panose="02020603050405020304" pitchFamily="18" charset="0"/>
              </a:rPr>
              <a:t>EmailMessage</a:t>
            </a:r>
            <a:r>
              <a:rPr lang="en-US" dirty="0">
                <a:latin typeface="Times New Roman" panose="02020603050405020304" pitchFamily="18" charset="0"/>
                <a:cs typeface="Times New Roman" panose="02020603050405020304" pitchFamily="18" charset="0"/>
              </a:rPr>
              <a:t>', then a data item might be 'message', and an operation that can be performed on 'message' might be '</a:t>
            </a:r>
            <a:r>
              <a:rPr lang="en-US" dirty="0" err="1">
                <a:latin typeface="Times New Roman" panose="02020603050405020304" pitchFamily="18" charset="0"/>
                <a:cs typeface="Times New Roman" panose="02020603050405020304" pitchFamily="18" charset="0"/>
              </a:rPr>
              <a:t>SendMessage</a:t>
            </a:r>
            <a:r>
              <a:rPr lang="en-US" dirty="0">
                <a:latin typeface="Times New Roman" panose="02020603050405020304" pitchFamily="18" charset="0"/>
                <a:cs typeface="Times New Roman" panose="02020603050405020304" pitchFamily="18" charset="0"/>
              </a:rPr>
              <a:t>'. It's likely that this will have more data and operations defined, but you get the idea.</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3212474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a:t>An individual </a:t>
            </a:r>
            <a:r>
              <a:rPr lang="en-US" b="1" dirty="0"/>
              <a:t>software component</a:t>
            </a:r>
            <a:r>
              <a:rPr lang="en-US" dirty="0"/>
              <a:t> is a </a:t>
            </a:r>
            <a:r>
              <a:rPr lang="en-US" u="sng" dirty="0"/>
              <a:t>software package</a:t>
            </a:r>
            <a:r>
              <a:rPr lang="en-US" dirty="0"/>
              <a:t>, a </a:t>
            </a:r>
            <a:r>
              <a:rPr lang="en-US" u="sng" dirty="0"/>
              <a:t>web service</a:t>
            </a:r>
            <a:r>
              <a:rPr lang="en-US" dirty="0"/>
              <a:t>, a </a:t>
            </a:r>
            <a:r>
              <a:rPr lang="en-US" u="sng" dirty="0"/>
              <a:t>web resource</a:t>
            </a:r>
            <a:r>
              <a:rPr lang="en-US" dirty="0"/>
              <a:t>, or a </a:t>
            </a:r>
            <a:r>
              <a:rPr lang="en-US" u="sng" dirty="0"/>
              <a:t>module</a:t>
            </a:r>
            <a:r>
              <a:rPr lang="en-US" dirty="0"/>
              <a:t> that encapsulates a set of related </a:t>
            </a:r>
            <a:r>
              <a:rPr lang="en-US" u="sng" dirty="0"/>
              <a:t>functions</a:t>
            </a:r>
            <a:r>
              <a:rPr lang="en-US" dirty="0"/>
              <a:t> (or data</a:t>
            </a:r>
            <a:r>
              <a:rPr lang="en-US" dirty="0" smtClean="0"/>
              <a:t>).</a:t>
            </a:r>
          </a:p>
          <a:p>
            <a:pPr algn="just"/>
            <a:r>
              <a:rPr lang="en-US" dirty="0"/>
              <a:t>All system processes are placed into separate components so that all of the data and functions inside each component are semantically related (just as with the contents of classes). Because of this principle, it is often said that components are </a:t>
            </a:r>
            <a:r>
              <a:rPr lang="en-US" i="1" dirty="0"/>
              <a:t>modular</a:t>
            </a:r>
            <a:r>
              <a:rPr lang="en-US" dirty="0"/>
              <a:t> and </a:t>
            </a:r>
            <a:r>
              <a:rPr lang="en-US" i="1" dirty="0"/>
              <a:t>cohesive</a:t>
            </a:r>
            <a:r>
              <a:rPr lang="en-US" dirty="0"/>
              <a: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Rectangle 1"/>
          <p:cNvSpPr>
            <a:spLocks noGrp="1" noChangeArrowheads="1"/>
          </p:cNvSpPr>
          <p:nvPr>
            <p:ph type="title"/>
          </p:nvPr>
        </p:nvSpPr>
        <p:spPr bwMode="auto">
          <a:xfrm>
            <a:off x="2142926" y="266131"/>
            <a:ext cx="6626352"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Designing Class based components, traditional Components</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4134016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component?</a:t>
            </a:r>
          </a:p>
        </p:txBody>
      </p:sp>
      <p:sp>
        <p:nvSpPr>
          <p:cNvPr id="3" name="Content Placeholder 2"/>
          <p:cNvSpPr>
            <a:spLocks noGrp="1"/>
          </p:cNvSpPr>
          <p:nvPr>
            <p:ph sz="quarter" idx="1"/>
          </p:nvPr>
        </p:nvSpPr>
        <p:spPr/>
        <p:txBody>
          <a:bodyPr/>
          <a:lstStyle/>
          <a:p>
            <a:pPr algn="just"/>
            <a:r>
              <a:rPr lang="en-US" dirty="0"/>
              <a:t>A component is a basic building block for the computer software</a:t>
            </a:r>
            <a:r>
              <a:rPr lang="en-US" dirty="0" smtClean="0"/>
              <a:t>.</a:t>
            </a:r>
          </a:p>
          <a:p>
            <a:pPr algn="just"/>
            <a:r>
              <a:rPr lang="en-US" dirty="0" smtClean="0"/>
              <a:t>It </a:t>
            </a:r>
            <a:r>
              <a:rPr lang="en-US" dirty="0"/>
              <a:t>is a higher level abstractions defined by their interfaces. </a:t>
            </a:r>
            <a:endParaRPr lang="en-US" dirty="0" smtClean="0"/>
          </a:p>
          <a:p>
            <a:pPr algn="just"/>
            <a:r>
              <a:rPr lang="en-US" dirty="0" smtClean="0"/>
              <a:t>It </a:t>
            </a:r>
            <a:r>
              <a:rPr lang="en-US" dirty="0"/>
              <a:t>helps in achieving the objectives &amp; requirements of system to be built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157465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               Designing </a:t>
            </a:r>
            <a:r>
              <a:rPr lang="en-US" sz="2400" b="1" dirty="0"/>
              <a:t>Class based components, traditional Components</a:t>
            </a:r>
            <a:endParaRPr lang="en-IN" sz="2400" dirty="0"/>
          </a:p>
        </p:txBody>
      </p:sp>
      <p:sp>
        <p:nvSpPr>
          <p:cNvPr id="3" name="Content Placeholder 2"/>
          <p:cNvSpPr>
            <a:spLocks noGrp="1"/>
          </p:cNvSpPr>
          <p:nvPr>
            <p:ph sz="quarter" idx="1"/>
          </p:nvPr>
        </p:nvSpPr>
        <p:spPr/>
        <p:txBody>
          <a:bodyPr>
            <a:normAutofit fontScale="92500" lnSpcReduction="10000"/>
          </a:bodyPr>
          <a:lstStyle/>
          <a:p>
            <a:pPr algn="just"/>
            <a:r>
              <a:rPr lang="en-US" dirty="0"/>
              <a:t>With regard to system-wide co-ordination, components communicate with each other via </a:t>
            </a:r>
            <a:r>
              <a:rPr lang="en-US" i="1" dirty="0"/>
              <a:t>interfaces</a:t>
            </a:r>
            <a:r>
              <a:rPr lang="en-US" dirty="0"/>
              <a:t>. When a component offers services to the rest of the system, it adopts a </a:t>
            </a:r>
            <a:r>
              <a:rPr lang="en-US" i="1" dirty="0"/>
              <a:t>provided</a:t>
            </a:r>
            <a:r>
              <a:rPr lang="en-US" dirty="0"/>
              <a:t> interface that specifies the services that other components can utilize, and how they can do so. This interface can be seen as a signature of the component - the client does not need to know about the inner workings of the component (implementation) in order to make use of it. This principle results in components referred to as </a:t>
            </a:r>
            <a:r>
              <a:rPr lang="en-US" i="1" u="sng" dirty="0"/>
              <a:t>encapsulated</a:t>
            </a:r>
            <a:r>
              <a:rPr lang="en-US" dirty="0"/>
              <a:t>. The</a:t>
            </a:r>
            <a:r>
              <a:rPr lang="en-US" i="1" dirty="0"/>
              <a:t> </a:t>
            </a:r>
            <a:r>
              <a:rPr lang="en-US" u="sng" dirty="0"/>
              <a:t>UML</a:t>
            </a:r>
            <a:r>
              <a:rPr lang="en-US" i="1" dirty="0"/>
              <a:t> </a:t>
            </a:r>
            <a:r>
              <a:rPr lang="en-US" dirty="0"/>
              <a:t>illustrations within this article represent provided interfaces by a lollipop-symbol</a:t>
            </a:r>
            <a:r>
              <a:rPr lang="en-US" i="1" dirty="0"/>
              <a:t> </a:t>
            </a:r>
            <a:r>
              <a:rPr lang="en-US" dirty="0"/>
              <a:t>attached to the outer edge of the component.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2433468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                  Designing </a:t>
            </a:r>
            <a:r>
              <a:rPr lang="en-US" sz="2400" b="1" dirty="0"/>
              <a:t>Class based components, traditional Components</a:t>
            </a:r>
            <a:endParaRPr lang="en-IN" sz="24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descr="https://img.brainkart.com/extra/tY2PBDn.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28600" y="1551765"/>
            <a:ext cx="5867400" cy="46966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0" y="1676400"/>
            <a:ext cx="2895600" cy="3970318"/>
          </a:xfrm>
          <a:prstGeom prst="rect">
            <a:avLst/>
          </a:prstGeom>
        </p:spPr>
        <p:txBody>
          <a:bodyPr wrap="square">
            <a:spAutoFit/>
          </a:bodyPr>
          <a:lstStyle/>
          <a:p>
            <a:pPr algn="just"/>
            <a:r>
              <a:rPr lang="en-US" sz="2800" dirty="0">
                <a:solidFill>
                  <a:srgbClr val="0070C0"/>
                </a:solidFill>
                <a:latin typeface="Times New Roman" panose="02020603050405020304" pitchFamily="18" charset="0"/>
              </a:rPr>
              <a:t>A simple example of several software components - pictured within a hypothetical holiday-reservation system represented in </a:t>
            </a:r>
            <a:r>
              <a:rPr lang="en-US" sz="2800" u="sng" dirty="0">
                <a:solidFill>
                  <a:srgbClr val="0070C0"/>
                </a:solidFill>
                <a:latin typeface="Times New Roman" panose="02020603050405020304" pitchFamily="18" charset="0"/>
              </a:rPr>
              <a:t>UML</a:t>
            </a:r>
            <a:endParaRPr lang="en-IN" sz="2800" dirty="0">
              <a:solidFill>
                <a:srgbClr val="0070C0"/>
              </a:solidFill>
            </a:endParaRPr>
          </a:p>
        </p:txBody>
      </p:sp>
      <p:sp>
        <p:nvSpPr>
          <p:cNvPr id="3" name="Slide Number Placeholder 2"/>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1187079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                  Designing </a:t>
            </a:r>
            <a:r>
              <a:rPr lang="en-US" sz="2400" b="1" dirty="0"/>
              <a:t>Class based components, traditional Components</a:t>
            </a:r>
            <a:endParaRPr lang="en-IN" sz="24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301752" y="1527048"/>
            <a:ext cx="8534400" cy="4119670"/>
          </a:xfrm>
        </p:spPr>
        <p:txBody>
          <a:bodyPr>
            <a:normAutofit/>
          </a:bodyPr>
          <a:lstStyle/>
          <a:p>
            <a:pPr algn="just"/>
            <a:r>
              <a:rPr lang="en-US" dirty="0"/>
              <a:t>Another important attribute of components is that they are </a:t>
            </a:r>
            <a:r>
              <a:rPr lang="en-US" i="1" dirty="0"/>
              <a:t>substitutable</a:t>
            </a:r>
            <a:r>
              <a:rPr lang="en-US" dirty="0"/>
              <a:t>, so that a component can replace another (at design time or run-time), if the successor component meets the requirements of the initial component (expressed via the interfaces). Consequently, components can be replaced with either an updated version or an alternative without breaking the system in which the component operates.</a:t>
            </a:r>
            <a:endParaRPr lang="en-IN" dirty="0"/>
          </a:p>
        </p:txBody>
      </p:sp>
      <p:sp>
        <p:nvSpPr>
          <p:cNvPr id="5" name="Slide Number Placeholder 4"/>
          <p:cNvSpPr>
            <a:spLocks noGrp="1"/>
          </p:cNvSpPr>
          <p:nvPr>
            <p:ph type="sldNum" sz="quarter" idx="12"/>
          </p:nvPr>
        </p:nvSpPr>
        <p:spPr/>
        <p:txBody>
          <a:bodyPr/>
          <a:lstStyle/>
          <a:p>
            <a:fld id="{6F62C5EA-EA67-4941-8B1A-2C577999F963}" type="slidenum">
              <a:rPr lang="en-US" smtClean="0"/>
              <a:t>42</a:t>
            </a:fld>
            <a:endParaRPr lang="en-US"/>
          </a:p>
        </p:txBody>
      </p:sp>
    </p:spTree>
    <p:extLst>
      <p:ext uri="{BB962C8B-B14F-4D97-AF65-F5344CB8AC3E}">
        <p14:creationId xmlns:p14="http://schemas.microsoft.com/office/powerpoint/2010/main" val="2377144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                  Designing </a:t>
            </a:r>
            <a:r>
              <a:rPr lang="en-US" sz="2400" b="1" dirty="0"/>
              <a:t>Class based components, traditional Components</a:t>
            </a:r>
            <a:endParaRPr lang="en-IN" sz="24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301752" y="1527048"/>
            <a:ext cx="8534400" cy="4119670"/>
          </a:xfrm>
        </p:spPr>
        <p:txBody>
          <a:bodyPr>
            <a:normAutofit fontScale="92500" lnSpcReduction="10000"/>
          </a:bodyPr>
          <a:lstStyle/>
          <a:p>
            <a:pPr algn="just"/>
            <a:r>
              <a:rPr lang="en-US" dirty="0"/>
              <a:t>As a </a:t>
            </a:r>
            <a:r>
              <a:rPr lang="en-US" u="sng" dirty="0"/>
              <a:t>general rule of thumb</a:t>
            </a:r>
            <a:r>
              <a:rPr lang="en-US" dirty="0"/>
              <a:t> for engineers substituting components, component B can immediately replace component A, if component B provides at least what component A provided and uses no more than what component A used</a:t>
            </a:r>
            <a:r>
              <a:rPr lang="en-US" dirty="0" smtClean="0"/>
              <a:t>.</a:t>
            </a:r>
          </a:p>
          <a:p>
            <a:pPr algn="just"/>
            <a:r>
              <a:rPr lang="en-US" dirty="0"/>
              <a:t>Software components often take the form of </a:t>
            </a:r>
            <a:r>
              <a:rPr lang="en-US" u="sng" dirty="0"/>
              <a:t>objects</a:t>
            </a:r>
            <a:r>
              <a:rPr lang="en-US" dirty="0"/>
              <a:t> (not </a:t>
            </a:r>
            <a:r>
              <a:rPr lang="en-US" u="sng" dirty="0"/>
              <a:t>classes</a:t>
            </a:r>
            <a:r>
              <a:rPr lang="en-US" dirty="0"/>
              <a:t>) or collections of objects (from </a:t>
            </a:r>
            <a:r>
              <a:rPr lang="en-US" u="sng" dirty="0"/>
              <a:t>object-oriented programming</a:t>
            </a:r>
            <a:r>
              <a:rPr lang="en-US" dirty="0"/>
              <a:t>), in some binary or textual form, adhering to some </a:t>
            </a:r>
            <a:r>
              <a:rPr lang="en-US" u="sng" dirty="0"/>
              <a:t>interface description language</a:t>
            </a:r>
            <a:r>
              <a:rPr lang="en-US" dirty="0"/>
              <a:t> (IDL) so that the component may exist autonomously from other components in a </a:t>
            </a:r>
            <a:r>
              <a:rPr lang="en-US" u="sng" dirty="0"/>
              <a:t>computer</a:t>
            </a:r>
            <a:r>
              <a:rPr lang="en-US" dirty="0"/>
              <a:t>.</a:t>
            </a:r>
            <a:endParaRPr lang="en-IN" dirty="0"/>
          </a:p>
        </p:txBody>
      </p:sp>
      <p:sp>
        <p:nvSpPr>
          <p:cNvPr id="5" name="Slide Number Placeholder 4"/>
          <p:cNvSpPr>
            <a:spLocks noGrp="1"/>
          </p:cNvSpPr>
          <p:nvPr>
            <p:ph type="sldNum" sz="quarter" idx="12"/>
          </p:nvPr>
        </p:nvSpPr>
        <p:spPr/>
        <p:txBody>
          <a:bodyPr/>
          <a:lstStyle/>
          <a:p>
            <a:fld id="{6F62C5EA-EA67-4941-8B1A-2C577999F963}" type="slidenum">
              <a:rPr lang="en-US" smtClean="0"/>
              <a:t>43</a:t>
            </a:fld>
            <a:endParaRPr lang="en-US"/>
          </a:p>
        </p:txBody>
      </p:sp>
    </p:spTree>
    <p:extLst>
      <p:ext uri="{BB962C8B-B14F-4D97-AF65-F5344CB8AC3E}">
        <p14:creationId xmlns:p14="http://schemas.microsoft.com/office/powerpoint/2010/main" val="331780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                  Designing </a:t>
            </a:r>
            <a:r>
              <a:rPr lang="en-US" sz="2400" b="1" dirty="0"/>
              <a:t>Class based components, traditional Components</a:t>
            </a:r>
            <a:endParaRPr lang="en-IN" sz="24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301752" y="1527048"/>
            <a:ext cx="8534400" cy="4119670"/>
          </a:xfrm>
        </p:spPr>
        <p:txBody>
          <a:bodyPr>
            <a:normAutofit/>
          </a:bodyPr>
          <a:lstStyle/>
          <a:p>
            <a:pPr algn="just"/>
            <a:r>
              <a:rPr lang="en-US" u="sng" dirty="0"/>
              <a:t>Reusability</a:t>
            </a:r>
            <a:r>
              <a:rPr lang="en-US" dirty="0"/>
              <a:t> is an important characteristic of a high-quality software component. Programmers should design and implement software components in such a way that many different programs can reuse them. Furthermore, </a:t>
            </a:r>
            <a:r>
              <a:rPr lang="en-US" u="sng" dirty="0"/>
              <a:t>component-based usability testing</a:t>
            </a:r>
            <a:r>
              <a:rPr lang="en-US" dirty="0"/>
              <a:t> should be considered when software components directly interact with users.</a:t>
            </a:r>
            <a:endParaRPr lang="en-IN" dirty="0"/>
          </a:p>
        </p:txBody>
      </p:sp>
      <p:sp>
        <p:nvSpPr>
          <p:cNvPr id="5" name="Slide Number Placeholder 4"/>
          <p:cNvSpPr>
            <a:spLocks noGrp="1"/>
          </p:cNvSpPr>
          <p:nvPr>
            <p:ph type="sldNum" sz="quarter" idx="12"/>
          </p:nvPr>
        </p:nvSpPr>
        <p:spPr/>
        <p:txBody>
          <a:bodyPr/>
          <a:lstStyle/>
          <a:p>
            <a:fld id="{6F62C5EA-EA67-4941-8B1A-2C577999F963}" type="slidenum">
              <a:rPr lang="en-US" smtClean="0"/>
              <a:t>44</a:t>
            </a:fld>
            <a:endParaRPr lang="en-US"/>
          </a:p>
        </p:txBody>
      </p:sp>
    </p:spTree>
    <p:extLst>
      <p:ext uri="{BB962C8B-B14F-4D97-AF65-F5344CB8AC3E}">
        <p14:creationId xmlns:p14="http://schemas.microsoft.com/office/powerpoint/2010/main" val="15663354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t>
            </a:r>
            <a:br>
              <a:rPr lang="en-IN" sz="2800" b="1" dirty="0" smtClean="0"/>
            </a:br>
            <a:r>
              <a:rPr lang="en-IN" sz="2800" b="1" dirty="0"/>
              <a:t/>
            </a:r>
            <a:br>
              <a:rPr lang="en-IN" sz="2800" b="1" dirty="0"/>
            </a:br>
            <a:r>
              <a:rPr lang="en-IN" sz="2800" b="1" dirty="0" smtClean="0"/>
              <a:t/>
            </a:r>
            <a:br>
              <a:rPr lang="en-IN" sz="2800" b="1" dirty="0" smtClean="0"/>
            </a:br>
            <a:r>
              <a:rPr lang="en-IN" sz="2800" b="1" dirty="0"/>
              <a:t> </a:t>
            </a:r>
            <a:r>
              <a:rPr lang="en-IN" sz="2800" b="1" dirty="0" smtClean="0"/>
              <a:t>        Class-based </a:t>
            </a:r>
            <a:r>
              <a:rPr lang="en-IN" sz="2800" b="1" dirty="0"/>
              <a:t>design components</a:t>
            </a:r>
            <a:br>
              <a:rPr lang="en-IN" sz="2800" b="1" dirty="0"/>
            </a:br>
            <a:r>
              <a:rPr lang="en-IN" sz="2800" b="1" dirty="0" smtClean="0"/>
              <a:t>Summary</a:t>
            </a:r>
            <a:endParaRPr lang="en-IN" sz="2800" b="1" dirty="0"/>
          </a:p>
        </p:txBody>
      </p:sp>
      <p:sp>
        <p:nvSpPr>
          <p:cNvPr id="3" name="Content Placeholder 2"/>
          <p:cNvSpPr>
            <a:spLocks noGrp="1"/>
          </p:cNvSpPr>
          <p:nvPr>
            <p:ph sz="quarter" idx="1"/>
          </p:nvPr>
        </p:nvSpPr>
        <p:spPr>
          <a:xfrm>
            <a:off x="152400" y="1371600"/>
            <a:ext cx="8915400" cy="4727448"/>
          </a:xfrm>
        </p:spPr>
        <p:txBody>
          <a:bodyPr>
            <a:noAutofit/>
          </a:bodyPr>
          <a:lstStyle/>
          <a:p>
            <a:r>
              <a:rPr lang="en-US" sz="2000" b="1" dirty="0"/>
              <a:t>The principles for class-based design component are as follows</a:t>
            </a:r>
            <a:r>
              <a:rPr lang="en-US" sz="2000" b="1" dirty="0" smtClean="0"/>
              <a:t>:</a:t>
            </a:r>
          </a:p>
          <a:p>
            <a:r>
              <a:rPr lang="en-US" sz="2000" b="1" dirty="0"/>
              <a:t>Open Closed Principle (OCP)</a:t>
            </a:r>
            <a:r>
              <a:rPr lang="en-US" sz="2000" dirty="0"/>
              <a:t/>
            </a:r>
            <a:br>
              <a:rPr lang="en-US" sz="2000" dirty="0"/>
            </a:br>
            <a:r>
              <a:rPr lang="en-US" sz="2000" dirty="0"/>
              <a:t>Any module in OCP should be available for extension and modification.</a:t>
            </a:r>
            <a:br>
              <a:rPr lang="en-US" sz="2000" dirty="0"/>
            </a:br>
            <a:r>
              <a:rPr lang="en-US" sz="2000" dirty="0"/>
              <a:t/>
            </a:r>
            <a:br>
              <a:rPr lang="en-US" sz="2000" dirty="0"/>
            </a:br>
            <a:r>
              <a:rPr lang="en-US" sz="2000" b="1" dirty="0"/>
              <a:t>The </a:t>
            </a:r>
            <a:r>
              <a:rPr lang="en-US" sz="2000" b="1" dirty="0" err="1"/>
              <a:t>Liskov</a:t>
            </a:r>
            <a:r>
              <a:rPr lang="en-US" sz="2000" b="1" dirty="0"/>
              <a:t> Substitution Principle (LSP</a:t>
            </a:r>
            <a:r>
              <a:rPr lang="en-US" sz="2000" b="1" dirty="0" smtClean="0"/>
              <a:t>)</a:t>
            </a:r>
          </a:p>
          <a:p>
            <a:r>
              <a:rPr lang="en-US" sz="2000" dirty="0" smtClean="0"/>
              <a:t>The </a:t>
            </a:r>
            <a:r>
              <a:rPr lang="en-US" sz="2000" dirty="0"/>
              <a:t>subclass must be substitutable for their base class.</a:t>
            </a:r>
          </a:p>
          <a:p>
            <a:r>
              <a:rPr lang="en-US" sz="2000" dirty="0"/>
              <a:t>This principle was suggested by </a:t>
            </a:r>
            <a:r>
              <a:rPr lang="en-US" sz="2000" dirty="0" err="1"/>
              <a:t>Liskov</a:t>
            </a:r>
            <a:r>
              <a:rPr lang="en-US" sz="2000" dirty="0"/>
              <a:t>.</a:t>
            </a:r>
          </a:p>
          <a:p>
            <a:r>
              <a:rPr lang="en-US" sz="2000" b="1" dirty="0"/>
              <a:t>Dependency Inversion Principle (DIP</a:t>
            </a:r>
            <a:r>
              <a:rPr lang="en-US" sz="2000" b="1" dirty="0" smtClean="0"/>
              <a:t>)</a:t>
            </a:r>
          </a:p>
          <a:p>
            <a:r>
              <a:rPr lang="en-US" sz="2000" dirty="0" smtClean="0"/>
              <a:t>It </a:t>
            </a:r>
            <a:r>
              <a:rPr lang="en-US" sz="2000" dirty="0"/>
              <a:t>depends on the abstraction and not on concretion.</a:t>
            </a:r>
          </a:p>
          <a:p>
            <a:r>
              <a:rPr lang="en-US" sz="2000" dirty="0"/>
              <a:t>Abstraction is the place where the design is extended without difficulty.</a:t>
            </a:r>
          </a:p>
          <a:p>
            <a:r>
              <a:rPr lang="en-US" sz="2000" b="1" dirty="0"/>
              <a:t>The Interface Segregation Principle (ISP)</a:t>
            </a:r>
            <a:r>
              <a:rPr lang="en-US" sz="2000" dirty="0"/>
              <a:t/>
            </a:r>
            <a:br>
              <a:rPr lang="en-US" sz="2000" dirty="0"/>
            </a:br>
            <a:r>
              <a:rPr lang="en-US" sz="2000" dirty="0"/>
              <a:t>Many client specific interfaces is better than the general purpose interface.</a:t>
            </a:r>
            <a:br>
              <a:rPr lang="en-US" sz="2000" dirty="0"/>
            </a:br>
            <a:r>
              <a:rPr lang="en-US" sz="2000" dirty="0"/>
              <a:t/>
            </a:r>
            <a:br>
              <a:rPr lang="en-US" sz="2000" dirty="0"/>
            </a:br>
            <a:endParaRPr lang="en-IN" sz="20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45</a:t>
            </a:fld>
            <a:endParaRPr lang="en-US"/>
          </a:p>
        </p:txBody>
      </p:sp>
    </p:spTree>
    <p:extLst>
      <p:ext uri="{BB962C8B-B14F-4D97-AF65-F5344CB8AC3E}">
        <p14:creationId xmlns:p14="http://schemas.microsoft.com/office/powerpoint/2010/main" val="4123683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t>
            </a:r>
            <a:br>
              <a:rPr lang="en-IN" sz="2800" b="1" dirty="0" smtClean="0"/>
            </a:br>
            <a:r>
              <a:rPr lang="en-IN" sz="2800" b="1" dirty="0"/>
              <a:t/>
            </a:r>
            <a:br>
              <a:rPr lang="en-IN" sz="2800" b="1" dirty="0"/>
            </a:br>
            <a:r>
              <a:rPr lang="en-IN" sz="2800" b="1" dirty="0" smtClean="0"/>
              <a:t/>
            </a:r>
            <a:br>
              <a:rPr lang="en-IN" sz="2800" b="1" dirty="0" smtClean="0"/>
            </a:br>
            <a:r>
              <a:rPr lang="en-IN" sz="2800" b="1" dirty="0"/>
              <a:t> </a:t>
            </a:r>
            <a:r>
              <a:rPr lang="en-IN" sz="2800" b="1" dirty="0" smtClean="0"/>
              <a:t>        Class-based </a:t>
            </a:r>
            <a:r>
              <a:rPr lang="en-IN" sz="2800" b="1" dirty="0"/>
              <a:t>design components</a:t>
            </a:r>
            <a:br>
              <a:rPr lang="en-IN" sz="2800" b="1" dirty="0"/>
            </a:br>
            <a:r>
              <a:rPr lang="en-IN" sz="2800" b="1" dirty="0" smtClean="0"/>
              <a:t>Summary</a:t>
            </a:r>
            <a:endParaRPr lang="en-IN" sz="2800" b="1" dirty="0"/>
          </a:p>
        </p:txBody>
      </p:sp>
      <p:sp>
        <p:nvSpPr>
          <p:cNvPr id="3" name="Content Placeholder 2"/>
          <p:cNvSpPr>
            <a:spLocks noGrp="1"/>
          </p:cNvSpPr>
          <p:nvPr>
            <p:ph sz="quarter" idx="1"/>
          </p:nvPr>
        </p:nvSpPr>
        <p:spPr>
          <a:xfrm>
            <a:off x="152400" y="1371600"/>
            <a:ext cx="8915400" cy="4727448"/>
          </a:xfrm>
        </p:spPr>
        <p:txBody>
          <a:bodyPr>
            <a:noAutofit/>
          </a:bodyPr>
          <a:lstStyle/>
          <a:p>
            <a:r>
              <a:rPr lang="en-US" sz="2000" b="1" dirty="0"/>
              <a:t>The principles for class-based design component are as follows</a:t>
            </a:r>
            <a:r>
              <a:rPr lang="en-US" sz="2000" b="1" dirty="0" smtClean="0"/>
              <a:t>:</a:t>
            </a:r>
          </a:p>
          <a:p>
            <a:pPr marL="0" indent="0">
              <a:buNone/>
            </a:pPr>
            <a:r>
              <a:rPr lang="en-US" sz="2000" dirty="0"/>
              <a:t/>
            </a:r>
            <a:br>
              <a:rPr lang="en-US" sz="2000" dirty="0"/>
            </a:br>
            <a:r>
              <a:rPr lang="en-US" sz="2000" dirty="0"/>
              <a:t/>
            </a:r>
            <a:br>
              <a:rPr lang="en-US" sz="2000" dirty="0"/>
            </a:br>
            <a:r>
              <a:rPr lang="en-US" sz="2000" b="1" dirty="0"/>
              <a:t>The Release Reuse Equivalency Principle (REP</a:t>
            </a:r>
            <a:r>
              <a:rPr lang="en-US" sz="2000" b="1" dirty="0" smtClean="0"/>
              <a:t>)</a:t>
            </a:r>
          </a:p>
          <a:p>
            <a:r>
              <a:rPr lang="en-US" sz="2000" dirty="0" smtClean="0"/>
              <a:t>A </a:t>
            </a:r>
            <a:r>
              <a:rPr lang="en-US" sz="2000" dirty="0"/>
              <a:t>fragment of reuse is the fragment of release.</a:t>
            </a:r>
          </a:p>
          <a:p>
            <a:r>
              <a:rPr lang="en-US" sz="2000" dirty="0"/>
              <a:t>The class components are designed for reuse which is an indirect contract between the developer and the user.</a:t>
            </a:r>
          </a:p>
          <a:p>
            <a:r>
              <a:rPr lang="en-US" sz="2000" b="1" dirty="0"/>
              <a:t>The common closure principle (CCP)</a:t>
            </a:r>
            <a:r>
              <a:rPr lang="en-US" sz="2000" dirty="0"/>
              <a:t/>
            </a:r>
            <a:br>
              <a:rPr lang="en-US" sz="2000" dirty="0"/>
            </a:br>
            <a:r>
              <a:rPr lang="en-US" sz="2000" dirty="0"/>
              <a:t>The classes change and belong together </a:t>
            </a:r>
            <a:r>
              <a:rPr lang="en-US" sz="2000" dirty="0" smtClean="0"/>
              <a:t>i.e. </a:t>
            </a:r>
            <a:r>
              <a:rPr lang="en-US" sz="2000" dirty="0"/>
              <a:t>the classes are packaged as part of design which should have the same address and functional area.</a:t>
            </a:r>
            <a:br>
              <a:rPr lang="en-US" sz="2000" dirty="0"/>
            </a:br>
            <a:r>
              <a:rPr lang="en-US" sz="2000" dirty="0"/>
              <a:t/>
            </a:r>
            <a:br>
              <a:rPr lang="en-US" sz="2000" dirty="0"/>
            </a:br>
            <a:r>
              <a:rPr lang="en-US" sz="2000" b="1" dirty="0"/>
              <a:t>The Common Reuse Principle (CRP)</a:t>
            </a:r>
            <a:r>
              <a:rPr lang="en-US" sz="2000" dirty="0"/>
              <a:t/>
            </a:r>
            <a:br>
              <a:rPr lang="en-US" sz="2000" dirty="0"/>
            </a:br>
            <a:r>
              <a:rPr lang="en-US" sz="2000" dirty="0"/>
              <a:t>The classes that are not reused together should not be grouped together.</a:t>
            </a:r>
            <a:endParaRPr lang="en-IN" sz="20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46</a:t>
            </a:fld>
            <a:endParaRPr lang="en-US"/>
          </a:p>
        </p:txBody>
      </p:sp>
    </p:spTree>
    <p:extLst>
      <p:ext uri="{BB962C8B-B14F-4D97-AF65-F5344CB8AC3E}">
        <p14:creationId xmlns:p14="http://schemas.microsoft.com/office/powerpoint/2010/main" val="1516660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 Question</a:t>
            </a:r>
            <a:endParaRPr lang="en-IN" b="1" dirty="0"/>
          </a:p>
        </p:txBody>
      </p:sp>
      <p:sp>
        <p:nvSpPr>
          <p:cNvPr id="3" name="Content Placeholder 2"/>
          <p:cNvSpPr>
            <a:spLocks noGrp="1"/>
          </p:cNvSpPr>
          <p:nvPr>
            <p:ph sz="quarter" idx="1"/>
          </p:nvPr>
        </p:nvSpPr>
        <p:spPr/>
        <p:txBody>
          <a:bodyPr>
            <a:normAutofit/>
          </a:bodyPr>
          <a:lstStyle/>
          <a:p>
            <a:pPr marL="0" indent="0">
              <a:buNone/>
            </a:pPr>
            <a:endParaRPr lang="en-IN" sz="4000" dirty="0" smtClean="0"/>
          </a:p>
          <a:p>
            <a:pPr marL="0" indent="0">
              <a:buNone/>
            </a:pPr>
            <a:endParaRPr lang="en-IN" sz="4000" dirty="0"/>
          </a:p>
          <a:p>
            <a:pPr marL="0" indent="0" algn="ctr">
              <a:buNone/>
            </a:pPr>
            <a:r>
              <a:rPr lang="en-IN" sz="4000" dirty="0" smtClean="0">
                <a:solidFill>
                  <a:srgbClr val="0070C0"/>
                </a:solidFill>
              </a:rPr>
              <a:t>Draw the Level 1 of DFD of Result management system</a:t>
            </a:r>
            <a:endParaRPr lang="en-IN" sz="4000" dirty="0">
              <a:solidFill>
                <a:srgbClr val="0070C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47</a:t>
            </a:fld>
            <a:endParaRPr lang="en-US"/>
          </a:p>
        </p:txBody>
      </p:sp>
    </p:spTree>
    <p:extLst>
      <p:ext uri="{BB962C8B-B14F-4D97-AF65-F5344CB8AC3E}">
        <p14:creationId xmlns:p14="http://schemas.microsoft.com/office/powerpoint/2010/main" val="8490232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IN"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71600"/>
            <a:ext cx="8839200" cy="5224496"/>
          </a:xfrm>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48</a:t>
            </a:fld>
            <a:endParaRPr lang="en-US"/>
          </a:p>
        </p:txBody>
      </p:sp>
    </p:spTree>
    <p:extLst>
      <p:ext uri="{BB962C8B-B14F-4D97-AF65-F5344CB8AC3E}">
        <p14:creationId xmlns:p14="http://schemas.microsoft.com/office/powerpoint/2010/main" val="392982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49</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Definition </a:t>
            </a:r>
            <a:r>
              <a:rPr lang="en-IN" b="1" dirty="0"/>
              <a:t>for a component</a:t>
            </a:r>
          </a:p>
        </p:txBody>
      </p:sp>
      <p:sp>
        <p:nvSpPr>
          <p:cNvPr id="3" name="Content Placeholder 2"/>
          <p:cNvSpPr>
            <a:spLocks noGrp="1"/>
          </p:cNvSpPr>
          <p:nvPr>
            <p:ph sz="quarter" idx="1"/>
          </p:nvPr>
        </p:nvSpPr>
        <p:spPr/>
        <p:txBody>
          <a:bodyPr/>
          <a:lstStyle/>
          <a:p>
            <a:pPr algn="just"/>
            <a:r>
              <a:rPr lang="en-US" dirty="0"/>
              <a:t>A famous definition proposed by Council and Heinemann:: </a:t>
            </a:r>
            <a:endParaRPr lang="en-US" dirty="0" smtClean="0"/>
          </a:p>
          <a:p>
            <a:pPr marL="0" indent="0" algn="just">
              <a:buNone/>
            </a:pPr>
            <a:r>
              <a:rPr lang="en-US" dirty="0" smtClean="0">
                <a:solidFill>
                  <a:srgbClr val="0070C0"/>
                </a:solidFill>
              </a:rPr>
              <a:t>“</a:t>
            </a:r>
            <a:r>
              <a:rPr lang="en-US" dirty="0">
                <a:solidFill>
                  <a:srgbClr val="0070C0"/>
                </a:solidFill>
              </a:rPr>
              <a:t>Component is a software element that conforms to a standard component model and can be independently deployed and composed without modification according to a composition standard</a:t>
            </a:r>
            <a:r>
              <a:rPr lang="en-US" dirty="0" smtClean="0">
                <a:solidFill>
                  <a:srgbClr val="0070C0"/>
                </a:solidFill>
              </a:rPr>
              <a:t>.”</a:t>
            </a:r>
            <a:endParaRPr lang="en-IN" dirty="0">
              <a:solidFill>
                <a:srgbClr val="0070C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1891301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Characteristics </a:t>
            </a:r>
            <a:r>
              <a:rPr lang="en-IN" b="1" dirty="0"/>
              <a:t>of component</a:t>
            </a:r>
          </a:p>
        </p:txBody>
      </p:sp>
      <p:sp>
        <p:nvSpPr>
          <p:cNvPr id="3" name="Content Placeholder 2"/>
          <p:cNvSpPr>
            <a:spLocks noGrp="1"/>
          </p:cNvSpPr>
          <p:nvPr>
            <p:ph sz="quarter" idx="1"/>
          </p:nvPr>
        </p:nvSpPr>
        <p:spPr/>
        <p:txBody>
          <a:bodyPr/>
          <a:lstStyle/>
          <a:p>
            <a:pPr algn="just"/>
            <a:r>
              <a:rPr lang="en-IN" dirty="0" smtClean="0">
                <a:solidFill>
                  <a:srgbClr val="7030A0"/>
                </a:solidFill>
              </a:rPr>
              <a:t>Standardized</a:t>
            </a:r>
          </a:p>
          <a:p>
            <a:pPr algn="just"/>
            <a:r>
              <a:rPr lang="en-IN" dirty="0" smtClean="0">
                <a:solidFill>
                  <a:srgbClr val="7030A0"/>
                </a:solidFill>
              </a:rPr>
              <a:t>Independent </a:t>
            </a:r>
          </a:p>
          <a:p>
            <a:pPr algn="just"/>
            <a:r>
              <a:rPr lang="en-IN" dirty="0" err="1" smtClean="0">
                <a:solidFill>
                  <a:srgbClr val="7030A0"/>
                </a:solidFill>
              </a:rPr>
              <a:t>Composable</a:t>
            </a:r>
            <a:r>
              <a:rPr lang="en-IN" dirty="0" smtClean="0">
                <a:solidFill>
                  <a:srgbClr val="7030A0"/>
                </a:solidFill>
              </a:rPr>
              <a:t> </a:t>
            </a:r>
          </a:p>
          <a:p>
            <a:pPr algn="just"/>
            <a:r>
              <a:rPr lang="en-IN" dirty="0" smtClean="0">
                <a:solidFill>
                  <a:srgbClr val="7030A0"/>
                </a:solidFill>
              </a:rPr>
              <a:t>Deployable</a:t>
            </a:r>
          </a:p>
          <a:p>
            <a:pPr algn="just"/>
            <a:r>
              <a:rPr lang="en-IN" dirty="0" smtClean="0">
                <a:solidFill>
                  <a:srgbClr val="7030A0"/>
                </a:solidFill>
              </a:rPr>
              <a:t> </a:t>
            </a:r>
            <a:r>
              <a:rPr lang="en-IN" dirty="0">
                <a:solidFill>
                  <a:srgbClr val="7030A0"/>
                </a:solidFill>
              </a:rPr>
              <a:t>Documented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47334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STANDARDIZED</a:t>
            </a:r>
          </a:p>
        </p:txBody>
      </p:sp>
      <p:sp>
        <p:nvSpPr>
          <p:cNvPr id="3" name="Content Placeholder 2"/>
          <p:cNvSpPr>
            <a:spLocks noGrp="1"/>
          </p:cNvSpPr>
          <p:nvPr>
            <p:ph sz="quarter" idx="1"/>
          </p:nvPr>
        </p:nvSpPr>
        <p:spPr/>
        <p:txBody>
          <a:bodyPr/>
          <a:lstStyle/>
          <a:p>
            <a:r>
              <a:rPr lang="en-US" dirty="0" smtClean="0"/>
              <a:t>A </a:t>
            </a:r>
            <a:r>
              <a:rPr lang="en-US" dirty="0"/>
              <a:t>component used in a CBSE process has to conform to a standardized component model. </a:t>
            </a:r>
            <a:endParaRPr lang="en-US" dirty="0" smtClean="0"/>
          </a:p>
          <a:p>
            <a:r>
              <a:rPr lang="en-US" dirty="0" smtClean="0"/>
              <a:t> </a:t>
            </a:r>
            <a:r>
              <a:rPr lang="en-US" dirty="0">
                <a:solidFill>
                  <a:srgbClr val="C00000"/>
                </a:solidFill>
              </a:rPr>
              <a:t>The model may define: </a:t>
            </a:r>
            <a:r>
              <a:rPr lang="en-US" dirty="0"/>
              <a:t>component interfaces, component metadata, documentation and deployment.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2441916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INDEPENDENT</a:t>
            </a:r>
            <a:endParaRPr lang="en-IN" b="1" dirty="0"/>
          </a:p>
        </p:txBody>
      </p:sp>
      <p:sp>
        <p:nvSpPr>
          <p:cNvPr id="3" name="Content Placeholder 2"/>
          <p:cNvSpPr>
            <a:spLocks noGrp="1"/>
          </p:cNvSpPr>
          <p:nvPr>
            <p:ph sz="quarter" idx="1"/>
          </p:nvPr>
        </p:nvSpPr>
        <p:spPr/>
        <p:txBody>
          <a:bodyPr/>
          <a:lstStyle/>
          <a:p>
            <a:pPr algn="just"/>
            <a:r>
              <a:rPr lang="en-US" dirty="0"/>
              <a:t>It should be possible to compose and deploy it without having to use other specific components. </a:t>
            </a:r>
            <a:endParaRPr lang="en-US" dirty="0" smtClean="0"/>
          </a:p>
          <a:p>
            <a:pPr algn="just"/>
            <a:r>
              <a:rPr lang="en-US" dirty="0" smtClean="0"/>
              <a:t> </a:t>
            </a:r>
            <a:r>
              <a:rPr lang="en-US" dirty="0"/>
              <a:t>In case of need of external service these should be explicitly set out in a ‘requires’ interface specification.</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782114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COMPOSABLE</a:t>
            </a:r>
          </a:p>
        </p:txBody>
      </p:sp>
      <p:sp>
        <p:nvSpPr>
          <p:cNvPr id="3" name="Content Placeholder 2"/>
          <p:cNvSpPr>
            <a:spLocks noGrp="1"/>
          </p:cNvSpPr>
          <p:nvPr>
            <p:ph sz="quarter" idx="1"/>
          </p:nvPr>
        </p:nvSpPr>
        <p:spPr/>
        <p:txBody>
          <a:bodyPr/>
          <a:lstStyle/>
          <a:p>
            <a:pPr algn="just"/>
            <a:r>
              <a:rPr lang="en-US" dirty="0"/>
              <a:t>All external interactions must take place through publicly defined interfaces. </a:t>
            </a:r>
            <a:endParaRPr lang="en-US" dirty="0" smtClean="0"/>
          </a:p>
          <a:p>
            <a:pPr algn="just"/>
            <a:r>
              <a:rPr lang="en-US" dirty="0" smtClean="0"/>
              <a:t>Also </a:t>
            </a:r>
            <a:r>
              <a:rPr lang="en-US" dirty="0"/>
              <a:t>it must provide external access to information about itself such as its methods and attributes.</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1502284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1849</TotalTime>
  <Words>2071</Words>
  <Application>Microsoft Office PowerPoint</Application>
  <PresentationFormat>On-screen Show (4:3)</PresentationFormat>
  <Paragraphs>252</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Algerian</vt:lpstr>
      <vt:lpstr>Arial</vt:lpstr>
      <vt:lpstr>Calibri</vt:lpstr>
      <vt:lpstr>Georgia</vt:lpstr>
      <vt:lpstr>Times New Roman</vt:lpstr>
      <vt:lpstr>Wingdings</vt:lpstr>
      <vt:lpstr>Wingdings 2</vt:lpstr>
      <vt:lpstr>Civic</vt:lpstr>
      <vt:lpstr>Object Oriented Software Engineering</vt:lpstr>
      <vt:lpstr>Outline</vt:lpstr>
      <vt:lpstr>                    Designing class based components</vt:lpstr>
      <vt:lpstr>What is a component?</vt:lpstr>
      <vt:lpstr>         Definition for a component</vt:lpstr>
      <vt:lpstr>             Characteristics of component</vt:lpstr>
      <vt:lpstr>STANDARDIZED</vt:lpstr>
      <vt:lpstr>INDEPENDENT</vt:lpstr>
      <vt:lpstr>COMPOSABLE</vt:lpstr>
      <vt:lpstr>DEPLOYABLE</vt:lpstr>
      <vt:lpstr>DOCUMENTED</vt:lpstr>
      <vt:lpstr>Software Component</vt:lpstr>
      <vt:lpstr>PowerPoint Presentation</vt:lpstr>
      <vt:lpstr>Essentials of a CBSE</vt:lpstr>
      <vt:lpstr>Software Component</vt:lpstr>
      <vt:lpstr>Object-oriented View</vt:lpstr>
      <vt:lpstr>Object-oriented View contd..</vt:lpstr>
      <vt:lpstr>Conventional View </vt:lpstr>
      <vt:lpstr>Conventional View contd…</vt:lpstr>
      <vt:lpstr>Conventional View contd…</vt:lpstr>
      <vt:lpstr>Conventional View contd…</vt:lpstr>
      <vt:lpstr>Process-related View</vt:lpstr>
      <vt:lpstr>               Designing Class-Based Components</vt:lpstr>
      <vt:lpstr>              Designing Class-Based Components</vt:lpstr>
      <vt:lpstr>               Component-level Design Principles</vt:lpstr>
      <vt:lpstr>Component Packaging Principles</vt:lpstr>
      <vt:lpstr>             Component-Level Design Guidelines</vt:lpstr>
      <vt:lpstr>Cohesion </vt:lpstr>
      <vt:lpstr>Coupling</vt:lpstr>
      <vt:lpstr>            Designing Conventional Components</vt:lpstr>
      <vt:lpstr>Graphical Design Notation</vt:lpstr>
      <vt:lpstr>Tabular Design Notation</vt:lpstr>
      <vt:lpstr>Tabular Design Notation</vt:lpstr>
      <vt:lpstr>COMPONENT-BASED DEVELOPMENT </vt:lpstr>
      <vt:lpstr>COMPONENT-BASED DEVELOPMENT </vt:lpstr>
      <vt:lpstr>               COMPONENT-BASED DEVELOPMENT </vt:lpstr>
      <vt:lpstr>                            COMPONENT-BASED DEVELOPMENT</vt:lpstr>
      <vt:lpstr>Class-Based Component Design</vt:lpstr>
      <vt:lpstr>Designing Class based components, traditional Components  </vt:lpstr>
      <vt:lpstr>               Designing Class based components, traditional Components</vt:lpstr>
      <vt:lpstr>                  Designing Class based components, traditional Components</vt:lpstr>
      <vt:lpstr>                  Designing Class based components, traditional Components</vt:lpstr>
      <vt:lpstr>                  Designing Class based components, traditional Components</vt:lpstr>
      <vt:lpstr>                  Designing Class based components, traditional Components</vt:lpstr>
      <vt:lpstr>                    Class-based design components Summary</vt:lpstr>
      <vt:lpstr>                    Class-based design components Summary</vt:lpstr>
      <vt:lpstr>Practice Question</vt:lpstr>
      <vt:lpstr>Solution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291</cp:revision>
  <dcterms:created xsi:type="dcterms:W3CDTF">2021-07-03T06:55:19Z</dcterms:created>
  <dcterms:modified xsi:type="dcterms:W3CDTF">2023-04-04T14:19:15Z</dcterms:modified>
</cp:coreProperties>
</file>