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30"/>
  </p:notesMasterIdLst>
  <p:sldIdLst>
    <p:sldId id="256" r:id="rId2"/>
    <p:sldId id="318" r:id="rId3"/>
    <p:sldId id="361" r:id="rId4"/>
    <p:sldId id="347" r:id="rId5"/>
    <p:sldId id="350" r:id="rId6"/>
    <p:sldId id="351" r:id="rId7"/>
    <p:sldId id="362" r:id="rId8"/>
    <p:sldId id="363" r:id="rId9"/>
    <p:sldId id="354" r:id="rId10"/>
    <p:sldId id="355" r:id="rId11"/>
    <p:sldId id="364" r:id="rId12"/>
    <p:sldId id="356" r:id="rId13"/>
    <p:sldId id="365" r:id="rId14"/>
    <p:sldId id="353" r:id="rId15"/>
    <p:sldId id="366" r:id="rId16"/>
    <p:sldId id="357" r:id="rId17"/>
    <p:sldId id="367" r:id="rId18"/>
    <p:sldId id="358" r:id="rId19"/>
    <p:sldId id="368" r:id="rId20"/>
    <p:sldId id="359" r:id="rId21"/>
    <p:sldId id="369" r:id="rId22"/>
    <p:sldId id="370" r:id="rId23"/>
    <p:sldId id="371" r:id="rId24"/>
    <p:sldId id="372" r:id="rId25"/>
    <p:sldId id="360" r:id="rId26"/>
    <p:sldId id="374" r:id="rId27"/>
    <p:sldId id="373" r:id="rId28"/>
    <p:sldId id="3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1CE585A-F199-4BDF-A9B2-2B9BFEB24067}" type="datetimeFigureOut">
              <a:rPr lang="en-US" smtClean="0"/>
              <a:t>4/4/2023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1CE585A-F199-4BDF-A9B2-2B9BFEB24067}" type="datetimeFigureOut">
              <a:rPr lang="en-US" smtClean="0"/>
              <a:t>4/4/2023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1CE585A-F199-4BDF-A9B2-2B9BFEB24067}"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1CE585A-F199-4BDF-A9B2-2B9BFEB24067}" type="datetimeFigureOut">
              <a:rPr lang="en-US" smtClean="0"/>
              <a:t>4/4/2023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CE585A-F199-4BDF-A9B2-2B9BFEB24067}"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1CE585A-F199-4BDF-A9B2-2B9BFEB24067}"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1CE585A-F199-4BDF-A9B2-2B9BFEB24067}" type="datetimeFigureOut">
              <a:rPr lang="en-US" smtClean="0"/>
              <a:t>4/4/2023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1CE585A-F199-4BDF-A9B2-2B9BFEB24067}" type="datetimeFigureOut">
              <a:rPr lang="en-US" smtClean="0"/>
              <a:t>4/4/2023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1CE585A-F199-4BDF-A9B2-2B9BFEB24067}" type="datetimeFigureOut">
              <a:rPr lang="en-US" smtClean="0"/>
              <a:t>4/4/2023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12</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Golden </a:t>
            </a:r>
            <a:r>
              <a:rPr lang="en-US" b="1" dirty="0"/>
              <a:t>Rules to Design </a:t>
            </a:r>
            <a:r>
              <a:rPr lang="en-US" b="1" dirty="0" smtClean="0"/>
              <a:t>UI</a:t>
            </a:r>
            <a:endParaRPr lang="en-IN" b="1" dirty="0"/>
          </a:p>
        </p:txBody>
      </p:sp>
      <p:sp>
        <p:nvSpPr>
          <p:cNvPr id="3" name="Content Placeholder 2"/>
          <p:cNvSpPr>
            <a:spLocks noGrp="1"/>
          </p:cNvSpPr>
          <p:nvPr>
            <p:ph sz="quarter" idx="1"/>
          </p:nvPr>
        </p:nvSpPr>
        <p:spPr/>
        <p:txBody>
          <a:bodyPr/>
          <a:lstStyle/>
          <a:p>
            <a:pPr algn="just"/>
            <a:r>
              <a:rPr lang="en-US" b="1" dirty="0"/>
              <a:t>Theo Mandel</a:t>
            </a:r>
            <a:r>
              <a:rPr lang="en-US" dirty="0"/>
              <a:t> an interface designer has put up three golden rules in his book on ‘interface design’ which must be considered by the software engineers while designing the user interface. As it helps the software engineers to design a user-friendly interface.</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174731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Golden </a:t>
            </a:r>
            <a:r>
              <a:rPr lang="en-US" b="1" dirty="0"/>
              <a:t>Rules to Design UI</a:t>
            </a:r>
            <a:endParaRPr lang="en-IN" dirty="0"/>
          </a:p>
        </p:txBody>
      </p:sp>
      <p:sp>
        <p:nvSpPr>
          <p:cNvPr id="3" name="Content Placeholder 2"/>
          <p:cNvSpPr>
            <a:spLocks noGrp="1"/>
          </p:cNvSpPr>
          <p:nvPr>
            <p:ph sz="quarter" idx="1"/>
          </p:nvPr>
        </p:nvSpPr>
        <p:spPr/>
        <p:txBody>
          <a:bodyPr/>
          <a:lstStyle/>
          <a:p>
            <a:pPr algn="just"/>
            <a:r>
              <a:rPr lang="en-US" dirty="0"/>
              <a:t>The golden rules are as follow:</a:t>
            </a:r>
          </a:p>
          <a:p>
            <a:pPr algn="just"/>
            <a:r>
              <a:rPr lang="en-US" b="1" dirty="0"/>
              <a:t>1. Place the User in Control</a:t>
            </a:r>
            <a:endParaRPr lang="en-US" dirty="0"/>
          </a:p>
          <a:p>
            <a:pPr algn="just"/>
            <a:r>
              <a:rPr lang="en-US" dirty="0"/>
              <a:t>An interface designer may enforce some constraints to simplify the creation of an interface but, it may result in an interface that is annoying to use. So, while introducing the restrictions and constraints the designer should be intended to </a:t>
            </a:r>
            <a:r>
              <a:rPr lang="en-US" b="1" dirty="0"/>
              <a:t>simplify the interface</a:t>
            </a:r>
            <a:r>
              <a:rPr lang="en-US" dirty="0"/>
              <a:t>. Well, there is a lot more to place a user in control while interacting with the system.</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284055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Golden </a:t>
            </a:r>
            <a:r>
              <a:rPr lang="en-US" b="1" dirty="0"/>
              <a:t>Rules to Design UI</a:t>
            </a:r>
            <a:endParaRPr lang="en-IN" b="1" dirty="0"/>
          </a:p>
        </p:txBody>
      </p:sp>
      <p:sp>
        <p:nvSpPr>
          <p:cNvPr id="3" name="Content Placeholder 2"/>
          <p:cNvSpPr>
            <a:spLocks noGrp="1"/>
          </p:cNvSpPr>
          <p:nvPr>
            <p:ph sz="quarter" idx="1"/>
          </p:nvPr>
        </p:nvSpPr>
        <p:spPr/>
        <p:txBody>
          <a:bodyPr>
            <a:normAutofit fontScale="92500"/>
          </a:bodyPr>
          <a:lstStyle/>
          <a:p>
            <a:pPr algn="just"/>
            <a:r>
              <a:rPr lang="en-US" dirty="0"/>
              <a:t>The user must not be enforced to perform undesired actions. Like, if spell check is enabled in a word processor it should not restrict the user from editing a text in between the spell check.</a:t>
            </a:r>
          </a:p>
          <a:p>
            <a:pPr algn="just"/>
            <a:r>
              <a:rPr lang="en-US" dirty="0"/>
              <a:t>User must be allowed to choose its interaction mechanism while interacting with the user interface. The user must be free to interact via keyboard, mouse, digitizer pen, touch screen or voice recognition. But, as we are aware that every action is not responded by every interaction mechanism. Like, we cannot draw a shape using the keyboard command.</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742672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Golden </a:t>
            </a:r>
            <a:r>
              <a:rPr lang="en-US" b="1" dirty="0"/>
              <a:t>Rules to Design UI</a:t>
            </a:r>
            <a:endParaRPr lang="en-IN" b="1" dirty="0"/>
          </a:p>
        </p:txBody>
      </p:sp>
      <p:sp>
        <p:nvSpPr>
          <p:cNvPr id="3" name="Content Placeholder 2"/>
          <p:cNvSpPr>
            <a:spLocks noGrp="1"/>
          </p:cNvSpPr>
          <p:nvPr>
            <p:ph sz="quarter" idx="1"/>
          </p:nvPr>
        </p:nvSpPr>
        <p:spPr/>
        <p:txBody>
          <a:bodyPr>
            <a:normAutofit fontScale="85000" lnSpcReduction="20000"/>
          </a:bodyPr>
          <a:lstStyle/>
          <a:p>
            <a:pPr algn="just"/>
            <a:r>
              <a:rPr lang="en-US" dirty="0"/>
              <a:t>User must be allowed to interrupt the interaction between the sequence of actions. Like, if a user is interacting with word processor he can interrupt and switch to PowerPoint without losing his work. The user must also be able to undo his action.</a:t>
            </a:r>
          </a:p>
          <a:p>
            <a:pPr algn="just"/>
            <a:r>
              <a:rPr lang="en-US" dirty="0"/>
              <a:t>The user often performs the same sequence of action while interaction. So, the user must be allowed to personalize the interface or design a ‘macro’ to ease the interaction.</a:t>
            </a:r>
          </a:p>
          <a:p>
            <a:pPr algn="just"/>
            <a:r>
              <a:rPr lang="en-US" dirty="0"/>
              <a:t>The interface should not take a casual user into technical internals. The user using an application must not be worried about the operating system or file management etc.</a:t>
            </a:r>
          </a:p>
          <a:p>
            <a:pPr algn="just"/>
            <a:r>
              <a:rPr lang="en-US" dirty="0"/>
              <a:t>User senses the control over the interface if he is able to interact with the objects directly. Like, changing the size of an object or dragging it to a different location makes the interaction of the user directly with the object.</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25461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              </a:t>
            </a:r>
            <a:r>
              <a:rPr lang="en-US" sz="2800" b="1" dirty="0" smtClean="0"/>
              <a:t>2</a:t>
            </a:r>
            <a:r>
              <a:rPr lang="en-US" sz="2800" b="1" dirty="0"/>
              <a:t>. Reduce the Users Memory Load   </a:t>
            </a:r>
            <a:endParaRPr lang="en-IN" sz="2800" dirty="0"/>
          </a:p>
        </p:txBody>
      </p:sp>
      <p:sp>
        <p:nvSpPr>
          <p:cNvPr id="3" name="Content Placeholder 2"/>
          <p:cNvSpPr>
            <a:spLocks noGrp="1"/>
          </p:cNvSpPr>
          <p:nvPr>
            <p:ph sz="quarter" idx="1"/>
          </p:nvPr>
        </p:nvSpPr>
        <p:spPr/>
        <p:txBody>
          <a:bodyPr/>
          <a:lstStyle/>
          <a:p>
            <a:pPr marL="0" indent="0" algn="just">
              <a:buNone/>
            </a:pPr>
            <a:r>
              <a:rPr lang="en-US" dirty="0"/>
              <a:t>If the user has to remember more while interacting with the system, it will be more prone to the error. So, an interface must be designed such that it reduces the user’s memory load.</a:t>
            </a:r>
          </a:p>
          <a:p>
            <a:pPr algn="just"/>
            <a:r>
              <a:rPr lang="en-US" dirty="0"/>
              <a:t>An interface should be designed such that it must remember the user’s past actions, inputs and results.</a:t>
            </a:r>
          </a:p>
          <a:p>
            <a:pPr algn="just"/>
            <a:r>
              <a:rPr lang="en-US" dirty="0"/>
              <a:t>The by default elements of an interface must be designed such that they suit the average of users. But, the user must also able to change the defaults. The </a:t>
            </a:r>
            <a:r>
              <a:rPr lang="en-US" b="1" dirty="0"/>
              <a:t>reset</a:t>
            </a:r>
            <a:r>
              <a:rPr lang="en-US" dirty="0"/>
              <a:t> option must be there.</a:t>
            </a:r>
          </a:p>
          <a:p>
            <a:pPr algn="just"/>
            <a:endParaRPr lang="en-IN" dirty="0">
              <a:solidFill>
                <a:srgbClr val="00B0F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546951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              </a:t>
            </a:r>
            <a:r>
              <a:rPr lang="en-US" sz="2800" b="1" dirty="0" smtClean="0"/>
              <a:t>2</a:t>
            </a:r>
            <a:r>
              <a:rPr lang="en-US" sz="2800" b="1" dirty="0"/>
              <a:t>. Reduce the Users Memory Load   </a:t>
            </a:r>
            <a:endParaRPr lang="en-IN" sz="2800" dirty="0"/>
          </a:p>
        </p:txBody>
      </p:sp>
      <p:sp>
        <p:nvSpPr>
          <p:cNvPr id="3" name="Content Placeholder 2"/>
          <p:cNvSpPr>
            <a:spLocks noGrp="1"/>
          </p:cNvSpPr>
          <p:nvPr>
            <p:ph sz="quarter" idx="1"/>
          </p:nvPr>
        </p:nvSpPr>
        <p:spPr/>
        <p:txBody>
          <a:bodyPr/>
          <a:lstStyle/>
          <a:p>
            <a:pPr algn="just"/>
            <a:r>
              <a:rPr lang="en-US" dirty="0"/>
              <a:t>The interface should have shortcuts which are easy to remember.</a:t>
            </a:r>
          </a:p>
          <a:p>
            <a:pPr algn="just"/>
            <a:r>
              <a:rPr lang="en-US" dirty="0"/>
              <a:t>The visuals of the interface should be like a real-world scenario.</a:t>
            </a:r>
          </a:p>
          <a:p>
            <a:pPr algn="just"/>
            <a:r>
              <a:rPr lang="en-US" dirty="0"/>
              <a:t>The interface should disclose the information in a progressive way. For example, if the user chooses to </a:t>
            </a:r>
            <a:r>
              <a:rPr lang="en-US" dirty="0" err="1"/>
              <a:t>colour</a:t>
            </a:r>
            <a:r>
              <a:rPr lang="en-US" dirty="0"/>
              <a:t> the text, it will select the ‘Font </a:t>
            </a:r>
            <a:r>
              <a:rPr lang="en-US" dirty="0" err="1"/>
              <a:t>colour</a:t>
            </a:r>
            <a:r>
              <a:rPr lang="en-US" dirty="0"/>
              <a:t>’ button, which in a progressive way </a:t>
            </a:r>
            <a:r>
              <a:rPr lang="en-US" dirty="0" smtClean="0"/>
              <a:t>which will </a:t>
            </a:r>
            <a:r>
              <a:rPr lang="en-US" dirty="0"/>
              <a:t>show a set of all </a:t>
            </a:r>
            <a:r>
              <a:rPr lang="en-US" dirty="0" err="1" smtClean="0"/>
              <a:t>colours</a:t>
            </a:r>
            <a:r>
              <a:rPr lang="en-US" dirty="0" smtClean="0"/>
              <a:t> </a:t>
            </a:r>
            <a:r>
              <a:rPr lang="en-US" dirty="0"/>
              <a:t>available.</a:t>
            </a:r>
          </a:p>
          <a:p>
            <a:pPr algn="just"/>
            <a:endParaRPr lang="en-IN" dirty="0">
              <a:solidFill>
                <a:srgbClr val="00B0F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288627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3</a:t>
            </a:r>
            <a:r>
              <a:rPr lang="en-US" b="1" dirty="0"/>
              <a:t>. Make a Consistent Interface</a:t>
            </a:r>
            <a:endParaRPr lang="en-IN" b="1" dirty="0"/>
          </a:p>
        </p:txBody>
      </p:sp>
      <p:sp>
        <p:nvSpPr>
          <p:cNvPr id="3" name="Content Placeholder 2"/>
          <p:cNvSpPr>
            <a:spLocks noGrp="1"/>
          </p:cNvSpPr>
          <p:nvPr>
            <p:ph sz="quarter" idx="1"/>
          </p:nvPr>
        </p:nvSpPr>
        <p:spPr>
          <a:xfrm>
            <a:off x="301752" y="1524000"/>
            <a:ext cx="8503920" cy="4572000"/>
          </a:xfrm>
        </p:spPr>
        <p:txBody>
          <a:bodyPr/>
          <a:lstStyle/>
          <a:p>
            <a:pPr algn="just"/>
            <a:r>
              <a:rPr lang="en-US" dirty="0"/>
              <a:t>All the visual interface of an application should retain throughout all the screen displays.</a:t>
            </a:r>
          </a:p>
          <a:p>
            <a:pPr algn="just"/>
            <a:r>
              <a:rPr lang="en-US" dirty="0"/>
              <a:t>Allow user to recognize the context in which it is working.</a:t>
            </a:r>
          </a:p>
          <a:p>
            <a:pPr algn="just"/>
            <a:r>
              <a:rPr lang="en-US" dirty="0"/>
              <a:t>Make changes to the current interface only if you have reason to do so.</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678701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381000"/>
            <a:ext cx="8534400" cy="758952"/>
          </a:xfrm>
        </p:spPr>
        <p:txBody>
          <a:bodyPr>
            <a:noAutofit/>
          </a:bodyPr>
          <a:lstStyle/>
          <a:p>
            <a:r>
              <a:rPr lang="en-US" sz="2000" b="1" dirty="0" smtClean="0"/>
              <a:t>                    </a:t>
            </a:r>
            <a:r>
              <a:rPr lang="en-US" sz="2800" b="1" dirty="0" smtClean="0">
                <a:latin typeface="Times New Roman" panose="02020603050405020304" pitchFamily="18" charset="0"/>
                <a:cs typeface="Times New Roman" panose="02020603050405020304" pitchFamily="18" charset="0"/>
              </a:rPr>
              <a:t>User </a:t>
            </a:r>
            <a:r>
              <a:rPr lang="en-US" sz="2800" b="1" dirty="0">
                <a:latin typeface="Times New Roman" panose="02020603050405020304" pitchFamily="18" charset="0"/>
                <a:cs typeface="Times New Roman" panose="02020603050405020304" pitchFamily="18" charset="0"/>
              </a:rPr>
              <a:t>Interface Design Principles and </a:t>
            </a:r>
            <a:r>
              <a:rPr lang="en-US" sz="2800" b="1" dirty="0" smtClean="0">
                <a:latin typeface="Times New Roman" panose="02020603050405020304" pitchFamily="18" charset="0"/>
                <a:cs typeface="Times New Roman" panose="02020603050405020304" pitchFamily="18" charset="0"/>
              </a:rPr>
              <a:t>Guidelines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r>
              <a:rPr lang="en-US" dirty="0"/>
              <a:t>Overall there are three </a:t>
            </a:r>
            <a:r>
              <a:rPr lang="en-US" b="1" dirty="0"/>
              <a:t>principles</a:t>
            </a:r>
            <a:r>
              <a:rPr lang="en-US" dirty="0"/>
              <a:t> for a user interface design:</a:t>
            </a:r>
          </a:p>
          <a:p>
            <a:pPr algn="just"/>
            <a:r>
              <a:rPr lang="en-US" b="1" dirty="0"/>
              <a:t>Learnability</a:t>
            </a:r>
            <a:r>
              <a:rPr lang="en-US" dirty="0"/>
              <a:t>: The interface must be easy to learn and understand.</a:t>
            </a:r>
          </a:p>
          <a:p>
            <a:pPr algn="just"/>
            <a:r>
              <a:rPr lang="en-US" b="1" dirty="0"/>
              <a:t>Flexibility</a:t>
            </a:r>
            <a:r>
              <a:rPr lang="en-US" dirty="0"/>
              <a:t>: The interface must support a variety of interaction mechanism.</a:t>
            </a:r>
          </a:p>
          <a:p>
            <a:pPr algn="just"/>
            <a:r>
              <a:rPr lang="en-US" b="1" dirty="0"/>
              <a:t>Robustness</a:t>
            </a:r>
            <a:r>
              <a:rPr lang="en-US" dirty="0"/>
              <a:t>: The interface must provide proper feedback to let the user understand what is going on in the system.</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503901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Guidelines</a:t>
            </a:r>
          </a:p>
        </p:txBody>
      </p:sp>
      <p:sp>
        <p:nvSpPr>
          <p:cNvPr id="3" name="Content Placeholder 2"/>
          <p:cNvSpPr>
            <a:spLocks noGrp="1"/>
          </p:cNvSpPr>
          <p:nvPr>
            <p:ph sz="quarter" idx="1"/>
          </p:nvPr>
        </p:nvSpPr>
        <p:spPr>
          <a:xfrm>
            <a:off x="321086" y="1524000"/>
            <a:ext cx="8503920" cy="4572000"/>
          </a:xfrm>
        </p:spPr>
        <p:txBody>
          <a:bodyPr>
            <a:normAutofit fontScale="85000" lnSpcReduction="20000"/>
          </a:bodyPr>
          <a:lstStyle/>
          <a:p>
            <a:pPr marL="0" indent="0" algn="just">
              <a:buNone/>
            </a:pPr>
            <a:r>
              <a:rPr lang="en-US" dirty="0"/>
              <a:t>There is a huge list of guidelines but here we will discuss some examples of guidelines for designing the user interface:</a:t>
            </a:r>
          </a:p>
          <a:p>
            <a:pPr algn="just"/>
            <a:r>
              <a:rPr lang="en-US" dirty="0"/>
              <a:t>The user must be asked before any destruction action.</a:t>
            </a:r>
          </a:p>
          <a:p>
            <a:pPr algn="just"/>
            <a:r>
              <a:rPr lang="en-US" dirty="0"/>
              <a:t>The amount of information that must be remembered between two actions must be </a:t>
            </a:r>
            <a:r>
              <a:rPr lang="en-US" b="1" dirty="0"/>
              <a:t>minimal</a:t>
            </a:r>
            <a:r>
              <a:rPr lang="en-US" dirty="0"/>
              <a:t>.</a:t>
            </a:r>
          </a:p>
          <a:p>
            <a:pPr algn="just"/>
            <a:r>
              <a:rPr lang="en-US" dirty="0"/>
              <a:t>The number of input from the user required during interaction must be reduced.</a:t>
            </a:r>
          </a:p>
          <a:p>
            <a:pPr algn="just"/>
            <a:r>
              <a:rPr lang="en-US" dirty="0"/>
              <a:t>The commands that are irrelevant to the current action, must be deactivated.</a:t>
            </a:r>
          </a:p>
          <a:p>
            <a:pPr algn="just"/>
            <a:r>
              <a:rPr lang="en-US" dirty="0"/>
              <a:t>To categorize the type of activities different windows should be used.</a:t>
            </a:r>
          </a:p>
          <a:p>
            <a:pPr marL="0" indent="0" algn="just">
              <a:buNone/>
            </a:pPr>
            <a:r>
              <a:rPr lang="en-US" dirty="0"/>
              <a:t>And there are several guidelines which must be considered while creating the interface.</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256194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User </a:t>
            </a:r>
            <a:r>
              <a:rPr lang="en-IN" b="1" dirty="0"/>
              <a:t>Interface Design </a:t>
            </a:r>
            <a:r>
              <a:rPr lang="en-IN" b="1" dirty="0" smtClean="0"/>
              <a:t>Steps</a:t>
            </a:r>
            <a:endParaRPr lang="en-IN" b="1" dirty="0"/>
          </a:p>
        </p:txBody>
      </p:sp>
      <p:sp>
        <p:nvSpPr>
          <p:cNvPr id="3" name="Content Placeholder 2"/>
          <p:cNvSpPr>
            <a:spLocks noGrp="1"/>
          </p:cNvSpPr>
          <p:nvPr>
            <p:ph sz="quarter" idx="1"/>
          </p:nvPr>
        </p:nvSpPr>
        <p:spPr>
          <a:xfrm>
            <a:off x="301752" y="1527048"/>
            <a:ext cx="3736848" cy="4572000"/>
          </a:xfrm>
        </p:spPr>
        <p:txBody>
          <a:bodyPr/>
          <a:lstStyle/>
          <a:p>
            <a:r>
              <a:rPr lang="en-US" dirty="0"/>
              <a:t>Designing the user interface is an iterative process which can be defined with the help of a </a:t>
            </a:r>
            <a:r>
              <a:rPr lang="en-US" b="1" dirty="0"/>
              <a:t>spiral model</a:t>
            </a:r>
            <a:r>
              <a:rPr lang="en-US" dirty="0"/>
              <a:t>. The designing of an interface starts from the mid of the spiral.</a:t>
            </a:r>
            <a:endParaRPr lang="en-IN" dirty="0"/>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descr="Spir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6" y="1520224"/>
            <a:ext cx="3873626" cy="472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91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IN" b="1" dirty="0"/>
          </a:p>
        </p:txBody>
      </p:sp>
      <p:sp>
        <p:nvSpPr>
          <p:cNvPr id="3" name="Content Placeholder 2"/>
          <p:cNvSpPr>
            <a:spLocks noGrp="1"/>
          </p:cNvSpPr>
          <p:nvPr>
            <p:ph sz="quarter" idx="1"/>
          </p:nvPr>
        </p:nvSpPr>
        <p:spPr>
          <a:xfrm>
            <a:off x="303253" y="1524000"/>
            <a:ext cx="8503920" cy="4572000"/>
          </a:xfrm>
        </p:spPr>
        <p:txBody>
          <a:bodyPr>
            <a:normAutofit/>
          </a:bodyPr>
          <a:lstStyle/>
          <a:p>
            <a:pPr marL="0" indent="0">
              <a:buNone/>
            </a:pPr>
            <a:r>
              <a:rPr lang="en-IN" dirty="0" smtClean="0"/>
              <a:t>User </a:t>
            </a:r>
            <a:r>
              <a:rPr lang="en-IN" dirty="0"/>
              <a:t>interface analysis and </a:t>
            </a:r>
            <a:r>
              <a:rPr lang="en-IN" dirty="0" smtClean="0"/>
              <a:t>design</a:t>
            </a:r>
          </a:p>
          <a:p>
            <a:pPr marL="0" indent="0">
              <a:buNone/>
            </a:pPr>
            <a:r>
              <a:rPr lang="en-IN" dirty="0" smtClean="0"/>
              <a:t>Interface </a:t>
            </a:r>
            <a:r>
              <a:rPr lang="en-IN" dirty="0"/>
              <a:t>analysis and Interface design steps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768968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Different </a:t>
            </a:r>
            <a:r>
              <a:rPr lang="en-US" sz="3600" b="1" dirty="0"/>
              <a:t>frameworks</a:t>
            </a:r>
            <a:r>
              <a:rPr lang="en-US" b="1" dirty="0" smtClean="0"/>
              <a:t>  </a:t>
            </a:r>
            <a:endParaRPr lang="en-IN" sz="3100" b="1" dirty="0"/>
          </a:p>
        </p:txBody>
      </p:sp>
      <p:sp>
        <p:nvSpPr>
          <p:cNvPr id="3" name="Content Placeholder 2"/>
          <p:cNvSpPr>
            <a:spLocks noGrp="1"/>
          </p:cNvSpPr>
          <p:nvPr>
            <p:ph sz="quarter" idx="1"/>
          </p:nvPr>
        </p:nvSpPr>
        <p:spPr/>
        <p:txBody>
          <a:bodyPr/>
          <a:lstStyle/>
          <a:p>
            <a:r>
              <a:rPr lang="en-US" sz="2800" b="1" dirty="0"/>
              <a:t>The spiral model encompasses four                       different frameworks those are:</a:t>
            </a:r>
            <a:endParaRPr lang="en-IN" dirty="0" smtClean="0"/>
          </a:p>
          <a:p>
            <a:endParaRPr lang="en-IN" dirty="0"/>
          </a:p>
          <a:p>
            <a:r>
              <a:rPr lang="en-IN" dirty="0" smtClean="0">
                <a:solidFill>
                  <a:srgbClr val="0070C0"/>
                </a:solidFill>
              </a:rPr>
              <a:t>Interface </a:t>
            </a:r>
            <a:r>
              <a:rPr lang="en-IN" dirty="0">
                <a:solidFill>
                  <a:srgbClr val="0070C0"/>
                </a:solidFill>
              </a:rPr>
              <a:t>Analysis and Modelling</a:t>
            </a:r>
          </a:p>
          <a:p>
            <a:r>
              <a:rPr lang="en-IN" dirty="0">
                <a:solidFill>
                  <a:srgbClr val="0070C0"/>
                </a:solidFill>
              </a:rPr>
              <a:t>Interface Design</a:t>
            </a:r>
          </a:p>
          <a:p>
            <a:r>
              <a:rPr lang="en-IN" dirty="0">
                <a:solidFill>
                  <a:srgbClr val="0070C0"/>
                </a:solidFill>
              </a:rPr>
              <a:t>Interface Construction</a:t>
            </a:r>
          </a:p>
          <a:p>
            <a:r>
              <a:rPr lang="en-IN" dirty="0">
                <a:solidFill>
                  <a:srgbClr val="0070C0"/>
                </a:solidFill>
              </a:rPr>
              <a:t>Interface Validation</a:t>
            </a:r>
          </a:p>
          <a:p>
            <a:pPr algn="just"/>
            <a:endParaRPr lang="en-IN" i="1" dirty="0">
              <a:solidFill>
                <a:srgbClr val="7030A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45122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Interface </a:t>
            </a:r>
            <a:r>
              <a:rPr lang="en-US" b="1" dirty="0"/>
              <a:t>Analysis and </a:t>
            </a:r>
            <a:r>
              <a:rPr lang="en-US" b="1" dirty="0" smtClean="0"/>
              <a:t>Modelling</a:t>
            </a:r>
            <a:endParaRPr lang="en-IN" dirty="0"/>
          </a:p>
        </p:txBody>
      </p:sp>
      <p:sp>
        <p:nvSpPr>
          <p:cNvPr id="3" name="Content Placeholder 2"/>
          <p:cNvSpPr>
            <a:spLocks noGrp="1"/>
          </p:cNvSpPr>
          <p:nvPr>
            <p:ph sz="quarter" idx="1"/>
          </p:nvPr>
        </p:nvSpPr>
        <p:spPr/>
        <p:txBody>
          <a:bodyPr>
            <a:normAutofit fontScale="92500"/>
          </a:bodyPr>
          <a:lstStyle/>
          <a:p>
            <a:pPr algn="just"/>
            <a:r>
              <a:rPr lang="en-US" dirty="0" smtClean="0"/>
              <a:t>Before </a:t>
            </a:r>
            <a:r>
              <a:rPr lang="en-US" dirty="0"/>
              <a:t>you proceed to design any solution, you need to know what you actually have to design for. In this framework, you have to study the profile of the user who is going to use this interface.</a:t>
            </a:r>
          </a:p>
          <a:p>
            <a:pPr algn="just"/>
            <a:r>
              <a:rPr lang="en-US" dirty="0"/>
              <a:t>In this phase, the designer has to understand the people who will interact with the system using the interface. What type of task the user has to perform to achieve the goal? Further, the designer has to investigate the content that has to present as a part of the interface</a:t>
            </a:r>
            <a:r>
              <a:rPr lang="en-US" dirty="0" smtClean="0"/>
              <a:t>.</a:t>
            </a:r>
          </a:p>
          <a:p>
            <a:pPr algn="just"/>
            <a:r>
              <a:rPr lang="en-US" dirty="0"/>
              <a:t>The designer also has to analyze the environment where the user will interact with the system via an interface.</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116041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 Design</a:t>
            </a:r>
            <a:endParaRPr lang="en-IN" dirty="0"/>
          </a:p>
        </p:txBody>
      </p:sp>
      <p:sp>
        <p:nvSpPr>
          <p:cNvPr id="3" name="Content Placeholder 2"/>
          <p:cNvSpPr>
            <a:spLocks noGrp="1"/>
          </p:cNvSpPr>
          <p:nvPr>
            <p:ph sz="quarter" idx="1"/>
          </p:nvPr>
        </p:nvSpPr>
        <p:spPr/>
        <p:txBody>
          <a:bodyPr/>
          <a:lstStyle/>
          <a:p>
            <a:pPr algn="just"/>
            <a:r>
              <a:rPr lang="en-US" dirty="0"/>
              <a:t>After the completion of interface analysis, the designer identifies the task that the end-user requires. Interface designing is also an iterative process. The designer first identifies the </a:t>
            </a:r>
            <a:r>
              <a:rPr lang="en-US" b="1" dirty="0"/>
              <a:t>objects</a:t>
            </a:r>
            <a:r>
              <a:rPr lang="en-US" dirty="0"/>
              <a:t> and the </a:t>
            </a:r>
            <a:r>
              <a:rPr lang="en-US" b="1" dirty="0"/>
              <a:t>operations</a:t>
            </a:r>
            <a:r>
              <a:rPr lang="en-US" dirty="0"/>
              <a:t> that can be performed on those objects</a:t>
            </a:r>
            <a:r>
              <a:rPr lang="en-US" dirty="0" smtClean="0"/>
              <a:t>.</a:t>
            </a:r>
          </a:p>
          <a:p>
            <a:pPr algn="just"/>
            <a:r>
              <a:rPr lang="en-US" dirty="0"/>
              <a:t>The designer also has to define the </a:t>
            </a:r>
            <a:r>
              <a:rPr lang="en-US" b="1" dirty="0"/>
              <a:t>events</a:t>
            </a:r>
            <a:r>
              <a:rPr lang="en-US" dirty="0"/>
              <a:t> that would change the state of the user interface. Further, the designer has to </a:t>
            </a:r>
            <a:r>
              <a:rPr lang="en-US" b="1" dirty="0"/>
              <a:t>outline</a:t>
            </a:r>
            <a:r>
              <a:rPr lang="en-US" dirty="0"/>
              <a:t> each state of the user interface, as it would appear to the end-user.</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947245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 Construction</a:t>
            </a:r>
            <a:endParaRPr lang="en-IN" dirty="0"/>
          </a:p>
        </p:txBody>
      </p:sp>
      <p:sp>
        <p:nvSpPr>
          <p:cNvPr id="3" name="Content Placeholder 2"/>
          <p:cNvSpPr>
            <a:spLocks noGrp="1"/>
          </p:cNvSpPr>
          <p:nvPr>
            <p:ph sz="quarter" idx="1"/>
          </p:nvPr>
        </p:nvSpPr>
        <p:spPr/>
        <p:txBody>
          <a:bodyPr/>
          <a:lstStyle/>
          <a:p>
            <a:pPr algn="just"/>
            <a:r>
              <a:rPr lang="en-US" dirty="0"/>
              <a:t>After identifying the objects, operations and events the designer creates a </a:t>
            </a:r>
            <a:r>
              <a:rPr lang="en-US" b="1" dirty="0"/>
              <a:t>prototype</a:t>
            </a:r>
            <a:r>
              <a:rPr lang="en-US" dirty="0"/>
              <a:t>. This prototype helps in the evaluation of the real-world scenario. This process is also iterative and the construction continues till the prototype is approved for conducting real-world scenario.</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352270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 </a:t>
            </a:r>
            <a:r>
              <a:rPr lang="en-IN" b="1" dirty="0" smtClean="0"/>
              <a:t>validation</a:t>
            </a:r>
            <a:endParaRPr lang="en-IN" dirty="0"/>
          </a:p>
        </p:txBody>
      </p:sp>
      <p:sp>
        <p:nvSpPr>
          <p:cNvPr id="3" name="Content Placeholder 2"/>
          <p:cNvSpPr>
            <a:spLocks noGrp="1"/>
          </p:cNvSpPr>
          <p:nvPr>
            <p:ph sz="quarter" idx="1"/>
          </p:nvPr>
        </p:nvSpPr>
        <p:spPr/>
        <p:txBody>
          <a:bodyPr/>
          <a:lstStyle/>
          <a:p>
            <a:pPr algn="just"/>
            <a:r>
              <a:rPr lang="en-US" dirty="0"/>
              <a:t>In this face, the interface is </a:t>
            </a:r>
            <a:r>
              <a:rPr lang="en-US" b="1" dirty="0"/>
              <a:t>validated</a:t>
            </a:r>
            <a:r>
              <a:rPr lang="en-US" dirty="0"/>
              <a:t> on the basis that if it has the ability to perform user task along with all the variations that will occur in the real world. Like, whether the interface is able to perform all general user tasks? whether it is easy to use and understand and can be accepted as a useful tool?</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169211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a:t>
            </a:r>
            <a:r>
              <a:rPr lang="en-IN" b="1" dirty="0" smtClean="0"/>
              <a:t>Takeaways</a:t>
            </a:r>
            <a:endParaRPr lang="en-IN" b="1" dirty="0"/>
          </a:p>
        </p:txBody>
      </p:sp>
      <p:sp>
        <p:nvSpPr>
          <p:cNvPr id="3" name="Content Placeholder 2"/>
          <p:cNvSpPr>
            <a:spLocks noGrp="1"/>
          </p:cNvSpPr>
          <p:nvPr>
            <p:ph sz="quarter" idx="1"/>
          </p:nvPr>
        </p:nvSpPr>
        <p:spPr/>
        <p:txBody>
          <a:bodyPr>
            <a:normAutofit/>
          </a:bodyPr>
          <a:lstStyle/>
          <a:p>
            <a:pPr algn="just"/>
            <a:r>
              <a:rPr lang="en-US" dirty="0"/>
              <a:t>The user interface is a medium through which the user interacts with the system.</a:t>
            </a:r>
          </a:p>
          <a:p>
            <a:pPr algn="just"/>
            <a:r>
              <a:rPr lang="en-US" dirty="0"/>
              <a:t>The user interface is classified into three types, command-line interface, menu-based interface, graphical user interface.</a:t>
            </a:r>
          </a:p>
          <a:p>
            <a:pPr algn="just"/>
            <a:r>
              <a:rPr lang="en-US" dirty="0"/>
              <a:t>The user interface design can be categorized into four frameworks, interface analysis, interface design, interface construction &amp; interface validation.</a:t>
            </a:r>
          </a:p>
          <a:p>
            <a:pPr algn="just"/>
            <a:r>
              <a:rPr lang="en-US" dirty="0"/>
              <a:t>In the interface analysis phase, the information is gathered regarding the need of end-user.</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275609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a:t>
            </a:r>
            <a:r>
              <a:rPr lang="en-IN" b="1" dirty="0" smtClean="0"/>
              <a:t>Takeaways</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dirty="0"/>
              <a:t>In the interface design phase, the object events and operations are identified that would be required in the user interface.</a:t>
            </a:r>
          </a:p>
          <a:p>
            <a:pPr algn="just"/>
            <a:r>
              <a:rPr lang="en-US" dirty="0"/>
              <a:t>In the interface construction phase, the prototype of the actual interface is created and is refined by an iterative process to construct an interface.</a:t>
            </a:r>
          </a:p>
          <a:p>
            <a:pPr algn="just"/>
            <a:r>
              <a:rPr lang="en-US" dirty="0"/>
              <a:t>In the interface validation phase, the interface is validated in the real world scenario</a:t>
            </a:r>
            <a:r>
              <a:rPr lang="en-US" dirty="0" smtClean="0"/>
              <a:t>.</a:t>
            </a:r>
          </a:p>
          <a:p>
            <a:pPr algn="just"/>
            <a:r>
              <a:rPr lang="en-US" dirty="0">
                <a:solidFill>
                  <a:srgbClr val="00B050"/>
                </a:solidFill>
              </a:rPr>
              <a:t>So, this was all about the user interface and its design. User interfaces keep on modifying based on the feedback received by its end users.</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25538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User </a:t>
            </a:r>
            <a:r>
              <a:rPr lang="en-IN" b="1" dirty="0"/>
              <a:t>interface design </a:t>
            </a:r>
            <a:r>
              <a:rPr lang="en-IN" b="1" dirty="0" smtClean="0"/>
              <a:t>issues</a:t>
            </a:r>
            <a:endParaRPr lang="en-IN" b="1" dirty="0"/>
          </a:p>
        </p:txBody>
      </p:sp>
      <p:sp>
        <p:nvSpPr>
          <p:cNvPr id="3" name="Content Placeholder 2"/>
          <p:cNvSpPr>
            <a:spLocks noGrp="1"/>
          </p:cNvSpPr>
          <p:nvPr>
            <p:ph sz="quarter" idx="1"/>
          </p:nvPr>
        </p:nvSpPr>
        <p:spPr/>
        <p:txBody>
          <a:bodyPr>
            <a:normAutofit fontScale="85000" lnSpcReduction="20000"/>
          </a:bodyPr>
          <a:lstStyle/>
          <a:p>
            <a:r>
              <a:rPr lang="en-US" b="1" dirty="0"/>
              <a:t>The user interface design consist of following four issues:</a:t>
            </a:r>
            <a:r>
              <a:rPr lang="en-US" dirty="0"/>
              <a:t/>
            </a:r>
            <a:br>
              <a:rPr lang="en-US" dirty="0"/>
            </a:br>
            <a:r>
              <a:rPr lang="en-US" dirty="0"/>
              <a:t/>
            </a:r>
            <a:br>
              <a:rPr lang="en-US" dirty="0"/>
            </a:br>
            <a:r>
              <a:rPr lang="en-US" b="1" dirty="0"/>
              <a:t>1. Response time of the system</a:t>
            </a:r>
            <a:r>
              <a:rPr lang="en-US" dirty="0"/>
              <a:t/>
            </a:r>
            <a:br>
              <a:rPr lang="en-US" dirty="0"/>
            </a:br>
            <a:r>
              <a:rPr lang="en-US" dirty="0"/>
              <a:t>Length and variability are the two important characteristic of the system response time.</a:t>
            </a:r>
            <a:br>
              <a:rPr lang="en-US" dirty="0"/>
            </a:br>
            <a:r>
              <a:rPr lang="en-US" dirty="0"/>
              <a:t/>
            </a:r>
            <a:br>
              <a:rPr lang="en-US" dirty="0"/>
            </a:br>
            <a:r>
              <a:rPr lang="en-US" b="1" dirty="0"/>
              <a:t>2. User help facilities</a:t>
            </a:r>
            <a:r>
              <a:rPr lang="en-US" dirty="0"/>
              <a:t/>
            </a:r>
            <a:br>
              <a:rPr lang="en-US" dirty="0"/>
            </a:br>
            <a:r>
              <a:rPr lang="en-US" dirty="0"/>
              <a:t>The user of each software system needs the help facility or the user manual for the smooth use of the software.</a:t>
            </a:r>
            <a:br>
              <a:rPr lang="en-US" dirty="0"/>
            </a:br>
            <a:r>
              <a:rPr lang="en-US" dirty="0"/>
              <a:t/>
            </a:r>
            <a:br>
              <a:rPr lang="en-US" dirty="0"/>
            </a:br>
            <a:r>
              <a:rPr lang="en-US" b="1" dirty="0"/>
              <a:t>3. Error information handling</a:t>
            </a:r>
            <a:r>
              <a:rPr lang="en-US" dirty="0"/>
              <a:t/>
            </a:r>
            <a:br>
              <a:rPr lang="en-US" dirty="0"/>
            </a:br>
            <a:r>
              <a:rPr lang="en-US" dirty="0"/>
              <a:t>Many error messages and warnings are created which irritate the users as they are not meaningful. Only the critical problems should be handled.</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818798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Rounded Rectangle 4"/>
          <p:cNvSpPr/>
          <p:nvPr/>
        </p:nvSpPr>
        <p:spPr>
          <a:xfrm>
            <a:off x="2286000" y="2286000"/>
            <a:ext cx="45720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t>Thank you</a:t>
            </a:r>
            <a:endParaRPr lang="en-IN" sz="5400" b="1" dirty="0"/>
          </a:p>
        </p:txBody>
      </p:sp>
    </p:spTree>
    <p:extLst>
      <p:ext uri="{BB962C8B-B14F-4D97-AF65-F5344CB8AC3E}">
        <p14:creationId xmlns:p14="http://schemas.microsoft.com/office/powerpoint/2010/main" val="89662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Interface Design</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b="1" dirty="0"/>
              <a:t>User Interface Design</a:t>
            </a:r>
            <a:r>
              <a:rPr lang="en-US" dirty="0"/>
              <a:t> is a process of designing or fabricating the interfaces through which the user can </a:t>
            </a:r>
            <a:r>
              <a:rPr lang="en-US" b="1" dirty="0"/>
              <a:t>communicate</a:t>
            </a:r>
            <a:r>
              <a:rPr lang="en-US" dirty="0"/>
              <a:t> with the computer. It </a:t>
            </a:r>
            <a:r>
              <a:rPr lang="en-US" dirty="0" smtClean="0"/>
              <a:t>is the</a:t>
            </a:r>
            <a:r>
              <a:rPr lang="en-US" dirty="0"/>
              <a:t> </a:t>
            </a:r>
            <a:r>
              <a:rPr lang="en-US" b="1" dirty="0"/>
              <a:t>software engineer</a:t>
            </a:r>
            <a:r>
              <a:rPr lang="en-US" dirty="0"/>
              <a:t> who accomplishes the task of designing the user interface. Software engineer makes it sure that the user interface is easy to understand, achieve goals, good to use, encouraging and forgiving</a:t>
            </a:r>
            <a:r>
              <a:rPr lang="en-US" dirty="0" smtClean="0"/>
              <a:t>.</a:t>
            </a:r>
          </a:p>
          <a:p>
            <a:pPr algn="just"/>
            <a:r>
              <a:rPr lang="en-US" i="1" dirty="0">
                <a:solidFill>
                  <a:srgbClr val="00B050"/>
                </a:solidFill>
              </a:rPr>
              <a:t>In </a:t>
            </a:r>
            <a:r>
              <a:rPr lang="en-US" i="1" dirty="0" smtClean="0">
                <a:solidFill>
                  <a:srgbClr val="00B050"/>
                </a:solidFill>
              </a:rPr>
              <a:t>this topic, </a:t>
            </a:r>
            <a:r>
              <a:rPr lang="en-US" i="1" dirty="0">
                <a:solidFill>
                  <a:srgbClr val="00B050"/>
                </a:solidFill>
              </a:rPr>
              <a:t>we will study user interface design in brief along with the rules that are considered while designing the user interface. </a:t>
            </a:r>
            <a:endParaRPr lang="en-IN" i="1" dirty="0">
              <a:solidFill>
                <a:srgbClr val="00B05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814389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User Interface </a:t>
            </a:r>
            <a:r>
              <a:rPr lang="en-IN" b="1" dirty="0" smtClean="0"/>
              <a:t>Definition</a:t>
            </a:r>
            <a:endParaRPr lang="en-IN" b="1" dirty="0"/>
          </a:p>
        </p:txBody>
      </p:sp>
      <p:sp>
        <p:nvSpPr>
          <p:cNvPr id="3" name="Content Placeholder 2"/>
          <p:cNvSpPr>
            <a:spLocks noGrp="1"/>
          </p:cNvSpPr>
          <p:nvPr>
            <p:ph sz="quarter" idx="1"/>
          </p:nvPr>
        </p:nvSpPr>
        <p:spPr/>
        <p:txBody>
          <a:bodyPr/>
          <a:lstStyle/>
          <a:p>
            <a:pPr algn="just"/>
            <a:r>
              <a:rPr lang="en-US" dirty="0">
                <a:solidFill>
                  <a:srgbClr val="002060"/>
                </a:solidFill>
              </a:rPr>
              <a:t>The user interface is a device or a program (application program) which facilitates the user to communicate with the computer, in order to convey the computer what they want to do or what they want from the computer. The user interface is what the users see when they use the computer. </a:t>
            </a:r>
            <a:endParaRPr lang="en-IN" dirty="0">
              <a:solidFill>
                <a:srgbClr val="00206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57465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 Interface Definition</a:t>
            </a:r>
            <a:endParaRPr lang="en-IN" dirty="0"/>
          </a:p>
        </p:txBody>
      </p:sp>
      <p:sp>
        <p:nvSpPr>
          <p:cNvPr id="3" name="Content Placeholder 2"/>
          <p:cNvSpPr>
            <a:spLocks noGrp="1"/>
          </p:cNvSpPr>
          <p:nvPr>
            <p:ph sz="quarter" idx="1"/>
          </p:nvPr>
        </p:nvSpPr>
        <p:spPr/>
        <p:txBody>
          <a:bodyPr/>
          <a:lstStyle/>
          <a:p>
            <a:r>
              <a:rPr lang="en-US" dirty="0"/>
              <a:t>The user interface can be categorized into three types those are:</a:t>
            </a:r>
          </a:p>
          <a:p>
            <a:r>
              <a:rPr lang="en-US" dirty="0"/>
              <a:t>Command-line Interface</a:t>
            </a:r>
          </a:p>
          <a:p>
            <a:r>
              <a:rPr lang="en-US" dirty="0"/>
              <a:t>Menu-Based Interface</a:t>
            </a:r>
          </a:p>
          <a:p>
            <a:r>
              <a:rPr lang="en-US" dirty="0"/>
              <a:t>Graphical User Interface</a:t>
            </a:r>
          </a:p>
          <a:p>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44191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1</a:t>
            </a:r>
            <a:r>
              <a:rPr lang="en-IN" b="1" dirty="0"/>
              <a:t>. Command Line Interface</a:t>
            </a:r>
          </a:p>
        </p:txBody>
      </p:sp>
      <p:sp>
        <p:nvSpPr>
          <p:cNvPr id="3" name="Content Placeholder 2"/>
          <p:cNvSpPr>
            <a:spLocks noGrp="1"/>
          </p:cNvSpPr>
          <p:nvPr>
            <p:ph sz="quarter" idx="1"/>
          </p:nvPr>
        </p:nvSpPr>
        <p:spPr/>
        <p:txBody>
          <a:bodyPr/>
          <a:lstStyle/>
          <a:p>
            <a:pPr algn="just"/>
            <a:r>
              <a:rPr lang="en-US" dirty="0" smtClean="0"/>
              <a:t>The </a:t>
            </a:r>
            <a:r>
              <a:rPr lang="en-US" dirty="0"/>
              <a:t>command-line interface was the only mode of interaction with the computer in the starting days of computing. With the command-line interface, the user has to communicate with the computer using the </a:t>
            </a:r>
            <a:r>
              <a:rPr lang="en-US" b="1" dirty="0"/>
              <a:t>textual instructions</a:t>
            </a:r>
            <a:r>
              <a:rPr lang="en-US" dirty="0"/>
              <a:t> or we say </a:t>
            </a:r>
            <a:r>
              <a:rPr lang="en-US" b="1" dirty="0"/>
              <a:t>commands</a:t>
            </a:r>
            <a:r>
              <a:rPr lang="en-US" dirty="0"/>
              <a:t>. For example, if one needs to delete a file from the system. the command would be</a:t>
            </a:r>
            <a:r>
              <a:rPr lang="en-US" dirty="0" smtClean="0"/>
              <a:t>:</a:t>
            </a:r>
          </a:p>
          <a:p>
            <a:pPr algn="just"/>
            <a:r>
              <a:rPr lang="en-IN" i="1" dirty="0"/>
              <a:t>del c:\file.txt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782114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1</a:t>
            </a:r>
            <a:r>
              <a:rPr lang="en-IN" b="1" dirty="0"/>
              <a:t>. Command Line Interface</a:t>
            </a:r>
            <a:endParaRPr lang="en-IN" dirty="0"/>
          </a:p>
        </p:txBody>
      </p:sp>
      <p:sp>
        <p:nvSpPr>
          <p:cNvPr id="3" name="Content Placeholder 2"/>
          <p:cNvSpPr>
            <a:spLocks noGrp="1"/>
          </p:cNvSpPr>
          <p:nvPr>
            <p:ph sz="quarter" idx="1"/>
          </p:nvPr>
        </p:nvSpPr>
        <p:spPr/>
        <p:txBody>
          <a:bodyPr/>
          <a:lstStyle/>
          <a:p>
            <a:pPr algn="just"/>
            <a:r>
              <a:rPr lang="en-US" dirty="0"/>
              <a:t>But, this kind of user interface is</a:t>
            </a:r>
            <a:r>
              <a:rPr lang="en-US" b="1" dirty="0"/>
              <a:t> not user-friendly</a:t>
            </a:r>
            <a:r>
              <a:rPr lang="en-US" dirty="0"/>
              <a:t> as it is hard to learn such commands, even they can be error-prone and unforgiving if an error occurs. Such an interface may be irritating. So, the command line interface was not meant for the casual user but the experienced users generally prefer command-line interface.</a:t>
            </a:r>
          </a:p>
          <a:p>
            <a:pPr algn="just"/>
            <a:r>
              <a:rPr lang="en-US" dirty="0"/>
              <a:t>Example: Unix operating system</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379027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a:t>2. Menu Based Interface </a:t>
            </a:r>
            <a:endParaRPr lang="en-IN" dirty="0"/>
          </a:p>
        </p:txBody>
      </p:sp>
      <p:sp>
        <p:nvSpPr>
          <p:cNvPr id="3" name="Content Placeholder 2"/>
          <p:cNvSpPr>
            <a:spLocks noGrp="1"/>
          </p:cNvSpPr>
          <p:nvPr>
            <p:ph sz="quarter" idx="1"/>
          </p:nvPr>
        </p:nvSpPr>
        <p:spPr/>
        <p:txBody>
          <a:bodyPr/>
          <a:lstStyle/>
          <a:p>
            <a:pPr algn="just"/>
            <a:r>
              <a:rPr lang="en-US" dirty="0"/>
              <a:t>It is somewhat easy than the command line interface as users interacting with menu-based interface ‘do not have to learn the command name’, nor it had to put efforts in writing the commands. As here, the user does not have to type the commands the syntax error is automatically avoided.</a:t>
            </a:r>
          </a:p>
          <a:p>
            <a:pPr algn="just"/>
            <a:r>
              <a:rPr lang="en-US" dirty="0"/>
              <a:t>A very popular example of a menu-based interface is ATM. A user uses menu buttons to select the options from the menu.</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878939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                 3</a:t>
            </a:r>
            <a:r>
              <a:rPr lang="en-IN" sz="2800" b="1" dirty="0"/>
              <a:t>. Graphical User Interface (GUI)</a:t>
            </a:r>
            <a:endParaRPr lang="en-IN" sz="2800" dirty="0"/>
          </a:p>
        </p:txBody>
      </p:sp>
      <p:sp>
        <p:nvSpPr>
          <p:cNvPr id="3" name="Content Placeholder 2"/>
          <p:cNvSpPr>
            <a:spLocks noGrp="1"/>
          </p:cNvSpPr>
          <p:nvPr>
            <p:ph sz="quarter" idx="1"/>
          </p:nvPr>
        </p:nvSpPr>
        <p:spPr>
          <a:xfrm>
            <a:off x="306074" y="1447800"/>
            <a:ext cx="8503920" cy="4572000"/>
          </a:xfrm>
        </p:spPr>
        <p:txBody>
          <a:bodyPr>
            <a:normAutofit fontScale="92500"/>
          </a:bodyPr>
          <a:lstStyle/>
          <a:p>
            <a:pPr algn="just"/>
            <a:r>
              <a:rPr lang="en-US" dirty="0"/>
              <a:t>Over a period of time, there has been a tremendous evolution in the computer’s user interface. As today’s computer have a high-resolution screen with pointing devices (mouse). The modern-day computer’s interface has windows, scroll bars, text boxes, buttons, icons, menus and to pick and point them we have a mouse.</a:t>
            </a:r>
          </a:p>
          <a:p>
            <a:pPr algn="just"/>
            <a:r>
              <a:rPr lang="en-US" dirty="0"/>
              <a:t>Graphical user interfaces are easy to learn as compared to the command-line interface. GUI provides multiple windows to the user at the same time, to interact with the system and even the user is allowed to switch between the windows.</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102513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1987</TotalTime>
  <Words>1385</Words>
  <Application>Microsoft Office PowerPoint</Application>
  <PresentationFormat>On-screen Show (4:3)</PresentationFormat>
  <Paragraphs>99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Georgia</vt:lpstr>
      <vt:lpstr>Times New Roman</vt:lpstr>
      <vt:lpstr>Wingdings</vt:lpstr>
      <vt:lpstr>Wingdings 2</vt:lpstr>
      <vt:lpstr>Civic</vt:lpstr>
      <vt:lpstr>Object Oriented Software Engineering</vt:lpstr>
      <vt:lpstr>Outline</vt:lpstr>
      <vt:lpstr>User Interface Design</vt:lpstr>
      <vt:lpstr>User Interface Definition</vt:lpstr>
      <vt:lpstr>User Interface Definition</vt:lpstr>
      <vt:lpstr>           1. Command Line Interface</vt:lpstr>
      <vt:lpstr>         1. Command Line Interface</vt:lpstr>
      <vt:lpstr>         2. Menu Based Interface </vt:lpstr>
      <vt:lpstr>                 3. Graphical User Interface (GUI)</vt:lpstr>
      <vt:lpstr>          Golden Rules to Design UI</vt:lpstr>
      <vt:lpstr>        Golden Rules to Design UI</vt:lpstr>
      <vt:lpstr>             Golden Rules to Design UI</vt:lpstr>
      <vt:lpstr>             Golden Rules to Design UI</vt:lpstr>
      <vt:lpstr>              2. Reduce the Users Memory Load   </vt:lpstr>
      <vt:lpstr>              2. Reduce the Users Memory Load   </vt:lpstr>
      <vt:lpstr>           3. Make a Consistent Interface</vt:lpstr>
      <vt:lpstr>                    User Interface Design Principles and Guidelines</vt:lpstr>
      <vt:lpstr>Guidelines</vt:lpstr>
      <vt:lpstr>             User Interface Design Steps</vt:lpstr>
      <vt:lpstr>Different frameworks  </vt:lpstr>
      <vt:lpstr>              Interface Analysis and Modelling</vt:lpstr>
      <vt:lpstr>Interface Design</vt:lpstr>
      <vt:lpstr>Interface Construction</vt:lpstr>
      <vt:lpstr>Interface validation</vt:lpstr>
      <vt:lpstr>Key Takeaways</vt:lpstr>
      <vt:lpstr>Key Takeaways</vt:lpstr>
      <vt:lpstr>        User interface design issues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302</cp:revision>
  <dcterms:created xsi:type="dcterms:W3CDTF">2021-07-03T06:55:19Z</dcterms:created>
  <dcterms:modified xsi:type="dcterms:W3CDTF">2023-04-04T14:20:04Z</dcterms:modified>
</cp:coreProperties>
</file>