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29"/>
  </p:notesMasterIdLst>
  <p:sldIdLst>
    <p:sldId id="256" r:id="rId2"/>
    <p:sldId id="258" r:id="rId3"/>
    <p:sldId id="272" r:id="rId4"/>
    <p:sldId id="273" r:id="rId5"/>
    <p:sldId id="274" r:id="rId6"/>
    <p:sldId id="275" r:id="rId7"/>
    <p:sldId id="257" r:id="rId8"/>
    <p:sldId id="259" r:id="rId9"/>
    <p:sldId id="260" r:id="rId10"/>
    <p:sldId id="261" r:id="rId11"/>
    <p:sldId id="271" r:id="rId12"/>
    <p:sldId id="276" r:id="rId13"/>
    <p:sldId id="262" r:id="rId14"/>
    <p:sldId id="284" r:id="rId15"/>
    <p:sldId id="285" r:id="rId16"/>
    <p:sldId id="286" r:id="rId17"/>
    <p:sldId id="263" r:id="rId18"/>
    <p:sldId id="264" r:id="rId19"/>
    <p:sldId id="265" r:id="rId20"/>
    <p:sldId id="282" r:id="rId21"/>
    <p:sldId id="266" r:id="rId22"/>
    <p:sldId id="267" r:id="rId23"/>
    <p:sldId id="268" r:id="rId24"/>
    <p:sldId id="269" r:id="rId25"/>
    <p:sldId id="278" r:id="rId26"/>
    <p:sldId id="279"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346794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smtClean="0">
                <a:latin typeface="Palatino" pitchFamily="18" charset="0"/>
              </a:rPr>
              <a:t>Let‘s come up with th a working definition for software engineering. This definition helps us to get started, because it contains the major problem areas that we have to deal with during software development. </a:t>
            </a:r>
          </a:p>
        </p:txBody>
      </p:sp>
      <p:sp>
        <p:nvSpPr>
          <p:cNvPr id="58371" name="Rectangle 3"/>
          <p:cNvSpPr>
            <a:spLocks noGrp="1" noRot="1" noChangeAspect="1" noChangeArrowheads="1" noTextEdit="1"/>
          </p:cNvSpPr>
          <p:nvPr>
            <p:ph type="sldImg"/>
          </p:nvPr>
        </p:nvSpPr>
        <p:spPr>
          <a:xfrm>
            <a:off x="1292225" y="31750"/>
            <a:ext cx="4164013" cy="3122613"/>
          </a:xfrm>
          <a:ln cap="flat"/>
        </p:spPr>
      </p:sp>
    </p:spTree>
    <p:extLst>
      <p:ext uri="{BB962C8B-B14F-4D97-AF65-F5344CB8AC3E}">
        <p14:creationId xmlns:p14="http://schemas.microsoft.com/office/powerpoint/2010/main" val="379180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26B560F-2002-4E64-9F60-7F8094524B33}" type="datetime1">
              <a:rPr lang="en-US" smtClean="0"/>
              <a:t>2/18/2023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AA6F6E-BD24-4176-BA0B-4C2773193CFF}"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39A5D1-17E4-4521-93A0-946C1409FE40}"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44A6DC-33A6-45E5-9703-75B24F485855}"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28B39F6-502E-4D04-9B25-1354F51D9422}" type="datetime1">
              <a:rPr lang="en-US" smtClean="0"/>
              <a:t>2/18/2023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F056A8-9F9B-4E2B-8548-F2664B25BEB2}" type="datetime1">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03516B6-1C76-4F42-A70F-DE5511F73125}" type="datetime1">
              <a:rPr lang="en-US" smtClean="0"/>
              <a:t>2/18/2023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1ADA94-27EC-47D6-B341-FE6823BB293A}" type="datetime1">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99FDD6B-0750-4C0C-8628-E005AC3BEDF7}" type="datetime1">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33B9DE9-E7ED-40F1-B277-38D31403AC78}" type="datetime1">
              <a:rPr lang="en-US" smtClean="0"/>
              <a:t>2/18/2023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59A5E03-2E57-4D96-9265-5DC9EF1D4D08}" type="datetime1">
              <a:rPr lang="en-US" smtClean="0"/>
              <a:t>2/18/2023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A58AD27-224F-4865-933E-8A997121FC2F}" type="datetime1">
              <a:rPr lang="en-US" smtClean="0"/>
              <a:t>2/18/2023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2</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b="1" dirty="0" smtClean="0">
                <a:latin typeface="Times New Roman" pitchFamily="18" charset="0"/>
                <a:cs typeface="Times New Roman" pitchFamily="18" charset="0"/>
              </a:rPr>
              <a:t>               Fritz </a:t>
            </a:r>
            <a:r>
              <a:rPr lang="en-US" b="1" dirty="0">
                <a:latin typeface="Times New Roman" pitchFamily="18" charset="0"/>
                <a:cs typeface="Times New Roman" pitchFamily="18" charset="0"/>
              </a:rPr>
              <a:t>Bauer, a German computer scientist, defines software engineering as:</a:t>
            </a:r>
          </a:p>
        </p:txBody>
      </p:sp>
      <p:sp>
        <p:nvSpPr>
          <p:cNvPr id="3" name="Content Placeholder 2"/>
          <p:cNvSpPr>
            <a:spLocks noGrp="1"/>
          </p:cNvSpPr>
          <p:nvPr>
            <p:ph sz="quarter" idx="1"/>
          </p:nvPr>
        </p:nvSpPr>
        <p:spPr/>
        <p:txBody>
          <a:bodyPr>
            <a:normAutofit/>
          </a:bodyPr>
          <a:lstStyle/>
          <a:p>
            <a:pPr algn="just"/>
            <a:r>
              <a:rPr lang="en-US" sz="3200" dirty="0">
                <a:latin typeface="Times New Roman" pitchFamily="18" charset="0"/>
                <a:cs typeface="Times New Roman" pitchFamily="18" charset="0"/>
              </a:rPr>
              <a:t>Software engineering is the establishment and use of sound engineering principles in order to obtain economically software that is reliable and work efficiently on real machines.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152518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8355013" y="6532563"/>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7" rIns="19050" bIns="26987"/>
          <a:lstStyle/>
          <a:p>
            <a:pPr defTabSz="904875">
              <a:lnSpc>
                <a:spcPts val="1200"/>
              </a:lnSpc>
            </a:pPr>
            <a:r>
              <a:rPr lang="en-US" sz="1000" b="0">
                <a:solidFill>
                  <a:srgbClr val="000000"/>
                </a:solidFill>
                <a:latin typeface="Helvetica" pitchFamily="34" charset="0"/>
              </a:rPr>
              <a:t>20</a:t>
            </a:r>
          </a:p>
        </p:txBody>
      </p:sp>
      <p:sp>
        <p:nvSpPr>
          <p:cNvPr id="57347" name="Text Box 6"/>
          <p:cNvSpPr txBox="1">
            <a:spLocks noChangeArrowheads="1"/>
          </p:cNvSpPr>
          <p:nvPr/>
        </p:nvSpPr>
        <p:spPr bwMode="auto">
          <a:xfrm>
            <a:off x="609600" y="5267325"/>
            <a:ext cx="7924800" cy="803275"/>
          </a:xfrm>
          <a:prstGeom prst="rect">
            <a:avLst/>
          </a:prstGeom>
          <a:solidFill>
            <a:srgbClr val="FDAD23"/>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400" b="1">
                <a:solidFill>
                  <a:schemeClr val="tx1"/>
                </a:solidFill>
                <a:latin typeface="Palatino" pitchFamily="18" charset="0"/>
                <a:ea typeface="MS PGothic" pitchFamily="34" charset="-128"/>
              </a:defRPr>
            </a:lvl1pPr>
            <a:lvl2pPr marL="37931725" indent="-37474525">
              <a:defRPr sz="3400" b="1">
                <a:solidFill>
                  <a:schemeClr val="tx1"/>
                </a:solidFill>
                <a:latin typeface="Palatino" pitchFamily="18" charset="0"/>
                <a:ea typeface="MS PGothic" pitchFamily="34" charset="-128"/>
              </a:defRPr>
            </a:lvl2pPr>
            <a:lvl3pPr>
              <a:defRPr sz="3400" b="1">
                <a:solidFill>
                  <a:schemeClr val="tx1"/>
                </a:solidFill>
                <a:latin typeface="Palatino" pitchFamily="18" charset="0"/>
                <a:ea typeface="MS PGothic" pitchFamily="34" charset="-128"/>
              </a:defRPr>
            </a:lvl3pPr>
            <a:lvl4pPr>
              <a:defRPr sz="3400" b="1">
                <a:solidFill>
                  <a:schemeClr val="tx1"/>
                </a:solidFill>
                <a:latin typeface="Palatino" pitchFamily="18" charset="0"/>
                <a:ea typeface="MS PGothic" pitchFamily="34" charset="-128"/>
              </a:defRPr>
            </a:lvl4pPr>
            <a:lvl5pPr>
              <a:defRPr sz="3400" b="1">
                <a:solidFill>
                  <a:schemeClr val="tx1"/>
                </a:solidFill>
                <a:latin typeface="Palatino" pitchFamily="18" charset="0"/>
                <a:ea typeface="MS PGothic" pitchFamily="34" charset="-128"/>
              </a:defRPr>
            </a:lvl5pPr>
            <a:lvl6pPr marL="457200" eaLnBrk="0" fontAlgn="base" hangingPunct="0">
              <a:spcBef>
                <a:spcPct val="0"/>
              </a:spcBef>
              <a:spcAft>
                <a:spcPct val="0"/>
              </a:spcAft>
              <a:defRPr sz="3400" b="1">
                <a:solidFill>
                  <a:schemeClr val="tx1"/>
                </a:solidFill>
                <a:latin typeface="Palatino" pitchFamily="18" charset="0"/>
                <a:ea typeface="MS PGothic" pitchFamily="34" charset="-128"/>
              </a:defRPr>
            </a:lvl6pPr>
            <a:lvl7pPr marL="914400" eaLnBrk="0" fontAlgn="base" hangingPunct="0">
              <a:spcBef>
                <a:spcPct val="0"/>
              </a:spcBef>
              <a:spcAft>
                <a:spcPct val="0"/>
              </a:spcAft>
              <a:defRPr sz="3400" b="1">
                <a:solidFill>
                  <a:schemeClr val="tx1"/>
                </a:solidFill>
                <a:latin typeface="Palatino" pitchFamily="18" charset="0"/>
                <a:ea typeface="MS PGothic" pitchFamily="34" charset="-128"/>
              </a:defRPr>
            </a:lvl7pPr>
            <a:lvl8pPr marL="1371600" eaLnBrk="0" fontAlgn="base" hangingPunct="0">
              <a:spcBef>
                <a:spcPct val="0"/>
              </a:spcBef>
              <a:spcAft>
                <a:spcPct val="0"/>
              </a:spcAft>
              <a:defRPr sz="3400" b="1">
                <a:solidFill>
                  <a:schemeClr val="tx1"/>
                </a:solidFill>
                <a:latin typeface="Palatino" pitchFamily="18" charset="0"/>
                <a:ea typeface="MS PGothic" pitchFamily="34" charset="-128"/>
              </a:defRPr>
            </a:lvl8pPr>
            <a:lvl9pPr marL="1828800" eaLnBrk="0" fontAlgn="base" hangingPunct="0">
              <a:spcBef>
                <a:spcPct val="0"/>
              </a:spcBef>
              <a:spcAft>
                <a:spcPct val="0"/>
              </a:spcAft>
              <a:defRPr sz="3400" b="1">
                <a:solidFill>
                  <a:schemeClr val="tx1"/>
                </a:solidFill>
                <a:latin typeface="Palatino" pitchFamily="18" charset="0"/>
                <a:ea typeface="MS PGothic" pitchFamily="34" charset="-128"/>
              </a:defRPr>
            </a:lvl9pPr>
          </a:lstStyle>
          <a:p>
            <a:pPr algn="ctr">
              <a:lnSpc>
                <a:spcPts val="2800"/>
              </a:lnSpc>
            </a:pPr>
            <a:r>
              <a:rPr lang="en-US" sz="2800" b="0" dirty="0">
                <a:solidFill>
                  <a:srgbClr val="000000"/>
                </a:solidFill>
                <a:latin typeface="Verdana" pitchFamily="34" charset="0"/>
              </a:rPr>
              <a:t>Challenge: Dealing with complexity and  change</a:t>
            </a:r>
            <a:endParaRPr lang="en-US" sz="1800" dirty="0">
              <a:latin typeface="Verdana" pitchFamily="34" charset="0"/>
            </a:endParaRPr>
          </a:p>
        </p:txBody>
      </p:sp>
      <p:sp>
        <p:nvSpPr>
          <p:cNvPr id="57348" name="Rectangle 16"/>
          <p:cNvSpPr>
            <a:spLocks noGrp="1" noChangeArrowheads="1"/>
          </p:cNvSpPr>
          <p:nvPr>
            <p:ph type="body" sz="half" idx="4294967295"/>
          </p:nvPr>
        </p:nvSpPr>
        <p:spPr>
          <a:xfrm>
            <a:off x="609600" y="1524000"/>
            <a:ext cx="8229600" cy="3733800"/>
          </a:xfrm>
        </p:spPr>
        <p:txBody>
          <a:bodyPr/>
          <a:lstStyle/>
          <a:p>
            <a:pPr>
              <a:lnSpc>
                <a:spcPts val="2800"/>
              </a:lnSpc>
              <a:spcBef>
                <a:spcPct val="0"/>
              </a:spcBef>
              <a:buClrTx/>
              <a:buFontTx/>
              <a:buNone/>
            </a:pPr>
            <a:r>
              <a:rPr lang="en-US" smtClean="0">
                <a:solidFill>
                  <a:srgbClr val="000000"/>
                </a:solidFill>
              </a:rPr>
              <a:t>Software Engineering is a collection of techniques,</a:t>
            </a:r>
          </a:p>
          <a:p>
            <a:pPr>
              <a:lnSpc>
                <a:spcPts val="2800"/>
              </a:lnSpc>
              <a:spcBef>
                <a:spcPct val="0"/>
              </a:spcBef>
              <a:buClrTx/>
              <a:buFontTx/>
              <a:buNone/>
            </a:pPr>
            <a:r>
              <a:rPr lang="en-US" smtClean="0">
                <a:solidFill>
                  <a:srgbClr val="000000"/>
                </a:solidFill>
              </a:rPr>
              <a:t>methodologies and tools that help with the </a:t>
            </a:r>
          </a:p>
          <a:p>
            <a:pPr>
              <a:lnSpc>
                <a:spcPts val="2800"/>
              </a:lnSpc>
              <a:spcBef>
                <a:spcPct val="0"/>
              </a:spcBef>
              <a:buClrTx/>
              <a:buFontTx/>
              <a:buNone/>
            </a:pPr>
            <a:r>
              <a:rPr lang="en-US" smtClean="0">
                <a:solidFill>
                  <a:srgbClr val="000000"/>
                </a:solidFill>
              </a:rPr>
              <a:t>production of</a:t>
            </a:r>
          </a:p>
          <a:p>
            <a:pPr>
              <a:lnSpc>
                <a:spcPts val="2800"/>
              </a:lnSpc>
              <a:spcBef>
                <a:spcPct val="0"/>
              </a:spcBef>
              <a:buClrTx/>
              <a:buFontTx/>
              <a:buNone/>
            </a:pPr>
            <a:endParaRPr lang="en-US" smtClean="0">
              <a:solidFill>
                <a:srgbClr val="000000"/>
              </a:solidFill>
            </a:endParaRPr>
          </a:p>
          <a:p>
            <a:pPr lvl="1">
              <a:lnSpc>
                <a:spcPts val="2800"/>
              </a:lnSpc>
              <a:spcBef>
                <a:spcPct val="0"/>
              </a:spcBef>
              <a:buClrTx/>
              <a:buSzTx/>
              <a:buFontTx/>
              <a:buNone/>
            </a:pPr>
            <a:r>
              <a:rPr lang="en-US" sz="2400" i="1" smtClean="0">
                <a:solidFill>
                  <a:srgbClr val="FDAD23"/>
                </a:solidFill>
              </a:rPr>
              <a:t>A high quality</a:t>
            </a:r>
            <a:r>
              <a:rPr lang="en-US" sz="2400" i="1" smtClean="0">
                <a:solidFill>
                  <a:srgbClr val="000000"/>
                </a:solidFill>
              </a:rPr>
              <a:t> software</a:t>
            </a:r>
            <a:r>
              <a:rPr lang="en-US" sz="2400" smtClean="0">
                <a:solidFill>
                  <a:srgbClr val="000000"/>
                </a:solidFill>
              </a:rPr>
              <a:t>  system developed with a  given </a:t>
            </a:r>
            <a:r>
              <a:rPr lang="en-US" sz="2400" i="1" smtClean="0">
                <a:solidFill>
                  <a:srgbClr val="FDAD23"/>
                </a:solidFill>
              </a:rPr>
              <a:t>budget</a:t>
            </a:r>
            <a:r>
              <a:rPr lang="en-US" sz="2400" smtClean="0">
                <a:solidFill>
                  <a:srgbClr val="000000"/>
                </a:solidFill>
              </a:rPr>
              <a:t>   before a given </a:t>
            </a:r>
            <a:r>
              <a:rPr lang="en-US" sz="2400" i="1" smtClean="0">
                <a:solidFill>
                  <a:srgbClr val="FDAD23"/>
                </a:solidFill>
              </a:rPr>
              <a:t>deadline</a:t>
            </a:r>
            <a:endParaRPr lang="en-US" sz="2400" smtClean="0">
              <a:solidFill>
                <a:srgbClr val="000000"/>
              </a:solidFill>
            </a:endParaRPr>
          </a:p>
          <a:p>
            <a:pPr>
              <a:lnSpc>
                <a:spcPts val="2800"/>
              </a:lnSpc>
              <a:spcBef>
                <a:spcPct val="0"/>
              </a:spcBef>
              <a:buClrTx/>
              <a:buFontTx/>
              <a:buNone/>
            </a:pPr>
            <a:r>
              <a:rPr lang="en-US" smtClean="0">
                <a:solidFill>
                  <a:srgbClr val="000000"/>
                </a:solidFill>
              </a:rPr>
              <a:t>    while </a:t>
            </a:r>
            <a:r>
              <a:rPr lang="en-US" i="1" smtClean="0">
                <a:solidFill>
                  <a:srgbClr val="FDAD23"/>
                </a:solidFill>
              </a:rPr>
              <a:t>change</a:t>
            </a:r>
            <a:r>
              <a:rPr lang="en-US" i="1" smtClean="0">
                <a:solidFill>
                  <a:srgbClr val="000000"/>
                </a:solidFill>
              </a:rPr>
              <a:t> </a:t>
            </a:r>
            <a:r>
              <a:rPr lang="en-US" smtClean="0">
                <a:solidFill>
                  <a:srgbClr val="000000"/>
                </a:solidFill>
              </a:rPr>
              <a:t>occurs</a:t>
            </a:r>
            <a:endParaRPr lang="en-US" b="1" smtClean="0">
              <a:solidFill>
                <a:srgbClr val="000000"/>
              </a:solidFill>
            </a:endParaRPr>
          </a:p>
        </p:txBody>
      </p:sp>
      <p:sp>
        <p:nvSpPr>
          <p:cNvPr id="57349" name="Rectangle 19"/>
          <p:cNvSpPr>
            <a:spLocks noGrp="1" noChangeArrowheads="1"/>
          </p:cNvSpPr>
          <p:nvPr>
            <p:ph type="title"/>
          </p:nvPr>
        </p:nvSpPr>
        <p:spPr>
          <a:xfrm>
            <a:off x="495300" y="152400"/>
            <a:ext cx="8153400" cy="863600"/>
          </a:xfrm>
        </p:spPr>
        <p:txBody>
          <a:bodyPr>
            <a:normAutofit fontScale="90000"/>
          </a:bodyPr>
          <a:lstStyle/>
          <a:p>
            <a:r>
              <a:rPr lang="en-US" sz="3400" dirty="0" smtClean="0"/>
              <a:t>       </a:t>
            </a:r>
            <a:r>
              <a:rPr lang="en-US" sz="3400" b="1" dirty="0" smtClean="0">
                <a:latin typeface="Times New Roman" pitchFamily="18" charset="0"/>
                <a:cs typeface="Times New Roman" pitchFamily="18" charset="0"/>
              </a:rPr>
              <a:t>Software Engineering: A Working Definition</a:t>
            </a:r>
          </a:p>
        </p:txBody>
      </p:sp>
      <p:sp>
        <p:nvSpPr>
          <p:cNvPr id="57350" name="Rectangle 20"/>
          <p:cNvSpPr>
            <a:spLocks noGrp="1" noChangeArrowheads="1"/>
          </p:cNvSpPr>
          <p:nvPr>
            <p:ph type="body" idx="1"/>
          </p:nvPr>
        </p:nvSpPr>
        <p:spPr/>
        <p:txBody>
          <a:bodyPr/>
          <a:lstStyle/>
          <a:p>
            <a:endParaRPr lang="en-US" dirty="0" smtClean="0"/>
          </a:p>
          <a:p>
            <a:endParaRPr lang="en-US" dirty="0" smtClean="0"/>
          </a:p>
        </p:txBody>
      </p:sp>
      <p:pic>
        <p:nvPicPr>
          <p:cNvPr id="7" name="Picture 6"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4164174636"/>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fade">
                                      <p:cBhvr>
                                        <p:cTn id="7" dur="1000"/>
                                        <p:tgtEl>
                                          <p:spTgt spid="57347"/>
                                        </p:tgtEl>
                                      </p:cBhvr>
                                    </p:animEffect>
                                    <p:anim calcmode="lin" valueType="num">
                                      <p:cBhvr>
                                        <p:cTn id="8" dur="1000" fill="hold"/>
                                        <p:tgtEl>
                                          <p:spTgt spid="57347"/>
                                        </p:tgtEl>
                                        <p:attrNameLst>
                                          <p:attrName>ppt_x</p:attrName>
                                        </p:attrNameLst>
                                      </p:cBhvr>
                                      <p:tavLst>
                                        <p:tav tm="0">
                                          <p:val>
                                            <p:strVal val="#ppt_x"/>
                                          </p:val>
                                        </p:tav>
                                        <p:tav tm="100000">
                                          <p:val>
                                            <p:strVal val="#ppt_x"/>
                                          </p:val>
                                        </p:tav>
                                      </p:tavLst>
                                    </p:anim>
                                    <p:anim calcmode="lin" valueType="num">
                                      <p:cBhvr>
                                        <p:cTn id="9" dur="1000" fill="hold"/>
                                        <p:tgtEl>
                                          <p:spTgt spid="573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sz="3600" dirty="0" smtClean="0"/>
              <a:t>            </a:t>
            </a:r>
            <a:r>
              <a:rPr lang="en-US" sz="3600" b="1" dirty="0" smtClean="0"/>
              <a:t>Importance </a:t>
            </a:r>
            <a:r>
              <a:rPr lang="en-US" sz="3600" b="1" dirty="0"/>
              <a:t>of Software Engineering</a:t>
            </a:r>
            <a:endParaRPr lang="en-US" b="1" dirty="0"/>
          </a:p>
        </p:txBody>
      </p:sp>
      <p:sp>
        <p:nvSpPr>
          <p:cNvPr id="3" name="Content Placeholder 2"/>
          <p:cNvSpPr>
            <a:spLocks noGrp="1"/>
          </p:cNvSpPr>
          <p:nvPr>
            <p:ph sz="quarter" idx="1"/>
          </p:nvPr>
        </p:nvSpPr>
        <p:spPr>
          <a:xfrm>
            <a:off x="304800" y="1447800"/>
            <a:ext cx="8503920" cy="4572000"/>
          </a:xfrm>
        </p:spPr>
        <p:txBody>
          <a:bodyPr/>
          <a:lstStyle/>
          <a:p>
            <a:pPr algn="just"/>
            <a:r>
              <a:rPr lang="en-GB" dirty="0"/>
              <a:t>More and more, individuals and society rely on advanced software systems. We need to be able to produce </a:t>
            </a:r>
            <a:r>
              <a:rPr lang="en-GB" dirty="0">
                <a:solidFill>
                  <a:srgbClr val="AD0101"/>
                </a:solidFill>
              </a:rPr>
              <a:t>reliable and trustworthy systems economically and quickly.</a:t>
            </a:r>
          </a:p>
          <a:p>
            <a:pPr algn="just"/>
            <a:r>
              <a:rPr lang="en-GB" dirty="0"/>
              <a:t>It is usually </a:t>
            </a:r>
            <a:r>
              <a:rPr lang="en-GB" dirty="0">
                <a:solidFill>
                  <a:srgbClr val="AD0101"/>
                </a:solidFill>
              </a:rPr>
              <a:t>cheaper, in the long run</a:t>
            </a:r>
            <a:r>
              <a:rPr lang="en-GB" dirty="0"/>
              <a:t>, to use software engineering methods and techniques for software systems rather than just write the programs as if it was a personal programming project. For most types of system, the majority of costs are the </a:t>
            </a:r>
            <a:r>
              <a:rPr lang="en-GB" dirty="0">
                <a:solidFill>
                  <a:srgbClr val="AD0101"/>
                </a:solidFill>
              </a:rPr>
              <a:t>costs of changing </a:t>
            </a:r>
            <a:r>
              <a:rPr lang="en-GB" dirty="0"/>
              <a:t>the software after it has gone into use.</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390002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758952"/>
          </a:xfrm>
        </p:spPr>
        <p:txBody>
          <a:bodyPr>
            <a:normAutofit fontScale="90000"/>
          </a:bodyPr>
          <a:lstStyle/>
          <a:p>
            <a:r>
              <a:rPr lang="en-US" sz="4400" b="1" dirty="0">
                <a:latin typeface="Times New Roman" pitchFamily="18" charset="0"/>
                <a:cs typeface="Times New Roman" pitchFamily="18" charset="0"/>
              </a:rPr>
              <a:t>Software Evolution</a:t>
            </a:r>
            <a:r>
              <a:rPr lang="en-US" dirty="0"/>
              <a:t/>
            </a:r>
            <a:br>
              <a:rPr lang="en-US" dirty="0"/>
            </a:br>
            <a:endParaRPr lang="en-US" dirty="0"/>
          </a:p>
        </p:txBody>
      </p:sp>
      <p:sp>
        <p:nvSpPr>
          <p:cNvPr id="3" name="Content Placeholder 2"/>
          <p:cNvSpPr>
            <a:spLocks noGrp="1"/>
          </p:cNvSpPr>
          <p:nvPr>
            <p:ph sz="quarter" idx="1"/>
          </p:nvPr>
        </p:nvSpPr>
        <p:spPr>
          <a:xfrm>
            <a:off x="152400" y="1600200"/>
            <a:ext cx="4411968" cy="4572000"/>
          </a:xfrm>
        </p:spPr>
        <p:txBody>
          <a:bodyPr>
            <a:normAutofit fontScale="92500" lnSpcReduction="10000"/>
          </a:bodyPr>
          <a:lstStyle/>
          <a:p>
            <a:pPr algn="just"/>
            <a:r>
              <a:rPr lang="en-US" dirty="0"/>
              <a:t>The process of developing a software product using software engineering principles and methods is referred to as </a:t>
            </a:r>
            <a:r>
              <a:rPr lang="en-US" b="1" dirty="0"/>
              <a:t>software evolution.</a:t>
            </a:r>
            <a:r>
              <a:rPr lang="en-US" dirty="0"/>
              <a:t> This includes the initial development of software and its maintenance and updates, till desired software product is developed, which satisfies the expected requirements.</a:t>
            </a:r>
          </a:p>
        </p:txBody>
      </p:sp>
      <p:pic>
        <p:nvPicPr>
          <p:cNvPr id="2050" name="Picture 2" descr="Software 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28800"/>
            <a:ext cx="412548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99723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5" dirty="0">
                <a:latin typeface="Times New Roman" panose="02020603050405020304" pitchFamily="18" charset="0"/>
                <a:cs typeface="Times New Roman" panose="02020603050405020304" pitchFamily="18" charset="0"/>
              </a:rPr>
              <a:t>Software</a:t>
            </a:r>
            <a:r>
              <a:rPr lang="en-US" sz="3600" b="1" dirty="0">
                <a:latin typeface="Times New Roman" panose="02020603050405020304" pitchFamily="18" charset="0"/>
                <a:cs typeface="Times New Roman" panose="02020603050405020304" pitchFamily="18" charset="0"/>
              </a:rPr>
              <a:t> </a:t>
            </a:r>
            <a:r>
              <a:rPr lang="en-US" sz="3600" b="1" spc="-5" dirty="0">
                <a:latin typeface="Times New Roman" panose="02020603050405020304" pitchFamily="18" charset="0"/>
                <a:cs typeface="Times New Roman" panose="02020603050405020304" pitchFamily="18" charset="0"/>
              </a:rPr>
              <a:t>Engineering</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14</a:t>
            </a:fld>
            <a:endParaRPr lang="en-US"/>
          </a:p>
        </p:txBody>
      </p:sp>
      <p:sp>
        <p:nvSpPr>
          <p:cNvPr id="4" name="Content Placeholder 3"/>
          <p:cNvSpPr>
            <a:spLocks noGrp="1"/>
          </p:cNvSpPr>
          <p:nvPr>
            <p:ph sz="quarter" idx="1"/>
          </p:nvPr>
        </p:nvSpPr>
        <p:spPr/>
        <p:txBody>
          <a:bodyPr/>
          <a:lstStyle/>
          <a:p>
            <a:pPr algn="just"/>
            <a:r>
              <a:rPr lang="en-US" sz="2800" b="1" spc="-5" dirty="0" smtClean="0">
                <a:latin typeface="Times New Roman" panose="02020603050405020304" pitchFamily="18" charset="0"/>
                <a:cs typeface="Times New Roman" panose="02020603050405020304" pitchFamily="18" charset="0"/>
              </a:rPr>
              <a:t>Software</a:t>
            </a:r>
            <a:r>
              <a:rPr lang="en-US" sz="2800" b="1" dirty="0" smtClean="0">
                <a:latin typeface="Times New Roman" panose="02020603050405020304" pitchFamily="18" charset="0"/>
                <a:cs typeface="Times New Roman" panose="02020603050405020304" pitchFamily="18" charset="0"/>
              </a:rPr>
              <a:t> </a:t>
            </a:r>
            <a:r>
              <a:rPr lang="en-US" sz="2800" b="1" spc="-5" dirty="0" smtClean="0">
                <a:latin typeface="Times New Roman" panose="02020603050405020304" pitchFamily="18" charset="0"/>
                <a:cs typeface="Times New Roman" panose="02020603050405020304" pitchFamily="18" charset="0"/>
              </a:rPr>
              <a:t>Engineering </a:t>
            </a:r>
            <a:r>
              <a:rPr lang="en-US" sz="2800" dirty="0" smtClean="0">
                <a:latin typeface="Times New Roman" panose="02020603050405020304" pitchFamily="18" charset="0"/>
                <a:cs typeface="Times New Roman" panose="02020603050405020304" pitchFamily="18" charset="0"/>
              </a:rPr>
              <a:t>is</a:t>
            </a:r>
            <a:r>
              <a:rPr lang="en-US" sz="2800" spc="5"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an</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engineering</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branch</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related</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to</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the</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evolution</a:t>
            </a:r>
            <a:r>
              <a:rPr lang="en-US" sz="2800" dirty="0" smtClean="0">
                <a:latin typeface="Times New Roman" panose="02020603050405020304" pitchFamily="18" charset="0"/>
                <a:cs typeface="Times New Roman" panose="02020603050405020304" pitchFamily="18" charset="0"/>
              </a:rPr>
              <a:t> of</a:t>
            </a:r>
            <a:r>
              <a:rPr lang="en-US" sz="2800" spc="26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software </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product using </a:t>
            </a:r>
            <a:r>
              <a:rPr lang="en-US" sz="2800" dirty="0" smtClean="0">
                <a:latin typeface="Times New Roman" panose="02020603050405020304" pitchFamily="18" charset="0"/>
                <a:cs typeface="Times New Roman" panose="02020603050405020304" pitchFamily="18" charset="0"/>
              </a:rPr>
              <a:t>well-defined </a:t>
            </a:r>
            <a:r>
              <a:rPr lang="en-US" sz="2800" spc="-5" dirty="0" smtClean="0">
                <a:latin typeface="Times New Roman" panose="02020603050405020304" pitchFamily="18" charset="0"/>
                <a:cs typeface="Times New Roman" panose="02020603050405020304" pitchFamily="18" charset="0"/>
              </a:rPr>
              <a:t>scientific principles, techniques, and procedures. The result </a:t>
            </a:r>
            <a:r>
              <a:rPr lang="en-US" sz="2800" dirty="0" smtClean="0">
                <a:latin typeface="Times New Roman" panose="02020603050405020304" pitchFamily="18" charset="0"/>
                <a:cs typeface="Times New Roman" panose="02020603050405020304" pitchFamily="18" charset="0"/>
              </a:rPr>
              <a:t>of </a:t>
            </a:r>
            <a:r>
              <a:rPr lang="en-US" sz="2800" spc="5"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software</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engineering</a:t>
            </a:r>
            <a:r>
              <a:rPr lang="en-US" sz="2800" dirty="0" smtClean="0">
                <a:latin typeface="Times New Roman" panose="02020603050405020304" pitchFamily="18" charset="0"/>
                <a:cs typeface="Times New Roman" panose="02020603050405020304" pitchFamily="18" charset="0"/>
              </a:rPr>
              <a:t> is </a:t>
            </a:r>
            <a:r>
              <a:rPr lang="en-US" sz="2800" spc="-5" dirty="0" smtClean="0">
                <a:latin typeface="Times New Roman" panose="02020603050405020304" pitchFamily="18" charset="0"/>
                <a:cs typeface="Times New Roman" panose="02020603050405020304" pitchFamily="18" charset="0"/>
              </a:rPr>
              <a:t>an</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effective</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and</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reliable software</a:t>
            </a:r>
            <a:r>
              <a:rPr lang="en-US" sz="2800" dirty="0" smtClean="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product.</a:t>
            </a:r>
            <a:endParaRPr lang="en-US" sz="2800"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object 4"/>
          <p:cNvPicPr/>
          <p:nvPr/>
        </p:nvPicPr>
        <p:blipFill>
          <a:blip r:embed="rId2" cstate="print"/>
          <a:stretch>
            <a:fillRect/>
          </a:stretch>
        </p:blipFill>
        <p:spPr>
          <a:xfrm>
            <a:off x="2514600" y="3733800"/>
            <a:ext cx="4953000" cy="2658097"/>
          </a:xfrm>
          <a:prstGeom prst="rect">
            <a:avLst/>
          </a:prstGeom>
        </p:spPr>
      </p:pic>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90340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88" y="283858"/>
            <a:ext cx="8534400" cy="758952"/>
          </a:xfrm>
        </p:spPr>
        <p:txBody>
          <a:bodyPr>
            <a:normAutofit fontScale="90000"/>
          </a:bodyPr>
          <a:lstStyle/>
          <a:p>
            <a:r>
              <a:rPr lang="en-US" b="1" u="sng" dirty="0"/>
              <a:t>Characteristics of software in software engineering</a:t>
            </a:r>
            <a:r>
              <a:rPr lang="en-US" b="1" u="sng" dirty="0" smtClean="0"/>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15</a:t>
            </a:fld>
            <a:endParaRPr lang="en-US"/>
          </a:p>
        </p:txBody>
      </p:sp>
      <p:sp>
        <p:nvSpPr>
          <p:cNvPr id="4" name="Content Placeholder 3"/>
          <p:cNvSpPr>
            <a:spLocks noGrp="1"/>
          </p:cNvSpPr>
          <p:nvPr>
            <p:ph sz="quarter" idx="1"/>
          </p:nvPr>
        </p:nvSpPr>
        <p:spPr/>
        <p:txBody>
          <a:bodyPr>
            <a:normAutofit fontScale="85000" lnSpcReduction="20000"/>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Software is developed or engineered; it is not manufactured in the classical sense: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some similarities exist between software development and hardware manufacturing, few activities are fundamentally different.</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software doesn’t “wear out.”: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no software spare parts.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hardware component wears out, it is replaced by a spare part.</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software continues to be custom-built: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software part should be planned and carried out with the goal that it tends to be reused in various projects.</a:t>
            </a:r>
          </a:p>
          <a:p>
            <a:endParaRPr lang="en-IN"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296065" y="522929"/>
            <a:ext cx="1447800" cy="762000"/>
          </a:xfrm>
          <a:prstGeom prst="rect">
            <a:avLst/>
          </a:prstGeom>
          <a:noFill/>
        </p:spPr>
      </p:pic>
    </p:spTree>
    <p:extLst>
      <p:ext uri="{BB962C8B-B14F-4D97-AF65-F5344CB8AC3E}">
        <p14:creationId xmlns:p14="http://schemas.microsoft.com/office/powerpoint/2010/main" val="282083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gn="r">
              <a:lnSpc>
                <a:spcPct val="100000"/>
              </a:lnSpc>
              <a:spcBef>
                <a:spcPts val="5"/>
              </a:spcBef>
            </a:pPr>
            <a:r>
              <a:rPr lang="en-US" sz="2800" b="1" u="sng" spc="-5" dirty="0">
                <a:uFill>
                  <a:solidFill>
                    <a:srgbClr val="000000"/>
                  </a:solidFill>
                </a:uFill>
                <a:latin typeface="Times New Roman" panose="02020603050405020304" pitchFamily="18" charset="0"/>
                <a:cs typeface="Times New Roman" panose="02020603050405020304" pitchFamily="18" charset="0"/>
              </a:rPr>
              <a:t>THE</a:t>
            </a:r>
            <a:r>
              <a:rPr lang="en-US" sz="2800" b="1" u="sng" spc="-20" dirty="0">
                <a:uFill>
                  <a:solidFill>
                    <a:srgbClr val="000000"/>
                  </a:solidFill>
                </a:uFill>
                <a:latin typeface="Times New Roman" panose="02020603050405020304" pitchFamily="18" charset="0"/>
                <a:cs typeface="Times New Roman" panose="02020603050405020304" pitchFamily="18" charset="0"/>
              </a:rPr>
              <a:t> </a:t>
            </a:r>
            <a:r>
              <a:rPr lang="en-US" sz="2800" b="1" u="sng" spc="-5" dirty="0">
                <a:uFill>
                  <a:solidFill>
                    <a:srgbClr val="000000"/>
                  </a:solidFill>
                </a:uFill>
                <a:latin typeface="Times New Roman" panose="02020603050405020304" pitchFamily="18" charset="0"/>
                <a:cs typeface="Times New Roman" panose="02020603050405020304" pitchFamily="18" charset="0"/>
              </a:rPr>
              <a:t>EVOLVING</a:t>
            </a:r>
            <a:r>
              <a:rPr lang="en-US" sz="2800" b="1" u="sng" spc="-15" dirty="0">
                <a:uFill>
                  <a:solidFill>
                    <a:srgbClr val="000000"/>
                  </a:solidFill>
                </a:uFill>
                <a:latin typeface="Times New Roman" panose="02020603050405020304" pitchFamily="18" charset="0"/>
                <a:cs typeface="Times New Roman" panose="02020603050405020304" pitchFamily="18" charset="0"/>
              </a:rPr>
              <a:t> </a:t>
            </a:r>
            <a:r>
              <a:rPr lang="en-US" sz="2800" b="1" u="sng" dirty="0">
                <a:uFill>
                  <a:solidFill>
                    <a:srgbClr val="000000"/>
                  </a:solidFill>
                </a:uFill>
                <a:latin typeface="Times New Roman" panose="02020603050405020304" pitchFamily="18" charset="0"/>
                <a:cs typeface="Times New Roman" panose="02020603050405020304" pitchFamily="18" charset="0"/>
              </a:rPr>
              <a:t>ROLE</a:t>
            </a:r>
            <a:r>
              <a:rPr lang="en-US" sz="2800" b="1" u="sng" spc="-25" dirty="0">
                <a:uFill>
                  <a:solidFill>
                    <a:srgbClr val="000000"/>
                  </a:solidFill>
                </a:uFill>
                <a:latin typeface="Times New Roman" panose="02020603050405020304" pitchFamily="18" charset="0"/>
                <a:cs typeface="Times New Roman" panose="02020603050405020304" pitchFamily="18" charset="0"/>
              </a:rPr>
              <a:t> </a:t>
            </a:r>
            <a:r>
              <a:rPr lang="en-US" sz="2800" b="1" u="sng" dirty="0">
                <a:uFill>
                  <a:solidFill>
                    <a:srgbClr val="000000"/>
                  </a:solidFill>
                </a:uFill>
                <a:latin typeface="Times New Roman" panose="02020603050405020304" pitchFamily="18" charset="0"/>
                <a:cs typeface="Times New Roman" panose="02020603050405020304" pitchFamily="18" charset="0"/>
              </a:rPr>
              <a:t>OF</a:t>
            </a:r>
            <a:r>
              <a:rPr lang="en-US" sz="2800" b="1" u="sng" spc="-20" dirty="0">
                <a:uFill>
                  <a:solidFill>
                    <a:srgbClr val="000000"/>
                  </a:solidFill>
                </a:uFill>
                <a:latin typeface="Times New Roman" panose="02020603050405020304" pitchFamily="18" charset="0"/>
                <a:cs typeface="Times New Roman" panose="02020603050405020304" pitchFamily="18" charset="0"/>
              </a:rPr>
              <a:t> </a:t>
            </a:r>
            <a:r>
              <a:rPr lang="en-US" sz="2800" b="1" u="sng" spc="-5" dirty="0">
                <a:uFill>
                  <a:solidFill>
                    <a:srgbClr val="000000"/>
                  </a:solidFill>
                </a:uFill>
                <a:latin typeface="Times New Roman" panose="02020603050405020304" pitchFamily="18" charset="0"/>
                <a:cs typeface="Times New Roman" panose="02020603050405020304" pitchFamily="18" charset="0"/>
              </a:rPr>
              <a:t>SOFTWARE</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F62C5EA-EA67-4941-8B1A-2C577999F963}" type="slidenum">
              <a:rPr lang="en-US" smtClean="0"/>
              <a:t>16</a:t>
            </a:fld>
            <a:endParaRPr lang="en-US"/>
          </a:p>
        </p:txBody>
      </p:sp>
      <p:sp>
        <p:nvSpPr>
          <p:cNvPr id="4" name="Content Placeholder 3"/>
          <p:cNvSpPr>
            <a:spLocks noGrp="1"/>
          </p:cNvSpPr>
          <p:nvPr>
            <p:ph sz="quarter" idx="1"/>
          </p:nvPr>
        </p:nvSpPr>
        <p:spPr>
          <a:xfrm>
            <a:off x="170688" y="1444951"/>
            <a:ext cx="8839200" cy="4572000"/>
          </a:xfrm>
        </p:spPr>
        <p:txBody>
          <a:bodyPr>
            <a:noAutofit/>
          </a:bodyPr>
          <a:lstStyle/>
          <a:p>
            <a:pPr>
              <a:lnSpc>
                <a:spcPct val="150000"/>
              </a:lnSpc>
            </a:pPr>
            <a:r>
              <a:rPr lang="en-US" sz="2200" spc="-5" dirty="0">
                <a:latin typeface="Times New Roman" panose="02020603050405020304" pitchFamily="18" charset="0"/>
                <a:cs typeface="Times New Roman" panose="02020603050405020304" pitchFamily="18" charset="0"/>
              </a:rPr>
              <a:t>Today, software takes </a:t>
            </a:r>
            <a:r>
              <a:rPr lang="en-US" sz="2200" dirty="0">
                <a:latin typeface="Times New Roman" panose="02020603050405020304" pitchFamily="18" charset="0"/>
                <a:cs typeface="Times New Roman" panose="02020603050405020304" pitchFamily="18" charset="0"/>
              </a:rPr>
              <a:t>on a </a:t>
            </a:r>
            <a:r>
              <a:rPr lang="en-US" sz="2200" spc="-5" dirty="0">
                <a:latin typeface="Times New Roman" panose="02020603050405020304" pitchFamily="18" charset="0"/>
                <a:cs typeface="Times New Roman" panose="02020603050405020304" pitchFamily="18" charset="0"/>
              </a:rPr>
              <a:t>dual role. </a:t>
            </a:r>
          </a:p>
          <a:p>
            <a:pPr marL="285750" indent="-285750">
              <a:lnSpc>
                <a:spcPct val="150000"/>
              </a:lnSpc>
              <a:buFont typeface="Arial" panose="020B0604020202020204" pitchFamily="34" charset="0"/>
              <a:buChar char="•"/>
            </a:pPr>
            <a:r>
              <a:rPr lang="en-US" sz="2200" spc="-5" dirty="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 </a:t>
            </a:r>
            <a:r>
              <a:rPr lang="en-US" sz="2200" b="1" spc="-5" dirty="0">
                <a:solidFill>
                  <a:srgbClr val="FF0000"/>
                </a:solidFill>
                <a:latin typeface="Times New Roman" panose="02020603050405020304" pitchFamily="18" charset="0"/>
                <a:cs typeface="Times New Roman" panose="02020603050405020304" pitchFamily="18" charset="0"/>
              </a:rPr>
              <a:t>product</a:t>
            </a:r>
            <a:r>
              <a:rPr lang="en-US" sz="2200" spc="-5" dirty="0">
                <a:latin typeface="Times New Roman" panose="02020603050405020304" pitchFamily="18" charset="0"/>
                <a:cs typeface="Times New Roman" panose="02020603050405020304" pitchFamily="18" charset="0"/>
              </a:rPr>
              <a:t> and, at the </a:t>
            </a:r>
            <a:r>
              <a:rPr lang="en-US" sz="2200" dirty="0">
                <a:latin typeface="Times New Roman" panose="02020603050405020304" pitchFamily="18" charset="0"/>
                <a:cs typeface="Times New Roman" panose="02020603050405020304" pitchFamily="18" charset="0"/>
              </a:rPr>
              <a:t>same </a:t>
            </a:r>
            <a:r>
              <a:rPr lang="en-US" sz="2200" spc="-5" dirty="0">
                <a:latin typeface="Times New Roman" panose="02020603050405020304" pitchFamily="18" charset="0"/>
                <a:cs typeface="Times New Roman" panose="02020603050405020304" pitchFamily="18" charset="0"/>
              </a:rPr>
              <a:t>time, the </a:t>
            </a:r>
            <a:r>
              <a:rPr lang="en-US" sz="2200" b="1" spc="-5" dirty="0">
                <a:solidFill>
                  <a:srgbClr val="FF0000"/>
                </a:solidFill>
                <a:latin typeface="Times New Roman" panose="02020603050405020304" pitchFamily="18" charset="0"/>
                <a:cs typeface="Times New Roman" panose="02020603050405020304" pitchFamily="18" charset="0"/>
              </a:rPr>
              <a:t>vehicle</a:t>
            </a:r>
            <a:r>
              <a:rPr lang="en-US" sz="2200" spc="-5" dirty="0">
                <a:latin typeface="Times New Roman" panose="02020603050405020304" pitchFamily="18" charset="0"/>
                <a:cs typeface="Times New Roman" panose="02020603050405020304" pitchFamily="18" charset="0"/>
              </a:rPr>
              <a:t> for </a:t>
            </a:r>
            <a:r>
              <a:rPr lang="en-US" sz="2200" dirty="0">
                <a:latin typeface="Times New Roman" panose="02020603050405020304" pitchFamily="18" charset="0"/>
                <a:cs typeface="Times New Roman" panose="02020603050405020304" pitchFamily="18" charset="0"/>
              </a:rPr>
              <a:t> delivering</a:t>
            </a:r>
            <a:r>
              <a:rPr lang="en-US" sz="2200" spc="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spc="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product.</a:t>
            </a:r>
            <a:r>
              <a:rPr lang="en-US" sz="22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a </a:t>
            </a:r>
            <a:r>
              <a:rPr lang="en-US" sz="2200" b="1" spc="-5" dirty="0">
                <a:solidFill>
                  <a:srgbClr val="FF0000"/>
                </a:solidFill>
                <a:latin typeface="Times New Roman" panose="02020603050405020304" pitchFamily="18" charset="0"/>
                <a:cs typeface="Times New Roman" panose="02020603050405020304" pitchFamily="18" charset="0"/>
              </a:rPr>
              <a:t>product</a:t>
            </a:r>
            <a:r>
              <a:rPr lang="en-US" sz="2200" dirty="0">
                <a:latin typeface="Times New Roman" panose="02020603050405020304" pitchFamily="18" charset="0"/>
                <a:cs typeface="Times New Roman" panose="02020603050405020304" pitchFamily="18" charset="0"/>
              </a:rPr>
              <a:t>, it delivers the computing potential embodied by computer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hardware. Whether it resides within a mobile phone or operates inside a</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mainframe computer, software is an information transformer.</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the </a:t>
            </a:r>
            <a:r>
              <a:rPr lang="en-US" sz="2200" b="1" spc="-5" dirty="0">
                <a:solidFill>
                  <a:srgbClr val="FF0000"/>
                </a:solidFill>
                <a:latin typeface="Times New Roman" panose="02020603050405020304" pitchFamily="18" charset="0"/>
                <a:cs typeface="Times New Roman" panose="02020603050405020304" pitchFamily="18" charset="0"/>
              </a:rPr>
              <a:t>vehicle</a:t>
            </a:r>
            <a:r>
              <a:rPr lang="en-US" sz="2200" dirty="0">
                <a:latin typeface="Times New Roman" panose="02020603050405020304" pitchFamily="18" charset="0"/>
                <a:cs typeface="Times New Roman" panose="02020603050405020304" pitchFamily="18" charset="0"/>
              </a:rPr>
              <a:t> used to deliver the product, software acts as the basis for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control of the computer (operating systems), the communication of</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information (networks), and the creation and control other programs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(software tools and environments).</a:t>
            </a:r>
          </a:p>
          <a:p>
            <a:endParaRPr lang="en-IN" sz="2200"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00406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758952"/>
          </a:xfrm>
        </p:spPr>
        <p:txBody>
          <a:bodyPr>
            <a:normAutofit fontScale="90000"/>
          </a:bodyPr>
          <a:lstStyle/>
          <a:p>
            <a:r>
              <a:rPr lang="en-US" sz="6000" b="1" dirty="0">
                <a:latin typeface="Times New Roman" pitchFamily="18" charset="0"/>
                <a:cs typeface="Times New Roman" pitchFamily="18" charset="0"/>
              </a:rPr>
              <a:t>Software Evolution</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solidFill>
                  <a:srgbClr val="00B050"/>
                </a:solidFill>
                <a:latin typeface="Times New Roman" pitchFamily="18" charset="0"/>
                <a:cs typeface="Times New Roman" pitchFamily="18" charset="0"/>
              </a:rPr>
              <a:t>Evolution starts from the requirement gathering process. After which developers create a prototype of the intended software and show it to the users to get their feedback at the early stage of software product development. The users suggest changes, on which several consecutive updates and maintenance keep on changing too. This process changes to the original software, till the desired software is accomplished.</a:t>
            </a:r>
          </a:p>
          <a:p>
            <a:pPr algn="just"/>
            <a:r>
              <a:rPr lang="en-US" dirty="0">
                <a:solidFill>
                  <a:schemeClr val="accent6">
                    <a:lumMod val="75000"/>
                  </a:schemeClr>
                </a:solidFill>
                <a:latin typeface="Times New Roman" pitchFamily="18" charset="0"/>
                <a:cs typeface="Times New Roman" pitchFamily="18" charset="0"/>
              </a:rPr>
              <a:t>Even after the user has desired software in hand, the advancing technology and the changing requirements force the software product to change accordingly. Re-creating software from scratch and to go one-on-one with requirement is not feasible. The only feasible and economical solution is to update the existing software so that it matches the latest requirements.</a:t>
            </a:r>
          </a:p>
          <a:p>
            <a:pPr algn="just"/>
            <a:endParaRPr lang="en-US" dirty="0">
              <a:solidFill>
                <a:schemeClr val="accent6">
                  <a:lumMod val="75000"/>
                </a:schemeClr>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126097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304800"/>
            <a:ext cx="8534400" cy="758952"/>
          </a:xfrm>
        </p:spPr>
        <p:txBody>
          <a:bodyPr>
            <a:normAutofit fontScale="90000"/>
          </a:bodyPr>
          <a:lstStyle/>
          <a:p>
            <a:r>
              <a:rPr lang="en-US" b="1" dirty="0" smtClean="0">
                <a:latin typeface="Times New Roman" pitchFamily="18" charset="0"/>
                <a:cs typeface="Times New Roman" pitchFamily="18" charset="0"/>
              </a:rPr>
              <a:t>               THE </a:t>
            </a:r>
            <a:r>
              <a:rPr lang="en-US" b="1" dirty="0">
                <a:latin typeface="Times New Roman" pitchFamily="18" charset="0"/>
                <a:cs typeface="Times New Roman" pitchFamily="18" charset="0"/>
              </a:rPr>
              <a:t>EVOLVING ROLE OF SOFTWARE</a:t>
            </a:r>
          </a:p>
        </p:txBody>
      </p:sp>
      <p:sp>
        <p:nvSpPr>
          <p:cNvPr id="3" name="Content Placeholder 2"/>
          <p:cNvSpPr>
            <a:spLocks noGrp="1"/>
          </p:cNvSpPr>
          <p:nvPr>
            <p:ph sz="quarter" idx="1"/>
          </p:nvPr>
        </p:nvSpPr>
        <p:spPr/>
        <p:txBody>
          <a:bodyPr>
            <a:normAutofit fontScale="85000" lnSpcReduction="20000"/>
          </a:bodyPr>
          <a:lstStyle/>
          <a:p>
            <a:pPr algn="just"/>
            <a:r>
              <a:rPr lang="en-US" dirty="0"/>
              <a:t>Today, software takes on a dual role. It is a product and, at the same time, the vehicle for delivering a product. As a product, it delivers the computing potential embodied by computer hardware or, more broadly, a network of computers that are accessible by local hardware. Whether it resides within a cellular phone or operates inside a mainframe computer, software is an information transformer—producing, managing, acquiring, modifying, displaying, or transmitting information that can be as simple as a single bit or as complex as a multimedia presentation. As the vehicle used to deliver the product, software acts as the basis for the control of the computer (operating systems), the communication of information (networks), and the creation and control of other programs (software tools and environments). Software delivers the most important product of our time—information.</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281689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381000"/>
            <a:ext cx="8534400" cy="758952"/>
          </a:xfrm>
        </p:spPr>
        <p:txBody>
          <a:bodyPr>
            <a:normAutofit fontScale="90000"/>
          </a:bodyPr>
          <a:lstStyle/>
          <a:p>
            <a:r>
              <a:rPr lang="en-US" b="1" dirty="0" smtClean="0">
                <a:latin typeface="Times New Roman" pitchFamily="18" charset="0"/>
                <a:cs typeface="Times New Roman" pitchFamily="18" charset="0"/>
              </a:rPr>
              <a:t>               THE </a:t>
            </a:r>
            <a:r>
              <a:rPr lang="en-US" b="1" dirty="0">
                <a:latin typeface="Times New Roman" pitchFamily="18" charset="0"/>
                <a:cs typeface="Times New Roman" pitchFamily="18" charset="0"/>
              </a:rPr>
              <a:t>EVOLVING ROLE OF SOFTWARE</a:t>
            </a:r>
          </a:p>
        </p:txBody>
      </p:sp>
      <p:sp>
        <p:nvSpPr>
          <p:cNvPr id="3" name="Content Placeholder 2"/>
          <p:cNvSpPr>
            <a:spLocks noGrp="1"/>
          </p:cNvSpPr>
          <p:nvPr>
            <p:ph sz="quarter" idx="1"/>
          </p:nvPr>
        </p:nvSpPr>
        <p:spPr>
          <a:xfrm>
            <a:off x="304800" y="1295400"/>
            <a:ext cx="8503920" cy="4572000"/>
          </a:xfrm>
        </p:spPr>
        <p:txBody>
          <a:bodyPr>
            <a:normAutofit/>
          </a:bodyPr>
          <a:lstStyle/>
          <a:p>
            <a:pPr algn="just"/>
            <a:r>
              <a:rPr lang="en-US" sz="2400" dirty="0">
                <a:latin typeface="Times New Roman" panose="02020603050405020304" pitchFamily="18" charset="0"/>
                <a:cs typeface="Times New Roman" panose="02020603050405020304" pitchFamily="18" charset="0"/>
              </a:rPr>
              <a:t>Software transforms personal data (e.g., an individual’s financial transactions) so that the data can be more useful in a local context; it manages business information to enhance competitiveness; it provides a gateway to worldwide information networks (e.g., Internet) and provides the means for acquiring information in all of its forms.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pic>
        <p:nvPicPr>
          <p:cNvPr id="6" name="Picture 5"/>
          <p:cNvPicPr>
            <a:picLocks noChangeAspect="1"/>
          </p:cNvPicPr>
          <p:nvPr/>
        </p:nvPicPr>
        <p:blipFill>
          <a:blip r:embed="rId3"/>
          <a:stretch>
            <a:fillRect/>
          </a:stretch>
        </p:blipFill>
        <p:spPr>
          <a:xfrm>
            <a:off x="1671942" y="3581400"/>
            <a:ext cx="6405258" cy="2809101"/>
          </a:xfrm>
          <a:prstGeom prst="rect">
            <a:avLst/>
          </a:prstGeom>
        </p:spPr>
      </p:pic>
    </p:spTree>
    <p:extLst>
      <p:ext uri="{BB962C8B-B14F-4D97-AF65-F5344CB8AC3E}">
        <p14:creationId xmlns:p14="http://schemas.microsoft.com/office/powerpoint/2010/main" val="407548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bg2">
                    <a:lumMod val="50000"/>
                  </a:schemeClr>
                </a:solidFill>
                <a:latin typeface="Times New Roman" pitchFamily="18" charset="0"/>
                <a:cs typeface="Times New Roman" pitchFamily="18" charset="0"/>
              </a:rPr>
              <a:t>Today’s Outline:</a:t>
            </a:r>
            <a:endParaRPr lang="en-US" sz="4400" b="1" dirty="0">
              <a:solidFill>
                <a:schemeClr val="bg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en-IN" b="1" dirty="0">
                <a:latin typeface="Times New Roman" pitchFamily="18" charset="0"/>
                <a:cs typeface="Times New Roman" pitchFamily="18" charset="0"/>
              </a:rPr>
              <a:t>Introduction to Software </a:t>
            </a:r>
            <a:r>
              <a:rPr lang="en-IN" b="1" dirty="0" smtClean="0">
                <a:latin typeface="Times New Roman" pitchFamily="18" charset="0"/>
                <a:cs typeface="Times New Roman" pitchFamily="18" charset="0"/>
              </a:rPr>
              <a:t>Engineering</a:t>
            </a:r>
          </a:p>
          <a:p>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Evolving Role of </a:t>
            </a:r>
            <a:r>
              <a:rPr lang="en-IN" dirty="0" smtClean="0">
                <a:latin typeface="Times New Roman" pitchFamily="18" charset="0"/>
                <a:cs typeface="Times New Roman" pitchFamily="18" charset="0"/>
              </a:rPr>
              <a:t>Software</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Changing nature of software</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Evolution Laws:</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20</a:t>
            </a:fld>
            <a:endParaRPr lang="en-US"/>
          </a:p>
        </p:txBody>
      </p:sp>
      <p:sp>
        <p:nvSpPr>
          <p:cNvPr id="4" name="Content Placeholder 3"/>
          <p:cNvSpPr>
            <a:spLocks noGrp="1"/>
          </p:cNvSpPr>
          <p:nvPr>
            <p:ph sz="quarter" idx="1"/>
          </p:nvPr>
        </p:nvSpPr>
        <p:spPr>
          <a:xfrm>
            <a:off x="316992" y="1467697"/>
            <a:ext cx="8503920" cy="4572000"/>
          </a:xfrm>
        </p:spPr>
        <p:txBody>
          <a:bodyPr>
            <a:noAutofit/>
          </a:bodyPr>
          <a:lstStyle/>
          <a:p>
            <a:pPr algn="just"/>
            <a:r>
              <a:rPr lang="en-US" sz="2200" b="1" dirty="0">
                <a:latin typeface="Times New Roman" panose="02020603050405020304" pitchFamily="18" charset="0"/>
                <a:cs typeface="Times New Roman" panose="02020603050405020304" pitchFamily="18" charset="0"/>
              </a:rPr>
              <a:t>Lehman</a:t>
            </a:r>
            <a:r>
              <a:rPr lang="en-US" sz="2200" dirty="0">
                <a:latin typeface="Times New Roman" panose="02020603050405020304" pitchFamily="18" charset="0"/>
                <a:cs typeface="Times New Roman" panose="02020603050405020304" pitchFamily="18" charset="0"/>
              </a:rPr>
              <a:t> has given laws for software evolution. These laws divided the software into </a:t>
            </a:r>
            <a:r>
              <a:rPr lang="en-US" sz="2200" b="1" i="1" dirty="0">
                <a:latin typeface="Times New Roman" panose="02020603050405020304" pitchFamily="18" charset="0"/>
                <a:cs typeface="Times New Roman" panose="02020603050405020304" pitchFamily="18" charset="0"/>
              </a:rPr>
              <a:t>three different categories</a:t>
            </a:r>
            <a:r>
              <a:rPr lang="en-US" sz="2200" dirty="0">
                <a:latin typeface="Times New Roman" panose="02020603050405020304" pitchFamily="18" charset="0"/>
                <a:cs typeface="Times New Roman" panose="02020603050405020304" pitchFamily="18" charset="0"/>
              </a:rPr>
              <a:t> are as follows:</a:t>
            </a:r>
          </a:p>
          <a:p>
            <a:pPr algn="just"/>
            <a:r>
              <a:rPr lang="en-US" sz="2200" b="1" i="1" dirty="0">
                <a:solidFill>
                  <a:srgbClr val="0070C0"/>
                </a:solidFill>
                <a:latin typeface="Times New Roman" panose="02020603050405020304" pitchFamily="18" charset="0"/>
                <a:cs typeface="Times New Roman" panose="02020603050405020304" pitchFamily="18" charset="0"/>
              </a:rPr>
              <a:t>S-Type (Static-type) -</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is software, which works strictly according to defined specifications and solutions. The s-type software is least subjected to changes hence this is the simplest of all. </a:t>
            </a:r>
            <a:r>
              <a:rPr lang="en-US" sz="2200" i="1" dirty="0">
                <a:latin typeface="Times New Roman" panose="02020603050405020304" pitchFamily="18" charset="0"/>
                <a:cs typeface="Times New Roman" panose="02020603050405020304" pitchFamily="18" charset="0"/>
              </a:rPr>
              <a:t>For </a:t>
            </a:r>
            <a:r>
              <a:rPr lang="en-US" sz="2200" b="1" i="1" dirty="0">
                <a:latin typeface="Times New Roman" panose="02020603050405020304" pitchFamily="18" charset="0"/>
                <a:cs typeface="Times New Roman" panose="02020603050405020304" pitchFamily="18" charset="0"/>
              </a:rPr>
              <a:t>example,</a:t>
            </a:r>
            <a:r>
              <a:rPr lang="en-US" sz="2200" i="1" dirty="0">
                <a:latin typeface="Times New Roman" panose="02020603050405020304" pitchFamily="18" charset="0"/>
                <a:cs typeface="Times New Roman" panose="02020603050405020304" pitchFamily="18" charset="0"/>
              </a:rPr>
              <a:t> Calculator </a:t>
            </a:r>
            <a:r>
              <a:rPr lang="en-US" sz="2200" i="1" dirty="0" smtClean="0">
                <a:latin typeface="Times New Roman" panose="02020603050405020304" pitchFamily="18" charset="0"/>
                <a:cs typeface="Times New Roman" panose="02020603050405020304" pitchFamily="18" charset="0"/>
              </a:rPr>
              <a:t>[Program </a:t>
            </a:r>
            <a:r>
              <a:rPr lang="en-US" sz="2200" i="1" dirty="0">
                <a:latin typeface="Times New Roman" panose="02020603050405020304" pitchFamily="18" charset="0"/>
                <a:cs typeface="Times New Roman" panose="02020603050405020304" pitchFamily="18" charset="0"/>
              </a:rPr>
              <a:t>for Mathematical </a:t>
            </a:r>
            <a:r>
              <a:rPr lang="en-US" sz="2200" i="1" dirty="0" smtClean="0">
                <a:latin typeface="Times New Roman" panose="02020603050405020304" pitchFamily="18" charset="0"/>
                <a:cs typeface="Times New Roman" panose="02020603050405020304" pitchFamily="18" charset="0"/>
              </a:rPr>
              <a:t>Computation]</a:t>
            </a:r>
            <a:endParaRPr lang="en-US" sz="2200" dirty="0">
              <a:latin typeface="Times New Roman" panose="02020603050405020304" pitchFamily="18" charset="0"/>
              <a:cs typeface="Times New Roman" panose="02020603050405020304" pitchFamily="18" charset="0"/>
            </a:endParaRPr>
          </a:p>
          <a:p>
            <a:pPr algn="just"/>
            <a:r>
              <a:rPr lang="en-US" sz="2200" b="1" i="1" dirty="0">
                <a:solidFill>
                  <a:schemeClr val="accent1">
                    <a:lumMod val="75000"/>
                  </a:schemeClr>
                </a:solidFill>
                <a:latin typeface="Times New Roman" panose="02020603050405020304" pitchFamily="18" charset="0"/>
                <a:cs typeface="Times New Roman" panose="02020603050405020304" pitchFamily="18" charset="0"/>
              </a:rPr>
              <a:t>P-Type (Practical-type) -</a:t>
            </a:r>
            <a:r>
              <a:rPr lang="en-US" sz="2200" dirty="0">
                <a:latin typeface="Times New Roman" panose="02020603050405020304" pitchFamily="18" charset="0"/>
                <a:cs typeface="Times New Roman" panose="02020603050405020304" pitchFamily="18" charset="0"/>
              </a:rPr>
              <a:t> This is software with a collection of procedures. This is defined by exactly what procedures can do. </a:t>
            </a:r>
            <a:r>
              <a:rPr lang="en-US" sz="2200" i="1" dirty="0">
                <a:latin typeface="Times New Roman" panose="02020603050405020304" pitchFamily="18" charset="0"/>
                <a:cs typeface="Times New Roman" panose="02020603050405020304" pitchFamily="18" charset="0"/>
              </a:rPr>
              <a:t>For </a:t>
            </a:r>
            <a:r>
              <a:rPr lang="en-US" sz="2200" b="1" i="1" dirty="0">
                <a:latin typeface="Times New Roman" panose="02020603050405020304" pitchFamily="18" charset="0"/>
                <a:cs typeface="Times New Roman" panose="02020603050405020304" pitchFamily="18" charset="0"/>
              </a:rPr>
              <a:t>example,</a:t>
            </a:r>
            <a:r>
              <a:rPr lang="en-US" sz="2200" i="1" dirty="0">
                <a:latin typeface="Times New Roman" panose="02020603050405020304" pitchFamily="18" charset="0"/>
                <a:cs typeface="Times New Roman" panose="02020603050405020304" pitchFamily="18" charset="0"/>
              </a:rPr>
              <a:t> Gaming Software.</a:t>
            </a:r>
            <a:endParaRPr lang="en-US" sz="2200" dirty="0">
              <a:latin typeface="Times New Roman" panose="02020603050405020304" pitchFamily="18" charset="0"/>
              <a:cs typeface="Times New Roman" panose="02020603050405020304" pitchFamily="18" charset="0"/>
            </a:endParaRPr>
          </a:p>
          <a:p>
            <a:pPr algn="just"/>
            <a:r>
              <a:rPr lang="en-US" sz="2200" b="1" i="1" dirty="0">
                <a:solidFill>
                  <a:srgbClr val="7030A0"/>
                </a:solidFill>
                <a:latin typeface="Times New Roman" panose="02020603050405020304" pitchFamily="18" charset="0"/>
                <a:cs typeface="Times New Roman" panose="02020603050405020304" pitchFamily="18" charset="0"/>
              </a:rPr>
              <a:t>E-Type (Embedded-type) -</a:t>
            </a:r>
            <a:r>
              <a:rPr lang="en-US" sz="2200" dirty="0">
                <a:latin typeface="Times New Roman" panose="02020603050405020304" pitchFamily="18" charset="0"/>
                <a:cs typeface="Times New Roman" panose="02020603050405020304" pitchFamily="18" charset="0"/>
              </a:rPr>
              <a:t> This software works closely as the requirement of the real-world environment. This software has a high degree of evolution as there are various changes in laws, taxes, etc. in real-world situations. </a:t>
            </a:r>
            <a:r>
              <a:rPr lang="en-US" sz="2200" i="1" dirty="0">
                <a:latin typeface="Times New Roman" panose="02020603050405020304" pitchFamily="18" charset="0"/>
                <a:cs typeface="Times New Roman" panose="02020603050405020304" pitchFamily="18" charset="0"/>
              </a:rPr>
              <a:t>For </a:t>
            </a:r>
            <a:r>
              <a:rPr lang="en-US" sz="2200" b="1" i="1" dirty="0">
                <a:latin typeface="Times New Roman" panose="02020603050405020304" pitchFamily="18" charset="0"/>
                <a:cs typeface="Times New Roman" panose="02020603050405020304" pitchFamily="18" charset="0"/>
              </a:rPr>
              <a:t>example</a:t>
            </a:r>
            <a:r>
              <a:rPr lang="en-US" sz="2200" i="1" dirty="0">
                <a:latin typeface="Times New Roman" panose="02020603050405020304" pitchFamily="18" charset="0"/>
                <a:cs typeface="Times New Roman" panose="02020603050405020304" pitchFamily="18" charset="0"/>
              </a:rPr>
              <a:t>, Online Trading Software.</a:t>
            </a:r>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304800"/>
            <a:ext cx="1447800" cy="762000"/>
          </a:xfrm>
          <a:prstGeom prst="rect">
            <a:avLst/>
          </a:prstGeom>
          <a:noFill/>
        </p:spPr>
      </p:pic>
    </p:spTree>
    <p:extLst>
      <p:ext uri="{BB962C8B-B14F-4D97-AF65-F5344CB8AC3E}">
        <p14:creationId xmlns:p14="http://schemas.microsoft.com/office/powerpoint/2010/main" val="225763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p:cTn id="13"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13929"/>
            <a:ext cx="8534400" cy="758952"/>
          </a:xfrm>
        </p:spPr>
        <p:txBody>
          <a:bodyPr>
            <a:normAutofit fontScale="90000"/>
          </a:bodyPr>
          <a:lstStyle/>
          <a:p>
            <a:r>
              <a:rPr lang="en-US" b="1" dirty="0" smtClean="0">
                <a:latin typeface="Times New Roman" pitchFamily="18" charset="0"/>
                <a:cs typeface="Times New Roman" pitchFamily="18" charset="0"/>
              </a:rPr>
              <a:t>                THE </a:t>
            </a:r>
            <a:r>
              <a:rPr lang="en-US" b="1" dirty="0">
                <a:latin typeface="Times New Roman" pitchFamily="18" charset="0"/>
                <a:cs typeface="Times New Roman" pitchFamily="18" charset="0"/>
              </a:rPr>
              <a:t>EVOLVING ROLE OF SOFTWARE</a:t>
            </a:r>
          </a:p>
        </p:txBody>
      </p:sp>
      <p:sp>
        <p:nvSpPr>
          <p:cNvPr id="3" name="Content Placeholder 2"/>
          <p:cNvSpPr>
            <a:spLocks noGrp="1"/>
          </p:cNvSpPr>
          <p:nvPr>
            <p:ph sz="quarter" idx="1"/>
          </p:nvPr>
        </p:nvSpPr>
        <p:spPr/>
        <p:txBody>
          <a:bodyPr>
            <a:normAutofit fontScale="77500" lnSpcReduction="20000"/>
          </a:bodyPr>
          <a:lstStyle/>
          <a:p>
            <a:pPr algn="just"/>
            <a:r>
              <a:rPr lang="en-US" dirty="0">
                <a:latin typeface="Times New Roman" pitchFamily="18" charset="0"/>
                <a:cs typeface="Times New Roman" pitchFamily="18" charset="0"/>
              </a:rPr>
              <a:t>The role of computer software has undergone significant change over a time span of little more than 50 years. Dramatic improvements in hardware performance, profound changes in computing architectures, vast increases in memory and storage capacity, and a wide variety of exotic input and output options have all precipitated more sophisticated and complex computer-based systems. The lone programmer of an earlier era has been replaced by a team of software specialists, each focusing on one part of the technology required to deliver a complex application. And yet, the same questions asked of the lone programmer are being asked when modern computer-based systems are built</a:t>
            </a:r>
            <a:r>
              <a:rPr lang="en-US" dirty="0" smtClean="0">
                <a:latin typeface="Times New Roman" pitchFamily="18" charset="0"/>
                <a:cs typeface="Times New Roman" pitchFamily="18" charset="0"/>
              </a:rPr>
              <a:t>:</a:t>
            </a:r>
          </a:p>
          <a:p>
            <a:pPr algn="just"/>
            <a:r>
              <a:rPr lang="en-US" dirty="0" smtClean="0">
                <a:solidFill>
                  <a:srgbClr val="0070C0"/>
                </a:solidFill>
                <a:latin typeface="Times New Roman" pitchFamily="18" charset="0"/>
                <a:cs typeface="Times New Roman" pitchFamily="18" charset="0"/>
              </a:rPr>
              <a:t>1)Why </a:t>
            </a:r>
            <a:r>
              <a:rPr lang="en-US" dirty="0">
                <a:solidFill>
                  <a:srgbClr val="0070C0"/>
                </a:solidFill>
                <a:latin typeface="Times New Roman" pitchFamily="18" charset="0"/>
                <a:cs typeface="Times New Roman" pitchFamily="18" charset="0"/>
              </a:rPr>
              <a:t>does it take so long to get software finished</a:t>
            </a:r>
            <a:r>
              <a:rPr lang="en-US" dirty="0" smtClean="0">
                <a:solidFill>
                  <a:srgbClr val="0070C0"/>
                </a:solidFill>
                <a:latin typeface="Times New Roman" pitchFamily="18" charset="0"/>
                <a:cs typeface="Times New Roman" pitchFamily="18" charset="0"/>
              </a:rPr>
              <a:t>?</a:t>
            </a:r>
          </a:p>
          <a:p>
            <a:pPr algn="just"/>
            <a:r>
              <a:rPr lang="en-US" dirty="0">
                <a:solidFill>
                  <a:srgbClr val="0070C0"/>
                </a:solidFill>
                <a:latin typeface="Times New Roman" pitchFamily="18" charset="0"/>
                <a:cs typeface="Times New Roman" pitchFamily="18" charset="0"/>
              </a:rPr>
              <a:t>2)Why are development costs so high</a:t>
            </a:r>
            <a:r>
              <a:rPr lang="en-US" dirty="0" smtClean="0">
                <a:solidFill>
                  <a:srgbClr val="0070C0"/>
                </a:solidFill>
                <a:latin typeface="Times New Roman" pitchFamily="18" charset="0"/>
                <a:cs typeface="Times New Roman" pitchFamily="18" charset="0"/>
              </a:rPr>
              <a:t>? </a:t>
            </a:r>
          </a:p>
          <a:p>
            <a:pPr algn="just"/>
            <a:r>
              <a:rPr lang="en-US" dirty="0" smtClean="0">
                <a:solidFill>
                  <a:srgbClr val="0070C0"/>
                </a:solidFill>
                <a:latin typeface="Times New Roman" pitchFamily="18" charset="0"/>
                <a:cs typeface="Times New Roman" pitchFamily="18" charset="0"/>
              </a:rPr>
              <a:t>3)Why </a:t>
            </a:r>
            <a:r>
              <a:rPr lang="en-US" dirty="0">
                <a:solidFill>
                  <a:srgbClr val="0070C0"/>
                </a:solidFill>
                <a:latin typeface="Times New Roman" pitchFamily="18" charset="0"/>
                <a:cs typeface="Times New Roman" pitchFamily="18" charset="0"/>
              </a:rPr>
              <a:t>can't we find all the errors before we give the software to customers</a:t>
            </a:r>
            <a:r>
              <a:rPr lang="en-US" dirty="0" smtClean="0">
                <a:solidFill>
                  <a:srgbClr val="0070C0"/>
                </a:solidFill>
                <a:latin typeface="Times New Roman" pitchFamily="18" charset="0"/>
                <a:cs typeface="Times New Roman" pitchFamily="18" charset="0"/>
              </a:rPr>
              <a:t>?</a:t>
            </a:r>
          </a:p>
          <a:p>
            <a:pPr algn="just"/>
            <a:r>
              <a:rPr lang="en-US" dirty="0" smtClean="0">
                <a:solidFill>
                  <a:srgbClr val="0070C0"/>
                </a:solidFill>
                <a:latin typeface="Times New Roman" pitchFamily="18" charset="0"/>
                <a:cs typeface="Times New Roman" pitchFamily="18" charset="0"/>
              </a:rPr>
              <a:t> </a:t>
            </a:r>
            <a:r>
              <a:rPr lang="en-US" dirty="0">
                <a:solidFill>
                  <a:srgbClr val="0070C0"/>
                </a:solidFill>
                <a:latin typeface="Times New Roman" pitchFamily="18" charset="0"/>
                <a:cs typeface="Times New Roman" pitchFamily="18" charset="0"/>
              </a:rPr>
              <a:t>4)Why do we continue to have difficulty in measuring progress as software is being developed?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8946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Changing Nature of Software : </a:t>
            </a:r>
          </a:p>
        </p:txBody>
      </p:sp>
      <p:sp>
        <p:nvSpPr>
          <p:cNvPr id="3" name="Content Placeholder 2"/>
          <p:cNvSpPr>
            <a:spLocks noGrp="1"/>
          </p:cNvSpPr>
          <p:nvPr>
            <p:ph sz="quarter" idx="1"/>
          </p:nvPr>
        </p:nvSpPr>
        <p:spPr/>
        <p:txBody>
          <a:bodyPr>
            <a:normAutofit fontScale="77500" lnSpcReduction="20000"/>
          </a:bodyPr>
          <a:lstStyle/>
          <a:p>
            <a:pPr algn="just"/>
            <a:r>
              <a:rPr lang="en-US" dirty="0">
                <a:latin typeface="Times New Roman" pitchFamily="18" charset="0"/>
                <a:cs typeface="Times New Roman" pitchFamily="18" charset="0"/>
              </a:rPr>
              <a:t>The nature of software has changed a lot over the years</a:t>
            </a:r>
            <a:r>
              <a:rPr lang="en-US" dirty="0" smtClean="0">
                <a:latin typeface="Times New Roman" pitchFamily="18" charset="0"/>
                <a:cs typeface="Times New Roman" pitchFamily="18" charset="0"/>
              </a:rPr>
              <a:t>.</a:t>
            </a:r>
          </a:p>
          <a:p>
            <a:pPr algn="just"/>
            <a:r>
              <a:rPr lang="en-US" dirty="0">
                <a:solidFill>
                  <a:srgbClr val="C00000"/>
                </a:solidFill>
                <a:latin typeface="Times New Roman" pitchFamily="18" charset="0"/>
                <a:cs typeface="Times New Roman" pitchFamily="18" charset="0"/>
              </a:rPr>
              <a:t>1.System software: </a:t>
            </a:r>
            <a:r>
              <a:rPr lang="en-US" dirty="0">
                <a:latin typeface="Times New Roman" pitchFamily="18" charset="0"/>
                <a:cs typeface="Times New Roman" pitchFamily="18" charset="0"/>
              </a:rPr>
              <a:t>Infrastructure software come under this category like compilers, operating systems, editors, drivers, etc. Basically system software is a collection of programs to provide service to other programs</a:t>
            </a:r>
            <a:r>
              <a:rPr lang="en-US" dirty="0" smtClean="0">
                <a:latin typeface="Times New Roman" pitchFamily="18" charset="0"/>
                <a:cs typeface="Times New Roman" pitchFamily="18" charset="0"/>
              </a:rPr>
              <a:t>.</a:t>
            </a:r>
          </a:p>
          <a:p>
            <a:pPr algn="just"/>
            <a:r>
              <a:rPr lang="en-US" dirty="0" smtClean="0">
                <a:solidFill>
                  <a:srgbClr val="C00000"/>
                </a:solidFill>
                <a:latin typeface="Times New Roman" pitchFamily="18" charset="0"/>
                <a:cs typeface="Times New Roman" pitchFamily="18" charset="0"/>
              </a:rPr>
              <a:t>2</a:t>
            </a:r>
            <a:r>
              <a:rPr lang="en-US" dirty="0">
                <a:solidFill>
                  <a:srgbClr val="C00000"/>
                </a:solidFill>
                <a:latin typeface="Times New Roman" pitchFamily="18" charset="0"/>
                <a:cs typeface="Times New Roman" pitchFamily="18" charset="0"/>
              </a:rPr>
              <a:t>. Real time software: </a:t>
            </a:r>
            <a:r>
              <a:rPr lang="en-US" dirty="0">
                <a:latin typeface="Times New Roman" pitchFamily="18" charset="0"/>
                <a:cs typeface="Times New Roman" pitchFamily="18" charset="0"/>
              </a:rPr>
              <a:t>These software are used to monitor, control and analyze real world events as they occur. An example may be software required for weather forecasting. Such software will gather and process the status of temperature, humidity and other environmental parameters to </a:t>
            </a:r>
            <a:r>
              <a:rPr lang="en-US" dirty="0" err="1">
                <a:latin typeface="Times New Roman" pitchFamily="18" charset="0"/>
                <a:cs typeface="Times New Roman" pitchFamily="18" charset="0"/>
              </a:rPr>
              <a:t>forcast</a:t>
            </a:r>
            <a:r>
              <a:rPr lang="en-US" dirty="0">
                <a:latin typeface="Times New Roman" pitchFamily="18" charset="0"/>
                <a:cs typeface="Times New Roman" pitchFamily="18" charset="0"/>
              </a:rPr>
              <a:t> the weather. </a:t>
            </a:r>
          </a:p>
          <a:p>
            <a:pPr algn="just"/>
            <a:r>
              <a:rPr lang="en-US" dirty="0" smtClean="0">
                <a:solidFill>
                  <a:srgbClr val="C00000"/>
                </a:solidFill>
                <a:latin typeface="Times New Roman" pitchFamily="18" charset="0"/>
                <a:cs typeface="Times New Roman" pitchFamily="18" charset="0"/>
              </a:rPr>
              <a:t>3</a:t>
            </a:r>
            <a:r>
              <a:rPr lang="en-US" dirty="0">
                <a:solidFill>
                  <a:srgbClr val="C00000"/>
                </a:solidFill>
                <a:latin typeface="Times New Roman" pitchFamily="18" charset="0"/>
                <a:cs typeface="Times New Roman" pitchFamily="18" charset="0"/>
              </a:rPr>
              <a:t>. Embedded software: </a:t>
            </a:r>
            <a:r>
              <a:rPr lang="en-US" dirty="0">
                <a:latin typeface="Times New Roman" pitchFamily="18" charset="0"/>
                <a:cs typeface="Times New Roman" pitchFamily="18" charset="0"/>
              </a:rPr>
              <a:t>This type of software is placed in “Read-Only- Memory (ROM)”of the product and control the various functions of the product. The product could be an aircraft, automobile, security system,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system, control unit of power plants, etc. The embedded software handles hardware components and is also termed as intelligent software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150207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Changing Nature of Software : </a:t>
            </a:r>
          </a:p>
        </p:txBody>
      </p:sp>
      <p:sp>
        <p:nvSpPr>
          <p:cNvPr id="3" name="Content Placeholder 2"/>
          <p:cNvSpPr>
            <a:spLocks noGrp="1"/>
          </p:cNvSpPr>
          <p:nvPr>
            <p:ph sz="quarter" idx="1"/>
          </p:nvPr>
        </p:nvSpPr>
        <p:spPr/>
        <p:txBody>
          <a:bodyPr>
            <a:normAutofit fontScale="85000" lnSpcReduction="20000"/>
          </a:bodyPr>
          <a:lstStyle/>
          <a:p>
            <a:pPr algn="just"/>
            <a:r>
              <a:rPr lang="en-US" dirty="0">
                <a:solidFill>
                  <a:srgbClr val="C00000"/>
                </a:solidFill>
                <a:latin typeface="Times New Roman" pitchFamily="18" charset="0"/>
                <a:cs typeface="Times New Roman" pitchFamily="18" charset="0"/>
              </a:rPr>
              <a:t>4. Business software : </a:t>
            </a:r>
            <a:r>
              <a:rPr lang="en-US" dirty="0"/>
              <a:t>This is the largest application area. The software designed to process business applications is called business software. Business software could be payroll, file monitoring system, employee management, account management. It may also be a data warehousing tool which helps us to take decisions based on available data. Management information system, enterprise resource planning (ERP) and such other software are popular examples of business software. </a:t>
            </a:r>
            <a:endParaRPr lang="en-US" dirty="0" smtClean="0"/>
          </a:p>
          <a:p>
            <a:pPr algn="just"/>
            <a:r>
              <a:rPr lang="en-US" b="1" dirty="0" smtClean="0">
                <a:solidFill>
                  <a:srgbClr val="C00000"/>
                </a:solidFill>
                <a:latin typeface="Times New Roman" pitchFamily="18" charset="0"/>
                <a:cs typeface="Times New Roman" pitchFamily="18" charset="0"/>
              </a:rPr>
              <a:t>5</a:t>
            </a:r>
            <a:r>
              <a:rPr lang="en-US" b="1" dirty="0">
                <a:solidFill>
                  <a:srgbClr val="C00000"/>
                </a:solidFill>
                <a:latin typeface="Times New Roman" pitchFamily="18" charset="0"/>
                <a:cs typeface="Times New Roman" pitchFamily="18" charset="0"/>
              </a:rPr>
              <a:t>. Personal computer software :</a:t>
            </a:r>
            <a:r>
              <a:rPr lang="en-US" dirty="0"/>
              <a:t>The software used in personal computers are covered in this category. Examples are word processors, computer graphics, multimedia and animating tools, database management, computer games etc. This is a very upcoming area and many big </a:t>
            </a:r>
            <a:r>
              <a:rPr lang="en-US" dirty="0" err="1"/>
              <a:t>organisations</a:t>
            </a:r>
            <a:r>
              <a:rPr lang="en-US" dirty="0"/>
              <a:t> are concentrating their effort here due to large customer base.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218666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Changing Nature of Software : </a:t>
            </a:r>
          </a:p>
        </p:txBody>
      </p:sp>
      <p:sp>
        <p:nvSpPr>
          <p:cNvPr id="3" name="Content Placeholder 2"/>
          <p:cNvSpPr>
            <a:spLocks noGrp="1"/>
          </p:cNvSpPr>
          <p:nvPr>
            <p:ph sz="quarter" idx="1"/>
          </p:nvPr>
        </p:nvSpPr>
        <p:spPr/>
        <p:txBody>
          <a:bodyPr/>
          <a:lstStyle/>
          <a:p>
            <a:r>
              <a:rPr lang="en-US" dirty="0">
                <a:solidFill>
                  <a:srgbClr val="C00000"/>
                </a:solidFill>
                <a:latin typeface="Times New Roman" pitchFamily="18" charset="0"/>
                <a:cs typeface="Times New Roman" pitchFamily="18" charset="0"/>
              </a:rPr>
              <a:t>6. Artificial intelligence software: </a:t>
            </a:r>
            <a:r>
              <a:rPr lang="en-US" dirty="0"/>
              <a:t>Artificial Intelligence software makes use of non numerical algorithms to solve complex problems that are not amenable to computation or straight forward analysis. Examples are expert systems, artificial neural network</a:t>
            </a:r>
            <a:r>
              <a:rPr lang="en-US" dirty="0" smtClean="0"/>
              <a:t>, signal </a:t>
            </a:r>
            <a:r>
              <a:rPr lang="en-US" dirty="0"/>
              <a:t>processing software etc. </a:t>
            </a:r>
            <a:endParaRPr lang="en-US" dirty="0" smtClean="0"/>
          </a:p>
          <a:p>
            <a:r>
              <a:rPr lang="en-US" dirty="0" smtClean="0">
                <a:solidFill>
                  <a:srgbClr val="C00000"/>
                </a:solidFill>
                <a:latin typeface="Times New Roman" pitchFamily="18" charset="0"/>
                <a:cs typeface="Times New Roman" pitchFamily="18" charset="0"/>
              </a:rPr>
              <a:t>7</a:t>
            </a:r>
            <a:r>
              <a:rPr lang="en-US" dirty="0">
                <a:solidFill>
                  <a:srgbClr val="C00000"/>
                </a:solidFill>
                <a:latin typeface="Times New Roman" pitchFamily="18" charset="0"/>
                <a:cs typeface="Times New Roman" pitchFamily="18" charset="0"/>
              </a:rPr>
              <a:t>. Web based software: </a:t>
            </a:r>
            <a:r>
              <a:rPr lang="en-US" dirty="0"/>
              <a:t>The software related to web applications come under this category. Examples are CGI, HTML, Java, Perl, DHTML etc.</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261967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457200"/>
            <a:ext cx="8305800" cy="995363"/>
          </a:xfrm>
        </p:spPr>
        <p:txBody>
          <a:bodyPr>
            <a:normAutofit fontScale="90000"/>
          </a:bodyPr>
          <a:lstStyle/>
          <a:p>
            <a:pPr eaLnBrk="1" hangingPunct="1"/>
            <a:r>
              <a:rPr lang="en-GB" sz="3200" smtClean="0"/>
              <a:t>FAQ about software engineering</a:t>
            </a:r>
            <a:br>
              <a:rPr lang="en-GB" sz="3200" smtClean="0"/>
            </a:br>
            <a:endParaRPr lang="en-US" sz="3200" smtClean="0"/>
          </a:p>
        </p:txBody>
      </p:sp>
      <p:graphicFrame>
        <p:nvGraphicFramePr>
          <p:cNvPr id="9" name="Table 8"/>
          <p:cNvGraphicFramePr>
            <a:graphicFrameLocks noGrp="1"/>
          </p:cNvGraphicFramePr>
          <p:nvPr>
            <p:extLst>
              <p:ext uri="{D42A27DB-BD31-4B8C-83A1-F6EECF244321}">
                <p14:modId xmlns:p14="http://schemas.microsoft.com/office/powerpoint/2010/main" val="4095609731"/>
              </p:ext>
            </p:extLst>
          </p:nvPr>
        </p:nvGraphicFramePr>
        <p:xfrm>
          <a:off x="457200" y="1636714"/>
          <a:ext cx="8382000" cy="4611685"/>
        </p:xfrm>
        <a:graphic>
          <a:graphicData uri="http://schemas.openxmlformats.org/drawingml/2006/table">
            <a:tbl>
              <a:tblPr/>
              <a:tblGrid>
                <a:gridCol w="3588996"/>
                <a:gridCol w="4793004"/>
              </a:tblGrid>
              <a:tr h="51725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dirty="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10050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r>
              <a:tr h="77224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Good software should deliver the required functionality and performance to the user and should be maintainable, dependable and usable.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3974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r>
              <a:tr h="77224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50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r>
            </a:tbl>
          </a:graphicData>
        </a:graphic>
      </p:graphicFrame>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2107778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09600" y="457200"/>
            <a:ext cx="8001000" cy="762000"/>
          </a:xfrm>
        </p:spPr>
        <p:txBody>
          <a:bodyPr>
            <a:normAutofit fontScale="90000"/>
          </a:bodyPr>
          <a:lstStyle/>
          <a:p>
            <a:pPr eaLnBrk="1" hangingPunct="1"/>
            <a:r>
              <a:rPr lang="en-GB" sz="4000" b="1" dirty="0" smtClean="0">
                <a:latin typeface="Times New Roman" pitchFamily="18" charset="0"/>
                <a:cs typeface="Times New Roman" pitchFamily="18" charset="0"/>
              </a:rPr>
              <a:t>          Essential attributes of good software</a:t>
            </a:r>
            <a:endParaRPr lang="en-US" sz="4000" b="1" dirty="0" smtClean="0">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96234943"/>
              </p:ext>
            </p:extLst>
          </p:nvPr>
        </p:nvGraphicFramePr>
        <p:xfrm>
          <a:off x="304800" y="1524000"/>
          <a:ext cx="8534401" cy="4800599"/>
        </p:xfrm>
        <a:graphic>
          <a:graphicData uri="http://schemas.openxmlformats.org/drawingml/2006/table">
            <a:tbl>
              <a:tblPr/>
              <a:tblGrid>
                <a:gridCol w="2430902"/>
                <a:gridCol w="6103499"/>
              </a:tblGrid>
              <a:tr h="56911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FFFFFF"/>
                          </a:solidFill>
                          <a:effectLst/>
                          <a:latin typeface="Arial" pitchFamily="34" charset="0"/>
                          <a:ea typeface="MS PGothic" pitchFamily="34" charset="-128"/>
                          <a:cs typeface="Arial" pitchFamily="34" charset="0"/>
                        </a:rPr>
                        <a:t>Product characteristic</a:t>
                      </a:r>
                      <a:endParaRPr kumimoji="0" lang="en-GB" sz="1400" b="1" i="0" u="none" strike="noStrike" cap="none" normalizeH="0" baseline="0" dirty="0" smtClean="0">
                        <a:ln>
                          <a:noFill/>
                        </a:ln>
                        <a:solidFill>
                          <a:srgbClr val="000000"/>
                        </a:solidFill>
                        <a:effectLst/>
                        <a:latin typeface="Arial" pitchFamily="34" charset="0"/>
                        <a:ea typeface="Times New Roman" pitchFamily="18" charset="0"/>
                      </a:endParaRPr>
                    </a:p>
                  </a:txBody>
                  <a:tcPr marL="54610" marR="54610" marT="91443"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FFFFFF"/>
                          </a:solidFill>
                          <a:effectLst/>
                          <a:latin typeface="Arial" pitchFamily="34" charset="0"/>
                          <a:ea typeface="MS PGothic" pitchFamily="34" charset="-128"/>
                          <a:cs typeface="Arial" pitchFamily="34" charset="0"/>
                        </a:rPr>
                        <a:t>Description</a:t>
                      </a:r>
                      <a:endParaRPr kumimoji="0" lang="en-GB" sz="1400" b="1" i="0" u="none" strike="noStrike" cap="none" normalizeH="0" baseline="0" smtClean="0">
                        <a:ln>
                          <a:noFill/>
                        </a:ln>
                        <a:solidFill>
                          <a:srgbClr val="000000"/>
                        </a:solidFill>
                        <a:effectLst/>
                        <a:latin typeface="Arial" pitchFamily="34" charset="0"/>
                        <a:ea typeface="Times New Roman" pitchFamily="18" charset="0"/>
                      </a:endParaRPr>
                    </a:p>
                  </a:txBody>
                  <a:tcPr marL="54610" marR="54610" marT="91443"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10822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pitchFamily="34" charset="0"/>
                          <a:ea typeface="MS PGothic" pitchFamily="34" charset="-128"/>
                          <a:cs typeface="Arial" pitchFamily="34" charset="0"/>
                        </a:rPr>
                        <a:t>Maintainability</a:t>
                      </a:r>
                      <a:endParaRPr kumimoji="0" lang="en-GB" sz="1400" b="0" i="0" u="none" strike="noStrike" cap="none" normalizeH="0" baseline="0" dirty="0" smtClean="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pitchFamily="34" charset="0"/>
                          <a:ea typeface="MS PGothic" pitchFamily="34" charset="-128"/>
                          <a:cs typeface="Arial" pitchFamily="34" charset="0"/>
                        </a:rPr>
                        <a:t>Software should be written in such a way so that it can evolve to meet the changing needs of customers. This is a critical attribute because software change is an inevitable requirement of a changing business environment.</a:t>
                      </a:r>
                      <a:endParaRPr kumimoji="0" lang="en-GB" sz="1400" b="0" i="0" u="none" strike="noStrike" cap="none" normalizeH="0" baseline="0" smtClean="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r>
              <a:tr h="13273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pitchFamily="34" charset="0"/>
                          <a:ea typeface="MS PGothic" pitchFamily="34" charset="-128"/>
                          <a:cs typeface="Arial" pitchFamily="34" charset="0"/>
                        </a:rPr>
                        <a:t>Dependability and security</a:t>
                      </a:r>
                      <a:endParaRPr kumimoji="0" lang="en-GB" sz="1400" b="0" i="0" u="none" strike="noStrike" cap="none" normalizeH="0" baseline="0" smtClean="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pitchFamily="34" charset="0"/>
                          <a:ea typeface="MS PGothic" pitchFamily="34" charset="-128"/>
                          <a:cs typeface="Arial" pitchFamily="34" charset="0"/>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kumimoji="0" lang="en-GB" sz="1400" b="0" i="0" u="none" strike="noStrike" cap="none" normalizeH="0" baseline="0" smtClean="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983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pitchFamily="34" charset="0"/>
                          <a:ea typeface="MS PGothic" pitchFamily="34" charset="-128"/>
                          <a:cs typeface="Arial" pitchFamily="34" charset="0"/>
                        </a:rPr>
                        <a:t>Efficiency</a:t>
                      </a:r>
                      <a:endParaRPr kumimoji="0" lang="en-GB" sz="1400" b="0" i="0" u="none" strike="noStrike" cap="none" normalizeH="0" baseline="0" smtClean="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pitchFamily="34" charset="0"/>
                          <a:ea typeface="MS PGothic" pitchFamily="34" charset="-128"/>
                          <a:cs typeface="Arial" pitchFamily="34" charset="0"/>
                        </a:rPr>
                        <a:t>Software should not make wasteful use of system resources such as memory and processor cycles. Efficiency therefore includes responsiveness, processing time, memory utilisation, etc.</a:t>
                      </a:r>
                      <a:endParaRPr kumimoji="0" lang="en-GB" sz="1400" b="0" i="0" u="none" strike="noStrike" cap="none" normalizeH="0" baseline="0" dirty="0" smtClean="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r>
              <a:tr h="8382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rgbClr val="000000"/>
                          </a:solidFill>
                          <a:effectLst/>
                          <a:latin typeface="Arial" pitchFamily="34" charset="0"/>
                          <a:ea typeface="MS PGothic" pitchFamily="34" charset="-128"/>
                          <a:cs typeface="Arial" pitchFamily="34" charset="0"/>
                        </a:rPr>
                        <a:t>Acceptability</a:t>
                      </a:r>
                      <a:endParaRPr kumimoji="0" lang="en-GB" sz="1400" b="0" i="0" u="none" strike="noStrike" cap="none" normalizeH="0" baseline="0" smtClean="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pitchFamily="34" charset="0"/>
                          <a:ea typeface="MS PGothic" pitchFamily="34" charset="-128"/>
                          <a:cs typeface="Arial" pitchFamily="34" charset="0"/>
                        </a:rPr>
                        <a:t>Software must be acceptable to the type of users for which it is designed. This means that it must be understandable, usable and compatible with other systems that they use. </a:t>
                      </a:r>
                      <a:endParaRPr kumimoji="0" lang="en-GB" sz="1400" b="0" i="0" u="none" strike="noStrike" cap="none" normalizeH="0" baseline="0" dirty="0" smtClean="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2521991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2">
                    <a:lumMod val="50000"/>
                  </a:schemeClr>
                </a:solidFill>
                <a:latin typeface="Times New Roman" pitchFamily="18" charset="0"/>
                <a:cs typeface="Times New Roman" pitchFamily="18" charset="0"/>
              </a:rPr>
              <a:t>What is Software?</a:t>
            </a:r>
          </a:p>
        </p:txBody>
      </p:sp>
      <p:sp>
        <p:nvSpPr>
          <p:cNvPr id="4" name="Text Box 36"/>
          <p:cNvSpPr txBox="1">
            <a:spLocks noGrp="1" noChangeArrowheads="1"/>
          </p:cNvSpPr>
          <p:nvPr>
            <p:ph sz="quarter" idx="1"/>
          </p:nvPr>
        </p:nvSpPr>
        <p:spPr bwMode="auto">
          <a:xfrm>
            <a:off x="228600" y="1524000"/>
            <a:ext cx="850392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a:spcBef>
                <a:spcPct val="50000"/>
              </a:spcBef>
              <a:defRPr/>
            </a:pPr>
            <a:r>
              <a:rPr lang="en-US" i="1" dirty="0" smtClean="0">
                <a:latin typeface="+mn-lt"/>
              </a:rPr>
              <a:t>The product that software professionals </a:t>
            </a:r>
            <a:r>
              <a:rPr lang="en-US" i="1" dirty="0" smtClean="0">
                <a:solidFill>
                  <a:srgbClr val="AD0101"/>
                </a:solidFill>
                <a:latin typeface="+mn-lt"/>
              </a:rPr>
              <a:t>build </a:t>
            </a:r>
            <a:r>
              <a:rPr lang="en-US" i="1" dirty="0" smtClean="0">
                <a:latin typeface="+mn-lt"/>
              </a:rPr>
              <a:t>and then </a:t>
            </a:r>
            <a:r>
              <a:rPr lang="en-US" i="1" dirty="0" smtClean="0">
                <a:solidFill>
                  <a:srgbClr val="AD0101"/>
                </a:solidFill>
                <a:latin typeface="+mn-lt"/>
              </a:rPr>
              <a:t>support </a:t>
            </a:r>
            <a:r>
              <a:rPr lang="en-US" i="1" dirty="0" smtClean="0">
                <a:latin typeface="+mn-lt"/>
              </a:rPr>
              <a:t>over the long term.</a:t>
            </a:r>
          </a:p>
          <a:p>
            <a:pPr algn="just">
              <a:spcBef>
                <a:spcPct val="50000"/>
              </a:spcBef>
              <a:defRPr/>
            </a:pPr>
            <a:r>
              <a:rPr lang="en-US" i="1" dirty="0" smtClean="0">
                <a:latin typeface="+mn-lt"/>
              </a:rPr>
              <a:t>Software encompasses: (1) </a:t>
            </a:r>
            <a:r>
              <a:rPr lang="en-US" i="1" dirty="0" smtClean="0">
                <a:solidFill>
                  <a:schemeClr val="folHlink"/>
                </a:solidFill>
                <a:latin typeface="+mn-lt"/>
              </a:rPr>
              <a:t>instructions</a:t>
            </a:r>
            <a:r>
              <a:rPr lang="en-US" i="1" dirty="0" smtClean="0">
                <a:latin typeface="+mn-lt"/>
              </a:rPr>
              <a:t> (computer programs) that when executed provide desired features, function, and performance;  (2) </a:t>
            </a:r>
            <a:r>
              <a:rPr lang="en-US" i="1" dirty="0" smtClean="0">
                <a:solidFill>
                  <a:schemeClr val="folHlink"/>
                </a:solidFill>
                <a:latin typeface="+mn-lt"/>
              </a:rPr>
              <a:t>data structures</a:t>
            </a:r>
            <a:r>
              <a:rPr lang="en-US" i="1" dirty="0" smtClean="0">
                <a:latin typeface="+mn-lt"/>
              </a:rPr>
              <a:t> that enable the programs to adequately store and manipulate information and (3) </a:t>
            </a:r>
            <a:r>
              <a:rPr lang="en-US" i="1" dirty="0" smtClean="0">
                <a:solidFill>
                  <a:schemeClr val="folHlink"/>
                </a:solidFill>
                <a:latin typeface="+mn-lt"/>
              </a:rPr>
              <a:t>documentation</a:t>
            </a:r>
            <a:r>
              <a:rPr lang="en-US" i="1" dirty="0" smtClean="0">
                <a:latin typeface="+mn-lt"/>
              </a:rPr>
              <a:t> that describes the operation and use of the programs.</a:t>
            </a:r>
            <a:r>
              <a:rPr lang="en-US" dirty="0" smtClean="0">
                <a:latin typeface="+mn-lt"/>
              </a:rPr>
              <a:t> </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133670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2">
                    <a:lumMod val="50000"/>
                  </a:schemeClr>
                </a:solidFill>
                <a:latin typeface="Times New Roman" pitchFamily="18" charset="0"/>
                <a:cs typeface="Times New Roman" pitchFamily="18" charset="0"/>
              </a:rPr>
              <a:t>Software products</a:t>
            </a:r>
          </a:p>
        </p:txBody>
      </p:sp>
      <p:sp>
        <p:nvSpPr>
          <p:cNvPr id="4" name="Content Placeholder 2"/>
          <p:cNvSpPr>
            <a:spLocks noGrp="1"/>
          </p:cNvSpPr>
          <p:nvPr>
            <p:ph sz="quarter" idx="1"/>
          </p:nvPr>
        </p:nvSpPr>
        <p:spPr>
          <a:xfrm>
            <a:off x="304800" y="1447800"/>
            <a:ext cx="8503920" cy="4572000"/>
          </a:xfrm>
        </p:spPr>
        <p:txBody>
          <a:bodyPr/>
          <a:lstStyle/>
          <a:p>
            <a:pPr algn="just" eaLnBrk="1" hangingPunct="1"/>
            <a:r>
              <a:rPr lang="en-US" dirty="0" smtClean="0">
                <a:solidFill>
                  <a:srgbClr val="AD0101"/>
                </a:solidFill>
              </a:rPr>
              <a:t>Generic products</a:t>
            </a:r>
          </a:p>
          <a:p>
            <a:pPr lvl="1" algn="just" eaLnBrk="1" hangingPunct="1"/>
            <a:r>
              <a:rPr lang="en-US" dirty="0" smtClean="0"/>
              <a:t>Stand-alone systems that are marketed and sold to </a:t>
            </a:r>
            <a:r>
              <a:rPr lang="en-US" b="1" dirty="0" smtClean="0"/>
              <a:t>any customer </a:t>
            </a:r>
            <a:r>
              <a:rPr lang="en-US" dirty="0" smtClean="0"/>
              <a:t>who wishes to buy them.</a:t>
            </a:r>
          </a:p>
          <a:p>
            <a:pPr lvl="1" algn="just" eaLnBrk="1" hangingPunct="1"/>
            <a:r>
              <a:rPr lang="en-US" dirty="0" smtClean="0"/>
              <a:t>Examples – PC software such as editing, graphics programs, project management tools; CAD software; software for specific markets such as appointments systems for dentists.</a:t>
            </a:r>
          </a:p>
          <a:p>
            <a:pPr algn="just" eaLnBrk="1" hangingPunct="1"/>
            <a:r>
              <a:rPr lang="en-US" dirty="0" smtClean="0">
                <a:solidFill>
                  <a:srgbClr val="AD0101"/>
                </a:solidFill>
              </a:rPr>
              <a:t>Customized products</a:t>
            </a:r>
          </a:p>
          <a:p>
            <a:pPr lvl="1" algn="just" eaLnBrk="1" hangingPunct="1"/>
            <a:r>
              <a:rPr lang="en-US" dirty="0" smtClean="0"/>
              <a:t>Software that is commissioned by </a:t>
            </a:r>
            <a:r>
              <a:rPr lang="en-US" b="1" dirty="0" smtClean="0"/>
              <a:t>a specific customer </a:t>
            </a:r>
            <a:r>
              <a:rPr lang="en-US" dirty="0" smtClean="0"/>
              <a:t>to meet their own needs. </a:t>
            </a:r>
          </a:p>
          <a:p>
            <a:pPr lvl="1" algn="just" eaLnBrk="1" hangingPunct="1"/>
            <a:r>
              <a:rPr lang="en-US" dirty="0" smtClean="0"/>
              <a:t>Examples – embedded control systems, air traffic control software, traffic monitoring systems.</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42760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bg2">
                    <a:lumMod val="50000"/>
                  </a:schemeClr>
                </a:solidFill>
                <a:latin typeface="Times New Roman" pitchFamily="18" charset="0"/>
                <a:cs typeface="Times New Roman" pitchFamily="18" charset="0"/>
              </a:rPr>
              <a:t>Why Software is Important?</a:t>
            </a:r>
            <a:endParaRPr lang="en-US" sz="3600" b="1" dirty="0">
              <a:solidFill>
                <a:schemeClr val="bg2">
                  <a:lumMod val="50000"/>
                </a:schemeClr>
              </a:solidFill>
              <a:latin typeface="Times New Roman" pitchFamily="18" charset="0"/>
              <a:cs typeface="Times New Roman" pitchFamily="18" charset="0"/>
            </a:endParaRPr>
          </a:p>
        </p:txBody>
      </p:sp>
      <p:sp>
        <p:nvSpPr>
          <p:cNvPr id="4" name="Rectangle 5"/>
          <p:cNvSpPr>
            <a:spLocks noGrp="1" noChangeArrowheads="1"/>
          </p:cNvSpPr>
          <p:nvPr>
            <p:ph sz="quarter" idx="1"/>
          </p:nvPr>
        </p:nvSpPr>
        <p:spPr/>
        <p:txBody>
          <a:bodyPr>
            <a:normAutofit lnSpcReduction="10000"/>
          </a:bodyPr>
          <a:lstStyle/>
          <a:p>
            <a:pPr algn="just" eaLnBrk="1" hangingPunct="1"/>
            <a:r>
              <a:rPr lang="en-GB" dirty="0" smtClean="0"/>
              <a:t>The economies of ALL developed nations are dependent on software.</a:t>
            </a:r>
          </a:p>
          <a:p>
            <a:pPr algn="just" eaLnBrk="1" hangingPunct="1"/>
            <a:r>
              <a:rPr lang="en-GB" dirty="0" smtClean="0"/>
              <a:t>More and more systems are software controlled    ( transportation, medical, telecommunications, military, industrial, entertainment,)</a:t>
            </a:r>
          </a:p>
          <a:p>
            <a:pPr algn="just" eaLnBrk="1" hangingPunct="1"/>
            <a:r>
              <a:rPr lang="en-GB" dirty="0" smtClean="0"/>
              <a:t>Software engineering is concerned with theories, methods and tools for professional software development.</a:t>
            </a:r>
          </a:p>
          <a:p>
            <a:pPr algn="just" eaLnBrk="1" hangingPunct="1"/>
            <a:r>
              <a:rPr lang="en-GB" dirty="0" smtClean="0"/>
              <a:t>Expenditure on software represents a </a:t>
            </a:r>
            <a:br>
              <a:rPr lang="en-GB" dirty="0" smtClean="0"/>
            </a:br>
            <a:r>
              <a:rPr lang="en-GB" dirty="0" smtClean="0"/>
              <a:t>significant fraction of GNP in all developed countries.</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25896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800" b="1" dirty="0">
                <a:latin typeface="Times New Roman" pitchFamily="18" charset="0"/>
                <a:cs typeface="Times New Roman" pitchFamily="18" charset="0"/>
              </a:rPr>
              <a:t>Software costs</a:t>
            </a:r>
            <a:endParaRPr lang="en-US" sz="4800" b="1" dirty="0">
              <a:latin typeface="Times New Roman" pitchFamily="18" charset="0"/>
              <a:cs typeface="Times New Roman" pitchFamily="18" charset="0"/>
            </a:endParaRPr>
          </a:p>
        </p:txBody>
      </p:sp>
      <p:sp>
        <p:nvSpPr>
          <p:cNvPr id="4" name="Rectangle 5"/>
          <p:cNvSpPr>
            <a:spLocks noGrp="1" noChangeArrowheads="1"/>
          </p:cNvSpPr>
          <p:nvPr>
            <p:ph sz="quarter" idx="1"/>
          </p:nvPr>
        </p:nvSpPr>
        <p:spPr/>
        <p:txBody>
          <a:bodyPr/>
          <a:lstStyle/>
          <a:p>
            <a:pPr algn="just" eaLnBrk="1" hangingPunct="1"/>
            <a:r>
              <a:rPr lang="en-GB" dirty="0" smtClean="0">
                <a:latin typeface="Times New Roman" pitchFamily="18" charset="0"/>
                <a:cs typeface="Times New Roman" pitchFamily="18" charset="0"/>
              </a:rPr>
              <a:t>Software costs often dominate computer system costs. The costs of software on a PC are often greater than the hardware cost.</a:t>
            </a:r>
          </a:p>
          <a:p>
            <a:pPr algn="just" eaLnBrk="1" hangingPunct="1"/>
            <a:r>
              <a:rPr lang="en-GB" dirty="0" smtClean="0">
                <a:latin typeface="Times New Roman" pitchFamily="18" charset="0"/>
                <a:cs typeface="Times New Roman" pitchFamily="18" charset="0"/>
              </a:rPr>
              <a:t>Software costs </a:t>
            </a:r>
            <a:r>
              <a:rPr lang="en-GB" b="1" dirty="0" smtClean="0">
                <a:solidFill>
                  <a:srgbClr val="AD0101"/>
                </a:solidFill>
                <a:latin typeface="Times New Roman" pitchFamily="18" charset="0"/>
                <a:cs typeface="Times New Roman" pitchFamily="18" charset="0"/>
              </a:rPr>
              <a:t>more to maintain </a:t>
            </a:r>
            <a:r>
              <a:rPr lang="en-GB" dirty="0" smtClean="0">
                <a:latin typeface="Times New Roman" pitchFamily="18" charset="0"/>
                <a:cs typeface="Times New Roman" pitchFamily="18" charset="0"/>
              </a:rPr>
              <a:t>than it does to develop. For systems with a long life, maintenance costs may be several times development costs.</a:t>
            </a:r>
          </a:p>
          <a:p>
            <a:pPr algn="just" eaLnBrk="1" hangingPunct="1"/>
            <a:r>
              <a:rPr lang="en-GB" dirty="0" smtClean="0">
                <a:latin typeface="Times New Roman" pitchFamily="18" charset="0"/>
                <a:cs typeface="Times New Roman" pitchFamily="18" charset="0"/>
              </a:rPr>
              <a:t>Software engineering is concerned with cost-effective software development.</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87714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              Introduction </a:t>
            </a:r>
            <a:r>
              <a:rPr lang="en-IN" sz="2800" b="1" dirty="0">
                <a:latin typeface="Times New Roman" pitchFamily="18" charset="0"/>
                <a:cs typeface="Times New Roman" pitchFamily="18" charset="0"/>
              </a:rPr>
              <a:t>to Software Engineering:</a:t>
            </a:r>
            <a:r>
              <a:rPr lang="en-IN"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US" b="1" dirty="0" smtClean="0">
                <a:solidFill>
                  <a:srgbClr val="C00000"/>
                </a:solidFill>
                <a:latin typeface="Times New Roman" pitchFamily="18" charset="0"/>
                <a:cs typeface="Times New Roman" pitchFamily="18" charset="0"/>
              </a:rPr>
              <a:t>Software + Engineering</a:t>
            </a:r>
          </a:p>
          <a:p>
            <a:pPr algn="just"/>
            <a:r>
              <a:rPr lang="en-US" b="1" dirty="0" smtClean="0">
                <a:latin typeface="Times New Roman" pitchFamily="18" charset="0"/>
                <a:cs typeface="Times New Roman" pitchFamily="18" charset="0"/>
              </a:rPr>
              <a:t>Software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is more than just a program code. A program is an executable code, which serves some computational purpose. Software is considered to be collection of executable programming code, associated libraries and documentations. Software, when made for a specific requirement is called </a:t>
            </a:r>
            <a:r>
              <a:rPr lang="en-US" b="1" dirty="0">
                <a:latin typeface="Times New Roman" pitchFamily="18" charset="0"/>
                <a:cs typeface="Times New Roman" pitchFamily="18" charset="0"/>
              </a:rPr>
              <a:t>software product.</a:t>
            </a:r>
            <a:endParaRPr lang="en-US" dirty="0">
              <a:latin typeface="Times New Roman" pitchFamily="18" charset="0"/>
              <a:cs typeface="Times New Roman" pitchFamily="18" charset="0"/>
            </a:endParaRPr>
          </a:p>
          <a:p>
            <a:pPr algn="just"/>
            <a:r>
              <a:rPr lang="en-US" b="1" dirty="0">
                <a:solidFill>
                  <a:srgbClr val="0070C0"/>
                </a:solidFill>
                <a:latin typeface="Times New Roman" pitchFamily="18" charset="0"/>
                <a:cs typeface="Times New Roman" pitchFamily="18" charset="0"/>
              </a:rPr>
              <a:t>Engineering</a:t>
            </a:r>
            <a:r>
              <a:rPr lang="en-US" dirty="0">
                <a:solidFill>
                  <a:srgbClr val="0070C0"/>
                </a:solidFill>
                <a:latin typeface="Times New Roman" pitchFamily="18" charset="0"/>
                <a:cs typeface="Times New Roman" pitchFamily="18" charset="0"/>
              </a:rPr>
              <a:t> on the other hand, is all about developing products, using well-defined, scientific principles and methods.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397157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a:t>
            </a:r>
            <a:r>
              <a:rPr lang="en-US" dirty="0"/>
              <a:t> </a:t>
            </a:r>
          </a:p>
        </p:txBody>
      </p:sp>
      <p:sp>
        <p:nvSpPr>
          <p:cNvPr id="3" name="Content Placeholder 2"/>
          <p:cNvSpPr>
            <a:spLocks noGrp="1"/>
          </p:cNvSpPr>
          <p:nvPr>
            <p:ph sz="quarter" idx="1"/>
          </p:nvPr>
        </p:nvSpPr>
        <p:spPr>
          <a:xfrm>
            <a:off x="301752" y="1527048"/>
            <a:ext cx="4194048" cy="4572000"/>
          </a:xfrm>
        </p:spPr>
        <p:txBody>
          <a:bodyPr>
            <a:normAutofit lnSpcReduction="10000"/>
          </a:bodyPr>
          <a:lstStyle/>
          <a:p>
            <a:pPr algn="just"/>
            <a:r>
              <a:rPr lang="en-US" b="1" dirty="0">
                <a:solidFill>
                  <a:srgbClr val="00B050"/>
                </a:solidFill>
                <a:latin typeface="Times New Roman" pitchFamily="18" charset="0"/>
                <a:cs typeface="Times New Roman" pitchFamily="18" charset="0"/>
              </a:rPr>
              <a:t>Software engineering</a:t>
            </a:r>
            <a:r>
              <a:rPr lang="en-US" dirty="0">
                <a:solidFill>
                  <a:srgbClr val="00B050"/>
                </a:solidFill>
                <a:latin typeface="Times New Roman" pitchFamily="18" charset="0"/>
                <a:cs typeface="Times New Roman" pitchFamily="18" charset="0"/>
              </a:rPr>
              <a:t> is an engineering branch associated with development of software product using well-defined scientific principles, methods and procedures. The outcome of software engineering is an efficient and reliable software product.</a:t>
            </a:r>
          </a:p>
        </p:txBody>
      </p:sp>
      <p:pic>
        <p:nvPicPr>
          <p:cNvPr id="1026" name="Picture 2" descr="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191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36118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534400" cy="758952"/>
          </a:xfrm>
        </p:spPr>
        <p:txBody>
          <a:bodyPr>
            <a:normAutofit fontScale="90000"/>
          </a:bodyPr>
          <a:lstStyle/>
          <a:p>
            <a:r>
              <a:rPr lang="en-US" sz="6700" dirty="0" smtClean="0">
                <a:latin typeface="Times New Roman" pitchFamily="18" charset="0"/>
                <a:cs typeface="Times New Roman" pitchFamily="18" charset="0"/>
              </a:rPr>
              <a:t>Definitions</a:t>
            </a:r>
            <a:r>
              <a:rPr lang="en-US" dirty="0"/>
              <a:t/>
            </a:r>
            <a:br>
              <a:rPr lang="en-US" dirty="0"/>
            </a:br>
            <a:endParaRPr lang="en-US" dirty="0"/>
          </a:p>
        </p:txBody>
      </p:sp>
      <p:sp>
        <p:nvSpPr>
          <p:cNvPr id="3" name="Content Placeholder 2"/>
          <p:cNvSpPr>
            <a:spLocks noGrp="1"/>
          </p:cNvSpPr>
          <p:nvPr>
            <p:ph sz="quarter" idx="1"/>
          </p:nvPr>
        </p:nvSpPr>
        <p:spPr/>
        <p:txBody>
          <a:bodyPr>
            <a:noAutofit/>
          </a:bodyPr>
          <a:lstStyle/>
          <a:p>
            <a:pPr algn="just"/>
            <a:r>
              <a:rPr lang="en-US" sz="3600" dirty="0">
                <a:latin typeface="Times New Roman" pitchFamily="18" charset="0"/>
                <a:cs typeface="Times New Roman" pitchFamily="18" charset="0"/>
              </a:rPr>
              <a:t>IEEE defines software engineering as</a:t>
            </a:r>
            <a:r>
              <a:rPr lang="en-US" sz="3600" dirty="0" smtClean="0">
                <a:latin typeface="Times New Roman" pitchFamily="18" charset="0"/>
                <a:cs typeface="Times New Roman" pitchFamily="18" charset="0"/>
              </a:rPr>
              <a:t>:</a:t>
            </a:r>
          </a:p>
          <a:p>
            <a:pPr marL="0" indent="0" algn="just">
              <a:buNone/>
            </a:pPr>
            <a:r>
              <a:rPr lang="en-US" sz="3600" dirty="0">
                <a:latin typeface="Times New Roman" pitchFamily="18" charset="0"/>
                <a:cs typeface="Times New Roman" pitchFamily="18" charset="0"/>
              </a:rPr>
              <a:t>(1) The application of a systematic</a:t>
            </a:r>
            <a:r>
              <a:rPr lang="en-US" sz="3600" dirty="0" smtClean="0">
                <a:latin typeface="Times New Roman" pitchFamily="18" charset="0"/>
                <a:cs typeface="Times New Roman" pitchFamily="18" charset="0"/>
              </a:rPr>
              <a:t>, disciplined, quantifiable </a:t>
            </a:r>
            <a:r>
              <a:rPr lang="en-US" sz="3600" dirty="0">
                <a:latin typeface="Times New Roman" pitchFamily="18" charset="0"/>
                <a:cs typeface="Times New Roman" pitchFamily="18" charset="0"/>
              </a:rPr>
              <a:t>approach to the development</a:t>
            </a:r>
            <a:r>
              <a:rPr lang="en-US" sz="3600" dirty="0" smtClean="0">
                <a:latin typeface="Times New Roman" pitchFamily="18" charset="0"/>
                <a:cs typeface="Times New Roman" pitchFamily="18" charset="0"/>
              </a:rPr>
              <a:t>, operation </a:t>
            </a:r>
            <a:r>
              <a:rPr lang="en-US" sz="3600" dirty="0">
                <a:latin typeface="Times New Roman" pitchFamily="18" charset="0"/>
                <a:cs typeface="Times New Roman" pitchFamily="18" charset="0"/>
              </a:rPr>
              <a:t>and maintenance of software; that is, the application of engineering to software.</a:t>
            </a:r>
          </a:p>
          <a:p>
            <a:pPr marL="0" indent="0" algn="just">
              <a:buNone/>
            </a:pPr>
            <a:r>
              <a:rPr lang="en-US" sz="3600" dirty="0">
                <a:latin typeface="Times New Roman" pitchFamily="18" charset="0"/>
                <a:cs typeface="Times New Roman" pitchFamily="18" charset="0"/>
              </a:rPr>
              <a:t>(2) The study of approaches as in the above statement.</a:t>
            </a:r>
          </a:p>
          <a:p>
            <a:pPr algn="just"/>
            <a:endParaRPr lang="en-US" sz="36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282642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487</TotalTime>
  <Words>2015</Words>
  <Application>Microsoft Office PowerPoint</Application>
  <PresentationFormat>On-screen Show (4:3)</PresentationFormat>
  <Paragraphs>150</Paragraphs>
  <Slides>27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MS PGothic</vt:lpstr>
      <vt:lpstr>MS PGothic</vt:lpstr>
      <vt:lpstr>Algerian</vt:lpstr>
      <vt:lpstr>Arial</vt:lpstr>
      <vt:lpstr>Calibri</vt:lpstr>
      <vt:lpstr>Georgia</vt:lpstr>
      <vt:lpstr>Helvetica</vt:lpstr>
      <vt:lpstr>Palatino</vt:lpstr>
      <vt:lpstr>Times New Roman</vt:lpstr>
      <vt:lpstr>Verdana</vt:lpstr>
      <vt:lpstr>Wingdings</vt:lpstr>
      <vt:lpstr>Wingdings 2</vt:lpstr>
      <vt:lpstr>Civic</vt:lpstr>
      <vt:lpstr>Object Oriented Software Engineering</vt:lpstr>
      <vt:lpstr>Today’s Outline:</vt:lpstr>
      <vt:lpstr>What is Software?</vt:lpstr>
      <vt:lpstr>Software products</vt:lpstr>
      <vt:lpstr>Why Software is Important?</vt:lpstr>
      <vt:lpstr>Software costs</vt:lpstr>
      <vt:lpstr>              Introduction to Software Engineering: </vt:lpstr>
      <vt:lpstr>Software engineering </vt:lpstr>
      <vt:lpstr>Definitions </vt:lpstr>
      <vt:lpstr>               Fritz Bauer, a German computer scientist, defines software engineering as:</vt:lpstr>
      <vt:lpstr>       Software Engineering: A Working Definition</vt:lpstr>
      <vt:lpstr>            Importance of Software Engineering</vt:lpstr>
      <vt:lpstr>Software Evolution </vt:lpstr>
      <vt:lpstr>Software Engineering</vt:lpstr>
      <vt:lpstr>Characteristics of software in software engineering:</vt:lpstr>
      <vt:lpstr>THE EVOLVING ROLE OF SOFTWARE</vt:lpstr>
      <vt:lpstr>Software Evolution </vt:lpstr>
      <vt:lpstr>               THE EVOLVING ROLE OF SOFTWARE</vt:lpstr>
      <vt:lpstr>               THE EVOLVING ROLE OF SOFTWARE</vt:lpstr>
      <vt:lpstr>Software Evolution Laws:</vt:lpstr>
      <vt:lpstr>                THE EVOLVING ROLE OF SOFTWARE</vt:lpstr>
      <vt:lpstr>Changing Nature of Software : </vt:lpstr>
      <vt:lpstr>Changing Nature of Software : </vt:lpstr>
      <vt:lpstr>Changing Nature of Software : </vt:lpstr>
      <vt:lpstr>FAQ about software engineering </vt:lpstr>
      <vt:lpstr>          Essential attributes of good software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55</cp:revision>
  <dcterms:created xsi:type="dcterms:W3CDTF">2021-07-03T06:55:19Z</dcterms:created>
  <dcterms:modified xsi:type="dcterms:W3CDTF">2023-02-18T08:37:23Z</dcterms:modified>
</cp:coreProperties>
</file>