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4" r:id="rId1"/>
  </p:sldMasterIdLst>
  <p:notesMasterIdLst>
    <p:notesMasterId r:id="rId43"/>
  </p:notesMasterIdLst>
  <p:sldIdLst>
    <p:sldId id="256" r:id="rId2"/>
    <p:sldId id="258" r:id="rId3"/>
    <p:sldId id="278" r:id="rId4"/>
    <p:sldId id="279" r:id="rId5"/>
    <p:sldId id="280" r:id="rId6"/>
    <p:sldId id="281" r:id="rId7"/>
    <p:sldId id="282" r:id="rId8"/>
    <p:sldId id="296" r:id="rId9"/>
    <p:sldId id="310" r:id="rId10"/>
    <p:sldId id="311" r:id="rId11"/>
    <p:sldId id="312" r:id="rId12"/>
    <p:sldId id="285" r:id="rId13"/>
    <p:sldId id="286" r:id="rId14"/>
    <p:sldId id="287" r:id="rId15"/>
    <p:sldId id="288" r:id="rId16"/>
    <p:sldId id="289" r:id="rId17"/>
    <p:sldId id="290" r:id="rId18"/>
    <p:sldId id="291" r:id="rId19"/>
    <p:sldId id="292" r:id="rId20"/>
    <p:sldId id="293" r:id="rId21"/>
    <p:sldId id="294" r:id="rId22"/>
    <p:sldId id="295" r:id="rId23"/>
    <p:sldId id="297" r:id="rId24"/>
    <p:sldId id="299" r:id="rId25"/>
    <p:sldId id="314" r:id="rId26"/>
    <p:sldId id="315" r:id="rId27"/>
    <p:sldId id="316" r:id="rId28"/>
    <p:sldId id="317" r:id="rId29"/>
    <p:sldId id="318" r:id="rId30"/>
    <p:sldId id="319" r:id="rId31"/>
    <p:sldId id="320" r:id="rId32"/>
    <p:sldId id="321" r:id="rId33"/>
    <p:sldId id="313" r:id="rId34"/>
    <p:sldId id="298" r:id="rId35"/>
    <p:sldId id="300" r:id="rId36"/>
    <p:sldId id="301" r:id="rId37"/>
    <p:sldId id="302" r:id="rId38"/>
    <p:sldId id="303" r:id="rId39"/>
    <p:sldId id="304" r:id="rId40"/>
    <p:sldId id="306" r:id="rId41"/>
    <p:sldId id="27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14D2CC-1DBA-434F-AF5E-9805816FEFAB}" type="datetimeFigureOut">
              <a:rPr lang="en-US" smtClean="0"/>
              <a:t>2/18/2023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5D027B-9DAE-4AB0-A224-060985876925}" type="slidenum">
              <a:rPr lang="en-US" smtClean="0"/>
              <a:t>‹#›</a:t>
            </a:fld>
            <a:endParaRPr lang="en-US"/>
          </a:p>
        </p:txBody>
      </p:sp>
    </p:spTree>
    <p:extLst>
      <p:ext uri="{BB962C8B-B14F-4D97-AF65-F5344CB8AC3E}">
        <p14:creationId xmlns:p14="http://schemas.microsoft.com/office/powerpoint/2010/main" val="1338448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55D027B-9DAE-4AB0-A224-060985876925}" type="slidenum">
              <a:rPr lang="en-US" smtClean="0"/>
              <a:t>2</a:t>
            </a:fld>
            <a:endParaRPr lang="en-US"/>
          </a:p>
        </p:txBody>
      </p:sp>
    </p:spTree>
    <p:extLst>
      <p:ext uri="{BB962C8B-B14F-4D97-AF65-F5344CB8AC3E}">
        <p14:creationId xmlns:p14="http://schemas.microsoft.com/office/powerpoint/2010/main" val="1489409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C0C91B1-4286-4B46-A467-5F4F9BC5E53A}" type="datetime1">
              <a:rPr lang="en-US" smtClean="0"/>
              <a:t>2/18/2023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F62C5EA-EA67-4941-8B1A-2C577999F963}"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3A2942-4527-44F4-8B1E-621455D7CD33}" type="datetime1">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2C5EA-EA67-4941-8B1A-2C577999F96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6F62C5EA-EA67-4941-8B1A-2C577999F963}"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BE3B5F-3226-4FAF-A45E-4CE3664C6DCA}" type="datetime1">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CC042CD-D041-4E6A-BEA6-D6E6D101957E}" type="datetime1">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6F62C5EA-EA67-4941-8B1A-2C577999F963}"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2FB2EF4-B206-46C7-BB4D-50870C27AB83}" type="datetime1">
              <a:rPr lang="en-US" smtClean="0"/>
              <a:t>2/18/2023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F62C5EA-EA67-4941-8B1A-2C577999F963}"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015942DF-AF13-451B-A655-7B1A3E8171FB}" type="datetime1">
              <a:rPr lang="en-US" smtClean="0"/>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62C5EA-EA67-4941-8B1A-2C577999F963}"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8862259-CAD9-48B7-A5C4-2837E3874455}" type="datetime1">
              <a:rPr lang="en-US" smtClean="0"/>
              <a:t>2/18/2023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6F62C5EA-EA67-4941-8B1A-2C577999F963}"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65268E3-1B3A-46D5-BFC4-0F2899A8DEA8}" type="datetime1">
              <a:rPr lang="en-US" smtClean="0"/>
              <a:t>2/18/2023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6F62C5EA-EA67-4941-8B1A-2C577999F96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BBB71387-A92A-46C6-B90D-1E7AEE83262D}" type="datetime1">
              <a:rPr lang="en-US" smtClean="0"/>
              <a:t>2/18/2023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F62C5EA-EA67-4941-8B1A-2C577999F96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F62C5EA-EA67-4941-8B1A-2C577999F963}"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6800F235-2711-4BB8-A61A-171B1B764BB5}" type="datetime1">
              <a:rPr lang="en-US" smtClean="0"/>
              <a:t>2/18/2023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6F62C5EA-EA67-4941-8B1A-2C577999F963}"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F310D425-0A06-47A3-939D-5BFDAAAF0EEB}" type="datetime1">
              <a:rPr lang="en-US" smtClean="0"/>
              <a:t>2/18/2023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1232155-756C-4C5F-8F2A-A626F233A69F}" type="datetime1">
              <a:rPr lang="en-US" smtClean="0"/>
              <a:t>2/18/2023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F62C5EA-EA67-4941-8B1A-2C577999F963}"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4800" dirty="0" smtClean="0">
                <a:latin typeface="Times New Roman" pitchFamily="18" charset="0"/>
                <a:cs typeface="Times New Roman" pitchFamily="18" charset="0"/>
              </a:rPr>
              <a:t>Lecture 3</a:t>
            </a:r>
            <a:endParaRPr lang="en-US" sz="4800" dirty="0">
              <a:latin typeface="Times New Roman" pitchFamily="18" charset="0"/>
              <a:cs typeface="Times New Roman" pitchFamily="18" charset="0"/>
            </a:endParaRPr>
          </a:p>
        </p:txBody>
      </p:sp>
      <p:sp>
        <p:nvSpPr>
          <p:cNvPr id="2" name="Title 1"/>
          <p:cNvSpPr>
            <a:spLocks noGrp="1"/>
          </p:cNvSpPr>
          <p:nvPr>
            <p:ph type="ctrTitle"/>
          </p:nvPr>
        </p:nvSpPr>
        <p:spPr>
          <a:xfrm>
            <a:off x="914400" y="381000"/>
            <a:ext cx="7396295" cy="1828800"/>
          </a:xfrm>
        </p:spPr>
        <p:txBody>
          <a:bodyPr>
            <a:normAutofit fontScale="90000"/>
          </a:bodyPr>
          <a:lstStyle/>
          <a:p>
            <a:r>
              <a:rPr lang="en-US" sz="6000" b="1" dirty="0" smtClean="0">
                <a:solidFill>
                  <a:srgbClr val="C00000"/>
                </a:solidFill>
                <a:latin typeface="Times New Roman" pitchFamily="18" charset="0"/>
                <a:cs typeface="Times New Roman" pitchFamily="18" charset="0"/>
              </a:rPr>
              <a:t>Object Oriented Software Engineering</a:t>
            </a:r>
            <a:endParaRPr lang="en-US" sz="6000" b="1" dirty="0">
              <a:solidFill>
                <a:srgbClr val="C00000"/>
              </a:solidFill>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a:t>
            </a:fld>
            <a:endParaRPr lang="en-US"/>
          </a:p>
        </p:txBody>
      </p:sp>
    </p:spTree>
    <p:extLst>
      <p:ext uri="{BB962C8B-B14F-4D97-AF65-F5344CB8AC3E}">
        <p14:creationId xmlns:p14="http://schemas.microsoft.com/office/powerpoint/2010/main" val="2359156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2800" b="1" dirty="0">
                <a:latin typeface="Times New Roman" panose="02020603050405020304" pitchFamily="18" charset="0"/>
                <a:cs typeface="Times New Roman" panose="02020603050405020304" pitchFamily="18" charset="0"/>
              </a:rPr>
              <a:t>Factors in choosing a software process</a:t>
            </a:r>
          </a:p>
        </p:txBody>
      </p:sp>
      <p:sp>
        <p:nvSpPr>
          <p:cNvPr id="3" name="Content Placeholder 2"/>
          <p:cNvSpPr>
            <a:spLocks noGrp="1"/>
          </p:cNvSpPr>
          <p:nvPr>
            <p:ph sz="quarter" idx="1"/>
          </p:nvPr>
        </p:nvSpPr>
        <p:spPr>
          <a:xfrm>
            <a:off x="76200" y="1447800"/>
            <a:ext cx="8915400" cy="5029200"/>
          </a:xfrm>
        </p:spPr>
        <p:txBody>
          <a:bodyPr>
            <a:noAutofit/>
          </a:bodyPr>
          <a:lstStyle/>
          <a:p>
            <a:pPr algn="just"/>
            <a:r>
              <a:rPr lang="en-US" sz="2400" dirty="0">
                <a:solidFill>
                  <a:schemeClr val="accent6">
                    <a:lumMod val="75000"/>
                  </a:schemeClr>
                </a:solidFill>
                <a:latin typeface="Times New Roman" panose="02020603050405020304" pitchFamily="18" charset="0"/>
                <a:cs typeface="Times New Roman" panose="02020603050405020304" pitchFamily="18" charset="0"/>
              </a:rPr>
              <a:t>Choosing the right software process model for your project can be difficult. If you know your requirements well, it will be easier to select a model that best matches your needs. You need to keep the following factors in mind when selecting your software process model</a:t>
            </a:r>
            <a:r>
              <a:rPr lang="en-US" sz="2400" dirty="0" smtClean="0">
                <a:solidFill>
                  <a:schemeClr val="accent6">
                    <a:lumMod val="75000"/>
                  </a:schemeClr>
                </a:solidFill>
                <a:latin typeface="Times New Roman" panose="02020603050405020304" pitchFamily="18" charset="0"/>
                <a:cs typeface="Times New Roman" panose="02020603050405020304" pitchFamily="18" charset="0"/>
              </a:rPr>
              <a:t>: </a:t>
            </a:r>
          </a:p>
          <a:p>
            <a:pPr algn="just"/>
            <a:r>
              <a:rPr lang="en-US" sz="2000" b="1" dirty="0">
                <a:latin typeface="Times New Roman" panose="02020603050405020304" pitchFamily="18" charset="0"/>
                <a:cs typeface="Times New Roman" panose="02020603050405020304" pitchFamily="18" charset="0"/>
              </a:rPr>
              <a:t>Project requirements</a:t>
            </a:r>
          </a:p>
          <a:p>
            <a:pPr algn="just"/>
            <a:r>
              <a:rPr lang="en-US" sz="2000" dirty="0">
                <a:latin typeface="Times New Roman" panose="02020603050405020304" pitchFamily="18" charset="0"/>
                <a:cs typeface="Times New Roman" panose="02020603050405020304" pitchFamily="18" charset="0"/>
              </a:rPr>
              <a:t>Before you choose a model, take some time to go through the project requirements and clarify them alongside your organization’s or team’s expectations. Will the user need to specify requirements in detail after each iterative session? Will the requirements </a:t>
            </a:r>
            <a:r>
              <a:rPr lang="en-US" sz="2000" i="1" dirty="0">
                <a:latin typeface="Times New Roman" panose="02020603050405020304" pitchFamily="18" charset="0"/>
                <a:cs typeface="Times New Roman" panose="02020603050405020304" pitchFamily="18" charset="0"/>
              </a:rPr>
              <a:t>change</a:t>
            </a:r>
            <a:r>
              <a:rPr lang="en-US" sz="2000" dirty="0">
                <a:latin typeface="Times New Roman" panose="02020603050405020304" pitchFamily="18" charset="0"/>
                <a:cs typeface="Times New Roman" panose="02020603050405020304" pitchFamily="18" charset="0"/>
              </a:rPr>
              <a:t> during the development process?</a:t>
            </a:r>
          </a:p>
          <a:p>
            <a:pPr algn="just"/>
            <a:r>
              <a:rPr lang="en-US" sz="2000" b="1" dirty="0">
                <a:latin typeface="Times New Roman" panose="02020603050405020304" pitchFamily="18" charset="0"/>
                <a:cs typeface="Times New Roman" panose="02020603050405020304" pitchFamily="18" charset="0"/>
              </a:rPr>
              <a:t>Project size</a:t>
            </a:r>
          </a:p>
          <a:p>
            <a:pPr algn="just"/>
            <a:r>
              <a:rPr lang="en-US" sz="2000" dirty="0">
                <a:latin typeface="Times New Roman" panose="02020603050405020304" pitchFamily="18" charset="0"/>
                <a:cs typeface="Times New Roman" panose="02020603050405020304" pitchFamily="18" charset="0"/>
              </a:rPr>
              <a:t>Consider the size of the project you will be working on. Larger projects mean bigger teams, so you’ll need more extensive and elaborate project management plans.</a:t>
            </a:r>
          </a:p>
          <a:p>
            <a:pPr algn="just"/>
            <a:endParaRPr lang="en-US" sz="3200" dirty="0">
              <a:solidFill>
                <a:schemeClr val="accent6">
                  <a:lumMod val="75000"/>
                </a:schemeClr>
              </a:solidFill>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10</a:t>
            </a:fld>
            <a:endParaRPr lang="en-US"/>
          </a:p>
        </p:txBody>
      </p:sp>
    </p:spTree>
    <p:extLst>
      <p:ext uri="{BB962C8B-B14F-4D97-AF65-F5344CB8AC3E}">
        <p14:creationId xmlns:p14="http://schemas.microsoft.com/office/powerpoint/2010/main" val="24445552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2800" b="1" dirty="0">
                <a:latin typeface="Times New Roman" panose="02020603050405020304" pitchFamily="18" charset="0"/>
                <a:cs typeface="Times New Roman" panose="02020603050405020304" pitchFamily="18" charset="0"/>
              </a:rPr>
              <a:t>Factors in choosing a software process</a:t>
            </a:r>
          </a:p>
        </p:txBody>
      </p:sp>
      <p:sp>
        <p:nvSpPr>
          <p:cNvPr id="3" name="Content Placeholder 2"/>
          <p:cNvSpPr>
            <a:spLocks noGrp="1"/>
          </p:cNvSpPr>
          <p:nvPr>
            <p:ph sz="quarter" idx="1"/>
          </p:nvPr>
        </p:nvSpPr>
        <p:spPr>
          <a:xfrm>
            <a:off x="228600" y="1247034"/>
            <a:ext cx="8763000" cy="5153766"/>
          </a:xfrm>
        </p:spPr>
        <p:txBody>
          <a:bodyPr>
            <a:noAutofit/>
          </a:bodyPr>
          <a:lstStyle/>
          <a:p>
            <a:pPr algn="just"/>
            <a:r>
              <a:rPr lang="en-US" sz="2000" b="1" dirty="0">
                <a:latin typeface="Times New Roman" panose="02020603050405020304" pitchFamily="18" charset="0"/>
                <a:cs typeface="Times New Roman" panose="02020603050405020304" pitchFamily="18" charset="0"/>
              </a:rPr>
              <a:t>Project complexity</a:t>
            </a:r>
          </a:p>
          <a:p>
            <a:pPr algn="just"/>
            <a:r>
              <a:rPr lang="en-US" sz="2000" dirty="0">
                <a:latin typeface="Times New Roman" panose="02020603050405020304" pitchFamily="18" charset="0"/>
                <a:cs typeface="Times New Roman" panose="02020603050405020304" pitchFamily="18" charset="0"/>
              </a:rPr>
              <a:t>Complex projects may not have clear requirements. The requirements may change often, and the cost of delay is high. Ask yourself if the project requires constant monitoring or feedback from the client.</a:t>
            </a:r>
          </a:p>
          <a:p>
            <a:pPr algn="just"/>
            <a:r>
              <a:rPr lang="en-US" sz="2000" b="1" dirty="0">
                <a:latin typeface="Times New Roman" panose="02020603050405020304" pitchFamily="18" charset="0"/>
                <a:cs typeface="Times New Roman" panose="02020603050405020304" pitchFamily="18" charset="0"/>
              </a:rPr>
              <a:t>Cost of delay</a:t>
            </a:r>
          </a:p>
          <a:p>
            <a:pPr algn="just"/>
            <a:r>
              <a:rPr lang="en-US" sz="2000" dirty="0">
                <a:latin typeface="Times New Roman" panose="02020603050405020304" pitchFamily="18" charset="0"/>
                <a:cs typeface="Times New Roman" panose="02020603050405020304" pitchFamily="18" charset="0"/>
              </a:rPr>
              <a:t>Is the project highly time-bound with a huge cost of delay, or are the timelines flexible?</a:t>
            </a:r>
          </a:p>
          <a:p>
            <a:pPr algn="just"/>
            <a:r>
              <a:rPr lang="en-US" sz="2000" b="1" dirty="0">
                <a:latin typeface="Times New Roman" panose="02020603050405020304" pitchFamily="18" charset="0"/>
                <a:cs typeface="Times New Roman" panose="02020603050405020304" pitchFamily="18" charset="0"/>
              </a:rPr>
              <a:t>Customer involvement</a:t>
            </a:r>
          </a:p>
          <a:p>
            <a:pPr algn="just"/>
            <a:r>
              <a:rPr lang="en-US" sz="2000" dirty="0">
                <a:latin typeface="Times New Roman" panose="02020603050405020304" pitchFamily="18" charset="0"/>
                <a:cs typeface="Times New Roman" panose="02020603050405020304" pitchFamily="18" charset="0"/>
              </a:rPr>
              <a:t>Do you need to consult the customers during the process? Does the user need to participate in all phases?</a:t>
            </a:r>
          </a:p>
          <a:p>
            <a:pPr algn="just"/>
            <a:r>
              <a:rPr lang="en-US" sz="2000" b="1" dirty="0">
                <a:latin typeface="Times New Roman" panose="02020603050405020304" pitchFamily="18" charset="0"/>
                <a:cs typeface="Times New Roman" panose="02020603050405020304" pitchFamily="18" charset="0"/>
              </a:rPr>
              <a:t>Familiarity with technology</a:t>
            </a:r>
          </a:p>
          <a:p>
            <a:pPr algn="just"/>
            <a:r>
              <a:rPr lang="en-US" sz="2000" dirty="0">
                <a:latin typeface="Times New Roman" panose="02020603050405020304" pitchFamily="18" charset="0"/>
                <a:cs typeface="Times New Roman" panose="02020603050405020304" pitchFamily="18" charset="0"/>
              </a:rPr>
              <a:t>This involves the developers’ knowledge and experience with the project domain, software tools, language, and methods needed for development.</a:t>
            </a:r>
          </a:p>
          <a:p>
            <a:pPr algn="just"/>
            <a:r>
              <a:rPr lang="en-US" sz="2000" b="1" dirty="0">
                <a:latin typeface="Times New Roman" panose="02020603050405020304" pitchFamily="18" charset="0"/>
                <a:cs typeface="Times New Roman" panose="02020603050405020304" pitchFamily="18" charset="0"/>
              </a:rPr>
              <a:t>Project resources</a:t>
            </a:r>
          </a:p>
          <a:p>
            <a:pPr algn="just"/>
            <a:r>
              <a:rPr lang="en-US" sz="2000" dirty="0">
                <a:latin typeface="Times New Roman" panose="02020603050405020304" pitchFamily="18" charset="0"/>
                <a:cs typeface="Times New Roman" panose="02020603050405020304" pitchFamily="18" charset="0"/>
              </a:rPr>
              <a:t>This involves the amount and availability of funds, staff, and other resources.</a:t>
            </a:r>
          </a:p>
          <a:p>
            <a:pPr marL="0" indent="0" algn="just">
              <a:buNone/>
            </a:pP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solidFill>
                <a:schemeClr val="accent6">
                  <a:lumMod val="75000"/>
                </a:schemeClr>
              </a:solidFill>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11</a:t>
            </a:fld>
            <a:endParaRPr lang="en-US"/>
          </a:p>
        </p:txBody>
      </p:sp>
    </p:spTree>
    <p:extLst>
      <p:ext uri="{BB962C8B-B14F-4D97-AF65-F5344CB8AC3E}">
        <p14:creationId xmlns:p14="http://schemas.microsoft.com/office/powerpoint/2010/main" val="3921697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8534400" cy="758952"/>
          </a:xfrm>
        </p:spPr>
        <p:txBody>
          <a:bodyPr>
            <a:normAutofit fontScale="90000"/>
          </a:bodyPr>
          <a:lstStyle/>
          <a:p>
            <a:r>
              <a:rPr lang="en-US" dirty="0" smtClean="0"/>
              <a:t>                Software </a:t>
            </a:r>
            <a:r>
              <a:rPr lang="en-US" dirty="0"/>
              <a:t>Development Life Cycle (SDLC)</a:t>
            </a:r>
            <a:br>
              <a:rPr lang="en-US" dirty="0"/>
            </a:br>
            <a:endParaRPr lang="en-US" dirty="0"/>
          </a:p>
        </p:txBody>
      </p:sp>
      <p:sp>
        <p:nvSpPr>
          <p:cNvPr id="3" name="Content Placeholder 2"/>
          <p:cNvSpPr>
            <a:spLocks noGrp="1"/>
          </p:cNvSpPr>
          <p:nvPr>
            <p:ph sz="quarter" idx="1"/>
          </p:nvPr>
        </p:nvSpPr>
        <p:spPr/>
        <p:txBody>
          <a:bodyPr>
            <a:normAutofit fontScale="85000" lnSpcReduction="20000"/>
          </a:bodyPr>
          <a:lstStyle/>
          <a:p>
            <a:pPr algn="just"/>
            <a:r>
              <a:rPr lang="en-US" dirty="0"/>
              <a:t>A software life cycle model (also termed process model) is a </a:t>
            </a:r>
            <a:r>
              <a:rPr lang="en-US" u="sng" dirty="0">
                <a:solidFill>
                  <a:schemeClr val="accent1">
                    <a:lumMod val="75000"/>
                  </a:schemeClr>
                </a:solidFill>
              </a:rPr>
              <a:t>pictorial and diagrammatic representation </a:t>
            </a:r>
            <a:r>
              <a:rPr lang="en-US" dirty="0"/>
              <a:t>of the software life cycle. A life cycle model represents all the methods required to make a software product transit through its life cycle stages. It also captures the structure in which these methods are to be undertaken.</a:t>
            </a:r>
          </a:p>
          <a:p>
            <a:pPr algn="just"/>
            <a:r>
              <a:rPr lang="en-US" dirty="0"/>
              <a:t>In other words, a life cycle model maps the various activities performed on a software product from its inception to retirement. Different life cycle models may plan the necessary development activities to phases in different ways. Thus, no element which life cycle model is followed, the essential activities are contained in all life cycle models though the action may be carried out in distinct orders in different life cycle models. During any life cycle stage, more than one activity may also be carried out.</a:t>
            </a:r>
          </a:p>
          <a:p>
            <a:pPr algn="just"/>
            <a:endParaRPr lang="en-US"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12</a:t>
            </a:fld>
            <a:endParaRPr lang="en-US"/>
          </a:p>
        </p:txBody>
      </p:sp>
    </p:spTree>
    <p:extLst>
      <p:ext uri="{BB962C8B-B14F-4D97-AF65-F5344CB8AC3E}">
        <p14:creationId xmlns:p14="http://schemas.microsoft.com/office/powerpoint/2010/main" val="25866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534400" cy="758952"/>
          </a:xfrm>
        </p:spPr>
        <p:txBody>
          <a:bodyPr>
            <a:normAutofit fontScale="90000"/>
          </a:bodyPr>
          <a:lstStyle/>
          <a:p>
            <a:r>
              <a:rPr lang="en-US" dirty="0"/>
              <a:t>Need of SDLC</a:t>
            </a:r>
            <a:br>
              <a:rPr lang="en-US" dirty="0"/>
            </a:br>
            <a:endParaRPr lang="en-US" dirty="0"/>
          </a:p>
        </p:txBody>
      </p:sp>
      <p:sp>
        <p:nvSpPr>
          <p:cNvPr id="3" name="Content Placeholder 2"/>
          <p:cNvSpPr>
            <a:spLocks noGrp="1"/>
          </p:cNvSpPr>
          <p:nvPr>
            <p:ph sz="quarter" idx="1"/>
          </p:nvPr>
        </p:nvSpPr>
        <p:spPr>
          <a:xfrm>
            <a:off x="304800" y="1371600"/>
            <a:ext cx="8686800" cy="5029200"/>
          </a:xfrm>
        </p:spPr>
        <p:txBody>
          <a:bodyPr>
            <a:noAutofit/>
          </a:bodyPr>
          <a:lstStyle/>
          <a:p>
            <a:pPr algn="just"/>
            <a:r>
              <a:rPr lang="en-US" sz="1800" dirty="0">
                <a:latin typeface="Times New Roman" pitchFamily="18" charset="0"/>
                <a:cs typeface="Times New Roman" pitchFamily="18" charset="0"/>
              </a:rPr>
              <a:t>The development team must determine a suitable life cycle model for a particular plan and then observe to it.</a:t>
            </a:r>
          </a:p>
          <a:p>
            <a:pPr algn="just"/>
            <a:r>
              <a:rPr lang="en-US" sz="1800" dirty="0">
                <a:latin typeface="Times New Roman" pitchFamily="18" charset="0"/>
                <a:cs typeface="Times New Roman" pitchFamily="18" charset="0"/>
              </a:rPr>
              <a:t>Without using an exact life cycle model, the development of a software product would not be in a systematic and disciplined manner. When a team is developing a software product, there must be a clear understanding among team representative about when and what to do. Otherwise, it would point to chaos and project failure. This problem can be defined by using an example. Suppose a software development issue is divided into various parts and the parts are assigned to the team members. From then on, suppose the team representative is allowed the freedom to develop the roles assigned to them in whatever way they like. It is possible that one representative might start writing the code for his part, another might choose to prepare the test documents first, and some other engineer might begin with the design phase of the roles assigned to him. This would be one of the perfect methods for project failure.</a:t>
            </a:r>
          </a:p>
          <a:p>
            <a:pPr algn="just"/>
            <a:r>
              <a:rPr lang="en-US" sz="1800" dirty="0">
                <a:latin typeface="Times New Roman" pitchFamily="18" charset="0"/>
                <a:cs typeface="Times New Roman" pitchFamily="18" charset="0"/>
              </a:rPr>
              <a:t>A software life cycle model describes entry and exit criteria for each phase. A phase can begin only if its stage-entry criteria have been fulfilled. So without a software life cycle model, the entry and exit criteria for a stage cannot be recognized. Without software life cycle models, it becomes tough for software project managers to monitor the progress of the project.</a:t>
            </a:r>
          </a:p>
          <a:p>
            <a:pPr algn="just"/>
            <a:endParaRPr lang="en-US" sz="1800"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13</a:t>
            </a:fld>
            <a:endParaRPr lang="en-US"/>
          </a:p>
        </p:txBody>
      </p:sp>
    </p:spTree>
    <p:extLst>
      <p:ext uri="{BB962C8B-B14F-4D97-AF65-F5344CB8AC3E}">
        <p14:creationId xmlns:p14="http://schemas.microsoft.com/office/powerpoint/2010/main" val="3126240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534400" cy="758952"/>
          </a:xfrm>
        </p:spPr>
        <p:txBody>
          <a:bodyPr>
            <a:normAutofit fontScale="90000"/>
          </a:bodyPr>
          <a:lstStyle/>
          <a:p>
            <a:r>
              <a:rPr lang="en-US" dirty="0"/>
              <a:t>SDLC Cycle</a:t>
            </a:r>
            <a:br>
              <a:rPr lang="en-US" dirty="0"/>
            </a:br>
            <a:endParaRPr lang="en-US" dirty="0"/>
          </a:p>
        </p:txBody>
      </p:sp>
      <p:sp>
        <p:nvSpPr>
          <p:cNvPr id="3" name="Content Placeholder 2"/>
          <p:cNvSpPr>
            <a:spLocks noGrp="1"/>
          </p:cNvSpPr>
          <p:nvPr>
            <p:ph sz="quarter" idx="1"/>
          </p:nvPr>
        </p:nvSpPr>
        <p:spPr>
          <a:xfrm>
            <a:off x="301752" y="1527048"/>
            <a:ext cx="3660648" cy="4572000"/>
          </a:xfrm>
        </p:spPr>
        <p:txBody>
          <a:bodyPr/>
          <a:lstStyle/>
          <a:p>
            <a:pPr algn="just"/>
            <a:r>
              <a:rPr lang="en-US" dirty="0">
                <a:latin typeface="Times New Roman" pitchFamily="18" charset="0"/>
                <a:cs typeface="Times New Roman" pitchFamily="18" charset="0"/>
              </a:rPr>
              <a:t>SDLC Cycle represents the process of developing software. SDLC framework includes the following steps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600200"/>
            <a:ext cx="4838700"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logo"/>
          <p:cNvPicPr/>
          <p:nvPr/>
        </p:nvPicPr>
        <p:blipFill>
          <a:blip r:embed="rId3" cstate="print"/>
          <a:srcRect/>
          <a:stretch>
            <a:fillRect/>
          </a:stretch>
        </p:blipFill>
        <p:spPr bwMode="auto">
          <a:xfrm>
            <a:off x="304800" y="228600"/>
            <a:ext cx="1447800" cy="762000"/>
          </a:xfrm>
          <a:prstGeom prst="rect">
            <a:avLst/>
          </a:prstGeom>
          <a:noFill/>
        </p:spPr>
      </p:pic>
      <p:sp>
        <p:nvSpPr>
          <p:cNvPr id="4" name="Slide Number Placeholder 3"/>
          <p:cNvSpPr>
            <a:spLocks noGrp="1"/>
          </p:cNvSpPr>
          <p:nvPr>
            <p:ph type="sldNum" sz="quarter" idx="12"/>
          </p:nvPr>
        </p:nvSpPr>
        <p:spPr/>
        <p:txBody>
          <a:bodyPr/>
          <a:lstStyle/>
          <a:p>
            <a:fld id="{6F62C5EA-EA67-4941-8B1A-2C577999F963}" type="slidenum">
              <a:rPr lang="en-US" smtClean="0"/>
              <a:t>14</a:t>
            </a:fld>
            <a:endParaRPr lang="en-US"/>
          </a:p>
        </p:txBody>
      </p:sp>
    </p:spTree>
    <p:extLst>
      <p:ext uri="{BB962C8B-B14F-4D97-AF65-F5344CB8AC3E}">
        <p14:creationId xmlns:p14="http://schemas.microsoft.com/office/powerpoint/2010/main" val="307934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ppt_w</p:attrName>
                                        </p:attrNameLst>
                                      </p:cBhvr>
                                      <p:tavLst>
                                        <p:tav tm="0">
                                          <p:val>
                                            <p:fltVal val="0"/>
                                          </p:val>
                                        </p:tav>
                                        <p:tav tm="100000">
                                          <p:val>
                                            <p:strVal val="#ppt_w"/>
                                          </p:val>
                                        </p:tav>
                                      </p:tavLst>
                                    </p:anim>
                                    <p:anim calcmode="lin" valueType="num">
                                      <p:cBhvr>
                                        <p:cTn id="8" dur="1000" fill="hold"/>
                                        <p:tgtEl>
                                          <p:spTgt spid="1026"/>
                                        </p:tgtEl>
                                        <p:attrNameLst>
                                          <p:attrName>ppt_h</p:attrName>
                                        </p:attrNameLst>
                                      </p:cBhvr>
                                      <p:tavLst>
                                        <p:tav tm="0">
                                          <p:val>
                                            <p:fltVal val="0"/>
                                          </p:val>
                                        </p:tav>
                                        <p:tav tm="100000">
                                          <p:val>
                                            <p:strVal val="#ppt_h"/>
                                          </p:val>
                                        </p:tav>
                                      </p:tavLst>
                                    </p:anim>
                                    <p:anim calcmode="lin" valueType="num">
                                      <p:cBhvr>
                                        <p:cTn id="9" dur="1000" fill="hold"/>
                                        <p:tgtEl>
                                          <p:spTgt spid="1026"/>
                                        </p:tgtEl>
                                        <p:attrNameLst>
                                          <p:attrName>style.rotation</p:attrName>
                                        </p:attrNameLst>
                                      </p:cBhvr>
                                      <p:tavLst>
                                        <p:tav tm="0">
                                          <p:val>
                                            <p:fltVal val="90"/>
                                          </p:val>
                                        </p:tav>
                                        <p:tav tm="100000">
                                          <p:val>
                                            <p:fltVal val="0"/>
                                          </p:val>
                                        </p:tav>
                                      </p:tavLst>
                                    </p:anim>
                                    <p:animEffect transition="in" filter="fade">
                                      <p:cBhvr>
                                        <p:cTn id="10"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534400" cy="758952"/>
          </a:xfrm>
        </p:spPr>
        <p:txBody>
          <a:bodyPr>
            <a:normAutofit fontScale="90000"/>
          </a:bodyPr>
          <a:lstStyle/>
          <a:p>
            <a:r>
              <a:rPr lang="en-US" dirty="0" smtClean="0"/>
              <a:t>         The </a:t>
            </a:r>
            <a:r>
              <a:rPr lang="en-US" dirty="0"/>
              <a:t>stages of SDLC are as follows:</a:t>
            </a:r>
            <a:br>
              <a:rPr lang="en-US" dirty="0"/>
            </a:br>
            <a:endParaRPr lang="en-US" dirty="0"/>
          </a:p>
        </p:txBody>
      </p:sp>
      <p:sp>
        <p:nvSpPr>
          <p:cNvPr id="3" name="Content Placeholder 2"/>
          <p:cNvSpPr>
            <a:spLocks noGrp="1"/>
          </p:cNvSpPr>
          <p:nvPr>
            <p:ph sz="quarter" idx="1"/>
          </p:nvPr>
        </p:nvSpPr>
        <p:spPr/>
        <p:txBody>
          <a:bodyPr>
            <a:normAutofit fontScale="92500" lnSpcReduction="20000"/>
          </a:bodyPr>
          <a:lstStyle/>
          <a:p>
            <a:pPr algn="just"/>
            <a:r>
              <a:rPr lang="en-US" b="1" dirty="0">
                <a:latin typeface="Times New Roman" pitchFamily="18" charset="0"/>
                <a:cs typeface="Times New Roman" pitchFamily="18" charset="0"/>
              </a:rPr>
              <a:t>Stage1: Planning and requirement analysis</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Requirement Analysis is the most important and necessary stage in SDLC.</a:t>
            </a:r>
          </a:p>
          <a:p>
            <a:pPr algn="just"/>
            <a:r>
              <a:rPr lang="en-US" dirty="0">
                <a:latin typeface="Times New Roman" pitchFamily="18" charset="0"/>
                <a:cs typeface="Times New Roman" pitchFamily="18" charset="0"/>
              </a:rPr>
              <a:t>The senior members of the team perform it with inputs from all the stakeholders and domain </a:t>
            </a:r>
            <a:r>
              <a:rPr lang="en-US" dirty="0" smtClean="0">
                <a:latin typeface="Times New Roman" pitchFamily="18" charset="0"/>
                <a:cs typeface="Times New Roman" pitchFamily="18" charset="0"/>
              </a:rPr>
              <a:t>experts. </a:t>
            </a:r>
          </a:p>
          <a:p>
            <a:pPr algn="just"/>
            <a:r>
              <a:rPr lang="en-US" dirty="0" smtClean="0">
                <a:latin typeface="Times New Roman" pitchFamily="18" charset="0"/>
                <a:cs typeface="Times New Roman" pitchFamily="18" charset="0"/>
              </a:rPr>
              <a:t>Planning </a:t>
            </a:r>
            <a:r>
              <a:rPr lang="en-US" dirty="0">
                <a:latin typeface="Times New Roman" pitchFamily="18" charset="0"/>
                <a:cs typeface="Times New Roman" pitchFamily="18" charset="0"/>
              </a:rPr>
              <a:t>for the quality assurance requirements and identifications of the risks associated with the projects is also done at this stage.</a:t>
            </a:r>
          </a:p>
          <a:p>
            <a:pPr algn="just"/>
            <a:r>
              <a:rPr lang="en-US" dirty="0">
                <a:latin typeface="Times New Roman" pitchFamily="18" charset="0"/>
                <a:cs typeface="Times New Roman" pitchFamily="18" charset="0"/>
              </a:rPr>
              <a:t>Business analyst and Project organizer set up a meeting with the client to gather all the data like what the customer wants to build, who will be the end user, what is the objective of the product. Before creating a product, a core understanding or knowledge of the product is very necessary.</a:t>
            </a: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15</a:t>
            </a:fld>
            <a:endParaRPr lang="en-US"/>
          </a:p>
        </p:txBody>
      </p:sp>
    </p:spTree>
    <p:extLst>
      <p:ext uri="{BB962C8B-B14F-4D97-AF65-F5344CB8AC3E}">
        <p14:creationId xmlns:p14="http://schemas.microsoft.com/office/powerpoint/2010/main" val="4216509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534400" cy="758952"/>
          </a:xfrm>
        </p:spPr>
        <p:txBody>
          <a:bodyPr>
            <a:normAutofit fontScale="90000"/>
          </a:bodyPr>
          <a:lstStyle/>
          <a:p>
            <a:r>
              <a:rPr lang="en-US" dirty="0" smtClean="0"/>
              <a:t>          The </a:t>
            </a:r>
            <a:r>
              <a:rPr lang="en-US" dirty="0"/>
              <a:t>stages of SDLC are as follows:</a:t>
            </a:r>
            <a:br>
              <a:rPr lang="en-US" dirty="0"/>
            </a:br>
            <a:endParaRPr lang="en-US" dirty="0"/>
          </a:p>
        </p:txBody>
      </p:sp>
      <p:sp>
        <p:nvSpPr>
          <p:cNvPr id="3" name="Content Placeholder 2"/>
          <p:cNvSpPr>
            <a:spLocks noGrp="1"/>
          </p:cNvSpPr>
          <p:nvPr>
            <p:ph sz="quarter" idx="1"/>
          </p:nvPr>
        </p:nvSpPr>
        <p:spPr/>
        <p:txBody>
          <a:bodyPr/>
          <a:lstStyle/>
          <a:p>
            <a:pPr algn="just"/>
            <a:r>
              <a:rPr lang="en-US" b="1" dirty="0">
                <a:latin typeface="Times New Roman" pitchFamily="18" charset="0"/>
                <a:cs typeface="Times New Roman" pitchFamily="18" charset="0"/>
              </a:rPr>
              <a:t>Stage2: Defining </a:t>
            </a:r>
            <a:r>
              <a:rPr lang="en-US" b="1" dirty="0" smtClean="0">
                <a:latin typeface="Times New Roman" pitchFamily="18" charset="0"/>
                <a:cs typeface="Times New Roman" pitchFamily="18" charset="0"/>
              </a:rPr>
              <a:t>Requirements</a:t>
            </a:r>
          </a:p>
          <a:p>
            <a:pPr algn="just"/>
            <a:r>
              <a:rPr lang="en-US" dirty="0">
                <a:latin typeface="Times New Roman" pitchFamily="18" charset="0"/>
                <a:cs typeface="Times New Roman" pitchFamily="18" charset="0"/>
              </a:rPr>
              <a:t>Once the requirement analysis is done, the next stage is to certainly represent and document the software requirements and get them accepted from the project stakeholders.</a:t>
            </a:r>
          </a:p>
          <a:p>
            <a:pPr algn="just"/>
            <a:r>
              <a:rPr lang="en-US" dirty="0">
                <a:latin typeface="Times New Roman" pitchFamily="18" charset="0"/>
                <a:cs typeface="Times New Roman" pitchFamily="18" charset="0"/>
              </a:rPr>
              <a:t>This is accomplished through </a:t>
            </a:r>
            <a:r>
              <a:rPr lang="en-US" b="1" i="1" u="sng" dirty="0">
                <a:solidFill>
                  <a:srgbClr val="00B0F0"/>
                </a:solidFill>
                <a:latin typeface="Times New Roman" pitchFamily="18" charset="0"/>
                <a:cs typeface="Times New Roman" pitchFamily="18" charset="0"/>
              </a:rPr>
              <a:t>"SRS"- Software Requirement Specification</a:t>
            </a:r>
            <a:r>
              <a:rPr lang="en-US" dirty="0">
                <a:latin typeface="Times New Roman" pitchFamily="18" charset="0"/>
                <a:cs typeface="Times New Roman" pitchFamily="18" charset="0"/>
              </a:rPr>
              <a:t> document which contains all the product requirements to be constructed and developed during the project life cycle.</a:t>
            </a: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16</a:t>
            </a:fld>
            <a:endParaRPr lang="en-US"/>
          </a:p>
        </p:txBody>
      </p:sp>
    </p:spTree>
    <p:extLst>
      <p:ext uri="{BB962C8B-B14F-4D97-AF65-F5344CB8AC3E}">
        <p14:creationId xmlns:p14="http://schemas.microsoft.com/office/powerpoint/2010/main" val="389846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534400" cy="758952"/>
          </a:xfrm>
        </p:spPr>
        <p:txBody>
          <a:bodyPr>
            <a:normAutofit fontScale="90000"/>
          </a:bodyPr>
          <a:lstStyle/>
          <a:p>
            <a:r>
              <a:rPr lang="en-US" dirty="0" smtClean="0"/>
              <a:t>           The </a:t>
            </a:r>
            <a:r>
              <a:rPr lang="en-US" dirty="0"/>
              <a:t>stages of SDLC are as follows:</a:t>
            </a:r>
            <a:br>
              <a:rPr lang="en-US" dirty="0"/>
            </a:br>
            <a:endParaRPr lang="en-US" dirty="0"/>
          </a:p>
        </p:txBody>
      </p:sp>
      <p:sp>
        <p:nvSpPr>
          <p:cNvPr id="3" name="Content Placeholder 2"/>
          <p:cNvSpPr>
            <a:spLocks noGrp="1"/>
          </p:cNvSpPr>
          <p:nvPr>
            <p:ph sz="quarter" idx="1"/>
          </p:nvPr>
        </p:nvSpPr>
        <p:spPr/>
        <p:txBody>
          <a:bodyPr>
            <a:normAutofit fontScale="92500" lnSpcReduction="10000"/>
          </a:bodyPr>
          <a:lstStyle/>
          <a:p>
            <a:pPr algn="just"/>
            <a:r>
              <a:rPr lang="en-US" b="1" dirty="0">
                <a:latin typeface="Times New Roman" pitchFamily="18" charset="0"/>
                <a:cs typeface="Times New Roman" pitchFamily="18" charset="0"/>
              </a:rPr>
              <a:t>Stage3: Designing the Software</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next phase is about to bring down all the knowledge of requirements, analysis, and design of the software project. This phase is the product of the last two, like inputs from the customer and requirement gathering</a:t>
            </a:r>
            <a:r>
              <a:rPr lang="en-US" dirty="0" smtClean="0">
                <a:latin typeface="Times New Roman" pitchFamily="18" charset="0"/>
                <a:cs typeface="Times New Roman" pitchFamily="18" charset="0"/>
              </a:rPr>
              <a:t>.</a:t>
            </a:r>
          </a:p>
          <a:p>
            <a:pPr algn="just"/>
            <a:r>
              <a:rPr lang="en-US" b="1" dirty="0">
                <a:latin typeface="Times New Roman" pitchFamily="18" charset="0"/>
                <a:cs typeface="Times New Roman" pitchFamily="18" charset="0"/>
              </a:rPr>
              <a:t>Stage4: Developing the </a:t>
            </a:r>
            <a:r>
              <a:rPr lang="en-US" b="1" dirty="0" smtClean="0">
                <a:latin typeface="Times New Roman" pitchFamily="18" charset="0"/>
                <a:cs typeface="Times New Roman" pitchFamily="18" charset="0"/>
              </a:rPr>
              <a:t>project</a:t>
            </a:r>
          </a:p>
          <a:p>
            <a:pPr algn="just"/>
            <a:r>
              <a:rPr lang="en-US" dirty="0">
                <a:latin typeface="Times New Roman" pitchFamily="18" charset="0"/>
                <a:cs typeface="Times New Roman" pitchFamily="18" charset="0"/>
              </a:rPr>
              <a:t>In this phase of SDLC, the actual development begins, and the programming is built. The implementation of design begins concerning writing code. Developers have to follow the coding guidelines described by their management and programming tools like compilers, interpreters, debuggers, etc. are used to develop and implement the code.</a:t>
            </a: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17</a:t>
            </a:fld>
            <a:endParaRPr lang="en-US"/>
          </a:p>
        </p:txBody>
      </p:sp>
    </p:spTree>
    <p:extLst>
      <p:ext uri="{BB962C8B-B14F-4D97-AF65-F5344CB8AC3E}">
        <p14:creationId xmlns:p14="http://schemas.microsoft.com/office/powerpoint/2010/main" val="144327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534400" cy="758952"/>
          </a:xfrm>
        </p:spPr>
        <p:txBody>
          <a:bodyPr>
            <a:normAutofit fontScale="90000"/>
          </a:bodyPr>
          <a:lstStyle/>
          <a:p>
            <a:r>
              <a:rPr lang="en-US" dirty="0" smtClean="0"/>
              <a:t>      The </a:t>
            </a:r>
            <a:r>
              <a:rPr lang="en-US" dirty="0"/>
              <a:t>stages of SDLC are as follows:</a:t>
            </a:r>
            <a:br>
              <a:rPr lang="en-US" dirty="0"/>
            </a:br>
            <a:endParaRPr lang="en-US" dirty="0"/>
          </a:p>
        </p:txBody>
      </p:sp>
      <p:sp>
        <p:nvSpPr>
          <p:cNvPr id="3" name="Content Placeholder 2"/>
          <p:cNvSpPr>
            <a:spLocks noGrp="1"/>
          </p:cNvSpPr>
          <p:nvPr>
            <p:ph sz="quarter" idx="1"/>
          </p:nvPr>
        </p:nvSpPr>
        <p:spPr/>
        <p:txBody>
          <a:bodyPr/>
          <a:lstStyle/>
          <a:p>
            <a:r>
              <a:rPr lang="en-US" b="1" dirty="0"/>
              <a:t>Stage5: Testing</a:t>
            </a:r>
            <a:endParaRPr lang="en-US" dirty="0"/>
          </a:p>
          <a:p>
            <a:pPr algn="just"/>
            <a:r>
              <a:rPr lang="en-US" dirty="0"/>
              <a:t>After the code is generated, it is tested against the requirements to make sure that the products are solving the needs addressed and gathered during the requirements stage.</a:t>
            </a:r>
          </a:p>
          <a:p>
            <a:pPr algn="just"/>
            <a:r>
              <a:rPr lang="en-US" dirty="0"/>
              <a:t>During this stage, unit testing, integration testing, system testing, acceptance testing are done.</a:t>
            </a:r>
          </a:p>
          <a:p>
            <a:endParaRPr lang="en-US"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18</a:t>
            </a:fld>
            <a:endParaRPr lang="en-US"/>
          </a:p>
        </p:txBody>
      </p:sp>
    </p:spTree>
    <p:extLst>
      <p:ext uri="{BB962C8B-B14F-4D97-AF65-F5344CB8AC3E}">
        <p14:creationId xmlns:p14="http://schemas.microsoft.com/office/powerpoint/2010/main" val="395660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534400" cy="758952"/>
          </a:xfrm>
        </p:spPr>
        <p:txBody>
          <a:bodyPr>
            <a:normAutofit fontScale="90000"/>
          </a:bodyPr>
          <a:lstStyle/>
          <a:p>
            <a:r>
              <a:rPr lang="en-US" dirty="0" smtClean="0"/>
              <a:t>           The </a:t>
            </a:r>
            <a:r>
              <a:rPr lang="en-US" dirty="0"/>
              <a:t>stages of SDLC are as follows:</a:t>
            </a:r>
            <a:br>
              <a:rPr lang="en-US" dirty="0"/>
            </a:br>
            <a:endParaRPr lang="en-US" dirty="0"/>
          </a:p>
        </p:txBody>
      </p:sp>
      <p:sp>
        <p:nvSpPr>
          <p:cNvPr id="3" name="Content Placeholder 2"/>
          <p:cNvSpPr>
            <a:spLocks noGrp="1"/>
          </p:cNvSpPr>
          <p:nvPr>
            <p:ph sz="quarter" idx="1"/>
          </p:nvPr>
        </p:nvSpPr>
        <p:spPr/>
        <p:txBody>
          <a:bodyPr/>
          <a:lstStyle/>
          <a:p>
            <a:pPr algn="just"/>
            <a:r>
              <a:rPr lang="en-US" b="1" dirty="0">
                <a:latin typeface="Times New Roman" pitchFamily="18" charset="0"/>
                <a:cs typeface="Times New Roman" pitchFamily="18" charset="0"/>
              </a:rPr>
              <a:t>Stage6: </a:t>
            </a:r>
            <a:r>
              <a:rPr lang="en-US" b="1" dirty="0" smtClean="0">
                <a:latin typeface="Times New Roman" pitchFamily="18" charset="0"/>
                <a:cs typeface="Times New Roman" pitchFamily="18" charset="0"/>
              </a:rPr>
              <a:t>Deployment</a:t>
            </a:r>
          </a:p>
          <a:p>
            <a:pPr algn="just"/>
            <a:r>
              <a:rPr lang="en-US" dirty="0">
                <a:latin typeface="Times New Roman" pitchFamily="18" charset="0"/>
                <a:cs typeface="Times New Roman" pitchFamily="18" charset="0"/>
              </a:rPr>
              <a:t>Once the software is certified, and no bugs or errors are stated, then it is deployed.</a:t>
            </a:r>
          </a:p>
          <a:p>
            <a:pPr algn="just"/>
            <a:r>
              <a:rPr lang="en-US" dirty="0">
                <a:latin typeface="Times New Roman" pitchFamily="18" charset="0"/>
                <a:cs typeface="Times New Roman" pitchFamily="18" charset="0"/>
              </a:rPr>
              <a:t>Then based on the assessment, the software may be released as it is or with suggested enhancement in the object segment.</a:t>
            </a:r>
          </a:p>
          <a:p>
            <a:pPr algn="just"/>
            <a:r>
              <a:rPr lang="en-US" dirty="0">
                <a:latin typeface="Times New Roman" pitchFamily="18" charset="0"/>
                <a:cs typeface="Times New Roman" pitchFamily="18" charset="0"/>
              </a:rPr>
              <a:t>After the software is deployed, then its maintenance begins.</a:t>
            </a: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19</a:t>
            </a:fld>
            <a:endParaRPr lang="en-US"/>
          </a:p>
        </p:txBody>
      </p:sp>
    </p:spTree>
    <p:extLst>
      <p:ext uri="{BB962C8B-B14F-4D97-AF65-F5344CB8AC3E}">
        <p14:creationId xmlns:p14="http://schemas.microsoft.com/office/powerpoint/2010/main" val="142801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smtClean="0">
                <a:latin typeface="Times New Roman" pitchFamily="18" charset="0"/>
                <a:cs typeface="Times New Roman" pitchFamily="18" charset="0"/>
              </a:rPr>
              <a:t>Today’s Outline:</a:t>
            </a:r>
            <a:endParaRPr lang="en-US" sz="44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0" indent="0">
              <a:buNone/>
            </a:pPr>
            <a:r>
              <a:rPr lang="en-IN" sz="3600" b="1" dirty="0">
                <a:latin typeface="Times New Roman" pitchFamily="18" charset="0"/>
                <a:cs typeface="Times New Roman" pitchFamily="18" charset="0"/>
              </a:rPr>
              <a:t>The Software </a:t>
            </a:r>
            <a:r>
              <a:rPr lang="en-IN" sz="3600" b="1" dirty="0" smtClean="0">
                <a:latin typeface="Times New Roman" pitchFamily="18" charset="0"/>
                <a:cs typeface="Times New Roman" pitchFamily="18" charset="0"/>
              </a:rPr>
              <a:t>Process</a:t>
            </a:r>
          </a:p>
          <a:p>
            <a:pPr marL="0" indent="0">
              <a:buNone/>
            </a:pPr>
            <a:r>
              <a:rPr lang="en-IN" sz="3600" dirty="0">
                <a:latin typeface="Times New Roman" pitchFamily="18" charset="0"/>
                <a:cs typeface="Times New Roman" pitchFamily="18" charset="0"/>
              </a:rPr>
              <a:t>Software Engineering–Layered </a:t>
            </a:r>
            <a:r>
              <a:rPr lang="en-IN" sz="3600" dirty="0" smtClean="0">
                <a:latin typeface="Times New Roman" pitchFamily="18" charset="0"/>
                <a:cs typeface="Times New Roman" pitchFamily="18" charset="0"/>
              </a:rPr>
              <a:t>Technology</a:t>
            </a:r>
          </a:p>
          <a:p>
            <a:pPr marL="0" indent="0">
              <a:buNone/>
            </a:pPr>
            <a:r>
              <a:rPr lang="en-IN" sz="3600" dirty="0" smtClean="0">
                <a:latin typeface="Times New Roman" pitchFamily="18" charset="0"/>
                <a:cs typeface="Times New Roman" pitchFamily="18" charset="0"/>
              </a:rPr>
              <a:t>Process </a:t>
            </a:r>
            <a:r>
              <a:rPr lang="en-IN" sz="3600" dirty="0">
                <a:latin typeface="Times New Roman" pitchFamily="18" charset="0"/>
                <a:cs typeface="Times New Roman" pitchFamily="18" charset="0"/>
              </a:rPr>
              <a:t>Models: The Waterfall Model</a:t>
            </a:r>
            <a:endParaRPr lang="en-US" sz="3600" dirty="0">
              <a:latin typeface="Times New Roman" pitchFamily="18" charset="0"/>
              <a:cs typeface="Times New Roman" pitchFamily="18" charset="0"/>
            </a:endParaRPr>
          </a:p>
        </p:txBody>
      </p:sp>
      <p:pic>
        <p:nvPicPr>
          <p:cNvPr id="4" name="Picture 3" descr="logo"/>
          <p:cNvPicPr/>
          <p:nvPr/>
        </p:nvPicPr>
        <p:blipFill>
          <a:blip r:embed="rId3"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a:t>
            </a:fld>
            <a:endParaRPr lang="en-US"/>
          </a:p>
        </p:txBody>
      </p:sp>
    </p:spTree>
    <p:extLst>
      <p:ext uri="{BB962C8B-B14F-4D97-AF65-F5344CB8AC3E}">
        <p14:creationId xmlns:p14="http://schemas.microsoft.com/office/powerpoint/2010/main" val="1912761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534400" cy="758952"/>
          </a:xfrm>
        </p:spPr>
        <p:txBody>
          <a:bodyPr>
            <a:normAutofit fontScale="90000"/>
          </a:bodyPr>
          <a:lstStyle/>
          <a:p>
            <a:r>
              <a:rPr lang="en-US" dirty="0" smtClean="0"/>
              <a:t>          The </a:t>
            </a:r>
            <a:r>
              <a:rPr lang="en-US" dirty="0"/>
              <a:t>stages of SDLC are as follows:</a:t>
            </a:r>
            <a:br>
              <a:rPr lang="en-US" dirty="0"/>
            </a:br>
            <a:endParaRPr lang="en-US" dirty="0"/>
          </a:p>
        </p:txBody>
      </p:sp>
      <p:sp>
        <p:nvSpPr>
          <p:cNvPr id="3" name="Content Placeholder 2"/>
          <p:cNvSpPr>
            <a:spLocks noGrp="1"/>
          </p:cNvSpPr>
          <p:nvPr>
            <p:ph sz="quarter" idx="1"/>
          </p:nvPr>
        </p:nvSpPr>
        <p:spPr/>
        <p:txBody>
          <a:bodyPr>
            <a:normAutofit/>
          </a:bodyPr>
          <a:lstStyle/>
          <a:p>
            <a:pPr algn="just"/>
            <a:r>
              <a:rPr lang="en-US" sz="2800" b="1" dirty="0">
                <a:latin typeface="Times New Roman" pitchFamily="18" charset="0"/>
                <a:cs typeface="Times New Roman" pitchFamily="18" charset="0"/>
              </a:rPr>
              <a:t>Stage7: </a:t>
            </a:r>
            <a:r>
              <a:rPr lang="en-US" sz="2800" b="1" dirty="0" smtClean="0">
                <a:latin typeface="Times New Roman" pitchFamily="18" charset="0"/>
                <a:cs typeface="Times New Roman" pitchFamily="18" charset="0"/>
              </a:rPr>
              <a:t>Maintenance</a:t>
            </a:r>
          </a:p>
          <a:p>
            <a:pPr algn="just"/>
            <a:r>
              <a:rPr lang="en-US" sz="2800" dirty="0">
                <a:latin typeface="Times New Roman" pitchFamily="18" charset="0"/>
                <a:cs typeface="Times New Roman" pitchFamily="18" charset="0"/>
              </a:rPr>
              <a:t>Once when the client starts using the developed systems, then the real issues come up and requirements to be solved from time to time.</a:t>
            </a:r>
          </a:p>
          <a:p>
            <a:pPr algn="just"/>
            <a:r>
              <a:rPr lang="en-US" sz="2800" dirty="0">
                <a:latin typeface="Times New Roman" pitchFamily="18" charset="0"/>
                <a:cs typeface="Times New Roman" pitchFamily="18" charset="0"/>
              </a:rPr>
              <a:t>This procedure where the care is taken for the developed product is known as maintenance.</a:t>
            </a:r>
          </a:p>
          <a:p>
            <a:pPr algn="just"/>
            <a:endParaRPr lang="en-US" sz="2800"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20</a:t>
            </a:fld>
            <a:endParaRPr lang="en-US"/>
          </a:p>
        </p:txBody>
      </p:sp>
    </p:spTree>
    <p:extLst>
      <p:ext uri="{BB962C8B-B14F-4D97-AF65-F5344CB8AC3E}">
        <p14:creationId xmlns:p14="http://schemas.microsoft.com/office/powerpoint/2010/main" val="298220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758952"/>
          </a:xfrm>
        </p:spPr>
        <p:txBody>
          <a:bodyPr>
            <a:normAutofit fontScale="90000"/>
          </a:bodyPr>
          <a:lstStyle/>
          <a:p>
            <a:r>
              <a:rPr lang="en-US" dirty="0"/>
              <a:t>SDLC Models</a:t>
            </a:r>
            <a:br>
              <a:rPr lang="en-US" dirty="0"/>
            </a:br>
            <a:endParaRPr lang="en-US" dirty="0"/>
          </a:p>
        </p:txBody>
      </p:sp>
      <p:sp>
        <p:nvSpPr>
          <p:cNvPr id="3" name="Content Placeholder 2"/>
          <p:cNvSpPr>
            <a:spLocks noGrp="1"/>
          </p:cNvSpPr>
          <p:nvPr>
            <p:ph sz="quarter" idx="1"/>
          </p:nvPr>
        </p:nvSpPr>
        <p:spPr>
          <a:xfrm>
            <a:off x="304800" y="1447800"/>
            <a:ext cx="8503920" cy="4572000"/>
          </a:xfrm>
        </p:spPr>
        <p:txBody>
          <a:bodyPr>
            <a:normAutofit/>
          </a:bodyPr>
          <a:lstStyle/>
          <a:p>
            <a:pPr algn="just"/>
            <a:r>
              <a:rPr lang="en-US" sz="2400" dirty="0">
                <a:latin typeface="Times New Roman" pitchFamily="18" charset="0"/>
                <a:cs typeface="Times New Roman" pitchFamily="18" charset="0"/>
              </a:rPr>
              <a:t>Software Development life cycle (SDLC) is a spiritual model used in project management that defines the stages include in an information system development project, from an initial feasibility study to the maintenance of the completed application.</a:t>
            </a:r>
          </a:p>
          <a:p>
            <a:pPr algn="just"/>
            <a:r>
              <a:rPr lang="en-US" sz="2400" dirty="0">
                <a:latin typeface="Times New Roman" pitchFamily="18" charset="0"/>
                <a:cs typeface="Times New Roman" pitchFamily="18" charset="0"/>
              </a:rPr>
              <a:t>There are different software development life cycle models specify and design, which are followed during the software development phase. These models are also called "</a:t>
            </a:r>
            <a:r>
              <a:rPr lang="en-US" sz="2400" b="1" dirty="0">
                <a:latin typeface="Times New Roman" pitchFamily="18" charset="0"/>
                <a:cs typeface="Times New Roman" pitchFamily="18" charset="0"/>
              </a:rPr>
              <a:t>Software Development Process Models</a:t>
            </a:r>
            <a:r>
              <a:rPr lang="en-US" sz="2400" dirty="0">
                <a:latin typeface="Times New Roman" pitchFamily="18" charset="0"/>
                <a:cs typeface="Times New Roman" pitchFamily="18" charset="0"/>
              </a:rPr>
              <a:t>." Each process model follows a series of phase unique to its type to ensure success in the step of software development.</a:t>
            </a:r>
          </a:p>
          <a:p>
            <a:pPr algn="just"/>
            <a:endParaRPr lang="en-US" sz="2400"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21</a:t>
            </a:fld>
            <a:endParaRPr lang="en-US"/>
          </a:p>
        </p:txBody>
      </p:sp>
    </p:spTree>
    <p:extLst>
      <p:ext uri="{BB962C8B-B14F-4D97-AF65-F5344CB8AC3E}">
        <p14:creationId xmlns:p14="http://schemas.microsoft.com/office/powerpoint/2010/main" val="2293369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758952"/>
          </a:xfrm>
        </p:spPr>
        <p:txBody>
          <a:bodyPr>
            <a:normAutofit fontScale="90000"/>
          </a:bodyPr>
          <a:lstStyle/>
          <a:p>
            <a:r>
              <a:rPr lang="en-US" dirty="0"/>
              <a:t>SDLC Models</a:t>
            </a:r>
            <a:br>
              <a:rPr lang="en-US" dirty="0"/>
            </a:br>
            <a:endParaRPr lang="en-US" dirty="0"/>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524000" y="1454917"/>
            <a:ext cx="6248400" cy="4863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descr="logo"/>
          <p:cNvPicPr/>
          <p:nvPr/>
        </p:nvPicPr>
        <p:blipFill>
          <a:blip r:embed="rId3" cstate="print"/>
          <a:srcRect/>
          <a:stretch>
            <a:fillRect/>
          </a:stretch>
        </p:blipFill>
        <p:spPr bwMode="auto">
          <a:xfrm>
            <a:off x="304800" y="228600"/>
            <a:ext cx="1447800" cy="762000"/>
          </a:xfrm>
          <a:prstGeom prst="rect">
            <a:avLst/>
          </a:prstGeom>
          <a:noFill/>
        </p:spPr>
      </p:pic>
      <p:sp>
        <p:nvSpPr>
          <p:cNvPr id="3" name="Slide Number Placeholder 2"/>
          <p:cNvSpPr>
            <a:spLocks noGrp="1"/>
          </p:cNvSpPr>
          <p:nvPr>
            <p:ph type="sldNum" sz="quarter" idx="12"/>
          </p:nvPr>
        </p:nvSpPr>
        <p:spPr/>
        <p:txBody>
          <a:bodyPr/>
          <a:lstStyle/>
          <a:p>
            <a:fld id="{6F62C5EA-EA67-4941-8B1A-2C577999F963}" type="slidenum">
              <a:rPr lang="en-US" smtClean="0"/>
              <a:t>22</a:t>
            </a:fld>
            <a:endParaRPr lang="en-US"/>
          </a:p>
        </p:txBody>
      </p:sp>
    </p:spTree>
    <p:extLst>
      <p:ext uri="{BB962C8B-B14F-4D97-AF65-F5344CB8AC3E}">
        <p14:creationId xmlns:p14="http://schemas.microsoft.com/office/powerpoint/2010/main" val="798685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1000" fill="hold"/>
                                        <p:tgtEl>
                                          <p:spTgt spid="2050"/>
                                        </p:tgtEl>
                                        <p:attrNameLst>
                                          <p:attrName>ppt_w</p:attrName>
                                        </p:attrNameLst>
                                      </p:cBhvr>
                                      <p:tavLst>
                                        <p:tav tm="0">
                                          <p:val>
                                            <p:fltVal val="0"/>
                                          </p:val>
                                        </p:tav>
                                        <p:tav tm="100000">
                                          <p:val>
                                            <p:strVal val="#ppt_w"/>
                                          </p:val>
                                        </p:tav>
                                      </p:tavLst>
                                    </p:anim>
                                    <p:anim calcmode="lin" valueType="num">
                                      <p:cBhvr>
                                        <p:cTn id="8" dur="1000" fill="hold"/>
                                        <p:tgtEl>
                                          <p:spTgt spid="2050"/>
                                        </p:tgtEl>
                                        <p:attrNameLst>
                                          <p:attrName>ppt_h</p:attrName>
                                        </p:attrNameLst>
                                      </p:cBhvr>
                                      <p:tavLst>
                                        <p:tav tm="0">
                                          <p:val>
                                            <p:fltVal val="0"/>
                                          </p:val>
                                        </p:tav>
                                        <p:tav tm="100000">
                                          <p:val>
                                            <p:strVal val="#ppt_h"/>
                                          </p:val>
                                        </p:tav>
                                      </p:tavLst>
                                    </p:anim>
                                    <p:anim calcmode="lin" valueType="num">
                                      <p:cBhvr>
                                        <p:cTn id="9" dur="1000" fill="hold"/>
                                        <p:tgtEl>
                                          <p:spTgt spid="2050"/>
                                        </p:tgtEl>
                                        <p:attrNameLst>
                                          <p:attrName>style.rotation</p:attrName>
                                        </p:attrNameLst>
                                      </p:cBhvr>
                                      <p:tavLst>
                                        <p:tav tm="0">
                                          <p:val>
                                            <p:fltVal val="90"/>
                                          </p:val>
                                        </p:tav>
                                        <p:tav tm="100000">
                                          <p:val>
                                            <p:fltVal val="0"/>
                                          </p:val>
                                        </p:tav>
                                      </p:tavLst>
                                    </p:anim>
                                    <p:animEffect transition="in" filter="fade">
                                      <p:cBhvr>
                                        <p:cTn id="10"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a:t>
            </a:r>
            <a:r>
              <a:rPr lang="en-IN" sz="3600" b="1" dirty="0" smtClean="0">
                <a:latin typeface="Times New Roman" pitchFamily="18" charset="0"/>
                <a:cs typeface="Times New Roman" pitchFamily="18" charset="0"/>
              </a:rPr>
              <a:t>The </a:t>
            </a:r>
            <a:r>
              <a:rPr lang="en-IN" sz="3600" b="1" dirty="0">
                <a:latin typeface="Times New Roman" pitchFamily="18" charset="0"/>
                <a:cs typeface="Times New Roman" pitchFamily="18" charset="0"/>
              </a:rPr>
              <a:t>Waterfall Model</a:t>
            </a:r>
            <a:endParaRPr lang="en-US" sz="36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marL="0" indent="0" algn="just">
              <a:buNone/>
            </a:pPr>
            <a:r>
              <a:rPr lang="en-US" dirty="0">
                <a:solidFill>
                  <a:srgbClr val="C00000"/>
                </a:solidFill>
                <a:latin typeface="Times New Roman" pitchFamily="18" charset="0"/>
                <a:cs typeface="Times New Roman" pitchFamily="18" charset="0"/>
              </a:rPr>
              <a:t>Winston Royce </a:t>
            </a:r>
            <a:r>
              <a:rPr lang="en-US" dirty="0">
                <a:latin typeface="Times New Roman" pitchFamily="18" charset="0"/>
                <a:cs typeface="Times New Roman" pitchFamily="18" charset="0"/>
              </a:rPr>
              <a:t>introduced the Waterfall Model in 1970.This model has </a:t>
            </a:r>
            <a:r>
              <a:rPr lang="en-US" b="1" dirty="0">
                <a:solidFill>
                  <a:srgbClr val="00B0F0"/>
                </a:solidFill>
                <a:latin typeface="Times New Roman" pitchFamily="18" charset="0"/>
                <a:cs typeface="Times New Roman" pitchFamily="18" charset="0"/>
              </a:rPr>
              <a:t>five</a:t>
            </a:r>
            <a:r>
              <a:rPr lang="en-US" dirty="0">
                <a:latin typeface="Times New Roman" pitchFamily="18" charset="0"/>
                <a:cs typeface="Times New Roman" pitchFamily="18" charset="0"/>
              </a:rPr>
              <a:t> phases: </a:t>
            </a:r>
            <a:r>
              <a:rPr lang="en-US" b="1" i="1" dirty="0">
                <a:solidFill>
                  <a:srgbClr val="00B050"/>
                </a:solidFill>
                <a:latin typeface="Times New Roman" pitchFamily="18" charset="0"/>
                <a:cs typeface="Times New Roman" pitchFamily="18" charset="0"/>
              </a:rPr>
              <a:t>Requirements analysis and specification, </a:t>
            </a:r>
            <a:r>
              <a:rPr lang="en-US" b="1" i="1" dirty="0">
                <a:solidFill>
                  <a:srgbClr val="C00000"/>
                </a:solidFill>
                <a:latin typeface="Times New Roman" pitchFamily="18" charset="0"/>
                <a:cs typeface="Times New Roman" pitchFamily="18" charset="0"/>
              </a:rPr>
              <a:t>design</a:t>
            </a:r>
            <a:r>
              <a:rPr lang="en-US" b="1" i="1" dirty="0">
                <a:solidFill>
                  <a:srgbClr val="00B050"/>
                </a:solidFill>
                <a:latin typeface="Times New Roman" pitchFamily="18" charset="0"/>
                <a:cs typeface="Times New Roman" pitchFamily="18" charset="0"/>
              </a:rPr>
              <a:t>, </a:t>
            </a:r>
            <a:r>
              <a:rPr lang="en-US" b="1" i="1" dirty="0">
                <a:solidFill>
                  <a:srgbClr val="FFC000"/>
                </a:solidFill>
                <a:latin typeface="Times New Roman" pitchFamily="18" charset="0"/>
                <a:cs typeface="Times New Roman" pitchFamily="18" charset="0"/>
              </a:rPr>
              <a:t>implementation, and unit testing</a:t>
            </a:r>
            <a:r>
              <a:rPr lang="en-US" b="1" i="1" dirty="0">
                <a:solidFill>
                  <a:srgbClr val="00B050"/>
                </a:solidFill>
                <a:latin typeface="Times New Roman" pitchFamily="18" charset="0"/>
                <a:cs typeface="Times New Roman" pitchFamily="18" charset="0"/>
              </a:rPr>
              <a:t>, </a:t>
            </a:r>
            <a:r>
              <a:rPr lang="en-US" b="1" i="1" dirty="0">
                <a:solidFill>
                  <a:srgbClr val="FFC000"/>
                </a:solidFill>
                <a:latin typeface="Times New Roman" pitchFamily="18" charset="0"/>
                <a:cs typeface="Times New Roman" pitchFamily="18" charset="0"/>
              </a:rPr>
              <a:t>integration and system testing, </a:t>
            </a:r>
            <a:r>
              <a:rPr lang="en-US" b="1" i="1" dirty="0">
                <a:solidFill>
                  <a:srgbClr val="00B050"/>
                </a:solidFill>
                <a:latin typeface="Times New Roman" pitchFamily="18" charset="0"/>
                <a:cs typeface="Times New Roman" pitchFamily="18" charset="0"/>
              </a:rPr>
              <a:t>and </a:t>
            </a:r>
            <a:r>
              <a:rPr lang="en-US" b="1" i="1" dirty="0">
                <a:solidFill>
                  <a:srgbClr val="0070C0"/>
                </a:solidFill>
                <a:latin typeface="Times New Roman" pitchFamily="18" charset="0"/>
                <a:cs typeface="Times New Roman" pitchFamily="18" charset="0"/>
              </a:rPr>
              <a:t>operation and maintenance.</a:t>
            </a:r>
            <a:r>
              <a:rPr lang="en-US" b="1" i="1" dirty="0">
                <a:solidFill>
                  <a:srgbClr val="00B050"/>
                </a:solidFill>
                <a:latin typeface="Times New Roman" pitchFamily="18" charset="0"/>
                <a:cs typeface="Times New Roman" pitchFamily="18" charset="0"/>
              </a:rPr>
              <a:t> </a:t>
            </a:r>
            <a:endParaRPr lang="en-US" b="1" i="1" dirty="0" smtClean="0">
              <a:solidFill>
                <a:srgbClr val="00B050"/>
              </a:solidFill>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steps always follow in this order and do not overlap. The developer must complete every phase before the next phase begins. This model is named "</a:t>
            </a:r>
            <a:r>
              <a:rPr lang="en-US" b="1" dirty="0">
                <a:latin typeface="Times New Roman" pitchFamily="18" charset="0"/>
                <a:cs typeface="Times New Roman" pitchFamily="18" charset="0"/>
              </a:rPr>
              <a:t>Waterfall Model</a:t>
            </a:r>
            <a:r>
              <a:rPr lang="en-US" dirty="0">
                <a:latin typeface="Times New Roman" pitchFamily="18" charset="0"/>
                <a:cs typeface="Times New Roman" pitchFamily="18" charset="0"/>
              </a:rPr>
              <a:t>", because its diagrammatic representation resembles a cascade of waterfalls.</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23</a:t>
            </a:fld>
            <a:endParaRPr lang="en-US"/>
          </a:p>
        </p:txBody>
      </p:sp>
    </p:spTree>
    <p:extLst>
      <p:ext uri="{BB962C8B-B14F-4D97-AF65-F5344CB8AC3E}">
        <p14:creationId xmlns:p14="http://schemas.microsoft.com/office/powerpoint/2010/main" val="32109574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latin typeface="Times New Roman" pitchFamily="18" charset="0"/>
                <a:cs typeface="Times New Roman" pitchFamily="18" charset="0"/>
              </a:rPr>
              <a:t>The Waterfall Model</a:t>
            </a:r>
            <a:endParaRPr lang="en-US"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540034" y="1527174"/>
            <a:ext cx="5756910" cy="479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logo"/>
          <p:cNvPicPr/>
          <p:nvPr/>
        </p:nvPicPr>
        <p:blipFill>
          <a:blip r:embed="rId3" cstate="print"/>
          <a:srcRect/>
          <a:stretch>
            <a:fillRect/>
          </a:stretch>
        </p:blipFill>
        <p:spPr bwMode="auto">
          <a:xfrm>
            <a:off x="304800" y="228600"/>
            <a:ext cx="1447800" cy="762000"/>
          </a:xfrm>
          <a:prstGeom prst="rect">
            <a:avLst/>
          </a:prstGeom>
          <a:noFill/>
        </p:spPr>
      </p:pic>
      <p:sp>
        <p:nvSpPr>
          <p:cNvPr id="3" name="Slide Number Placeholder 2"/>
          <p:cNvSpPr>
            <a:spLocks noGrp="1"/>
          </p:cNvSpPr>
          <p:nvPr>
            <p:ph type="sldNum" sz="quarter" idx="12"/>
          </p:nvPr>
        </p:nvSpPr>
        <p:spPr/>
        <p:txBody>
          <a:bodyPr/>
          <a:lstStyle/>
          <a:p>
            <a:fld id="{6F62C5EA-EA67-4941-8B1A-2C577999F963}" type="slidenum">
              <a:rPr lang="en-US" smtClean="0"/>
              <a:t>24</a:t>
            </a:fld>
            <a:endParaRPr lang="en-US"/>
          </a:p>
        </p:txBody>
      </p:sp>
    </p:spTree>
    <p:extLst>
      <p:ext uri="{BB962C8B-B14F-4D97-AF65-F5344CB8AC3E}">
        <p14:creationId xmlns:p14="http://schemas.microsoft.com/office/powerpoint/2010/main" val="46891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anim calcmode="lin" valueType="num">
                                      <p:cBhvr>
                                        <p:cTn id="8" dur="2000" fill="hold"/>
                                        <p:tgtEl>
                                          <p:spTgt spid="1026"/>
                                        </p:tgtEl>
                                        <p:attrNameLst>
                                          <p:attrName>ppt_w</p:attrName>
                                        </p:attrNameLst>
                                      </p:cBhvr>
                                      <p:tavLst>
                                        <p:tav tm="0" fmla="#ppt_w*sin(2.5*pi*$)">
                                          <p:val>
                                            <p:fltVal val="0"/>
                                          </p:val>
                                        </p:tav>
                                        <p:tav tm="100000">
                                          <p:val>
                                            <p:fltVal val="1"/>
                                          </p:val>
                                        </p:tav>
                                      </p:tavLst>
                                    </p:anim>
                                    <p:anim calcmode="lin" valueType="num">
                                      <p:cBhvr>
                                        <p:cTn id="9" dur="2000" fill="hold"/>
                                        <p:tgtEl>
                                          <p:spTgt spid="10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088" y="499872"/>
            <a:ext cx="8534400" cy="758952"/>
          </a:xfrm>
        </p:spPr>
        <p:txBody>
          <a:bodyPr>
            <a:normAutofit fontScale="90000"/>
          </a:bodyPr>
          <a:lstStyle/>
          <a:p>
            <a:r>
              <a:rPr lang="en-US" sz="3600" i="1" u="sng" dirty="0">
                <a:ea typeface="Arial Unicode MS" pitchFamily="34" charset="-128"/>
                <a:cs typeface="Times New Roman" panose="02020603050405020304" pitchFamily="18" charset="0"/>
              </a:rPr>
              <a:t/>
            </a:r>
            <a:br>
              <a:rPr lang="en-US" sz="3600" i="1" u="sng" dirty="0">
                <a:ea typeface="Arial Unicode MS" pitchFamily="34" charset="-128"/>
                <a:cs typeface="Times New Roman" panose="02020603050405020304" pitchFamily="18" charset="0"/>
              </a:rPr>
            </a:br>
            <a:r>
              <a:rPr lang="en-US" sz="3600" i="1" u="sng" dirty="0" smtClean="0">
                <a:ea typeface="Arial Unicode MS" pitchFamily="34" charset="-128"/>
                <a:cs typeface="Times New Roman" panose="02020603050405020304" pitchFamily="18" charset="0"/>
              </a:rPr>
              <a:t/>
            </a:r>
            <a:br>
              <a:rPr lang="en-US" sz="3600" i="1" u="sng" dirty="0" smtClean="0">
                <a:ea typeface="Arial Unicode MS" pitchFamily="34" charset="-128"/>
                <a:cs typeface="Times New Roman" panose="02020603050405020304" pitchFamily="18" charset="0"/>
              </a:rPr>
            </a:br>
            <a:r>
              <a:rPr lang="en-US" sz="3600" i="1" u="sng" dirty="0">
                <a:ea typeface="Arial Unicode MS" pitchFamily="34" charset="-128"/>
                <a:cs typeface="Times New Roman" panose="02020603050405020304" pitchFamily="18" charset="0"/>
              </a:rPr>
              <a:t/>
            </a:r>
            <a:br>
              <a:rPr lang="en-US" sz="3600" i="1" u="sng" dirty="0">
                <a:ea typeface="Arial Unicode MS" pitchFamily="34" charset="-128"/>
                <a:cs typeface="Times New Roman" panose="02020603050405020304" pitchFamily="18" charset="0"/>
              </a:rPr>
            </a:br>
            <a:r>
              <a:rPr lang="en-US" sz="3600" i="1" u="sng" dirty="0" smtClean="0">
                <a:ea typeface="Arial Unicode MS" pitchFamily="34" charset="-128"/>
                <a:cs typeface="Times New Roman" panose="02020603050405020304" pitchFamily="18" charset="0"/>
              </a:rPr>
              <a:t>Classical </a:t>
            </a:r>
            <a:r>
              <a:rPr lang="en-US" sz="3600" i="1" u="sng" dirty="0">
                <a:ea typeface="Arial Unicode MS" pitchFamily="34" charset="-128"/>
                <a:cs typeface="Times New Roman" panose="02020603050405020304" pitchFamily="18" charset="0"/>
              </a:rPr>
              <a:t>Waterfall Model</a:t>
            </a:r>
            <a:r>
              <a:rPr lang="en-US" sz="3600" dirty="0" smtClean="0">
                <a:ea typeface="Arial Unicode MS" pitchFamily="34" charset="-128"/>
                <a:cs typeface="Times New Roman" panose="02020603050405020304" pitchFamily="18" charset="0"/>
              </a:rPr>
              <a:t>:</a:t>
            </a:r>
            <a:r>
              <a:rPr lang="en-US" sz="3600" dirty="0">
                <a:ea typeface="Arial Unicode MS" pitchFamily="34" charset="-128"/>
                <a:cs typeface="Times New Roman" panose="02020603050405020304" pitchFamily="18" charset="0"/>
              </a:rPr>
              <a:t/>
            </a:r>
            <a:br>
              <a:rPr lang="en-US" sz="3600" dirty="0">
                <a:ea typeface="Arial Unicode MS" pitchFamily="34" charset="-128"/>
                <a:cs typeface="Times New Roman" panose="02020603050405020304" pitchFamily="18" charset="0"/>
              </a:rPr>
            </a:br>
            <a:endParaRPr lang="en-IN" dirty="0"/>
          </a:p>
        </p:txBody>
      </p:sp>
      <p:sp>
        <p:nvSpPr>
          <p:cNvPr id="3" name="Slide Number Placeholder 2"/>
          <p:cNvSpPr>
            <a:spLocks noGrp="1"/>
          </p:cNvSpPr>
          <p:nvPr>
            <p:ph type="sldNum" sz="quarter" idx="12"/>
          </p:nvPr>
        </p:nvSpPr>
        <p:spPr/>
        <p:txBody>
          <a:bodyPr/>
          <a:lstStyle/>
          <a:p>
            <a:fld id="{6F62C5EA-EA67-4941-8B1A-2C577999F963}" type="slidenum">
              <a:rPr lang="en-US" smtClean="0"/>
              <a:t>25</a:t>
            </a:fld>
            <a:endParaRPr lang="en-US"/>
          </a:p>
        </p:txBody>
      </p:sp>
      <p:pic>
        <p:nvPicPr>
          <p:cNvPr id="5" name="Picture 4" descr="logo"/>
          <p:cNvPicPr/>
          <p:nvPr/>
        </p:nvPicPr>
        <p:blipFill>
          <a:blip r:embed="rId2" cstate="print"/>
          <a:srcRect/>
          <a:stretch>
            <a:fillRect/>
          </a:stretch>
        </p:blipFill>
        <p:spPr bwMode="auto">
          <a:xfrm>
            <a:off x="304800" y="228600"/>
            <a:ext cx="1447800" cy="762000"/>
          </a:xfrm>
          <a:prstGeom prst="rect">
            <a:avLst/>
          </a:prstGeom>
          <a:noFill/>
        </p:spPr>
      </p:pic>
      <p:pic>
        <p:nvPicPr>
          <p:cNvPr id="6" name="Content Placeholder 5" descr="classical waterfall.PNG"/>
          <p:cNvPicPr>
            <a:picLocks noGrp="1" noChangeAspect="1"/>
          </p:cNvPicPr>
          <p:nvPr>
            <p:ph sz="quarter" idx="1"/>
          </p:nvPr>
        </p:nvPicPr>
        <p:blipFill>
          <a:blip r:embed="rId3"/>
          <a:stretch>
            <a:fillRect/>
          </a:stretch>
        </p:blipFill>
        <p:spPr>
          <a:xfrm>
            <a:off x="914400" y="1467697"/>
            <a:ext cx="7239000" cy="4851242"/>
          </a:xfrm>
          <a:prstGeom prst="rect">
            <a:avLst/>
          </a:prstGeom>
        </p:spPr>
      </p:pic>
    </p:spTree>
    <p:extLst>
      <p:ext uri="{BB962C8B-B14F-4D97-AF65-F5344CB8AC3E}">
        <p14:creationId xmlns:p14="http://schemas.microsoft.com/office/powerpoint/2010/main" val="41671107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i="1" u="sng" dirty="0">
                <a:ea typeface="Arial Unicode MS" pitchFamily="34" charset="-128"/>
                <a:cs typeface="Times New Roman" panose="02020603050405020304" pitchFamily="18" charset="0"/>
              </a:rPr>
              <a:t>Classical Waterfall Model</a:t>
            </a:r>
            <a:r>
              <a:rPr lang="en-US" sz="3600" dirty="0" smtClean="0">
                <a:ea typeface="Arial Unicode MS" pitchFamily="34" charset="-128"/>
                <a:cs typeface="Times New Roman" panose="02020603050405020304" pitchFamily="18" charset="0"/>
              </a:rPr>
              <a:t>:</a:t>
            </a:r>
            <a:endParaRPr lang="en-IN" dirty="0"/>
          </a:p>
        </p:txBody>
      </p:sp>
      <p:sp>
        <p:nvSpPr>
          <p:cNvPr id="3" name="Slide Number Placeholder 2"/>
          <p:cNvSpPr>
            <a:spLocks noGrp="1"/>
          </p:cNvSpPr>
          <p:nvPr>
            <p:ph type="sldNum" sz="quarter" idx="12"/>
          </p:nvPr>
        </p:nvSpPr>
        <p:spPr/>
        <p:txBody>
          <a:bodyPr/>
          <a:lstStyle/>
          <a:p>
            <a:fld id="{6F62C5EA-EA67-4941-8B1A-2C577999F963}" type="slidenum">
              <a:rPr lang="en-US" smtClean="0"/>
              <a:t>26</a:t>
            </a:fld>
            <a:endParaRPr lang="en-US"/>
          </a:p>
        </p:txBody>
      </p:sp>
      <p:sp>
        <p:nvSpPr>
          <p:cNvPr id="4" name="Content Placeholder 3"/>
          <p:cNvSpPr>
            <a:spLocks noGrp="1"/>
          </p:cNvSpPr>
          <p:nvPr>
            <p:ph sz="quarter" idx="1"/>
          </p:nvPr>
        </p:nvSpPr>
        <p:spPr/>
        <p:txBody>
          <a:bodyPr>
            <a:normAutofit/>
          </a:bodyPr>
          <a:lstStyle/>
          <a:p>
            <a:pPr algn="just"/>
            <a:r>
              <a:rPr lang="en-US" sz="3200" i="1" u="sng" dirty="0">
                <a:latin typeface="Times New Roman" panose="02020603050405020304" pitchFamily="18" charset="0"/>
                <a:ea typeface="Arial Unicode MS" pitchFamily="34" charset="-128"/>
                <a:cs typeface="Times New Roman" panose="02020603050405020304" pitchFamily="18" charset="0"/>
              </a:rPr>
              <a:t>Classical Waterfall Model</a:t>
            </a:r>
            <a:r>
              <a:rPr lang="en-US" sz="3200" dirty="0">
                <a:latin typeface="Times New Roman" panose="02020603050405020304" pitchFamily="18" charset="0"/>
                <a:ea typeface="Arial Unicode MS" pitchFamily="34" charset="-128"/>
                <a:cs typeface="Times New Roman" panose="02020603050405020304" pitchFamily="18" charset="0"/>
              </a:rPr>
              <a:t>:</a:t>
            </a:r>
          </a:p>
          <a:p>
            <a:pPr algn="just"/>
            <a:r>
              <a:rPr lang="en-US" sz="3200" dirty="0">
                <a:latin typeface="Times New Roman" panose="02020603050405020304" pitchFamily="18" charset="0"/>
                <a:cs typeface="Times New Roman" panose="02020603050405020304" pitchFamily="18" charset="0"/>
              </a:rPr>
              <a:t>The waterfall Model illustrates the software development process in a linear sequential flow. This means that any phase in the development process begins only if the previous phase is complete. In this waterfall model, the phases do not overlap.</a:t>
            </a:r>
            <a:endParaRPr lang="en-US" sz="3200" dirty="0">
              <a:latin typeface="Times New Roman" panose="02020603050405020304" pitchFamily="18" charset="0"/>
              <a:ea typeface="Arial Unicode MS" pitchFamily="34" charset="-128"/>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pic>
        <p:nvPicPr>
          <p:cNvPr id="5" name="Picture 4"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6115161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907" y="499872"/>
            <a:ext cx="8534400" cy="758952"/>
          </a:xfrm>
        </p:spPr>
        <p:txBody>
          <a:bodyPr>
            <a:normAutofit fontScale="90000"/>
          </a:bodyPr>
          <a:lstStyle/>
          <a:p>
            <a:r>
              <a:rPr lang="en-US" sz="3600" i="1" u="sng" dirty="0" smtClean="0">
                <a:latin typeface="Times New Roman" panose="02020603050405020304" pitchFamily="18" charset="0"/>
                <a:ea typeface="Arial Unicode MS" pitchFamily="34" charset="-128"/>
                <a:cs typeface="Times New Roman" panose="02020603050405020304" pitchFamily="18" charset="0"/>
              </a:rPr>
              <a:t>Classical </a:t>
            </a:r>
            <a:r>
              <a:rPr lang="en-US" sz="3600" i="1" u="sng" dirty="0">
                <a:latin typeface="Times New Roman" panose="02020603050405020304" pitchFamily="18" charset="0"/>
                <a:ea typeface="Arial Unicode MS" pitchFamily="34" charset="-128"/>
                <a:cs typeface="Times New Roman" panose="02020603050405020304" pitchFamily="18" charset="0"/>
              </a:rPr>
              <a:t>Waterfall Model</a:t>
            </a:r>
            <a:r>
              <a:rPr lang="en-US" sz="3600" dirty="0" smtClean="0">
                <a:latin typeface="Times New Roman" panose="02020603050405020304" pitchFamily="18" charset="0"/>
                <a:ea typeface="Arial Unicode MS" pitchFamily="34" charset="-128"/>
                <a:cs typeface="Times New Roman" panose="02020603050405020304" pitchFamily="18" charset="0"/>
              </a:rPr>
              <a:t>:</a:t>
            </a:r>
            <a:r>
              <a:rPr lang="en-US" sz="3600" dirty="0">
                <a:latin typeface="Times New Roman" panose="02020603050405020304" pitchFamily="18" charset="0"/>
                <a:ea typeface="Arial Unicode MS" pitchFamily="34" charset="-128"/>
                <a:cs typeface="Times New Roman" panose="02020603050405020304" pitchFamily="18" charset="0"/>
              </a:rPr>
              <a:t/>
            </a:r>
            <a:br>
              <a:rPr lang="en-US" sz="3600" dirty="0">
                <a:latin typeface="Times New Roman" panose="02020603050405020304" pitchFamily="18" charset="0"/>
                <a:ea typeface="Arial Unicode MS" pitchFamily="34" charset="-128"/>
                <a:cs typeface="Times New Roman" panose="02020603050405020304" pitchFamily="18" charset="0"/>
              </a:rPr>
            </a:br>
            <a:endParaRPr lang="en-IN" dirty="0"/>
          </a:p>
        </p:txBody>
      </p:sp>
      <p:sp>
        <p:nvSpPr>
          <p:cNvPr id="3" name="Slide Number Placeholder 2"/>
          <p:cNvSpPr>
            <a:spLocks noGrp="1"/>
          </p:cNvSpPr>
          <p:nvPr>
            <p:ph type="sldNum" sz="quarter" idx="12"/>
          </p:nvPr>
        </p:nvSpPr>
        <p:spPr/>
        <p:txBody>
          <a:bodyPr/>
          <a:lstStyle/>
          <a:p>
            <a:fld id="{6F62C5EA-EA67-4941-8B1A-2C577999F963}" type="slidenum">
              <a:rPr lang="en-US" smtClean="0"/>
              <a:t>27</a:t>
            </a:fld>
            <a:endParaRPr lang="en-US"/>
          </a:p>
        </p:txBody>
      </p:sp>
      <p:sp>
        <p:nvSpPr>
          <p:cNvPr id="4" name="Content Placeholder 3"/>
          <p:cNvSpPr>
            <a:spLocks noGrp="1"/>
          </p:cNvSpPr>
          <p:nvPr>
            <p:ph sz="quarter" idx="1"/>
          </p:nvPr>
        </p:nvSpPr>
        <p:spPr/>
        <p:txBody>
          <a:bodyPr>
            <a:normAutofit fontScale="92500" lnSpcReduction="20000"/>
          </a:bodyPr>
          <a:lstStyle/>
          <a:p>
            <a:pPr algn="just"/>
            <a:r>
              <a:rPr lang="en-US" sz="3200" i="1" u="sng" dirty="0">
                <a:latin typeface="Times New Roman" panose="02020603050405020304" pitchFamily="18" charset="0"/>
                <a:ea typeface="Arial Unicode MS" pitchFamily="34" charset="-128"/>
                <a:cs typeface="Times New Roman" panose="02020603050405020304" pitchFamily="18" charset="0"/>
              </a:rPr>
              <a:t>Classical Waterfall Model</a:t>
            </a:r>
            <a:r>
              <a:rPr lang="en-US" sz="3200" dirty="0">
                <a:latin typeface="Times New Roman" panose="02020603050405020304" pitchFamily="18" charset="0"/>
                <a:ea typeface="Arial Unicode MS" pitchFamily="34" charset="-128"/>
                <a:cs typeface="Times New Roman" panose="02020603050405020304" pitchFamily="18" charset="0"/>
              </a:rPr>
              <a:t>:</a:t>
            </a:r>
          </a:p>
          <a:p>
            <a:pPr algn="just">
              <a:buNone/>
            </a:pPr>
            <a:r>
              <a:rPr lang="en-US" sz="3200" dirty="0">
                <a:latin typeface="Times New Roman" panose="02020603050405020304" pitchFamily="18" charset="0"/>
                <a:ea typeface="Arial Unicode MS" pitchFamily="34" charset="-128"/>
                <a:cs typeface="Times New Roman" panose="02020603050405020304" pitchFamily="18" charset="0"/>
              </a:rPr>
              <a:t>Pros:</a:t>
            </a:r>
          </a:p>
          <a:p>
            <a:pPr fontAlgn="base"/>
            <a:r>
              <a:rPr lang="en-US" dirty="0">
                <a:latin typeface="Times New Roman" panose="02020603050405020304" pitchFamily="18" charset="0"/>
                <a:cs typeface="Times New Roman" panose="02020603050405020304" pitchFamily="18" charset="0"/>
              </a:rPr>
              <a:t>This model is very simple and is easy to understand.</a:t>
            </a:r>
          </a:p>
          <a:p>
            <a:pPr fontAlgn="base"/>
            <a:r>
              <a:rPr lang="en-US" dirty="0">
                <a:latin typeface="Times New Roman" panose="02020603050405020304" pitchFamily="18" charset="0"/>
                <a:cs typeface="Times New Roman" panose="02020603050405020304" pitchFamily="18" charset="0"/>
              </a:rPr>
              <a:t>Phases in this model are processed one at a time.</a:t>
            </a:r>
          </a:p>
          <a:p>
            <a:pPr fontAlgn="base"/>
            <a:r>
              <a:rPr lang="en-US" dirty="0">
                <a:latin typeface="Times New Roman" panose="02020603050405020304" pitchFamily="18" charset="0"/>
                <a:cs typeface="Times New Roman" panose="02020603050405020304" pitchFamily="18" charset="0"/>
              </a:rPr>
              <a:t>Each stage in the model is clearly defined.</a:t>
            </a:r>
          </a:p>
          <a:p>
            <a:pPr fontAlgn="base"/>
            <a:r>
              <a:rPr lang="en-US" dirty="0">
                <a:latin typeface="Times New Roman" panose="02020603050405020304" pitchFamily="18" charset="0"/>
                <a:cs typeface="Times New Roman" panose="02020603050405020304" pitchFamily="18" charset="0"/>
              </a:rPr>
              <a:t>This model has very clear and well understood milestones.</a:t>
            </a:r>
          </a:p>
          <a:p>
            <a:pPr fontAlgn="base"/>
            <a:r>
              <a:rPr lang="en-US" dirty="0">
                <a:latin typeface="Times New Roman" panose="02020603050405020304" pitchFamily="18" charset="0"/>
                <a:cs typeface="Times New Roman" panose="02020603050405020304" pitchFamily="18" charset="0"/>
              </a:rPr>
              <a:t>Process, actions and results are very well documented.</a:t>
            </a:r>
          </a:p>
          <a:p>
            <a:pPr fontAlgn="base"/>
            <a:r>
              <a:rPr lang="en-US" dirty="0">
                <a:latin typeface="Times New Roman" panose="02020603050405020304" pitchFamily="18" charset="0"/>
                <a:cs typeface="Times New Roman" panose="02020603050405020304" pitchFamily="18" charset="0"/>
              </a:rPr>
              <a:t>Reinforces good habits: define-before- design, design-before-code.</a:t>
            </a:r>
          </a:p>
          <a:p>
            <a:pPr fontAlgn="base"/>
            <a:r>
              <a:rPr lang="en-US" dirty="0">
                <a:latin typeface="Times New Roman" panose="02020603050405020304" pitchFamily="18" charset="0"/>
                <a:cs typeface="Times New Roman" panose="02020603050405020304" pitchFamily="18" charset="0"/>
              </a:rPr>
              <a:t>This model works well for smaller projects and projects where requirements are well understood.</a:t>
            </a:r>
          </a:p>
          <a:p>
            <a:endParaRPr lang="en-IN" dirty="0">
              <a:latin typeface="Times New Roman" panose="02020603050405020304" pitchFamily="18" charset="0"/>
              <a:cs typeface="Times New Roman" panose="02020603050405020304" pitchFamily="18" charset="0"/>
            </a:endParaRPr>
          </a:p>
        </p:txBody>
      </p:sp>
      <p:pic>
        <p:nvPicPr>
          <p:cNvPr id="5" name="Picture 4"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5741745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u="sng" dirty="0">
                <a:latin typeface="Times New Roman" panose="02020603050405020304" pitchFamily="18" charset="0"/>
                <a:ea typeface="Arial Unicode MS" pitchFamily="34" charset="-128"/>
                <a:cs typeface="Times New Roman" panose="02020603050405020304" pitchFamily="18" charset="0"/>
              </a:rPr>
              <a:t>Classical Waterfall Model</a:t>
            </a:r>
            <a:r>
              <a:rPr lang="en-US" sz="3200" dirty="0" smtClean="0">
                <a:latin typeface="Times New Roman" panose="02020603050405020304" pitchFamily="18" charset="0"/>
                <a:ea typeface="Arial Unicode MS" pitchFamily="34" charset="-128"/>
                <a:cs typeface="Times New Roman" panose="02020603050405020304" pitchFamily="18" charset="0"/>
              </a:rPr>
              <a:t>:</a:t>
            </a:r>
            <a:endParaRPr lang="en-IN" dirty="0"/>
          </a:p>
        </p:txBody>
      </p:sp>
      <p:sp>
        <p:nvSpPr>
          <p:cNvPr id="3" name="Slide Number Placeholder 2"/>
          <p:cNvSpPr>
            <a:spLocks noGrp="1"/>
          </p:cNvSpPr>
          <p:nvPr>
            <p:ph type="sldNum" sz="quarter" idx="12"/>
          </p:nvPr>
        </p:nvSpPr>
        <p:spPr/>
        <p:txBody>
          <a:bodyPr/>
          <a:lstStyle/>
          <a:p>
            <a:fld id="{6F62C5EA-EA67-4941-8B1A-2C577999F963}" type="slidenum">
              <a:rPr lang="en-US" smtClean="0"/>
              <a:t>28</a:t>
            </a:fld>
            <a:endParaRPr lang="en-US"/>
          </a:p>
        </p:txBody>
      </p:sp>
      <p:sp>
        <p:nvSpPr>
          <p:cNvPr id="4" name="Content Placeholder 3"/>
          <p:cNvSpPr>
            <a:spLocks noGrp="1"/>
          </p:cNvSpPr>
          <p:nvPr>
            <p:ph sz="quarter" idx="1"/>
          </p:nvPr>
        </p:nvSpPr>
        <p:spPr/>
        <p:txBody>
          <a:bodyPr>
            <a:normAutofit fontScale="77500" lnSpcReduction="20000"/>
          </a:bodyPr>
          <a:lstStyle/>
          <a:p>
            <a:pPr algn="just">
              <a:buNone/>
            </a:pPr>
            <a:r>
              <a:rPr lang="en-US" sz="4000" dirty="0">
                <a:latin typeface="Times New Roman" panose="02020603050405020304" pitchFamily="18" charset="0"/>
                <a:ea typeface="Arial Unicode MS" pitchFamily="34" charset="-128"/>
                <a:cs typeface="Times New Roman" panose="02020603050405020304" pitchFamily="18" charset="0"/>
              </a:rPr>
              <a:t>Cons:</a:t>
            </a:r>
          </a:p>
          <a:p>
            <a:pPr algn="just" fontAlgn="base"/>
            <a:r>
              <a:rPr lang="en-US" sz="2800" b="1" dirty="0">
                <a:latin typeface="Times New Roman" panose="02020603050405020304" pitchFamily="18" charset="0"/>
                <a:cs typeface="Times New Roman" panose="02020603050405020304" pitchFamily="18" charset="0"/>
              </a:rPr>
              <a:t>No feedback path:</a:t>
            </a:r>
            <a:r>
              <a:rPr lang="en-US" sz="2800" dirty="0">
                <a:latin typeface="Times New Roman" panose="02020603050405020304" pitchFamily="18" charset="0"/>
                <a:cs typeface="Times New Roman" panose="02020603050405020304" pitchFamily="18" charset="0"/>
              </a:rPr>
              <a:t> In classical waterfall model evolution of a software from one phase to another phase is like a waterfall. It assumes that no error is ever committed by developers during any phases. Therefore, it does not incorporate any mechanism for error correction.</a:t>
            </a:r>
          </a:p>
          <a:p>
            <a:pPr algn="just" fontAlgn="base"/>
            <a:r>
              <a:rPr lang="en-US" sz="2800" b="1" dirty="0">
                <a:latin typeface="Times New Roman" panose="02020603050405020304" pitchFamily="18" charset="0"/>
                <a:cs typeface="Times New Roman" panose="02020603050405020304" pitchFamily="18" charset="0"/>
              </a:rPr>
              <a:t>Difficult to accommodate change requests:</a:t>
            </a:r>
            <a:r>
              <a:rPr lang="en-US" sz="2800" dirty="0">
                <a:latin typeface="Times New Roman" panose="02020603050405020304" pitchFamily="18" charset="0"/>
                <a:cs typeface="Times New Roman" panose="02020603050405020304" pitchFamily="18" charset="0"/>
              </a:rPr>
              <a:t> This model assumes that all the customer requirements can be completely and correctly defined at the beginning of the project, but actually customers’ requirements keep on changing with time. It is difficult to accommodate any change requests after the requirements specification phase is complete.</a:t>
            </a:r>
          </a:p>
          <a:p>
            <a:pPr algn="just" fontAlgn="base"/>
            <a:r>
              <a:rPr lang="en-US" sz="2800" b="1" dirty="0">
                <a:latin typeface="Times New Roman" panose="02020603050405020304" pitchFamily="18" charset="0"/>
                <a:cs typeface="Times New Roman" panose="02020603050405020304" pitchFamily="18" charset="0"/>
              </a:rPr>
              <a:t>No overlapping of phases:</a:t>
            </a:r>
            <a:r>
              <a:rPr lang="en-US" sz="2800" dirty="0">
                <a:latin typeface="Times New Roman" panose="02020603050405020304" pitchFamily="18" charset="0"/>
                <a:cs typeface="Times New Roman" panose="02020603050405020304" pitchFamily="18" charset="0"/>
              </a:rPr>
              <a:t> This model recommends that new phase can start only after the completion of the previous phase. But in real projects, this can’t be maintained. To increase the efficiency and reduce the cost, phases may overlap.</a:t>
            </a:r>
          </a:p>
          <a:p>
            <a:endParaRPr lang="en-IN" sz="2900" dirty="0">
              <a:latin typeface="Times New Roman" panose="02020603050405020304" pitchFamily="18" charset="0"/>
              <a:cs typeface="Times New Roman" panose="02020603050405020304" pitchFamily="18" charset="0"/>
            </a:endParaRPr>
          </a:p>
        </p:txBody>
      </p:sp>
      <p:pic>
        <p:nvPicPr>
          <p:cNvPr id="5" name="Picture 4"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25737952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i="1" u="sng" dirty="0">
                <a:ea typeface="Arial Unicode MS" pitchFamily="34" charset="-128"/>
                <a:cs typeface="Times New Roman" panose="02020603050405020304" pitchFamily="18" charset="0"/>
              </a:rPr>
              <a:t>Iterative Waterfall Model</a:t>
            </a:r>
            <a:r>
              <a:rPr lang="en-US" sz="3600" dirty="0" smtClean="0">
                <a:ea typeface="Arial Unicode MS" pitchFamily="34" charset="-128"/>
                <a:cs typeface="Times New Roman" panose="02020603050405020304" pitchFamily="18" charset="0"/>
              </a:rPr>
              <a:t>:</a:t>
            </a:r>
            <a:endParaRPr lang="en-IN" dirty="0"/>
          </a:p>
        </p:txBody>
      </p:sp>
      <p:sp>
        <p:nvSpPr>
          <p:cNvPr id="3" name="Slide Number Placeholder 2"/>
          <p:cNvSpPr>
            <a:spLocks noGrp="1"/>
          </p:cNvSpPr>
          <p:nvPr>
            <p:ph type="sldNum" sz="quarter" idx="12"/>
          </p:nvPr>
        </p:nvSpPr>
        <p:spPr/>
        <p:txBody>
          <a:bodyPr/>
          <a:lstStyle/>
          <a:p>
            <a:fld id="{6F62C5EA-EA67-4941-8B1A-2C577999F963}" type="slidenum">
              <a:rPr lang="en-US" smtClean="0"/>
              <a:t>29</a:t>
            </a:fld>
            <a:endParaRPr lang="en-US"/>
          </a:p>
        </p:txBody>
      </p:sp>
      <p:sp>
        <p:nvSpPr>
          <p:cNvPr id="4" name="Content Placeholder 3"/>
          <p:cNvSpPr>
            <a:spLocks noGrp="1"/>
          </p:cNvSpPr>
          <p:nvPr>
            <p:ph sz="quarter" idx="1"/>
          </p:nvPr>
        </p:nvSpPr>
        <p:spPr/>
        <p:txBody>
          <a:bodyPr/>
          <a:lstStyle/>
          <a:p>
            <a:r>
              <a:rPr lang="en-US" sz="2400" i="1" u="sng" dirty="0">
                <a:ea typeface="Arial Unicode MS" pitchFamily="34" charset="-128"/>
                <a:cs typeface="Times New Roman" panose="02020603050405020304" pitchFamily="18" charset="0"/>
              </a:rPr>
              <a:t>Iterative Waterfall Model</a:t>
            </a:r>
            <a:r>
              <a:rPr lang="en-US" sz="2400" dirty="0">
                <a:ea typeface="Arial Unicode MS" pitchFamily="34" charset="-128"/>
                <a:cs typeface="Times New Roman" panose="02020603050405020304" pitchFamily="18" charset="0"/>
              </a:rPr>
              <a:t>:</a:t>
            </a:r>
          </a:p>
          <a:p>
            <a:endParaRPr lang="en-IN" dirty="0"/>
          </a:p>
        </p:txBody>
      </p:sp>
      <p:pic>
        <p:nvPicPr>
          <p:cNvPr id="5" name="Picture 4" descr="logo"/>
          <p:cNvPicPr/>
          <p:nvPr/>
        </p:nvPicPr>
        <p:blipFill>
          <a:blip r:embed="rId2" cstate="print"/>
          <a:srcRect/>
          <a:stretch>
            <a:fillRect/>
          </a:stretch>
        </p:blipFill>
        <p:spPr bwMode="auto">
          <a:xfrm>
            <a:off x="304800" y="228600"/>
            <a:ext cx="1447800" cy="762000"/>
          </a:xfrm>
          <a:prstGeom prst="rect">
            <a:avLst/>
          </a:prstGeom>
          <a:noFill/>
        </p:spPr>
      </p:pic>
      <p:pic>
        <p:nvPicPr>
          <p:cNvPr id="6" name="Picture 5" descr="iterative_waterfall_Life_cycle.jpg"/>
          <p:cNvPicPr>
            <a:picLocks noChangeAspect="1"/>
          </p:cNvPicPr>
          <p:nvPr/>
        </p:nvPicPr>
        <p:blipFill>
          <a:blip r:embed="rId3"/>
          <a:stretch>
            <a:fillRect/>
          </a:stretch>
        </p:blipFill>
        <p:spPr>
          <a:xfrm>
            <a:off x="228600" y="1970701"/>
            <a:ext cx="8607552" cy="4413437"/>
          </a:xfrm>
          <a:prstGeom prst="rect">
            <a:avLst/>
          </a:prstGeom>
        </p:spPr>
      </p:pic>
    </p:spTree>
    <p:extLst>
      <p:ext uri="{BB962C8B-B14F-4D97-AF65-F5344CB8AC3E}">
        <p14:creationId xmlns:p14="http://schemas.microsoft.com/office/powerpoint/2010/main" val="3629742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534400" cy="758952"/>
          </a:xfrm>
        </p:spPr>
        <p:txBody>
          <a:bodyPr>
            <a:normAutofit fontScale="90000"/>
          </a:bodyPr>
          <a:lstStyle/>
          <a:p>
            <a:r>
              <a:rPr lang="en-US" b="1" dirty="0" smtClean="0"/>
              <a:t>              Software </a:t>
            </a:r>
            <a:r>
              <a:rPr lang="en-US" b="1" dirty="0"/>
              <a:t>Engineering: A Layered Approach</a:t>
            </a:r>
            <a:r>
              <a:rPr lang="en-US" dirty="0"/>
              <a:t/>
            </a:r>
            <a:br>
              <a:rPr lang="en-US" dirty="0"/>
            </a:br>
            <a:endParaRPr lang="en-US" dirty="0"/>
          </a:p>
        </p:txBody>
      </p:sp>
      <p:sp>
        <p:nvSpPr>
          <p:cNvPr id="3" name="Content Placeholder 2"/>
          <p:cNvSpPr>
            <a:spLocks noGrp="1"/>
          </p:cNvSpPr>
          <p:nvPr>
            <p:ph sz="quarter" idx="1"/>
          </p:nvPr>
        </p:nvSpPr>
        <p:spPr>
          <a:xfrm>
            <a:off x="152400" y="1447800"/>
            <a:ext cx="3733800" cy="4572000"/>
          </a:xfrm>
        </p:spPr>
        <p:txBody>
          <a:bodyPr>
            <a:noAutofit/>
          </a:bodyPr>
          <a:lstStyle/>
          <a:p>
            <a:pPr algn="just"/>
            <a:r>
              <a:rPr lang="en-US" sz="2800" dirty="0" smtClean="0">
                <a:latin typeface="Times New Roman" pitchFamily="18" charset="0"/>
                <a:cs typeface="Times New Roman" pitchFamily="18" charset="0"/>
              </a:rPr>
              <a:t>Software </a:t>
            </a:r>
            <a:r>
              <a:rPr lang="en-US" sz="2800" dirty="0">
                <a:latin typeface="Times New Roman" pitchFamily="18" charset="0"/>
                <a:cs typeface="Times New Roman" pitchFamily="18" charset="0"/>
              </a:rPr>
              <a:t>engineering teams are required to analyze user needs and then go on to design, implement and test their end product to make sure it satisfies those needs through the use of programming languages.</a:t>
            </a:r>
          </a:p>
        </p:txBody>
      </p:sp>
      <p:sp>
        <p:nvSpPr>
          <p:cNvPr id="4" name="AutoShape 4" descr="Software Engineering a layered technology क्योँ कहा जाता है?"/>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Software Engineering a layered technology क्योँ कहा जाता है?"/>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1757" y="1600200"/>
            <a:ext cx="47625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descr="logo"/>
          <p:cNvPicPr/>
          <p:nvPr/>
        </p:nvPicPr>
        <p:blipFill>
          <a:blip r:embed="rId3" cstate="print"/>
          <a:srcRect/>
          <a:stretch>
            <a:fillRect/>
          </a:stretch>
        </p:blipFill>
        <p:spPr bwMode="auto">
          <a:xfrm>
            <a:off x="304800" y="228600"/>
            <a:ext cx="1447800" cy="762000"/>
          </a:xfrm>
          <a:prstGeom prst="rect">
            <a:avLst/>
          </a:prstGeom>
          <a:noFill/>
        </p:spPr>
      </p:pic>
      <p:sp>
        <p:nvSpPr>
          <p:cNvPr id="6" name="Slide Number Placeholder 5"/>
          <p:cNvSpPr>
            <a:spLocks noGrp="1"/>
          </p:cNvSpPr>
          <p:nvPr>
            <p:ph type="sldNum" sz="quarter" idx="12"/>
          </p:nvPr>
        </p:nvSpPr>
        <p:spPr/>
        <p:txBody>
          <a:bodyPr/>
          <a:lstStyle/>
          <a:p>
            <a:fld id="{6F62C5EA-EA67-4941-8B1A-2C577999F963}" type="slidenum">
              <a:rPr lang="en-US" smtClean="0"/>
              <a:t>3</a:t>
            </a:fld>
            <a:endParaRPr lang="en-US"/>
          </a:p>
        </p:txBody>
      </p:sp>
    </p:spTree>
    <p:extLst>
      <p:ext uri="{BB962C8B-B14F-4D97-AF65-F5344CB8AC3E}">
        <p14:creationId xmlns:p14="http://schemas.microsoft.com/office/powerpoint/2010/main" val="413519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1"/>
                                        </p:tgtEl>
                                        <p:attrNameLst>
                                          <p:attrName>style.visibility</p:attrName>
                                        </p:attrNameLst>
                                      </p:cBhvr>
                                      <p:to>
                                        <p:strVal val="visible"/>
                                      </p:to>
                                    </p:set>
                                    <p:anim calcmode="lin" valueType="num">
                                      <p:cBhvr additive="base">
                                        <p:cTn id="7" dur="500" fill="hold"/>
                                        <p:tgtEl>
                                          <p:spTgt spid="1031"/>
                                        </p:tgtEl>
                                        <p:attrNameLst>
                                          <p:attrName>ppt_x</p:attrName>
                                        </p:attrNameLst>
                                      </p:cBhvr>
                                      <p:tavLst>
                                        <p:tav tm="0">
                                          <p:val>
                                            <p:strVal val="#ppt_x"/>
                                          </p:val>
                                        </p:tav>
                                        <p:tav tm="100000">
                                          <p:val>
                                            <p:strVal val="#ppt_x"/>
                                          </p:val>
                                        </p:tav>
                                      </p:tavLst>
                                    </p:anim>
                                    <p:anim calcmode="lin" valueType="num">
                                      <p:cBhvr additive="base">
                                        <p:cTn id="8" dur="500" fill="hold"/>
                                        <p:tgtEl>
                                          <p:spTgt spid="10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i="1" u="sng" dirty="0">
                <a:ea typeface="Arial Unicode MS" pitchFamily="34" charset="-128"/>
                <a:cs typeface="Times New Roman" panose="02020603050405020304" pitchFamily="18" charset="0"/>
              </a:rPr>
              <a:t>Iterative Waterfall Model</a:t>
            </a:r>
            <a:r>
              <a:rPr lang="en-US" sz="3200" dirty="0">
                <a:ea typeface="Arial Unicode MS" pitchFamily="34" charset="-128"/>
                <a:cs typeface="Times New Roman" panose="02020603050405020304" pitchFamily="18" charset="0"/>
              </a:rPr>
              <a:t>:</a:t>
            </a:r>
            <a:endParaRPr lang="en-IN" dirty="0"/>
          </a:p>
        </p:txBody>
      </p:sp>
      <p:sp>
        <p:nvSpPr>
          <p:cNvPr id="3" name="Slide Number Placeholder 2"/>
          <p:cNvSpPr>
            <a:spLocks noGrp="1"/>
          </p:cNvSpPr>
          <p:nvPr>
            <p:ph type="sldNum" sz="quarter" idx="12"/>
          </p:nvPr>
        </p:nvSpPr>
        <p:spPr/>
        <p:txBody>
          <a:bodyPr/>
          <a:lstStyle/>
          <a:p>
            <a:fld id="{6F62C5EA-EA67-4941-8B1A-2C577999F963}" type="slidenum">
              <a:rPr lang="en-US" smtClean="0"/>
              <a:t>30</a:t>
            </a:fld>
            <a:endParaRPr lang="en-US"/>
          </a:p>
        </p:txBody>
      </p:sp>
      <p:sp>
        <p:nvSpPr>
          <p:cNvPr id="4" name="Content Placeholder 3"/>
          <p:cNvSpPr>
            <a:spLocks noGrp="1"/>
          </p:cNvSpPr>
          <p:nvPr>
            <p:ph sz="quarter" idx="1"/>
          </p:nvPr>
        </p:nvSpPr>
        <p:spPr/>
        <p:txBody>
          <a:bodyPr>
            <a:normAutofit fontScale="85000" lnSpcReduction="20000"/>
          </a:bodyPr>
          <a:lstStyle/>
          <a:p>
            <a:pPr algn="just"/>
            <a:r>
              <a:rPr lang="en-US" sz="3600" i="1" u="sng" dirty="0">
                <a:latin typeface="Times New Roman" panose="02020603050405020304" pitchFamily="18" charset="0"/>
                <a:ea typeface="Arial Unicode MS" pitchFamily="34" charset="-128"/>
                <a:cs typeface="Times New Roman" panose="02020603050405020304" pitchFamily="18" charset="0"/>
              </a:rPr>
              <a:t>Iterative Waterfall Model</a:t>
            </a:r>
            <a:r>
              <a:rPr lang="en-US" sz="3600" dirty="0">
                <a:latin typeface="Times New Roman" panose="02020603050405020304" pitchFamily="18" charset="0"/>
                <a:ea typeface="Arial Unicode MS" pitchFamily="34" charset="-128"/>
                <a:cs typeface="Times New Roman" panose="02020603050405020304" pitchFamily="18" charset="0"/>
              </a:rPr>
              <a:t>:</a:t>
            </a:r>
          </a:p>
          <a:p>
            <a:pPr algn="just"/>
            <a:r>
              <a:rPr lang="en-US" sz="2800" dirty="0">
                <a:latin typeface="Times New Roman" panose="02020603050405020304" pitchFamily="18" charset="0"/>
                <a:cs typeface="Times New Roman" panose="02020603050405020304" pitchFamily="18" charset="0"/>
              </a:rPr>
              <a:t>The iterative waterfall model provides feedback paths from every phase to its preceding phases, which is the main difference from the classical waterfall model.</a:t>
            </a:r>
          </a:p>
          <a:p>
            <a:pPr algn="just"/>
            <a:r>
              <a:rPr lang="en-US" sz="2800" dirty="0">
                <a:latin typeface="Times New Roman" panose="02020603050405020304" pitchFamily="18" charset="0"/>
                <a:cs typeface="Times New Roman" panose="02020603050405020304" pitchFamily="18" charset="0"/>
              </a:rPr>
              <a:t>When errors are detected at some later phase, these feedback paths allow correcting errors committed by programmers during some phase. The feedback paths allow the phase to be reworked in which errors are committed and these changes are reflected in the later phases. But, there is no feedback path to the stage – feasibility study, because once a project has been taken, does not give up the project easily.</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It is good to detect errors in the same phase in which they are committed. It reduces the effort and time required to correct the errors.</a:t>
            </a:r>
            <a:endParaRPr lang="en-US" sz="2800" dirty="0">
              <a:latin typeface="Times New Roman" panose="02020603050405020304" pitchFamily="18" charset="0"/>
              <a:ea typeface="Arial Unicode MS" pitchFamily="34" charset="-128"/>
              <a:cs typeface="Times New Roman" panose="02020603050405020304" pitchFamily="18" charset="0"/>
            </a:endParaRPr>
          </a:p>
        </p:txBody>
      </p:sp>
      <p:pic>
        <p:nvPicPr>
          <p:cNvPr id="5" name="Picture 4"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19226496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i="1" u="sng" dirty="0">
                <a:ea typeface="Arial Unicode MS" pitchFamily="34" charset="-128"/>
                <a:cs typeface="Times New Roman" panose="02020603050405020304" pitchFamily="18" charset="0"/>
              </a:rPr>
              <a:t>Iterative Waterfall Model</a:t>
            </a:r>
            <a:r>
              <a:rPr lang="en-US" sz="3600" dirty="0" smtClean="0">
                <a:ea typeface="Arial Unicode MS" pitchFamily="34" charset="-128"/>
                <a:cs typeface="Times New Roman" panose="02020603050405020304" pitchFamily="18" charset="0"/>
              </a:rPr>
              <a:t>:</a:t>
            </a:r>
            <a:endParaRPr lang="en-IN" dirty="0"/>
          </a:p>
        </p:txBody>
      </p:sp>
      <p:sp>
        <p:nvSpPr>
          <p:cNvPr id="3" name="Slide Number Placeholder 2"/>
          <p:cNvSpPr>
            <a:spLocks noGrp="1"/>
          </p:cNvSpPr>
          <p:nvPr>
            <p:ph type="sldNum" sz="quarter" idx="12"/>
          </p:nvPr>
        </p:nvSpPr>
        <p:spPr/>
        <p:txBody>
          <a:bodyPr/>
          <a:lstStyle/>
          <a:p>
            <a:fld id="{6F62C5EA-EA67-4941-8B1A-2C577999F963}" type="slidenum">
              <a:rPr lang="en-US" smtClean="0"/>
              <a:t>31</a:t>
            </a:fld>
            <a:endParaRPr lang="en-US"/>
          </a:p>
        </p:txBody>
      </p:sp>
      <p:sp>
        <p:nvSpPr>
          <p:cNvPr id="4" name="Content Placeholder 3"/>
          <p:cNvSpPr>
            <a:spLocks noGrp="1"/>
          </p:cNvSpPr>
          <p:nvPr>
            <p:ph sz="quarter" idx="1"/>
          </p:nvPr>
        </p:nvSpPr>
        <p:spPr/>
        <p:txBody>
          <a:bodyPr>
            <a:normAutofit fontScale="92500" lnSpcReduction="10000"/>
          </a:bodyPr>
          <a:lstStyle/>
          <a:p>
            <a:pPr algn="just"/>
            <a:r>
              <a:rPr lang="en-US" sz="3200" i="1" u="sng" dirty="0">
                <a:ea typeface="Arial Unicode MS" pitchFamily="34" charset="-128"/>
                <a:cs typeface="Times New Roman" panose="02020603050405020304" pitchFamily="18" charset="0"/>
              </a:rPr>
              <a:t>Iterative Waterfall Model</a:t>
            </a:r>
            <a:r>
              <a:rPr lang="en-US" sz="3200" dirty="0">
                <a:ea typeface="Arial Unicode MS" pitchFamily="34" charset="-128"/>
                <a:cs typeface="Times New Roman" panose="02020603050405020304" pitchFamily="18" charset="0"/>
              </a:rPr>
              <a:t>:</a:t>
            </a:r>
          </a:p>
          <a:p>
            <a:pPr algn="just">
              <a:buNone/>
            </a:pPr>
            <a:r>
              <a:rPr lang="en-US" sz="3200" dirty="0">
                <a:ea typeface="Arial Unicode MS" pitchFamily="34" charset="-128"/>
                <a:cs typeface="Times New Roman" panose="02020603050405020304" pitchFamily="18" charset="0"/>
              </a:rPr>
              <a:t>Pros:</a:t>
            </a:r>
          </a:p>
          <a:p>
            <a:pPr algn="just" fontAlgn="base"/>
            <a:r>
              <a:rPr lang="en-US" b="1" dirty="0"/>
              <a:t>Feedback Path:</a:t>
            </a:r>
            <a:r>
              <a:rPr lang="en-US" dirty="0"/>
              <a:t> In the classical waterfall model, there are no feedback paths, so there is no mechanism for error correction. But in iterative waterfall model feedback path from one phase to its preceding phase allows correcting the errors that are committed and these changes are reflected in the later phases.</a:t>
            </a:r>
          </a:p>
          <a:p>
            <a:pPr algn="just" fontAlgn="base"/>
            <a:r>
              <a:rPr lang="en-US" b="1" dirty="0"/>
              <a:t>Simple:</a:t>
            </a:r>
            <a:r>
              <a:rPr lang="en-US" dirty="0"/>
              <a:t> Iterative waterfall model is very simple to understand and use. That’s why it is one of the most widely used software development models.</a:t>
            </a:r>
          </a:p>
          <a:p>
            <a:endParaRPr lang="en-IN" dirty="0"/>
          </a:p>
        </p:txBody>
      </p:sp>
      <p:pic>
        <p:nvPicPr>
          <p:cNvPr id="5" name="Picture 4"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6829935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i="1" u="sng" dirty="0">
                <a:ea typeface="Arial Unicode MS" pitchFamily="34" charset="-128"/>
                <a:cs typeface="Times New Roman" panose="02020603050405020304" pitchFamily="18" charset="0"/>
              </a:rPr>
              <a:t>Iterative Waterfall Model</a:t>
            </a:r>
            <a:r>
              <a:rPr lang="en-US" sz="3200" dirty="0">
                <a:ea typeface="Arial Unicode MS" pitchFamily="34" charset="-128"/>
                <a:cs typeface="Times New Roman" panose="02020603050405020304" pitchFamily="18" charset="0"/>
              </a:rPr>
              <a:t>:</a:t>
            </a:r>
            <a:endParaRPr lang="en-IN" dirty="0"/>
          </a:p>
        </p:txBody>
      </p:sp>
      <p:sp>
        <p:nvSpPr>
          <p:cNvPr id="3" name="Slide Number Placeholder 2"/>
          <p:cNvSpPr>
            <a:spLocks noGrp="1"/>
          </p:cNvSpPr>
          <p:nvPr>
            <p:ph type="sldNum" sz="quarter" idx="12"/>
          </p:nvPr>
        </p:nvSpPr>
        <p:spPr/>
        <p:txBody>
          <a:bodyPr/>
          <a:lstStyle/>
          <a:p>
            <a:fld id="{6F62C5EA-EA67-4941-8B1A-2C577999F963}" type="slidenum">
              <a:rPr lang="en-US" smtClean="0"/>
              <a:t>32</a:t>
            </a:fld>
            <a:endParaRPr lang="en-US"/>
          </a:p>
        </p:txBody>
      </p:sp>
      <p:sp>
        <p:nvSpPr>
          <p:cNvPr id="4" name="Content Placeholder 3"/>
          <p:cNvSpPr>
            <a:spLocks noGrp="1"/>
          </p:cNvSpPr>
          <p:nvPr>
            <p:ph sz="quarter" idx="1"/>
          </p:nvPr>
        </p:nvSpPr>
        <p:spPr/>
        <p:txBody>
          <a:bodyPr>
            <a:noAutofit/>
          </a:bodyPr>
          <a:lstStyle/>
          <a:p>
            <a:pPr algn="just"/>
            <a:r>
              <a:rPr lang="en-US" sz="1600" i="1" u="sng" dirty="0">
                <a:latin typeface="Times New Roman" panose="02020603050405020304" pitchFamily="18" charset="0"/>
                <a:ea typeface="Arial Unicode MS" pitchFamily="34" charset="-128"/>
                <a:cs typeface="Times New Roman" panose="02020603050405020304" pitchFamily="18" charset="0"/>
              </a:rPr>
              <a:t>Iterative Waterfall Model</a:t>
            </a:r>
            <a:r>
              <a:rPr lang="en-US" sz="1600" dirty="0">
                <a:latin typeface="Times New Roman" panose="02020603050405020304" pitchFamily="18" charset="0"/>
                <a:ea typeface="Arial Unicode MS" pitchFamily="34" charset="-128"/>
                <a:cs typeface="Times New Roman" panose="02020603050405020304" pitchFamily="18" charset="0"/>
              </a:rPr>
              <a:t>:</a:t>
            </a:r>
          </a:p>
          <a:p>
            <a:pPr algn="just">
              <a:buNone/>
            </a:pPr>
            <a:r>
              <a:rPr lang="en-US" sz="1600" b="1" dirty="0">
                <a:latin typeface="Times New Roman" panose="02020603050405020304" pitchFamily="18" charset="0"/>
                <a:ea typeface="Arial Unicode MS" pitchFamily="34" charset="-128"/>
                <a:cs typeface="Times New Roman" panose="02020603050405020304" pitchFamily="18" charset="0"/>
              </a:rPr>
              <a:t>Cons:</a:t>
            </a:r>
          </a:p>
          <a:p>
            <a:pPr algn="just" fontAlgn="base"/>
            <a:r>
              <a:rPr lang="en-US" sz="1600" b="1" dirty="0">
                <a:latin typeface="Times New Roman" panose="02020603050405020304" pitchFamily="18" charset="0"/>
                <a:cs typeface="Times New Roman" panose="02020603050405020304" pitchFamily="18" charset="0"/>
              </a:rPr>
              <a:t>Difficult to incorporate change requests:</a:t>
            </a:r>
            <a:r>
              <a:rPr lang="en-US" sz="1600" dirty="0">
                <a:latin typeface="Times New Roman" panose="02020603050405020304" pitchFamily="18" charset="0"/>
                <a:cs typeface="Times New Roman" panose="02020603050405020304" pitchFamily="18" charset="0"/>
              </a:rPr>
              <a:t> The major drawback of the iterative waterfall model is that all the requirements must be clearly stated before starting of the development phase. Customer may change requirements after some time but the iterative waterfall model does not leave any scope to incorporate change requests that are made after development phase starts.</a:t>
            </a:r>
          </a:p>
          <a:p>
            <a:pPr algn="just" fontAlgn="base"/>
            <a:r>
              <a:rPr lang="en-US" sz="1600" b="1" dirty="0">
                <a:latin typeface="Times New Roman" panose="02020603050405020304" pitchFamily="18" charset="0"/>
                <a:cs typeface="Times New Roman" panose="02020603050405020304" pitchFamily="18" charset="0"/>
              </a:rPr>
              <a:t>Incremental delivery not supported:</a:t>
            </a:r>
            <a:r>
              <a:rPr lang="en-US" sz="1600" dirty="0">
                <a:latin typeface="Times New Roman" panose="02020603050405020304" pitchFamily="18" charset="0"/>
                <a:cs typeface="Times New Roman" panose="02020603050405020304" pitchFamily="18" charset="0"/>
              </a:rPr>
              <a:t> In the iterative waterfall model, the full software is completely developed and tested before delivery to the customer. There is no scope for any intermediate delivery. So, customers have to wait long for getting the software.</a:t>
            </a:r>
          </a:p>
          <a:p>
            <a:pPr algn="just" fontAlgn="base"/>
            <a:r>
              <a:rPr lang="en-US" sz="1600" b="1" dirty="0">
                <a:latin typeface="Times New Roman" panose="02020603050405020304" pitchFamily="18" charset="0"/>
                <a:cs typeface="Times New Roman" panose="02020603050405020304" pitchFamily="18" charset="0"/>
              </a:rPr>
              <a:t>Overlapping of phases not supported:</a:t>
            </a:r>
            <a:r>
              <a:rPr lang="en-US" sz="1600" dirty="0">
                <a:latin typeface="Times New Roman" panose="02020603050405020304" pitchFamily="18" charset="0"/>
                <a:cs typeface="Times New Roman" panose="02020603050405020304" pitchFamily="18" charset="0"/>
              </a:rPr>
              <a:t> Iterative waterfall model assumes that one phase can start after completion of the previous phase, But in real projects, phases may overlap to reduce the effort and time needed to complete the project.</a:t>
            </a:r>
          </a:p>
          <a:p>
            <a:pPr algn="just" fontAlgn="base"/>
            <a:r>
              <a:rPr lang="en-US" sz="1600" b="1" dirty="0">
                <a:latin typeface="Times New Roman" panose="02020603050405020304" pitchFamily="18" charset="0"/>
                <a:cs typeface="Times New Roman" panose="02020603050405020304" pitchFamily="18" charset="0"/>
              </a:rPr>
              <a:t>Risk handling not supported:</a:t>
            </a:r>
            <a:r>
              <a:rPr lang="en-US" sz="1600" dirty="0">
                <a:latin typeface="Times New Roman" panose="02020603050405020304" pitchFamily="18" charset="0"/>
                <a:cs typeface="Times New Roman" panose="02020603050405020304" pitchFamily="18" charset="0"/>
              </a:rPr>
              <a:t> Projects may suffer from various types of risks. But, Iterative waterfall model has no mechanism for risk handling.</a:t>
            </a:r>
          </a:p>
          <a:p>
            <a:pPr algn="just" fontAlgn="base"/>
            <a:r>
              <a:rPr lang="en-US" sz="1600" b="1" dirty="0">
                <a:latin typeface="Times New Roman" panose="02020603050405020304" pitchFamily="18" charset="0"/>
                <a:cs typeface="Times New Roman" panose="02020603050405020304" pitchFamily="18" charset="0"/>
              </a:rPr>
              <a:t>Limited customer interactions:</a:t>
            </a:r>
            <a:r>
              <a:rPr lang="en-US" sz="1600" dirty="0">
                <a:latin typeface="Times New Roman" panose="02020603050405020304" pitchFamily="18" charset="0"/>
                <a:cs typeface="Times New Roman" panose="02020603050405020304" pitchFamily="18" charset="0"/>
              </a:rPr>
              <a:t> Customer interaction occurs at the start of the project at the time of requirement gathering and at project completion at the time of software delivery. These fewer interactions with the customers may lead to many problems as the finally developed software may differ from the customers’ actual requirements.</a:t>
            </a:r>
          </a:p>
          <a:p>
            <a:endParaRPr lang="en-IN" sz="1600" dirty="0">
              <a:latin typeface="Times New Roman" panose="02020603050405020304" pitchFamily="18" charset="0"/>
              <a:cs typeface="Times New Roman" panose="02020603050405020304" pitchFamily="18" charset="0"/>
            </a:endParaRPr>
          </a:p>
        </p:txBody>
      </p:sp>
      <p:pic>
        <p:nvPicPr>
          <p:cNvPr id="5" name="Picture 4" descr="logo"/>
          <p:cNvPicPr/>
          <p:nvPr/>
        </p:nvPicPr>
        <p:blipFill>
          <a:blip r:embed="rId2" cstate="print"/>
          <a:srcRect/>
          <a:stretch>
            <a:fillRect/>
          </a:stretch>
        </p:blipFill>
        <p:spPr bwMode="auto">
          <a:xfrm>
            <a:off x="304800" y="228600"/>
            <a:ext cx="1447800" cy="762000"/>
          </a:xfrm>
          <a:prstGeom prst="rect">
            <a:avLst/>
          </a:prstGeom>
          <a:noFill/>
        </p:spPr>
      </p:pic>
    </p:spTree>
    <p:extLst>
      <p:ext uri="{BB962C8B-B14F-4D97-AF65-F5344CB8AC3E}">
        <p14:creationId xmlns:p14="http://schemas.microsoft.com/office/powerpoint/2010/main" val="736321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latin typeface="Times New Roman" pitchFamily="18" charset="0"/>
                <a:cs typeface="Times New Roman" pitchFamily="18" charset="0"/>
              </a:rPr>
              <a:t>The Waterfall Model</a:t>
            </a:r>
            <a:endParaRPr lang="en-US" dirty="0"/>
          </a:p>
        </p:txBody>
      </p:sp>
      <p:pic>
        <p:nvPicPr>
          <p:cNvPr id="5" name="Picture 4" descr="logo"/>
          <p:cNvPicPr/>
          <p:nvPr/>
        </p:nvPicPr>
        <p:blipFill>
          <a:blip r:embed="rId2" cstate="print"/>
          <a:srcRect/>
          <a:stretch>
            <a:fillRect/>
          </a:stretch>
        </p:blipFill>
        <p:spPr bwMode="auto">
          <a:xfrm>
            <a:off x="304800" y="228600"/>
            <a:ext cx="1447800" cy="762000"/>
          </a:xfrm>
          <a:prstGeom prst="rect">
            <a:avLst/>
          </a:prstGeom>
          <a:noFill/>
        </p:spPr>
      </p:pic>
      <p:sp>
        <p:nvSpPr>
          <p:cNvPr id="3" name="Slide Number Placeholder 2"/>
          <p:cNvSpPr>
            <a:spLocks noGrp="1"/>
          </p:cNvSpPr>
          <p:nvPr>
            <p:ph type="sldNum" sz="quarter" idx="12"/>
          </p:nvPr>
        </p:nvSpPr>
        <p:spPr/>
        <p:txBody>
          <a:bodyPr/>
          <a:lstStyle/>
          <a:p>
            <a:fld id="{6F62C5EA-EA67-4941-8B1A-2C577999F963}" type="slidenum">
              <a:rPr lang="en-US" smtClean="0"/>
              <a:t>33</a:t>
            </a:fld>
            <a:endParaRPr lang="en-US"/>
          </a:p>
        </p:txBody>
      </p:sp>
      <p:pic>
        <p:nvPicPr>
          <p:cNvPr id="6" name="Picture 2" descr="SDLC Waterfall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371599"/>
            <a:ext cx="8839200" cy="502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192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latin typeface="Times New Roman" pitchFamily="18" charset="0"/>
                <a:cs typeface="Times New Roman" pitchFamily="18" charset="0"/>
              </a:rPr>
              <a:t>The Waterfall Model</a:t>
            </a:r>
            <a:endParaRPr lang="en-US" dirty="0"/>
          </a:p>
        </p:txBody>
      </p:sp>
      <p:sp>
        <p:nvSpPr>
          <p:cNvPr id="3" name="Content Placeholder 2"/>
          <p:cNvSpPr>
            <a:spLocks noGrp="1"/>
          </p:cNvSpPr>
          <p:nvPr>
            <p:ph sz="quarter" idx="1"/>
          </p:nvPr>
        </p:nvSpPr>
        <p:spPr/>
        <p:txBody>
          <a:bodyPr>
            <a:normAutofit fontScale="92500"/>
          </a:bodyPr>
          <a:lstStyle/>
          <a:p>
            <a:pPr algn="just"/>
            <a:r>
              <a:rPr lang="en-US" b="1" dirty="0">
                <a:latin typeface="Times New Roman" pitchFamily="18" charset="0"/>
                <a:cs typeface="Times New Roman" pitchFamily="18" charset="0"/>
              </a:rPr>
              <a:t>1. Requirements analysis and specification phase</a:t>
            </a:r>
            <a:r>
              <a:rPr lang="en-US" b="1" dirty="0" smtClean="0">
                <a:latin typeface="Times New Roman" pitchFamily="18" charset="0"/>
                <a:cs typeface="Times New Roman" pitchFamily="18" charset="0"/>
              </a:rPr>
              <a:t>:</a:t>
            </a:r>
          </a:p>
          <a:p>
            <a:pPr marL="0" indent="0" algn="just">
              <a:buNone/>
            </a:pPr>
            <a:endParaRPr lang="en-US" dirty="0" smtClean="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aim of this phase is to understand the exact requirements of the customer and to document them properly. Both the customer and the software developer work together so as to document all the functions, performance, and interfacing requirement of the software. It describes the "what" of the system to be produced and not "</a:t>
            </a:r>
            <a:r>
              <a:rPr lang="en-US" dirty="0" err="1">
                <a:latin typeface="Times New Roman" pitchFamily="18" charset="0"/>
                <a:cs typeface="Times New Roman" pitchFamily="18" charset="0"/>
              </a:rPr>
              <a:t>how."In</a:t>
            </a:r>
            <a:r>
              <a:rPr lang="en-US" dirty="0">
                <a:latin typeface="Times New Roman" pitchFamily="18" charset="0"/>
                <a:cs typeface="Times New Roman" pitchFamily="18" charset="0"/>
              </a:rPr>
              <a:t> this phase, a large document called </a:t>
            </a:r>
            <a:r>
              <a:rPr lang="en-US" b="1" dirty="0">
                <a:latin typeface="Times New Roman" pitchFamily="18" charset="0"/>
                <a:cs typeface="Times New Roman" pitchFamily="18" charset="0"/>
              </a:rPr>
              <a:t>Software Requirement Specification (SRS)</a:t>
            </a:r>
            <a:r>
              <a:rPr lang="en-US" dirty="0">
                <a:latin typeface="Times New Roman" pitchFamily="18" charset="0"/>
                <a:cs typeface="Times New Roman" pitchFamily="18" charset="0"/>
              </a:rPr>
              <a:t> document is created which contained a detailed description of what the system will do in the common language.</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34</a:t>
            </a:fld>
            <a:endParaRPr lang="en-US"/>
          </a:p>
        </p:txBody>
      </p:sp>
    </p:spTree>
    <p:extLst>
      <p:ext uri="{BB962C8B-B14F-4D97-AF65-F5344CB8AC3E}">
        <p14:creationId xmlns:p14="http://schemas.microsoft.com/office/powerpoint/2010/main" val="19195856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latin typeface="Times New Roman" pitchFamily="18" charset="0"/>
                <a:cs typeface="Times New Roman" pitchFamily="18" charset="0"/>
              </a:rPr>
              <a:t>The Waterfall Model</a:t>
            </a:r>
            <a:endParaRPr lang="en-US" dirty="0"/>
          </a:p>
        </p:txBody>
      </p:sp>
      <p:sp>
        <p:nvSpPr>
          <p:cNvPr id="3" name="Content Placeholder 2"/>
          <p:cNvSpPr>
            <a:spLocks noGrp="1"/>
          </p:cNvSpPr>
          <p:nvPr>
            <p:ph sz="quarter" idx="1"/>
          </p:nvPr>
        </p:nvSpPr>
        <p:spPr/>
        <p:txBody>
          <a:bodyPr/>
          <a:lstStyle/>
          <a:p>
            <a:pPr marL="0" indent="0" algn="just">
              <a:buNone/>
            </a:pPr>
            <a:r>
              <a:rPr lang="en-US" b="1" dirty="0">
                <a:latin typeface="Times New Roman" pitchFamily="18" charset="0"/>
                <a:cs typeface="Times New Roman" pitchFamily="18" charset="0"/>
              </a:rPr>
              <a:t>2. Design Phase:</a:t>
            </a:r>
            <a:r>
              <a:rPr lang="en-US" dirty="0">
                <a:latin typeface="Times New Roman" pitchFamily="18" charset="0"/>
                <a:cs typeface="Times New Roman" pitchFamily="18" charset="0"/>
              </a:rPr>
              <a:t> This phase aims to transform the requirements gathered in the SRS into a suitable form which permits further coding in a programming language. It defines the overall software architecture together with high level and detailed design. All this work is documented as a Software Design Document (SDD).</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35</a:t>
            </a:fld>
            <a:endParaRPr lang="en-US"/>
          </a:p>
        </p:txBody>
      </p:sp>
    </p:spTree>
    <p:extLst>
      <p:ext uri="{BB962C8B-B14F-4D97-AF65-F5344CB8AC3E}">
        <p14:creationId xmlns:p14="http://schemas.microsoft.com/office/powerpoint/2010/main" val="33734731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latin typeface="Times New Roman" pitchFamily="18" charset="0"/>
                <a:cs typeface="Times New Roman" pitchFamily="18" charset="0"/>
              </a:rPr>
              <a:t>The Waterfall Model</a:t>
            </a:r>
            <a:endParaRPr lang="en-US" dirty="0"/>
          </a:p>
        </p:txBody>
      </p:sp>
      <p:sp>
        <p:nvSpPr>
          <p:cNvPr id="3" name="Content Placeholder 2"/>
          <p:cNvSpPr>
            <a:spLocks noGrp="1"/>
          </p:cNvSpPr>
          <p:nvPr>
            <p:ph sz="quarter" idx="1"/>
          </p:nvPr>
        </p:nvSpPr>
        <p:spPr/>
        <p:txBody>
          <a:bodyPr>
            <a:normAutofit/>
          </a:bodyPr>
          <a:lstStyle/>
          <a:p>
            <a:pPr algn="just"/>
            <a:r>
              <a:rPr lang="en-US" b="1" dirty="0">
                <a:latin typeface="Times New Roman" pitchFamily="18" charset="0"/>
                <a:cs typeface="Times New Roman" pitchFamily="18" charset="0"/>
              </a:rPr>
              <a:t>3. Implementation and unit testing:</a:t>
            </a:r>
            <a:r>
              <a:rPr lang="en-US" dirty="0">
                <a:latin typeface="Times New Roman" pitchFamily="18" charset="0"/>
                <a:cs typeface="Times New Roman" pitchFamily="18" charset="0"/>
              </a:rPr>
              <a:t> During this phase, design is implemented. If the SDD is complete, the implementation or coding phase proceeds smoothly, because all the information needed by software developers is contained in the SDD.</a:t>
            </a:r>
          </a:p>
          <a:p>
            <a:pPr algn="just"/>
            <a:r>
              <a:rPr lang="en-US" dirty="0">
                <a:latin typeface="Times New Roman" pitchFamily="18" charset="0"/>
                <a:cs typeface="Times New Roman" pitchFamily="18" charset="0"/>
              </a:rPr>
              <a:t>During testing, the code is thoroughly examined and modified. Small modules are tested in isolation initially. After that these modules are tested by writing some overhead code to check the interaction between these modules and the flow of intermediate output.</a:t>
            </a:r>
          </a:p>
          <a:p>
            <a:pPr algn="just"/>
            <a:endParaRPr lang="en-US" dirty="0">
              <a:latin typeface="Times New Roman" pitchFamily="18" charset="0"/>
              <a:cs typeface="Times New Roman" pitchFamily="18" charset="0"/>
            </a:endParaRPr>
          </a:p>
        </p:txBody>
      </p:sp>
      <p:pic>
        <p:nvPicPr>
          <p:cNvPr id="5" name="Picture 4" descr="logo"/>
          <p:cNvPicPr/>
          <p:nvPr/>
        </p:nvPicPr>
        <p:blipFill>
          <a:blip r:embed="rId2" cstate="print"/>
          <a:srcRect/>
          <a:stretch>
            <a:fillRect/>
          </a:stretch>
        </p:blipFill>
        <p:spPr bwMode="auto">
          <a:xfrm>
            <a:off x="304800" y="228600"/>
            <a:ext cx="1447800" cy="762000"/>
          </a:xfrm>
          <a:prstGeom prst="rect">
            <a:avLst/>
          </a:prstGeom>
          <a:noFill/>
        </p:spPr>
      </p:pic>
      <p:sp>
        <p:nvSpPr>
          <p:cNvPr id="4" name="Slide Number Placeholder 3"/>
          <p:cNvSpPr>
            <a:spLocks noGrp="1"/>
          </p:cNvSpPr>
          <p:nvPr>
            <p:ph type="sldNum" sz="quarter" idx="12"/>
          </p:nvPr>
        </p:nvSpPr>
        <p:spPr/>
        <p:txBody>
          <a:bodyPr/>
          <a:lstStyle/>
          <a:p>
            <a:fld id="{6F62C5EA-EA67-4941-8B1A-2C577999F963}" type="slidenum">
              <a:rPr lang="en-US" smtClean="0"/>
              <a:t>36</a:t>
            </a:fld>
            <a:endParaRPr lang="en-US"/>
          </a:p>
        </p:txBody>
      </p:sp>
    </p:spTree>
    <p:extLst>
      <p:ext uri="{BB962C8B-B14F-4D97-AF65-F5344CB8AC3E}">
        <p14:creationId xmlns:p14="http://schemas.microsoft.com/office/powerpoint/2010/main" val="10345013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latin typeface="Times New Roman" pitchFamily="18" charset="0"/>
                <a:cs typeface="Times New Roman" pitchFamily="18" charset="0"/>
              </a:rPr>
              <a:t>The Waterfall Model</a:t>
            </a:r>
            <a:endParaRPr lang="en-US" dirty="0"/>
          </a:p>
        </p:txBody>
      </p:sp>
      <p:sp>
        <p:nvSpPr>
          <p:cNvPr id="3" name="Content Placeholder 2"/>
          <p:cNvSpPr>
            <a:spLocks noGrp="1"/>
          </p:cNvSpPr>
          <p:nvPr>
            <p:ph sz="quarter" idx="1"/>
          </p:nvPr>
        </p:nvSpPr>
        <p:spPr/>
        <p:txBody>
          <a:bodyPr>
            <a:normAutofit lnSpcReduction="10000"/>
          </a:bodyPr>
          <a:lstStyle/>
          <a:p>
            <a:pPr algn="just"/>
            <a:r>
              <a:rPr lang="en-US" b="1" dirty="0">
                <a:latin typeface="Times New Roman" pitchFamily="18" charset="0"/>
                <a:cs typeface="Times New Roman" pitchFamily="18" charset="0"/>
              </a:rPr>
              <a:t>4. Integration and System Testing:</a:t>
            </a:r>
            <a:r>
              <a:rPr lang="en-US" dirty="0">
                <a:latin typeface="Times New Roman" pitchFamily="18" charset="0"/>
                <a:cs typeface="Times New Roman" pitchFamily="18" charset="0"/>
              </a:rPr>
              <a:t> This phase is highly crucial as the quality of the end product is determined by the effectiveness of the testing carried out. The better output will lead to satisfied customers, lower maintenance costs, and accurate results. Unit testing determines the efficiency of individual modules. However, in this phase, the modules are tested for their interactions with each other and with the system</a:t>
            </a:r>
            <a:r>
              <a:rPr lang="en-US" dirty="0" smtClean="0">
                <a:latin typeface="Times New Roman" pitchFamily="18" charset="0"/>
                <a:cs typeface="Times New Roman" pitchFamily="18" charset="0"/>
              </a:rPr>
              <a:t>.</a:t>
            </a:r>
          </a:p>
          <a:p>
            <a:pPr algn="just"/>
            <a:r>
              <a:rPr lang="en-US" b="1" dirty="0">
                <a:latin typeface="Times New Roman" pitchFamily="18" charset="0"/>
                <a:cs typeface="Times New Roman" pitchFamily="18" charset="0"/>
              </a:rPr>
              <a:t>5. Operation and maintenance phase:</a:t>
            </a:r>
            <a:r>
              <a:rPr lang="en-US" dirty="0">
                <a:latin typeface="Times New Roman" pitchFamily="18" charset="0"/>
                <a:cs typeface="Times New Roman" pitchFamily="18" charset="0"/>
              </a:rPr>
              <a:t> Maintenance is the task performed by every user once the software has been delivered to the customer, installed, and operational.</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37</a:t>
            </a:fld>
            <a:endParaRPr lang="en-US"/>
          </a:p>
        </p:txBody>
      </p:sp>
    </p:spTree>
    <p:extLst>
      <p:ext uri="{BB962C8B-B14F-4D97-AF65-F5344CB8AC3E}">
        <p14:creationId xmlns:p14="http://schemas.microsoft.com/office/powerpoint/2010/main" val="12375163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8534400" cy="758952"/>
          </a:xfrm>
        </p:spPr>
        <p:txBody>
          <a:bodyPr>
            <a:normAutofit fontScale="90000"/>
          </a:bodyPr>
          <a:lstStyle/>
          <a:p>
            <a:r>
              <a:rPr lang="en-US" b="1" dirty="0" smtClean="0"/>
              <a:t>                When </a:t>
            </a:r>
            <a:r>
              <a:rPr lang="en-US" b="1" dirty="0"/>
              <a:t>to use SDLC Waterfall Model?</a:t>
            </a:r>
            <a:br>
              <a:rPr lang="en-US" b="1" dirty="0"/>
            </a:br>
            <a:endParaRPr lang="en-US" dirty="0"/>
          </a:p>
        </p:txBody>
      </p:sp>
      <p:sp>
        <p:nvSpPr>
          <p:cNvPr id="3" name="Content Placeholder 2"/>
          <p:cNvSpPr>
            <a:spLocks noGrp="1"/>
          </p:cNvSpPr>
          <p:nvPr>
            <p:ph sz="quarter" idx="1"/>
          </p:nvPr>
        </p:nvSpPr>
        <p:spPr/>
        <p:txBody>
          <a:bodyPr>
            <a:normAutofit fontScale="92500" lnSpcReduction="10000"/>
          </a:bodyPr>
          <a:lstStyle/>
          <a:p>
            <a:pPr marL="0" indent="0" algn="just">
              <a:buNone/>
            </a:pPr>
            <a:r>
              <a:rPr lang="en-US" dirty="0"/>
              <a:t>Some Circumstances where the use of the Waterfall model is most suited are:</a:t>
            </a:r>
          </a:p>
          <a:p>
            <a:pPr algn="just"/>
            <a:r>
              <a:rPr lang="en-US" dirty="0"/>
              <a:t>When the requirements are constant and not changed regularly.</a:t>
            </a:r>
          </a:p>
          <a:p>
            <a:pPr algn="just"/>
            <a:r>
              <a:rPr lang="en-US" dirty="0"/>
              <a:t>A project is short</a:t>
            </a:r>
          </a:p>
          <a:p>
            <a:pPr algn="just"/>
            <a:r>
              <a:rPr lang="en-US" dirty="0"/>
              <a:t>The situation is </a:t>
            </a:r>
            <a:r>
              <a:rPr lang="en-US" dirty="0" smtClean="0"/>
              <a:t>calm</a:t>
            </a:r>
          </a:p>
          <a:p>
            <a:pPr algn="just"/>
            <a:r>
              <a:rPr lang="en-US" dirty="0"/>
              <a:t>Requirement is clear</a:t>
            </a:r>
          </a:p>
          <a:p>
            <a:pPr algn="just"/>
            <a:r>
              <a:rPr lang="en-US" dirty="0" smtClean="0"/>
              <a:t>Where </a:t>
            </a:r>
            <a:r>
              <a:rPr lang="en-US" dirty="0"/>
              <a:t>the tools and technology used is consistent and is not changing</a:t>
            </a:r>
          </a:p>
          <a:p>
            <a:pPr algn="just"/>
            <a:r>
              <a:rPr lang="en-US" dirty="0"/>
              <a:t>When resources are well prepared and are available to use.</a:t>
            </a:r>
          </a:p>
          <a:p>
            <a:pPr algn="just"/>
            <a:endParaRPr lang="en-US"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38</a:t>
            </a:fld>
            <a:endParaRPr lang="en-US"/>
          </a:p>
        </p:txBody>
      </p:sp>
    </p:spTree>
    <p:extLst>
      <p:ext uri="{BB962C8B-B14F-4D97-AF65-F5344CB8AC3E}">
        <p14:creationId xmlns:p14="http://schemas.microsoft.com/office/powerpoint/2010/main" val="194272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534400" cy="758952"/>
          </a:xfrm>
        </p:spPr>
        <p:txBody>
          <a:bodyPr>
            <a:normAutofit fontScale="90000"/>
          </a:bodyPr>
          <a:lstStyle/>
          <a:p>
            <a:r>
              <a:rPr lang="en-US" b="1" dirty="0" smtClean="0"/>
              <a:t>             Advantages </a:t>
            </a:r>
            <a:r>
              <a:rPr lang="en-US" b="1" dirty="0"/>
              <a:t>of Waterfall model</a:t>
            </a:r>
            <a:r>
              <a:rPr lang="en-US" dirty="0"/>
              <a:t/>
            </a:r>
            <a:br>
              <a:rPr lang="en-US" dirty="0"/>
            </a:br>
            <a:endParaRPr lang="en-US" dirty="0"/>
          </a:p>
        </p:txBody>
      </p:sp>
      <p:sp>
        <p:nvSpPr>
          <p:cNvPr id="3" name="Content Placeholder 2"/>
          <p:cNvSpPr>
            <a:spLocks noGrp="1"/>
          </p:cNvSpPr>
          <p:nvPr>
            <p:ph sz="quarter" idx="1"/>
          </p:nvPr>
        </p:nvSpPr>
        <p:spPr/>
        <p:txBody>
          <a:bodyPr>
            <a:normAutofit lnSpcReduction="10000"/>
          </a:bodyPr>
          <a:lstStyle/>
          <a:p>
            <a:pPr marL="0" indent="0" algn="just">
              <a:buNone/>
            </a:pPr>
            <a:r>
              <a:rPr lang="en-US" dirty="0"/>
              <a:t>This model is simple to implement also the number of resources that are required for it is minimal.</a:t>
            </a:r>
          </a:p>
          <a:p>
            <a:pPr algn="just"/>
            <a:r>
              <a:rPr lang="en-US" dirty="0"/>
              <a:t>The requirements are simple and explicitly declared; they remain unchanged during the entire project development.</a:t>
            </a:r>
          </a:p>
          <a:p>
            <a:pPr algn="just"/>
            <a:r>
              <a:rPr lang="en-US" dirty="0"/>
              <a:t>The start and end points for each phase is fixed, which makes it easy to cover progress.</a:t>
            </a:r>
          </a:p>
          <a:p>
            <a:pPr algn="just"/>
            <a:r>
              <a:rPr lang="en-US" dirty="0"/>
              <a:t>The release date for the complete product, as well as its final cost, can be determined before development.</a:t>
            </a:r>
          </a:p>
          <a:p>
            <a:pPr algn="just"/>
            <a:r>
              <a:rPr lang="en-US" dirty="0"/>
              <a:t>It gives easy to control and clarity for the customer due to a strict reporting system.</a:t>
            </a:r>
          </a:p>
          <a:p>
            <a:pPr algn="just"/>
            <a:endParaRPr lang="en-US"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39</a:t>
            </a:fld>
            <a:endParaRPr lang="en-US"/>
          </a:p>
        </p:txBody>
      </p:sp>
    </p:spTree>
    <p:extLst>
      <p:ext uri="{BB962C8B-B14F-4D97-AF65-F5344CB8AC3E}">
        <p14:creationId xmlns:p14="http://schemas.microsoft.com/office/powerpoint/2010/main" val="2204578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758952"/>
          </a:xfrm>
        </p:spPr>
        <p:txBody>
          <a:bodyPr>
            <a:normAutofit fontScale="90000"/>
          </a:bodyPr>
          <a:lstStyle/>
          <a:p>
            <a:r>
              <a:rPr lang="en-US" b="1" dirty="0"/>
              <a:t>A Layered Technology</a:t>
            </a:r>
            <a:br>
              <a:rPr lang="en-US" b="1" dirty="0"/>
            </a:br>
            <a:endParaRPr lang="en-US" dirty="0"/>
          </a:p>
        </p:txBody>
      </p:sp>
      <p:sp>
        <p:nvSpPr>
          <p:cNvPr id="3" name="Content Placeholder 2"/>
          <p:cNvSpPr>
            <a:spLocks noGrp="1"/>
          </p:cNvSpPr>
          <p:nvPr>
            <p:ph sz="quarter" idx="1"/>
          </p:nvPr>
        </p:nvSpPr>
        <p:spPr/>
        <p:txBody>
          <a:bodyPr>
            <a:normAutofit fontScale="77500" lnSpcReduction="20000"/>
          </a:bodyPr>
          <a:lstStyle/>
          <a:p>
            <a:r>
              <a:rPr lang="en-US" b="1" dirty="0">
                <a:latin typeface="Times New Roman" pitchFamily="18" charset="0"/>
                <a:cs typeface="Times New Roman" pitchFamily="18" charset="0"/>
              </a:rPr>
              <a:t>The layered technology consists of:</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1. Quality focus</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The characteristics of good quality software are</a:t>
            </a:r>
            <a:r>
              <a:rPr lang="en-US" b="1"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Correctness </a:t>
            </a:r>
            <a:r>
              <a:rPr lang="en-US" dirty="0">
                <a:latin typeface="Times New Roman" pitchFamily="18" charset="0"/>
                <a:cs typeface="Times New Roman" pitchFamily="18" charset="0"/>
              </a:rPr>
              <a:t>of the functions required to be performed by the software.</a:t>
            </a:r>
          </a:p>
          <a:p>
            <a:r>
              <a:rPr lang="en-US" dirty="0">
                <a:latin typeface="Times New Roman" pitchFamily="18" charset="0"/>
                <a:cs typeface="Times New Roman" pitchFamily="18" charset="0"/>
              </a:rPr>
              <a:t>Maintainability of the software</a:t>
            </a:r>
          </a:p>
          <a:p>
            <a:r>
              <a:rPr lang="en-US" dirty="0">
                <a:latin typeface="Times New Roman" pitchFamily="18" charset="0"/>
                <a:cs typeface="Times New Roman" pitchFamily="18" charset="0"/>
              </a:rPr>
              <a:t>Integrity i.e. providing security so that the unauthorized user cannot access information or data.</a:t>
            </a:r>
          </a:p>
          <a:p>
            <a:r>
              <a:rPr lang="en-US" dirty="0">
                <a:latin typeface="Times New Roman" pitchFamily="18" charset="0"/>
                <a:cs typeface="Times New Roman" pitchFamily="18" charset="0"/>
              </a:rPr>
              <a:t>Usability i.e. the efforts required to use or operate the software.</a:t>
            </a:r>
          </a:p>
          <a:p>
            <a:r>
              <a:rPr lang="en-US" b="1" dirty="0">
                <a:latin typeface="Times New Roman" pitchFamily="18" charset="0"/>
                <a:cs typeface="Times New Roman" pitchFamily="18" charset="0"/>
              </a:rPr>
              <a:t>2. </a:t>
            </a:r>
            <a:r>
              <a:rPr lang="en-US" b="1" dirty="0" smtClean="0">
                <a:latin typeface="Times New Roman" pitchFamily="18" charset="0"/>
                <a:cs typeface="Times New Roman" pitchFamily="18" charset="0"/>
              </a:rPr>
              <a:t>Process: </a:t>
            </a:r>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is the base layer or foundation layer for the software engineering.</a:t>
            </a:r>
          </a:p>
          <a:p>
            <a:r>
              <a:rPr lang="en-US" dirty="0">
                <a:latin typeface="Times New Roman" pitchFamily="18" charset="0"/>
                <a:cs typeface="Times New Roman" pitchFamily="18" charset="0"/>
              </a:rPr>
              <a:t>The software process is the key to keep all levels together.</a:t>
            </a:r>
          </a:p>
          <a:p>
            <a:r>
              <a:rPr lang="en-US" dirty="0">
                <a:latin typeface="Times New Roman" pitchFamily="18" charset="0"/>
                <a:cs typeface="Times New Roman" pitchFamily="18" charset="0"/>
              </a:rPr>
              <a:t>It defines a framework that includes different activities and tasks.</a:t>
            </a:r>
          </a:p>
          <a:p>
            <a:r>
              <a:rPr lang="en-US" dirty="0">
                <a:latin typeface="Times New Roman" pitchFamily="18" charset="0"/>
                <a:cs typeface="Times New Roman" pitchFamily="18" charset="0"/>
              </a:rPr>
              <a:t>In short, it covers all  activities, actions and tasks required to be carried out for software development.</a:t>
            </a:r>
          </a:p>
          <a:p>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4</a:t>
            </a:fld>
            <a:endParaRPr lang="en-US"/>
          </a:p>
        </p:txBody>
      </p:sp>
    </p:spTree>
    <p:extLst>
      <p:ext uri="{BB962C8B-B14F-4D97-AF65-F5344CB8AC3E}">
        <p14:creationId xmlns:p14="http://schemas.microsoft.com/office/powerpoint/2010/main" val="126322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534400" cy="758952"/>
          </a:xfrm>
        </p:spPr>
        <p:txBody>
          <a:bodyPr>
            <a:normAutofit fontScale="90000"/>
          </a:bodyPr>
          <a:lstStyle/>
          <a:p>
            <a:r>
              <a:rPr lang="en-US" b="1" dirty="0" smtClean="0"/>
              <a:t>             </a:t>
            </a:r>
            <a:r>
              <a:rPr lang="en-US" sz="4400" b="1" dirty="0" smtClean="0">
                <a:latin typeface="Times New Roman" pitchFamily="18" charset="0"/>
                <a:cs typeface="Times New Roman" pitchFamily="18" charset="0"/>
              </a:rPr>
              <a:t>Disadvantages  </a:t>
            </a:r>
            <a:r>
              <a:rPr lang="en-US" sz="4400" b="1" dirty="0">
                <a:latin typeface="Times New Roman" pitchFamily="18" charset="0"/>
                <a:cs typeface="Times New Roman" pitchFamily="18" charset="0"/>
              </a:rPr>
              <a:t>of </a:t>
            </a:r>
            <a:r>
              <a:rPr lang="en-US" sz="4400" b="1" dirty="0" smtClean="0">
                <a:latin typeface="Times New Roman" pitchFamily="18" charset="0"/>
                <a:cs typeface="Times New Roman" pitchFamily="18" charset="0"/>
              </a:rPr>
              <a:t> Waterfall </a:t>
            </a:r>
            <a:r>
              <a:rPr lang="en-US" sz="4400" b="1" dirty="0">
                <a:latin typeface="Times New Roman" pitchFamily="18" charset="0"/>
                <a:cs typeface="Times New Roman" pitchFamily="18" charset="0"/>
              </a:rPr>
              <a:t>model</a:t>
            </a:r>
            <a:r>
              <a:rPr lang="en-US" dirty="0"/>
              <a:t/>
            </a:r>
            <a:br>
              <a:rPr lang="en-US" dirty="0"/>
            </a:br>
            <a:endParaRPr lang="en-US" dirty="0"/>
          </a:p>
        </p:txBody>
      </p:sp>
      <p:sp>
        <p:nvSpPr>
          <p:cNvPr id="3" name="Content Placeholder 2"/>
          <p:cNvSpPr>
            <a:spLocks noGrp="1"/>
          </p:cNvSpPr>
          <p:nvPr>
            <p:ph sz="quarter" idx="1"/>
          </p:nvPr>
        </p:nvSpPr>
        <p:spPr/>
        <p:txBody>
          <a:bodyPr>
            <a:normAutofit lnSpcReduction="10000"/>
          </a:bodyPr>
          <a:lstStyle/>
          <a:p>
            <a:pPr algn="just"/>
            <a:r>
              <a:rPr lang="en-US" dirty="0">
                <a:latin typeface="Times New Roman" pitchFamily="18" charset="0"/>
                <a:cs typeface="Times New Roman" pitchFamily="18" charset="0"/>
              </a:rPr>
              <a:t>In this model, the risk factor is higher, so this model is not suitable for more significant and complex projects.</a:t>
            </a:r>
          </a:p>
          <a:p>
            <a:pPr algn="just"/>
            <a:r>
              <a:rPr lang="en-US" dirty="0">
                <a:latin typeface="Times New Roman" pitchFamily="18" charset="0"/>
                <a:cs typeface="Times New Roman" pitchFamily="18" charset="0"/>
              </a:rPr>
              <a:t>This model cannot accept the changes in requirements during development.</a:t>
            </a:r>
          </a:p>
          <a:p>
            <a:pPr algn="just"/>
            <a:r>
              <a:rPr lang="en-US" dirty="0">
                <a:latin typeface="Times New Roman" pitchFamily="18" charset="0"/>
                <a:cs typeface="Times New Roman" pitchFamily="18" charset="0"/>
              </a:rPr>
              <a:t>It becomes tough to go back to the phase. For example, if the application has now shifted to the coding phase, and there is a change in requirement, It becomes tough to go back and change it.</a:t>
            </a:r>
          </a:p>
          <a:p>
            <a:pPr algn="just"/>
            <a:r>
              <a:rPr lang="en-US" dirty="0">
                <a:latin typeface="Times New Roman" pitchFamily="18" charset="0"/>
                <a:cs typeface="Times New Roman" pitchFamily="18" charset="0"/>
              </a:rPr>
              <a:t>Since the testing done at a later stage, it does not allow identifying the challenges and risks in the earlier phase, so the risk reduction strategy is difficult to prepare.</a:t>
            </a:r>
          </a:p>
          <a:p>
            <a:pPr algn="just"/>
            <a:endParaRPr lang="en-US"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40</a:t>
            </a:fld>
            <a:endParaRPr lang="en-US"/>
          </a:p>
        </p:txBody>
      </p:sp>
    </p:spTree>
    <p:extLst>
      <p:ext uri="{BB962C8B-B14F-4D97-AF65-F5344CB8AC3E}">
        <p14:creationId xmlns:p14="http://schemas.microsoft.com/office/powerpoint/2010/main" val="2970925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marL="0" indent="0">
              <a:buNone/>
            </a:pPr>
            <a:r>
              <a:rPr lang="en-US" sz="7200" dirty="0" smtClean="0">
                <a:latin typeface="Algerian" pitchFamily="82" charset="0"/>
                <a:cs typeface="Times New Roman" pitchFamily="18" charset="0"/>
              </a:rPr>
              <a:t>       </a:t>
            </a:r>
          </a:p>
          <a:p>
            <a:pPr marL="0" indent="0">
              <a:buNone/>
            </a:pPr>
            <a:r>
              <a:rPr lang="en-US" sz="7200" dirty="0">
                <a:latin typeface="Algerian" pitchFamily="82" charset="0"/>
                <a:cs typeface="Times New Roman" pitchFamily="18" charset="0"/>
              </a:rPr>
              <a:t> </a:t>
            </a:r>
            <a:r>
              <a:rPr lang="en-US" sz="7200" dirty="0" smtClean="0">
                <a:latin typeface="Algerian" pitchFamily="82" charset="0"/>
                <a:cs typeface="Times New Roman" pitchFamily="18" charset="0"/>
              </a:rPr>
              <a:t>    </a:t>
            </a:r>
            <a:r>
              <a:rPr lang="en-US" sz="7200" b="1" dirty="0" smtClean="0">
                <a:latin typeface="Algerian" pitchFamily="82" charset="0"/>
                <a:cs typeface="Times New Roman" pitchFamily="18" charset="0"/>
              </a:rPr>
              <a:t>Thank You</a:t>
            </a:r>
            <a:endParaRPr lang="en-US" sz="7200" b="1" dirty="0">
              <a:latin typeface="Algerian" pitchFamily="82"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2" name="Slide Number Placeholder 1"/>
          <p:cNvSpPr>
            <a:spLocks noGrp="1"/>
          </p:cNvSpPr>
          <p:nvPr>
            <p:ph type="sldNum" sz="quarter" idx="12"/>
          </p:nvPr>
        </p:nvSpPr>
        <p:spPr/>
        <p:txBody>
          <a:bodyPr/>
          <a:lstStyle/>
          <a:p>
            <a:fld id="{6F62C5EA-EA67-4941-8B1A-2C577999F963}" type="slidenum">
              <a:rPr lang="en-US" smtClean="0"/>
              <a:t>41</a:t>
            </a:fld>
            <a:endParaRPr lang="en-US"/>
          </a:p>
        </p:txBody>
      </p:sp>
    </p:spTree>
    <p:extLst>
      <p:ext uri="{BB962C8B-B14F-4D97-AF65-F5344CB8AC3E}">
        <p14:creationId xmlns:p14="http://schemas.microsoft.com/office/powerpoint/2010/main" val="25103495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Layered Technology</a:t>
            </a:r>
            <a:endParaRPr lang="en-US" dirty="0"/>
          </a:p>
        </p:txBody>
      </p:sp>
      <p:sp>
        <p:nvSpPr>
          <p:cNvPr id="4" name="Rectangle 3"/>
          <p:cNvSpPr/>
          <p:nvPr/>
        </p:nvSpPr>
        <p:spPr>
          <a:xfrm>
            <a:off x="381000" y="1828800"/>
            <a:ext cx="8382000" cy="4524315"/>
          </a:xfrm>
          <a:prstGeom prst="rect">
            <a:avLst/>
          </a:prstGeom>
        </p:spPr>
        <p:txBody>
          <a:bodyPr wrap="square">
            <a:spAutoFit/>
          </a:bodyPr>
          <a:lstStyle/>
          <a:p>
            <a:pPr algn="just"/>
            <a:r>
              <a:rPr lang="en-US" sz="2400" b="1" dirty="0">
                <a:latin typeface="Times New Roman" pitchFamily="18" charset="0"/>
                <a:cs typeface="Times New Roman" pitchFamily="18" charset="0"/>
              </a:rPr>
              <a:t>3. </a:t>
            </a:r>
            <a:r>
              <a:rPr lang="en-US" sz="2400" b="1" dirty="0" smtClean="0">
                <a:latin typeface="Times New Roman" pitchFamily="18" charset="0"/>
                <a:cs typeface="Times New Roman" pitchFamily="18" charset="0"/>
              </a:rPr>
              <a:t>Methods: </a:t>
            </a: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method provides the answers of all 'how-to' that are asked during the process.</a:t>
            </a:r>
          </a:p>
          <a:p>
            <a:pPr algn="just"/>
            <a:r>
              <a:rPr lang="en-US" sz="2400" dirty="0">
                <a:latin typeface="Times New Roman" pitchFamily="18" charset="0"/>
                <a:cs typeface="Times New Roman" pitchFamily="18" charset="0"/>
              </a:rPr>
              <a:t>It provides the technical way to implement the software.</a:t>
            </a:r>
          </a:p>
          <a:p>
            <a:pPr algn="just"/>
            <a:r>
              <a:rPr lang="en-US" sz="2400" dirty="0">
                <a:latin typeface="Times New Roman" pitchFamily="18" charset="0"/>
                <a:cs typeface="Times New Roman" pitchFamily="18" charset="0"/>
              </a:rPr>
              <a:t>It includes collection of tasks starting from communication, requirement analysis, analysis and design </a:t>
            </a:r>
            <a:r>
              <a:rPr lang="en-US" sz="2400" dirty="0" err="1">
                <a:latin typeface="Times New Roman" pitchFamily="18" charset="0"/>
                <a:cs typeface="Times New Roman" pitchFamily="18" charset="0"/>
              </a:rPr>
              <a:t>modelling</a:t>
            </a:r>
            <a:r>
              <a:rPr lang="en-US" sz="2400" dirty="0">
                <a:latin typeface="Times New Roman" pitchFamily="18" charset="0"/>
                <a:cs typeface="Times New Roman" pitchFamily="18" charset="0"/>
              </a:rPr>
              <a:t>, program construction, testing and support.</a:t>
            </a:r>
          </a:p>
          <a:p>
            <a:pPr algn="just"/>
            <a:r>
              <a:rPr lang="en-US" sz="2400" b="1" dirty="0">
                <a:latin typeface="Times New Roman" pitchFamily="18" charset="0"/>
                <a:cs typeface="Times New Roman" pitchFamily="18" charset="0"/>
              </a:rPr>
              <a:t>4. </a:t>
            </a:r>
            <a:r>
              <a:rPr lang="en-US" sz="2400" b="1" dirty="0" smtClean="0">
                <a:latin typeface="Times New Roman" pitchFamily="18" charset="0"/>
                <a:cs typeface="Times New Roman" pitchFamily="18" charset="0"/>
              </a:rPr>
              <a:t>Tools: </a:t>
            </a: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software engineering tool is an automated support for the software development.</a:t>
            </a:r>
          </a:p>
          <a:p>
            <a:pPr algn="just"/>
            <a:r>
              <a:rPr lang="en-US" sz="2400" dirty="0">
                <a:latin typeface="Times New Roman" pitchFamily="18" charset="0"/>
                <a:cs typeface="Times New Roman" pitchFamily="18" charset="0"/>
              </a:rPr>
              <a:t>The tools are integrated </a:t>
            </a:r>
            <a:r>
              <a:rPr lang="en-US" sz="2400" dirty="0" err="1">
                <a:latin typeface="Times New Roman" pitchFamily="18" charset="0"/>
                <a:cs typeface="Times New Roman" pitchFamily="18" charset="0"/>
              </a:rPr>
              <a:t>i.e</a:t>
            </a:r>
            <a:r>
              <a:rPr lang="en-US" sz="2400" dirty="0">
                <a:latin typeface="Times New Roman" pitchFamily="18" charset="0"/>
                <a:cs typeface="Times New Roman" pitchFamily="18" charset="0"/>
              </a:rPr>
              <a:t> the information created by one tool can be used by the other tool.</a:t>
            </a:r>
          </a:p>
          <a:p>
            <a:pPr algn="just"/>
            <a:r>
              <a:rPr lang="en-US" sz="2400" b="1" dirty="0">
                <a:latin typeface="Times New Roman" pitchFamily="18" charset="0"/>
                <a:cs typeface="Times New Roman" pitchFamily="18" charset="0"/>
              </a:rPr>
              <a:t>For example:</a:t>
            </a:r>
            <a:r>
              <a:rPr lang="en-US" sz="2400" dirty="0">
                <a:latin typeface="Times New Roman" pitchFamily="18" charset="0"/>
                <a:cs typeface="Times New Roman" pitchFamily="18" charset="0"/>
              </a:rPr>
              <a:t> The Microsoft publisher can be used as a web designing tool.</a:t>
            </a:r>
          </a:p>
        </p:txBody>
      </p:sp>
      <p:pic>
        <p:nvPicPr>
          <p:cNvPr id="5" name="Picture 4" descr="logo"/>
          <p:cNvPicPr/>
          <p:nvPr/>
        </p:nvPicPr>
        <p:blipFill>
          <a:blip r:embed="rId2" cstate="print"/>
          <a:srcRect/>
          <a:stretch>
            <a:fillRect/>
          </a:stretch>
        </p:blipFill>
        <p:spPr bwMode="auto">
          <a:xfrm>
            <a:off x="304800" y="228600"/>
            <a:ext cx="1447800" cy="762000"/>
          </a:xfrm>
          <a:prstGeom prst="rect">
            <a:avLst/>
          </a:prstGeom>
          <a:noFill/>
        </p:spPr>
      </p:pic>
      <p:sp>
        <p:nvSpPr>
          <p:cNvPr id="3" name="Slide Number Placeholder 2"/>
          <p:cNvSpPr>
            <a:spLocks noGrp="1"/>
          </p:cNvSpPr>
          <p:nvPr>
            <p:ph type="sldNum" sz="quarter" idx="12"/>
          </p:nvPr>
        </p:nvSpPr>
        <p:spPr/>
        <p:txBody>
          <a:bodyPr/>
          <a:lstStyle/>
          <a:p>
            <a:fld id="{6F62C5EA-EA67-4941-8B1A-2C577999F963}" type="slidenum">
              <a:rPr lang="en-US" smtClean="0"/>
              <a:t>5</a:t>
            </a:fld>
            <a:endParaRPr lang="en-US"/>
          </a:p>
        </p:txBody>
      </p:sp>
    </p:spTree>
    <p:extLst>
      <p:ext uri="{BB962C8B-B14F-4D97-AF65-F5344CB8AC3E}">
        <p14:creationId xmlns:p14="http://schemas.microsoft.com/office/powerpoint/2010/main" val="4551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 calcmode="lin" valueType="num">
                                      <p:cBhvr additive="base">
                                        <p:cTn id="2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Times New Roman" pitchFamily="18" charset="0"/>
                <a:cs typeface="Times New Roman" pitchFamily="18" charset="0"/>
              </a:rPr>
              <a:t>Process Models</a:t>
            </a:r>
            <a:endParaRPr lang="en-US" sz="40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lgn="just"/>
            <a:r>
              <a:rPr lang="en-US" b="1" dirty="0"/>
              <a:t>What is a software process model?</a:t>
            </a:r>
          </a:p>
          <a:p>
            <a:pPr algn="just"/>
            <a:r>
              <a:rPr lang="en-US" dirty="0">
                <a:latin typeface="Times New Roman" pitchFamily="18" charset="0"/>
                <a:cs typeface="Times New Roman" pitchFamily="18" charset="0"/>
              </a:rPr>
              <a:t>A software process model is an abstraction of the software development process. The models specify the stages and order of a process. So, think of this as a representation of the </a:t>
            </a:r>
            <a:r>
              <a:rPr lang="en-US" b="1" dirty="0">
                <a:latin typeface="Times New Roman" pitchFamily="18" charset="0"/>
                <a:cs typeface="Times New Roman" pitchFamily="18" charset="0"/>
              </a:rPr>
              <a:t>order of activities</a:t>
            </a:r>
            <a:r>
              <a:rPr lang="en-US" dirty="0">
                <a:latin typeface="Times New Roman" pitchFamily="18" charset="0"/>
                <a:cs typeface="Times New Roman" pitchFamily="18" charset="0"/>
              </a:rPr>
              <a:t> of the process and the </a:t>
            </a:r>
            <a:r>
              <a:rPr lang="en-US" b="1" dirty="0">
                <a:latin typeface="Times New Roman" pitchFamily="18" charset="0"/>
                <a:cs typeface="Times New Roman" pitchFamily="18" charset="0"/>
              </a:rPr>
              <a:t>sequence</a:t>
            </a:r>
            <a:r>
              <a:rPr lang="en-US" dirty="0">
                <a:latin typeface="Times New Roman" pitchFamily="18" charset="0"/>
                <a:cs typeface="Times New Roman" pitchFamily="18" charset="0"/>
              </a:rPr>
              <a:t> in which they are performed</a:t>
            </a:r>
            <a:r>
              <a:rPr lang="en-US" dirty="0"/>
              <a:t>.</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6</a:t>
            </a:fld>
            <a:endParaRPr lang="en-US"/>
          </a:p>
        </p:txBody>
      </p:sp>
    </p:spTree>
    <p:extLst>
      <p:ext uri="{BB962C8B-B14F-4D97-AF65-F5344CB8AC3E}">
        <p14:creationId xmlns:p14="http://schemas.microsoft.com/office/powerpoint/2010/main" val="221076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latin typeface="Times New Roman" pitchFamily="18" charset="0"/>
                <a:cs typeface="Times New Roman" pitchFamily="18" charset="0"/>
              </a:rPr>
              <a:t>Process Models</a:t>
            </a:r>
            <a:endParaRPr lang="en-US" dirty="0"/>
          </a:p>
        </p:txBody>
      </p:sp>
      <p:sp>
        <p:nvSpPr>
          <p:cNvPr id="3" name="Content Placeholder 2"/>
          <p:cNvSpPr>
            <a:spLocks noGrp="1"/>
          </p:cNvSpPr>
          <p:nvPr>
            <p:ph sz="quarter" idx="1"/>
          </p:nvPr>
        </p:nvSpPr>
        <p:spPr/>
        <p:txBody>
          <a:bodyPr/>
          <a:lstStyle/>
          <a:p>
            <a:pPr marL="0" indent="0" algn="just">
              <a:buNone/>
            </a:pPr>
            <a:r>
              <a:rPr lang="en-US" b="1" dirty="0"/>
              <a:t>A model will define the following:</a:t>
            </a:r>
            <a:endParaRPr lang="en-US" dirty="0"/>
          </a:p>
          <a:p>
            <a:pPr algn="just"/>
            <a:r>
              <a:rPr lang="en-US" dirty="0"/>
              <a:t>The tasks to be performed</a:t>
            </a:r>
          </a:p>
          <a:p>
            <a:pPr algn="just"/>
            <a:r>
              <a:rPr lang="en-US" dirty="0"/>
              <a:t>The input and output of each task</a:t>
            </a:r>
          </a:p>
          <a:p>
            <a:pPr algn="just"/>
            <a:r>
              <a:rPr lang="en-US" dirty="0"/>
              <a:t>The pre and post conditions for each task</a:t>
            </a:r>
          </a:p>
          <a:p>
            <a:pPr algn="just"/>
            <a:r>
              <a:rPr lang="en-US" dirty="0"/>
              <a:t>The flow and sequence of each task</a:t>
            </a:r>
          </a:p>
          <a:p>
            <a:pPr algn="just"/>
            <a:endParaRPr lang="en-US" dirty="0"/>
          </a:p>
        </p:txBody>
      </p:sp>
      <p:sp>
        <p:nvSpPr>
          <p:cNvPr id="4" name="Flowchart: Punched Tape 3"/>
          <p:cNvSpPr/>
          <p:nvPr/>
        </p:nvSpPr>
        <p:spPr>
          <a:xfrm>
            <a:off x="990600" y="4114800"/>
            <a:ext cx="7315200" cy="2362200"/>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Times New Roman" pitchFamily="18" charset="0"/>
                <a:cs typeface="Times New Roman" pitchFamily="18" charset="0"/>
              </a:rPr>
              <a:t>The goal of a software process model is to provide guidance for controlling and coordinating the tasks to achieve the end product and objectives as effectively as possible.</a:t>
            </a:r>
          </a:p>
        </p:txBody>
      </p:sp>
      <p:pic>
        <p:nvPicPr>
          <p:cNvPr id="5" name="Picture 4" descr="logo"/>
          <p:cNvPicPr/>
          <p:nvPr/>
        </p:nvPicPr>
        <p:blipFill>
          <a:blip r:embed="rId2" cstate="print"/>
          <a:srcRect/>
          <a:stretch>
            <a:fillRect/>
          </a:stretch>
        </p:blipFill>
        <p:spPr bwMode="auto">
          <a:xfrm>
            <a:off x="304800" y="228600"/>
            <a:ext cx="1447800" cy="762000"/>
          </a:xfrm>
          <a:prstGeom prst="rect">
            <a:avLst/>
          </a:prstGeom>
          <a:noFill/>
        </p:spPr>
      </p:pic>
      <p:sp>
        <p:nvSpPr>
          <p:cNvPr id="6" name="Slide Number Placeholder 5"/>
          <p:cNvSpPr>
            <a:spLocks noGrp="1"/>
          </p:cNvSpPr>
          <p:nvPr>
            <p:ph type="sldNum" sz="quarter" idx="12"/>
          </p:nvPr>
        </p:nvSpPr>
        <p:spPr/>
        <p:txBody>
          <a:bodyPr/>
          <a:lstStyle/>
          <a:p>
            <a:fld id="{6F62C5EA-EA67-4941-8B1A-2C577999F963}" type="slidenum">
              <a:rPr lang="en-US" smtClean="0"/>
              <a:t>7</a:t>
            </a:fld>
            <a:endParaRPr lang="en-US"/>
          </a:p>
        </p:txBody>
      </p:sp>
    </p:spTree>
    <p:extLst>
      <p:ext uri="{BB962C8B-B14F-4D97-AF65-F5344CB8AC3E}">
        <p14:creationId xmlns:p14="http://schemas.microsoft.com/office/powerpoint/2010/main" val="116687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What is a Software Process Model?</a:t>
            </a:r>
          </a:p>
        </p:txBody>
      </p:sp>
      <p:sp>
        <p:nvSpPr>
          <p:cNvPr id="3" name="Content Placeholder 2"/>
          <p:cNvSpPr>
            <a:spLocks noGrp="1"/>
          </p:cNvSpPr>
          <p:nvPr>
            <p:ph sz="quarter" idx="1"/>
          </p:nvPr>
        </p:nvSpPr>
        <p:spPr>
          <a:xfrm>
            <a:off x="304800" y="1447800"/>
            <a:ext cx="8503920" cy="4953000"/>
          </a:xfrm>
        </p:spPr>
        <p:txBody>
          <a:bodyPr>
            <a:noAutofit/>
          </a:bodyPr>
          <a:lstStyle/>
          <a:p>
            <a:pPr algn="just"/>
            <a:r>
              <a:rPr lang="en-US" sz="2400" dirty="0">
                <a:latin typeface="Times New Roman" panose="02020603050405020304" pitchFamily="18" charset="0"/>
                <a:cs typeface="Times New Roman" panose="02020603050405020304" pitchFamily="18" charset="0"/>
              </a:rPr>
              <a:t>Software Processes is a coherent set of activities for specifying, designing, implementing and testing software systems. A software process model is an abstract representation of a process that presents a description of a process from some particular perspective. There are many different software processes but all involve</a:t>
            </a:r>
            <a:r>
              <a:rPr lang="en-US" sz="2400" dirty="0" smtClean="0">
                <a:latin typeface="Times New Roman" panose="02020603050405020304" pitchFamily="18" charset="0"/>
                <a:cs typeface="Times New Roman" panose="02020603050405020304" pitchFamily="18" charset="0"/>
              </a:rPr>
              <a:t>:</a:t>
            </a:r>
          </a:p>
          <a:p>
            <a:r>
              <a:rPr lang="en-US" sz="2400" dirty="0">
                <a:solidFill>
                  <a:srgbClr val="FF0000"/>
                </a:solidFill>
              </a:rPr>
              <a:t>Specification – </a:t>
            </a:r>
            <a:r>
              <a:rPr lang="en-US" sz="2400" dirty="0"/>
              <a:t>defining what the system should do;</a:t>
            </a:r>
          </a:p>
          <a:p>
            <a:r>
              <a:rPr lang="en-US" sz="2400" dirty="0">
                <a:solidFill>
                  <a:srgbClr val="0070C0"/>
                </a:solidFill>
              </a:rPr>
              <a:t>Design and implementation – </a:t>
            </a:r>
            <a:r>
              <a:rPr lang="en-US" sz="2400" dirty="0"/>
              <a:t>defining the organization of the system and implementing the system;</a:t>
            </a:r>
          </a:p>
          <a:p>
            <a:r>
              <a:rPr lang="en-US" sz="2400" dirty="0">
                <a:solidFill>
                  <a:schemeClr val="accent2">
                    <a:lumMod val="60000"/>
                    <a:lumOff val="40000"/>
                  </a:schemeClr>
                </a:solidFill>
              </a:rPr>
              <a:t>Validation – </a:t>
            </a:r>
            <a:r>
              <a:rPr lang="en-US" sz="2400" dirty="0"/>
              <a:t>checking that it does what the customer wants;</a:t>
            </a:r>
          </a:p>
          <a:p>
            <a:r>
              <a:rPr lang="en-US" sz="2400" dirty="0">
                <a:solidFill>
                  <a:srgbClr val="C00000"/>
                </a:solidFill>
              </a:rPr>
              <a:t>Evolution – </a:t>
            </a:r>
            <a:r>
              <a:rPr lang="en-US" sz="2400" dirty="0"/>
              <a:t>changing the system in response to changing customer needs.</a:t>
            </a:r>
          </a:p>
          <a:p>
            <a:pPr algn="just"/>
            <a:endParaRPr lang="en-US" sz="2400"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8</a:t>
            </a:fld>
            <a:endParaRPr lang="en-US"/>
          </a:p>
        </p:txBody>
      </p:sp>
    </p:spTree>
    <p:extLst>
      <p:ext uri="{BB962C8B-B14F-4D97-AF65-F5344CB8AC3E}">
        <p14:creationId xmlns:p14="http://schemas.microsoft.com/office/powerpoint/2010/main" val="419777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latin typeface="Times New Roman" pitchFamily="18" charset="0"/>
                <a:cs typeface="Times New Roman" pitchFamily="18" charset="0"/>
              </a:rPr>
              <a:t>Process Models</a:t>
            </a:r>
            <a:endParaRPr lang="en-US" dirty="0"/>
          </a:p>
        </p:txBody>
      </p:sp>
      <p:sp>
        <p:nvSpPr>
          <p:cNvPr id="3" name="Content Placeholder 2"/>
          <p:cNvSpPr>
            <a:spLocks noGrp="1"/>
          </p:cNvSpPr>
          <p:nvPr>
            <p:ph sz="quarter" idx="1"/>
          </p:nvPr>
        </p:nvSpPr>
        <p:spPr>
          <a:xfrm>
            <a:off x="304800" y="1447800"/>
            <a:ext cx="8503920" cy="4572000"/>
          </a:xfrm>
        </p:spPr>
        <p:txBody>
          <a:bodyPr>
            <a:noAutofit/>
          </a:bodyPr>
          <a:lstStyle/>
          <a:p>
            <a:pPr algn="just"/>
            <a:r>
              <a:rPr lang="en-US" sz="2400" dirty="0">
                <a:latin typeface="Times New Roman" pitchFamily="18" charset="0"/>
                <a:cs typeface="Times New Roman" pitchFamily="18" charset="0"/>
              </a:rPr>
              <a:t>There are many kinds of process models for meeting different requirements. We refer to these as </a:t>
            </a:r>
            <a:r>
              <a:rPr lang="en-US" sz="2400" b="1" dirty="0">
                <a:latin typeface="Times New Roman" pitchFamily="18" charset="0"/>
                <a:cs typeface="Times New Roman" pitchFamily="18" charset="0"/>
              </a:rPr>
              <a:t>SDLC models</a:t>
            </a:r>
            <a:r>
              <a:rPr lang="en-US" sz="2400" dirty="0">
                <a:latin typeface="Times New Roman" pitchFamily="18" charset="0"/>
                <a:cs typeface="Times New Roman" pitchFamily="18" charset="0"/>
              </a:rPr>
              <a:t> (Software Development Life Cycle models). The most popular and important SDLC models are as follows</a:t>
            </a:r>
            <a:r>
              <a:rPr lang="en-US" sz="2400" dirty="0" smtClean="0">
                <a:latin typeface="Times New Roman" pitchFamily="18" charset="0"/>
                <a:cs typeface="Times New Roman" pitchFamily="18" charset="0"/>
              </a:rPr>
              <a:t>:</a:t>
            </a:r>
          </a:p>
          <a:p>
            <a:r>
              <a:rPr lang="en-US" sz="2400" dirty="0">
                <a:solidFill>
                  <a:srgbClr val="00B050"/>
                </a:solidFill>
                <a:latin typeface="Times New Roman" pitchFamily="18" charset="0"/>
                <a:cs typeface="Times New Roman" pitchFamily="18" charset="0"/>
              </a:rPr>
              <a:t>Waterfall model</a:t>
            </a:r>
          </a:p>
          <a:p>
            <a:r>
              <a:rPr lang="en-US" sz="2400" dirty="0">
                <a:solidFill>
                  <a:srgbClr val="00B050"/>
                </a:solidFill>
                <a:latin typeface="Times New Roman" pitchFamily="18" charset="0"/>
                <a:cs typeface="Times New Roman" pitchFamily="18" charset="0"/>
              </a:rPr>
              <a:t>V model</a:t>
            </a:r>
          </a:p>
          <a:p>
            <a:r>
              <a:rPr lang="en-US" sz="2400" dirty="0">
                <a:solidFill>
                  <a:srgbClr val="00B050"/>
                </a:solidFill>
                <a:latin typeface="Times New Roman" pitchFamily="18" charset="0"/>
                <a:cs typeface="Times New Roman" pitchFamily="18" charset="0"/>
              </a:rPr>
              <a:t>Incremental model</a:t>
            </a:r>
          </a:p>
          <a:p>
            <a:r>
              <a:rPr lang="en-US" sz="2400" dirty="0">
                <a:solidFill>
                  <a:srgbClr val="00B050"/>
                </a:solidFill>
                <a:latin typeface="Times New Roman" pitchFamily="18" charset="0"/>
                <a:cs typeface="Times New Roman" pitchFamily="18" charset="0"/>
              </a:rPr>
              <a:t>RAD model</a:t>
            </a:r>
          </a:p>
          <a:p>
            <a:r>
              <a:rPr lang="en-US" sz="2400" dirty="0">
                <a:solidFill>
                  <a:srgbClr val="00B050"/>
                </a:solidFill>
                <a:latin typeface="Times New Roman" pitchFamily="18" charset="0"/>
                <a:cs typeface="Times New Roman" pitchFamily="18" charset="0"/>
              </a:rPr>
              <a:t>Agile model</a:t>
            </a:r>
          </a:p>
          <a:p>
            <a:r>
              <a:rPr lang="en-US" sz="2400" dirty="0">
                <a:solidFill>
                  <a:srgbClr val="00B050"/>
                </a:solidFill>
                <a:latin typeface="Times New Roman" pitchFamily="18" charset="0"/>
                <a:cs typeface="Times New Roman" pitchFamily="18" charset="0"/>
              </a:rPr>
              <a:t>Iterative model</a:t>
            </a:r>
          </a:p>
          <a:p>
            <a:r>
              <a:rPr lang="en-US" sz="2400" dirty="0">
                <a:solidFill>
                  <a:srgbClr val="00B050"/>
                </a:solidFill>
                <a:latin typeface="Times New Roman" pitchFamily="18" charset="0"/>
                <a:cs typeface="Times New Roman" pitchFamily="18" charset="0"/>
              </a:rPr>
              <a:t>Prototype model</a:t>
            </a:r>
          </a:p>
          <a:p>
            <a:r>
              <a:rPr lang="en-US" sz="2400" dirty="0">
                <a:solidFill>
                  <a:srgbClr val="00B050"/>
                </a:solidFill>
                <a:latin typeface="Times New Roman" pitchFamily="18" charset="0"/>
                <a:cs typeface="Times New Roman" pitchFamily="18" charset="0"/>
              </a:rPr>
              <a:t>Spiral model</a:t>
            </a:r>
          </a:p>
          <a:p>
            <a:endParaRPr lang="en-US" sz="2400" dirty="0">
              <a:latin typeface="Times New Roman" pitchFamily="18"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9</a:t>
            </a:fld>
            <a:endParaRPr lang="en-US"/>
          </a:p>
        </p:txBody>
      </p:sp>
    </p:spTree>
    <p:extLst>
      <p:ext uri="{BB962C8B-B14F-4D97-AF65-F5344CB8AC3E}">
        <p14:creationId xmlns:p14="http://schemas.microsoft.com/office/powerpoint/2010/main" val="413518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855</TotalTime>
  <Words>2474</Words>
  <Application>Microsoft Office PowerPoint</Application>
  <PresentationFormat>On-screen Show (4:3)</PresentationFormat>
  <Paragraphs>228</Paragraphs>
  <Slides>41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 Unicode MS</vt:lpstr>
      <vt:lpstr>Algerian</vt:lpstr>
      <vt:lpstr>Calibri</vt:lpstr>
      <vt:lpstr>Georgia</vt:lpstr>
      <vt:lpstr>Times New Roman</vt:lpstr>
      <vt:lpstr>Wingdings</vt:lpstr>
      <vt:lpstr>Wingdings 2</vt:lpstr>
      <vt:lpstr>Civic</vt:lpstr>
      <vt:lpstr>Object Oriented Software Engineering</vt:lpstr>
      <vt:lpstr>Today’s Outline:</vt:lpstr>
      <vt:lpstr>              Software Engineering: A Layered Approach </vt:lpstr>
      <vt:lpstr>A Layered Technology </vt:lpstr>
      <vt:lpstr>A Layered Technology</vt:lpstr>
      <vt:lpstr>Process Models</vt:lpstr>
      <vt:lpstr>Process Models</vt:lpstr>
      <vt:lpstr>What is a Software Process Model?</vt:lpstr>
      <vt:lpstr>Process Models</vt:lpstr>
      <vt:lpstr>Factors in choosing a software process</vt:lpstr>
      <vt:lpstr>Factors in choosing a software process</vt:lpstr>
      <vt:lpstr>                Software Development Life Cycle (SDLC) </vt:lpstr>
      <vt:lpstr>Need of SDLC </vt:lpstr>
      <vt:lpstr>SDLC Cycle </vt:lpstr>
      <vt:lpstr>         The stages of SDLC are as follows: </vt:lpstr>
      <vt:lpstr>          The stages of SDLC are as follows: </vt:lpstr>
      <vt:lpstr>           The stages of SDLC are as follows: </vt:lpstr>
      <vt:lpstr>      The stages of SDLC are as follows: </vt:lpstr>
      <vt:lpstr>           The stages of SDLC are as follows: </vt:lpstr>
      <vt:lpstr>          The stages of SDLC are as follows: </vt:lpstr>
      <vt:lpstr>SDLC Models </vt:lpstr>
      <vt:lpstr>SDLC Models </vt:lpstr>
      <vt:lpstr>                The Waterfall Model</vt:lpstr>
      <vt:lpstr>The Waterfall Model</vt:lpstr>
      <vt:lpstr>   Classical Waterfall Model: </vt:lpstr>
      <vt:lpstr>Classical Waterfall Model:</vt:lpstr>
      <vt:lpstr>Classical Waterfall Model: </vt:lpstr>
      <vt:lpstr>Classical Waterfall Model:</vt:lpstr>
      <vt:lpstr>Iterative Waterfall Model:</vt:lpstr>
      <vt:lpstr>Iterative Waterfall Model:</vt:lpstr>
      <vt:lpstr>Iterative Waterfall Model:</vt:lpstr>
      <vt:lpstr>Iterative Waterfall Model:</vt:lpstr>
      <vt:lpstr>The Waterfall Model</vt:lpstr>
      <vt:lpstr>The Waterfall Model</vt:lpstr>
      <vt:lpstr>The Waterfall Model</vt:lpstr>
      <vt:lpstr>The Waterfall Model</vt:lpstr>
      <vt:lpstr>The Waterfall Model</vt:lpstr>
      <vt:lpstr>                When to use SDLC Waterfall Model? </vt:lpstr>
      <vt:lpstr>             Advantages of Waterfall model </vt:lpstr>
      <vt:lpstr>             Disadvantages  of  Waterfall model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Software Engineering</dc:title>
  <dc:creator>Windows User</dc:creator>
  <cp:lastModifiedBy>Microsoft account</cp:lastModifiedBy>
  <cp:revision>87</cp:revision>
  <dcterms:created xsi:type="dcterms:W3CDTF">2021-07-03T06:55:19Z</dcterms:created>
  <dcterms:modified xsi:type="dcterms:W3CDTF">2023-02-18T09:17:40Z</dcterms:modified>
</cp:coreProperties>
</file>