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60"/>
  </p:notesMasterIdLst>
  <p:sldIdLst>
    <p:sldId id="256" r:id="rId2"/>
    <p:sldId id="258" r:id="rId3"/>
    <p:sldId id="278" r:id="rId4"/>
    <p:sldId id="279" r:id="rId5"/>
    <p:sldId id="280" r:id="rId6"/>
    <p:sldId id="281" r:id="rId7"/>
    <p:sldId id="332" r:id="rId8"/>
    <p:sldId id="301" r:id="rId9"/>
    <p:sldId id="282" r:id="rId10"/>
    <p:sldId id="302" r:id="rId11"/>
    <p:sldId id="283" r:id="rId12"/>
    <p:sldId id="333" r:id="rId13"/>
    <p:sldId id="335" r:id="rId14"/>
    <p:sldId id="336" r:id="rId15"/>
    <p:sldId id="334" r:id="rId16"/>
    <p:sldId id="303" r:id="rId17"/>
    <p:sldId id="305" r:id="rId18"/>
    <p:sldId id="284" r:id="rId19"/>
    <p:sldId id="285" r:id="rId20"/>
    <p:sldId id="337" r:id="rId21"/>
    <p:sldId id="339" r:id="rId22"/>
    <p:sldId id="338" r:id="rId23"/>
    <p:sldId id="304" r:id="rId24"/>
    <p:sldId id="306" r:id="rId25"/>
    <p:sldId id="307" r:id="rId26"/>
    <p:sldId id="308" r:id="rId27"/>
    <p:sldId id="340" r:id="rId28"/>
    <p:sldId id="341" r:id="rId29"/>
    <p:sldId id="310" r:id="rId30"/>
    <p:sldId id="309" r:id="rId31"/>
    <p:sldId id="342" r:id="rId32"/>
    <p:sldId id="313" r:id="rId33"/>
    <p:sldId id="311" r:id="rId34"/>
    <p:sldId id="314" r:id="rId35"/>
    <p:sldId id="315" r:id="rId36"/>
    <p:sldId id="312" r:id="rId37"/>
    <p:sldId id="286" r:id="rId38"/>
    <p:sldId id="343" r:id="rId39"/>
    <p:sldId id="293" r:id="rId40"/>
    <p:sldId id="294" r:id="rId41"/>
    <p:sldId id="289" r:id="rId42"/>
    <p:sldId id="318" r:id="rId43"/>
    <p:sldId id="295" r:id="rId44"/>
    <p:sldId id="317" r:id="rId45"/>
    <p:sldId id="296" r:id="rId46"/>
    <p:sldId id="297" r:id="rId47"/>
    <p:sldId id="298" r:id="rId48"/>
    <p:sldId id="319" r:id="rId49"/>
    <p:sldId id="360" r:id="rId50"/>
    <p:sldId id="320" r:id="rId51"/>
    <p:sldId id="348" r:id="rId52"/>
    <p:sldId id="300" r:id="rId53"/>
    <p:sldId id="321" r:id="rId54"/>
    <p:sldId id="322" r:id="rId55"/>
    <p:sldId id="351" r:id="rId56"/>
    <p:sldId id="290" r:id="rId57"/>
    <p:sldId id="324" r:id="rId58"/>
    <p:sldId id="27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2/22/2023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58</a:t>
            </a:fld>
            <a:endParaRPr lang="en-US"/>
          </a:p>
        </p:txBody>
      </p:sp>
    </p:spTree>
    <p:extLst>
      <p:ext uri="{BB962C8B-B14F-4D97-AF65-F5344CB8AC3E}">
        <p14:creationId xmlns:p14="http://schemas.microsoft.com/office/powerpoint/2010/main" val="331842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6C4089F-759B-466F-9529-31866FBEE60F}" type="datetime1">
              <a:rPr lang="en-US" smtClean="0"/>
              <a:t>2/22/2023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2CAF03-1200-4015-9A25-9CAA5AB496BC}" type="datetime1">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F4EB76-BC3B-4A53-9E03-DCB281FE6946}" type="datetime1">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3703CC-C963-4E5A-9CC2-41B5072E3DCA}" type="datetime1">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5EECE56-C096-4CF4-8C02-E8CD38381089}" type="datetime1">
              <a:rPr lang="en-US" smtClean="0"/>
              <a:t>2/22/2023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F295B59-783C-4401-9D8A-14ECC8662AC9}" type="datetime1">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4E92DAD-F7FC-4930-9012-87260E32F7A6}" type="datetime1">
              <a:rPr lang="en-US" smtClean="0"/>
              <a:t>2/22/2023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9A51D4-DE89-4974-8D46-51323501EAB7}" type="datetime1">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9263114-3829-42F4-A7F2-CC8A6C2AE2CE}" type="datetime1">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ABE7B7C-E950-4B01-93F0-AB39D4E77FEE}" type="datetime1">
              <a:rPr lang="en-US" smtClean="0"/>
              <a:t>2/22/2023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94C234D-288A-44EE-9E51-D7DCB66E3005}" type="datetime1">
              <a:rPr lang="en-US" smtClean="0"/>
              <a:t>2/22/2023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1B1F19D-0BB0-4655-9F5C-4A3D4F68705D}" type="datetime1">
              <a:rPr lang="en-US" smtClean="0"/>
              <a:t>2/22/2023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tryqa.com/what-is-test-design-or-how-to-specify-test-cas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tryqa.com/what-is-v-model-advantages-disadvantages-and-when-to-use-it/" TargetMode="External"/><Relationship Id="rId7" Type="http://schemas.openxmlformats.org/officeDocument/2006/relationships/image" Target="../media/image3.png"/><Relationship Id="rId2" Type="http://schemas.openxmlformats.org/officeDocument/2006/relationships/hyperlink" Target="http://tryqa.com/what-is-waterfall-model-advantages-disadvantages-and-when-to-use-it/" TargetMode="External"/><Relationship Id="rId1" Type="http://schemas.openxmlformats.org/officeDocument/2006/relationships/slideLayout" Target="../slideLayouts/slideLayout2.xml"/><Relationship Id="rId6" Type="http://schemas.openxmlformats.org/officeDocument/2006/relationships/hyperlink" Target="http://tryqa.com/what-are-the-software-development-life-cycle-phases/" TargetMode="External"/><Relationship Id="rId5" Type="http://schemas.openxmlformats.org/officeDocument/2006/relationships/hyperlink" Target="http://tryqa.com/what-is-a-software-testing/" TargetMode="External"/><Relationship Id="rId4" Type="http://schemas.openxmlformats.org/officeDocument/2006/relationships/hyperlink" Target="http://tryqa.com/what-is-agile-model-advantages-disadvantages-and-when-to-use-i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tryqa.com/what-is-waterfall-model-advantages-disadvantages-and-when-to-use-i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software-engineering-incremental-process-model/" TargetMode="External"/><Relationship Id="rId2" Type="http://schemas.openxmlformats.org/officeDocument/2006/relationships/hyperlink" Target="https://www.geeksforgeeks.org/software-engineering-iterative-waterfall-mode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4</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What is verification and Validation</a:t>
            </a:r>
            <a:endParaRPr lang="en-US" b="1" dirty="0"/>
          </a:p>
        </p:txBody>
      </p:sp>
      <p:sp>
        <p:nvSpPr>
          <p:cNvPr id="3" name="Content Placeholder 2"/>
          <p:cNvSpPr>
            <a:spLocks noGrp="1"/>
          </p:cNvSpPr>
          <p:nvPr>
            <p:ph sz="quarter" idx="1"/>
          </p:nvPr>
        </p:nvSpPr>
        <p:spPr/>
        <p:txBody>
          <a:bodyPr/>
          <a:lstStyle/>
          <a:p>
            <a:r>
              <a:rPr lang="en-US" dirty="0" smtClean="0">
                <a:solidFill>
                  <a:srgbClr val="00B0F0"/>
                </a:solidFill>
                <a:latin typeface="Times New Roman" pitchFamily="18" charset="0"/>
                <a:cs typeface="Times New Roman" pitchFamily="18" charset="0"/>
              </a:rPr>
              <a:t>Verification: </a:t>
            </a:r>
            <a:r>
              <a:rPr lang="en-US" dirty="0" smtClean="0">
                <a:latin typeface="Times New Roman" pitchFamily="18" charset="0"/>
                <a:cs typeface="Times New Roman" pitchFamily="18" charset="0"/>
              </a:rPr>
              <a:t>It is the process of checking whether the software meets the specification.</a:t>
            </a:r>
          </a:p>
          <a:p>
            <a:endParaRPr lang="en-US" dirty="0">
              <a:latin typeface="Times New Roman" pitchFamily="18" charset="0"/>
              <a:cs typeface="Times New Roman" pitchFamily="18" charset="0"/>
            </a:endParaRPr>
          </a:p>
          <a:p>
            <a:r>
              <a:rPr lang="en-US" dirty="0" smtClean="0">
                <a:solidFill>
                  <a:srgbClr val="00B0F0"/>
                </a:solidFill>
                <a:latin typeface="Times New Roman" pitchFamily="18" charset="0"/>
                <a:cs typeface="Times New Roman" pitchFamily="18" charset="0"/>
              </a:rPr>
              <a:t>Validation: </a:t>
            </a:r>
            <a:r>
              <a:rPr lang="en-US" dirty="0" smtClean="0">
                <a:latin typeface="Times New Roman" pitchFamily="18" charset="0"/>
                <a:cs typeface="Times New Roman" pitchFamily="18" charset="0"/>
              </a:rPr>
              <a:t>Process of checking whether the specifications meets the customer needs.</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solidFill>
                  <a:srgbClr val="00B050"/>
                </a:solidFill>
                <a:latin typeface="Times New Roman" pitchFamily="18" charset="0"/>
                <a:cs typeface="Times New Roman" pitchFamily="18" charset="0"/>
              </a:rPr>
              <a:t>V-model allow you to verify and validate in parallel.</a:t>
            </a:r>
            <a:endParaRPr lang="en-US" dirty="0">
              <a:solidFill>
                <a:srgbClr val="00B05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2088936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V-model</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496344" y="1524000"/>
            <a:ext cx="5576526"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2209800"/>
            <a:ext cx="3124200" cy="3785652"/>
          </a:xfrm>
          <a:prstGeom prst="rect">
            <a:avLst/>
          </a:prstGeom>
        </p:spPr>
        <p:txBody>
          <a:bodyPr wrap="square">
            <a:spAutoFit/>
          </a:bodyPr>
          <a:lstStyle/>
          <a:p>
            <a:pPr algn="just"/>
            <a:r>
              <a:rPr lang="en-US" sz="2400" dirty="0">
                <a:latin typeface="Times New Roman" pitchFamily="18" charset="0"/>
                <a:cs typeface="Times New Roman" pitchFamily="18" charset="0"/>
              </a:rPr>
              <a:t>The </a:t>
            </a:r>
            <a:r>
              <a:rPr lang="en-US" sz="2400" dirty="0">
                <a:solidFill>
                  <a:srgbClr val="00B0F0"/>
                </a:solidFill>
                <a:latin typeface="Times New Roman" pitchFamily="18" charset="0"/>
                <a:cs typeface="Times New Roman" pitchFamily="18" charset="0"/>
              </a:rPr>
              <a:t>left side </a:t>
            </a:r>
            <a:r>
              <a:rPr lang="en-US" sz="2400" dirty="0">
                <a:latin typeface="Times New Roman" pitchFamily="18" charset="0"/>
                <a:cs typeface="Times New Roman" pitchFamily="18" charset="0"/>
              </a:rPr>
              <a:t>of the model is Software Development Life Cycle - </a:t>
            </a:r>
            <a:r>
              <a:rPr lang="en-US" sz="2400" b="1" dirty="0">
                <a:latin typeface="Times New Roman" pitchFamily="18" charset="0"/>
                <a:cs typeface="Times New Roman" pitchFamily="18" charset="0"/>
              </a:rPr>
              <a:t>SDLC</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t>
            </a:r>
            <a:r>
              <a:rPr lang="en-US" sz="2400" dirty="0">
                <a:solidFill>
                  <a:srgbClr val="00B0F0"/>
                </a:solidFill>
                <a:latin typeface="Times New Roman" pitchFamily="18" charset="0"/>
                <a:cs typeface="Times New Roman" pitchFamily="18" charset="0"/>
              </a:rPr>
              <a:t>right side </a:t>
            </a:r>
            <a:r>
              <a:rPr lang="en-US" sz="2400" dirty="0">
                <a:latin typeface="Times New Roman" pitchFamily="18" charset="0"/>
                <a:cs typeface="Times New Roman" pitchFamily="18" charset="0"/>
              </a:rPr>
              <a:t>of the model is Software Test Life Cycle - </a:t>
            </a:r>
            <a:r>
              <a:rPr lang="en-US" sz="2400" b="1" dirty="0">
                <a:latin typeface="Times New Roman" pitchFamily="18" charset="0"/>
                <a:cs typeface="Times New Roman" pitchFamily="18" charset="0"/>
              </a:rPr>
              <a:t>STLC</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t>
            </a:r>
            <a:r>
              <a:rPr lang="en-US" sz="2400" dirty="0">
                <a:solidFill>
                  <a:srgbClr val="C00000"/>
                </a:solidFill>
                <a:latin typeface="Times New Roman" pitchFamily="18" charset="0"/>
                <a:cs typeface="Times New Roman" pitchFamily="18" charset="0"/>
              </a:rPr>
              <a:t>entire figure </a:t>
            </a:r>
            <a:r>
              <a:rPr lang="en-US" sz="2400" dirty="0">
                <a:latin typeface="Times New Roman" pitchFamily="18" charset="0"/>
                <a:cs typeface="Times New Roman" pitchFamily="18" charset="0"/>
              </a:rPr>
              <a:t>looks like a V, hence the name </a:t>
            </a:r>
            <a:r>
              <a:rPr lang="en-US" sz="2400" b="1" dirty="0">
                <a:latin typeface="Times New Roman" pitchFamily="18" charset="0"/>
                <a:cs typeface="Times New Roman" pitchFamily="18" charset="0"/>
              </a:rPr>
              <a:t>V - model</a:t>
            </a:r>
            <a:endParaRPr lang="en-US" sz="2400" dirty="0">
              <a:latin typeface="Times New Roman" pitchFamily="18" charset="0"/>
              <a:cs typeface="Times New Roman" pitchFamily="18" charset="0"/>
            </a:endParaRPr>
          </a:p>
        </p:txBody>
      </p:sp>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428787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800" b="1" dirty="0">
                <a:latin typeface="Times New Roman" panose="02020603050405020304" pitchFamily="18" charset="0"/>
                <a:cs typeface="Times New Roman" panose="02020603050405020304" pitchFamily="18" charset="0"/>
              </a:rPr>
              <a:t>P</a:t>
            </a:r>
            <a:r>
              <a:rPr lang="en-US" sz="2800" b="1" dirty="0" smtClean="0">
                <a:latin typeface="Times New Roman" panose="02020603050405020304" pitchFamily="18" charset="0"/>
                <a:cs typeface="Times New Roman" panose="02020603050405020304" pitchFamily="18" charset="0"/>
              </a:rPr>
              <a:t>hases </a:t>
            </a:r>
            <a:r>
              <a:rPr lang="en-US" sz="2800" b="1" dirty="0">
                <a:latin typeface="Times New Roman" panose="02020603050405020304" pitchFamily="18" charset="0"/>
                <a:cs typeface="Times New Roman" panose="02020603050405020304" pitchFamily="18" charset="0"/>
              </a:rPr>
              <a:t>of Verification Phase of V-model:</a:t>
            </a:r>
            <a:endParaRPr lang="en-IN" sz="28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descr="V-model"/>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405918" cy="512473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298852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800" b="1" dirty="0">
                <a:latin typeface="Times New Roman" panose="02020603050405020304" pitchFamily="18" charset="0"/>
                <a:cs typeface="Times New Roman" panose="02020603050405020304" pitchFamily="18" charset="0"/>
              </a:rPr>
              <a:t>P</a:t>
            </a:r>
            <a:r>
              <a:rPr lang="en-US" sz="2800" b="1" dirty="0" smtClean="0">
                <a:latin typeface="Times New Roman" panose="02020603050405020304" pitchFamily="18" charset="0"/>
                <a:cs typeface="Times New Roman" panose="02020603050405020304" pitchFamily="18" charset="0"/>
              </a:rPr>
              <a:t>hases </a:t>
            </a:r>
            <a:r>
              <a:rPr lang="en-US" sz="2800" b="1" dirty="0">
                <a:latin typeface="Times New Roman" panose="02020603050405020304" pitchFamily="18" charset="0"/>
                <a:cs typeface="Times New Roman" panose="02020603050405020304" pitchFamily="18" charset="0"/>
              </a:rPr>
              <a:t>of Verification Phase of V-model:</a:t>
            </a:r>
            <a:endParaRPr lang="en-IN" sz="28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3" name="Content Placeholder 2"/>
          <p:cNvSpPr>
            <a:spLocks noGrp="1"/>
          </p:cNvSpPr>
          <p:nvPr>
            <p:ph sz="quarter" idx="1"/>
          </p:nvPr>
        </p:nvSpPr>
        <p:spPr>
          <a:xfrm>
            <a:off x="152399" y="1371600"/>
            <a:ext cx="8798257" cy="4953000"/>
          </a:xfrm>
        </p:spPr>
        <p:txBody>
          <a:bodyPr>
            <a:noAutofit/>
          </a:bodyPr>
          <a:lstStyle/>
          <a:p>
            <a:pPr algn="just"/>
            <a:r>
              <a:rPr lang="en-US" sz="1800" b="1" dirty="0">
                <a:latin typeface="Times New Roman" panose="02020603050405020304" pitchFamily="18" charset="0"/>
                <a:cs typeface="Times New Roman" panose="02020603050405020304" pitchFamily="18" charset="0"/>
              </a:rPr>
              <a:t>There are the various phases of Verification Phase of V-model:</a:t>
            </a:r>
            <a:endParaRPr lang="en-US" sz="1800" b="1" dirty="0" smtClean="0">
              <a:latin typeface="Times New Roman" panose="02020603050405020304" pitchFamily="18" charset="0"/>
              <a:cs typeface="Times New Roman" panose="02020603050405020304" pitchFamily="18" charset="0"/>
            </a:endParaRPr>
          </a:p>
          <a:p>
            <a:pPr algn="just"/>
            <a:r>
              <a:rPr lang="en-US" sz="1800" b="1" dirty="0" smtClean="0">
                <a:latin typeface="Times New Roman" panose="02020603050405020304" pitchFamily="18" charset="0"/>
                <a:cs typeface="Times New Roman" panose="02020603050405020304" pitchFamily="18" charset="0"/>
              </a:rPr>
              <a:t>Business </a:t>
            </a:r>
            <a:r>
              <a:rPr lang="en-US" sz="1800" b="1" dirty="0">
                <a:latin typeface="Times New Roman" panose="02020603050405020304" pitchFamily="18" charset="0"/>
                <a:cs typeface="Times New Roman" panose="02020603050405020304" pitchFamily="18" charset="0"/>
              </a:rPr>
              <a:t>requirement analysis:</a:t>
            </a:r>
            <a:r>
              <a:rPr lang="en-US" sz="1800" dirty="0">
                <a:latin typeface="Times New Roman" panose="02020603050405020304" pitchFamily="18" charset="0"/>
                <a:cs typeface="Times New Roman" panose="02020603050405020304" pitchFamily="18" charset="0"/>
              </a:rPr>
              <a:t> This is the first step where product requirements understood from the customer's side. This phase contains detailed communication to understand customer's expectations and exact requirements.</a:t>
            </a:r>
          </a:p>
          <a:p>
            <a:pPr algn="just"/>
            <a:r>
              <a:rPr lang="en-US" sz="1800" b="1" dirty="0">
                <a:latin typeface="Times New Roman" panose="02020603050405020304" pitchFamily="18" charset="0"/>
                <a:cs typeface="Times New Roman" panose="02020603050405020304" pitchFamily="18" charset="0"/>
              </a:rPr>
              <a:t>System Design:</a:t>
            </a:r>
            <a:r>
              <a:rPr lang="en-US" sz="1800" dirty="0">
                <a:latin typeface="Times New Roman" panose="02020603050405020304" pitchFamily="18" charset="0"/>
                <a:cs typeface="Times New Roman" panose="02020603050405020304" pitchFamily="18" charset="0"/>
              </a:rPr>
              <a:t> In this stage system engineers analyze and interpret the business of the proposed system by studying the user requirements document.</a:t>
            </a:r>
          </a:p>
          <a:p>
            <a:pPr algn="just"/>
            <a:r>
              <a:rPr lang="en-US" sz="1800" b="1" dirty="0">
                <a:latin typeface="Times New Roman" panose="02020603050405020304" pitchFamily="18" charset="0"/>
                <a:cs typeface="Times New Roman" panose="02020603050405020304" pitchFamily="18" charset="0"/>
              </a:rPr>
              <a:t>Architecture Design:</a:t>
            </a:r>
            <a:r>
              <a:rPr lang="en-US" sz="1800" dirty="0">
                <a:latin typeface="Times New Roman" panose="02020603050405020304" pitchFamily="18" charset="0"/>
                <a:cs typeface="Times New Roman" panose="02020603050405020304" pitchFamily="18" charset="0"/>
              </a:rPr>
              <a:t> The baseline in selecting the architecture is that it should understand all which typically consists of the list of modules, brief functionality of each module, their interface relationships, dependencies, database tables, architecture diagrams, technology detail, etc. The integration testing model is carried out in a particular phase.</a:t>
            </a:r>
          </a:p>
          <a:p>
            <a:pPr algn="just"/>
            <a:r>
              <a:rPr lang="en-US" sz="1800" b="1" dirty="0">
                <a:latin typeface="Times New Roman" panose="02020603050405020304" pitchFamily="18" charset="0"/>
                <a:cs typeface="Times New Roman" panose="02020603050405020304" pitchFamily="18" charset="0"/>
              </a:rPr>
              <a:t>Module Design:</a:t>
            </a:r>
            <a:r>
              <a:rPr lang="en-US" sz="1800" dirty="0">
                <a:latin typeface="Times New Roman" panose="02020603050405020304" pitchFamily="18" charset="0"/>
                <a:cs typeface="Times New Roman" panose="02020603050405020304" pitchFamily="18" charset="0"/>
              </a:rPr>
              <a:t> In the module design phase, the system breaks down into small modules. The detailed design of the modules is specified, which is known as Low-Level Design</a:t>
            </a:r>
          </a:p>
          <a:p>
            <a:pPr algn="just"/>
            <a:r>
              <a:rPr lang="en-US" sz="1800" b="1" dirty="0">
                <a:latin typeface="Times New Roman" panose="02020603050405020304" pitchFamily="18" charset="0"/>
                <a:cs typeface="Times New Roman" panose="02020603050405020304" pitchFamily="18" charset="0"/>
              </a:rPr>
              <a:t>Coding Phase:</a:t>
            </a:r>
            <a:r>
              <a:rPr lang="en-US" sz="1800" dirty="0">
                <a:latin typeface="Times New Roman" panose="02020603050405020304" pitchFamily="18" charset="0"/>
                <a:cs typeface="Times New Roman" panose="02020603050405020304" pitchFamily="18" charset="0"/>
              </a:rPr>
              <a:t> After designing, the coding phase is started. Based on the requirements, a suitable programming language is decided. There are some guidelines and standards for coding. Before checking in the repository, the final build is optimized for better performance, and the code goes through many code reviews to check the performance.</a:t>
            </a:r>
          </a:p>
        </p:txBody>
      </p:sp>
      <p:sp>
        <p:nvSpPr>
          <p:cNvPr id="5" name="Slide Number Placeholder 4"/>
          <p:cNvSpPr>
            <a:spLocks noGrp="1"/>
          </p:cNvSpPr>
          <p:nvPr>
            <p:ph type="sldNum" sz="quarter" idx="12"/>
          </p:nvPr>
        </p:nvSpPr>
        <p:spPr/>
        <p:txBody>
          <a:bodyPr/>
          <a:lstStyle/>
          <a:p>
            <a:fld id="{6F62C5EA-EA67-4941-8B1A-2C577999F963}" type="slidenum">
              <a:rPr lang="en-US" smtClean="0"/>
              <a:t>13</a:t>
            </a:fld>
            <a:endParaRPr lang="en-US"/>
          </a:p>
        </p:txBody>
      </p:sp>
    </p:spTree>
    <p:extLst>
      <p:ext uri="{BB962C8B-B14F-4D97-AF65-F5344CB8AC3E}">
        <p14:creationId xmlns:p14="http://schemas.microsoft.com/office/powerpoint/2010/main" val="1472100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800" b="1" dirty="0">
                <a:latin typeface="Times New Roman" panose="02020603050405020304" pitchFamily="18" charset="0"/>
                <a:cs typeface="Times New Roman" panose="02020603050405020304" pitchFamily="18" charset="0"/>
              </a:rPr>
              <a:t>P</a:t>
            </a:r>
            <a:r>
              <a:rPr lang="en-US" sz="2800" b="1" dirty="0" smtClean="0">
                <a:latin typeface="Times New Roman" panose="02020603050405020304" pitchFamily="18" charset="0"/>
                <a:cs typeface="Times New Roman" panose="02020603050405020304" pitchFamily="18" charset="0"/>
              </a:rPr>
              <a:t>hases </a:t>
            </a:r>
            <a:r>
              <a:rPr lang="en-US" sz="2800" b="1" dirty="0">
                <a:latin typeface="Times New Roman" panose="02020603050405020304" pitchFamily="18" charset="0"/>
                <a:cs typeface="Times New Roman" panose="02020603050405020304" pitchFamily="18" charset="0"/>
              </a:rPr>
              <a:t>of </a:t>
            </a:r>
            <a:r>
              <a:rPr lang="en-IN" sz="2800" b="1" dirty="0"/>
              <a:t>Validation</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Phase of V-model:</a:t>
            </a:r>
            <a:endParaRPr lang="en-IN" sz="28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3" name="Content Placeholder 2"/>
          <p:cNvSpPr>
            <a:spLocks noGrp="1"/>
          </p:cNvSpPr>
          <p:nvPr>
            <p:ph sz="quarter" idx="1"/>
          </p:nvPr>
        </p:nvSpPr>
        <p:spPr>
          <a:xfrm>
            <a:off x="274456" y="1371600"/>
            <a:ext cx="8503920" cy="4572000"/>
          </a:xfrm>
        </p:spPr>
        <p:txBody>
          <a:bodyPr>
            <a:noAutofit/>
          </a:bodyPr>
          <a:lstStyle/>
          <a:p>
            <a:r>
              <a:rPr lang="en-US" sz="1800" b="1" dirty="0">
                <a:latin typeface="Times New Roman" panose="02020603050405020304" pitchFamily="18" charset="0"/>
                <a:cs typeface="Times New Roman" panose="02020603050405020304" pitchFamily="18" charset="0"/>
              </a:rPr>
              <a:t>There are the various phases of Validation Phase of V-model:</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Unit Testing:</a:t>
            </a:r>
            <a:r>
              <a:rPr lang="en-US" sz="1800" dirty="0">
                <a:latin typeface="Times New Roman" panose="02020603050405020304" pitchFamily="18" charset="0"/>
                <a:cs typeface="Times New Roman" panose="02020603050405020304" pitchFamily="18" charset="0"/>
              </a:rPr>
              <a:t> In the V-Model, Unit Test Plans (UTPs) are developed during the module design phase. These UTPs are executed to eliminate errors at code level or unit level. A unit is the smallest entity which can independently exist, e.g., a program module. Unit testing verifies that the smallest entity can function correctly when isolated from the rest of the codes/ units.</a:t>
            </a:r>
          </a:p>
          <a:p>
            <a:r>
              <a:rPr lang="en-US" sz="1800" b="1" dirty="0">
                <a:latin typeface="Times New Roman" panose="02020603050405020304" pitchFamily="18" charset="0"/>
                <a:cs typeface="Times New Roman" panose="02020603050405020304" pitchFamily="18" charset="0"/>
              </a:rPr>
              <a:t>Integration Testing:</a:t>
            </a:r>
            <a:r>
              <a:rPr lang="en-US" sz="1800" dirty="0">
                <a:latin typeface="Times New Roman" panose="02020603050405020304" pitchFamily="18" charset="0"/>
                <a:cs typeface="Times New Roman" panose="02020603050405020304" pitchFamily="18" charset="0"/>
              </a:rPr>
              <a:t> Integration Test Plans are developed during the Architectural Design Phase. These tests verify that groups created and tested independently can coexist and communicate among themselves.</a:t>
            </a:r>
          </a:p>
          <a:p>
            <a:r>
              <a:rPr lang="en-US" sz="1800" b="1" dirty="0">
                <a:latin typeface="Times New Roman" panose="02020603050405020304" pitchFamily="18" charset="0"/>
                <a:cs typeface="Times New Roman" panose="02020603050405020304" pitchFamily="18" charset="0"/>
              </a:rPr>
              <a:t>System Testing:</a:t>
            </a:r>
            <a:r>
              <a:rPr lang="en-US" sz="1800" dirty="0">
                <a:latin typeface="Times New Roman" panose="02020603050405020304" pitchFamily="18" charset="0"/>
                <a:cs typeface="Times New Roman" panose="02020603050405020304" pitchFamily="18" charset="0"/>
              </a:rPr>
              <a:t> System Tests Plans are developed during System Design Phase. Unlike Unit and Integration Test Plans, System Tests Plans are composed by the </a:t>
            </a:r>
            <a:r>
              <a:rPr lang="en-US" sz="1800" dirty="0" err="1">
                <a:latin typeface="Times New Roman" panose="02020603050405020304" pitchFamily="18" charset="0"/>
                <a:cs typeface="Times New Roman" panose="02020603050405020304" pitchFamily="18" charset="0"/>
              </a:rPr>
              <a:t>client?s</a:t>
            </a:r>
            <a:r>
              <a:rPr lang="en-US" sz="1800" dirty="0">
                <a:latin typeface="Times New Roman" panose="02020603050405020304" pitchFamily="18" charset="0"/>
                <a:cs typeface="Times New Roman" panose="02020603050405020304" pitchFamily="18" charset="0"/>
              </a:rPr>
              <a:t> business team. System Test ensures that expectations from an application developer are met.</a:t>
            </a:r>
          </a:p>
          <a:p>
            <a:r>
              <a:rPr lang="en-US" sz="1800" b="1" dirty="0">
                <a:latin typeface="Times New Roman" panose="02020603050405020304" pitchFamily="18" charset="0"/>
                <a:cs typeface="Times New Roman" panose="02020603050405020304" pitchFamily="18" charset="0"/>
              </a:rPr>
              <a:t>Acceptance Testing:</a:t>
            </a:r>
            <a:r>
              <a:rPr lang="en-US" sz="1800" dirty="0">
                <a:latin typeface="Times New Roman" panose="02020603050405020304" pitchFamily="18" charset="0"/>
                <a:cs typeface="Times New Roman" panose="02020603050405020304" pitchFamily="18" charset="0"/>
              </a:rPr>
              <a:t> Acceptance testing is related to the business requirement analysis part. It includes testing the software product in user atmosphere. Acceptance tests reveal the compatibility problems with the different systems, which is available within the user atmosphere. It conjointly discovers the non-functional problems like load and performance defects within the real user atmosphere.</a:t>
            </a:r>
          </a:p>
        </p:txBody>
      </p:sp>
      <p:sp>
        <p:nvSpPr>
          <p:cNvPr id="5" name="Slide Number Placeholder 4"/>
          <p:cNvSpPr>
            <a:spLocks noGrp="1"/>
          </p:cNvSpPr>
          <p:nvPr>
            <p:ph type="sldNum" sz="quarter" idx="12"/>
          </p:nvPr>
        </p:nvSpPr>
        <p:spPr/>
        <p:txBody>
          <a:bodyPr/>
          <a:lstStyle/>
          <a:p>
            <a:fld id="{6F62C5EA-EA67-4941-8B1A-2C577999F963}" type="slidenum">
              <a:rPr lang="en-US" smtClean="0"/>
              <a:t>14</a:t>
            </a:fld>
            <a:endParaRPr lang="en-US"/>
          </a:p>
        </p:txBody>
      </p:sp>
    </p:spTree>
    <p:extLst>
      <p:ext uri="{BB962C8B-B14F-4D97-AF65-F5344CB8AC3E}">
        <p14:creationId xmlns:p14="http://schemas.microsoft.com/office/powerpoint/2010/main" val="4065698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When to use V-Model</a:t>
            </a:r>
            <a:r>
              <a:rPr lang="en-US" dirty="0" smtClean="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sz="quarter" idx="1"/>
          </p:nvPr>
        </p:nvSpPr>
        <p:spPr>
          <a:xfrm>
            <a:off x="268770" y="1524000"/>
            <a:ext cx="8503920" cy="4572000"/>
          </a:xfrm>
        </p:spPr>
        <p:txBody>
          <a:bodyPr/>
          <a:lstStyle/>
          <a:p>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the requirement is well defined and not ambiguous.</a:t>
            </a:r>
          </a:p>
          <a:p>
            <a:r>
              <a:rPr lang="en-US" dirty="0">
                <a:latin typeface="Times New Roman" panose="02020603050405020304" pitchFamily="18" charset="0"/>
                <a:cs typeface="Times New Roman" panose="02020603050405020304" pitchFamily="18" charset="0"/>
              </a:rPr>
              <a:t>The V-shaped model should be used for small to medium-sized projects where requirements are clearly defined and fixed.</a:t>
            </a:r>
          </a:p>
          <a:p>
            <a:r>
              <a:rPr lang="en-US" dirty="0">
                <a:latin typeface="Times New Roman" panose="02020603050405020304" pitchFamily="18" charset="0"/>
                <a:cs typeface="Times New Roman" panose="02020603050405020304" pitchFamily="18" charset="0"/>
              </a:rPr>
              <a:t>The V-shaped model should be chosen when sample technical resources are available with essential technical expertise.</a:t>
            </a:r>
          </a:p>
          <a:p>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15</a:t>
            </a:fld>
            <a:endParaRPr lang="en-US"/>
          </a:p>
        </p:txBody>
      </p:sp>
    </p:spTree>
    <p:extLst>
      <p:ext uri="{BB962C8B-B14F-4D97-AF65-F5344CB8AC3E}">
        <p14:creationId xmlns:p14="http://schemas.microsoft.com/office/powerpoint/2010/main" val="516874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V-model</a:t>
            </a:r>
            <a:endParaRPr lang="en-US" dirty="0"/>
          </a:p>
        </p:txBody>
      </p:sp>
      <p:sp>
        <p:nvSpPr>
          <p:cNvPr id="3" name="Content Placeholder 2"/>
          <p:cNvSpPr>
            <a:spLocks noGrp="1"/>
          </p:cNvSpPr>
          <p:nvPr>
            <p:ph sz="quarter" idx="1"/>
          </p:nvPr>
        </p:nvSpPr>
        <p:spPr/>
        <p:txBody>
          <a:bodyPr>
            <a:normAutofit lnSpcReduction="10000"/>
          </a:bodyPr>
          <a:lstStyle/>
          <a:p>
            <a:r>
              <a:rPr lang="en-US" b="1" dirty="0">
                <a:latin typeface="Times New Roman" pitchFamily="18" charset="0"/>
                <a:cs typeface="Times New Roman" pitchFamily="18" charset="0"/>
              </a:rPr>
              <a:t>Advantages of V-model: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Simple and easy to use.</a:t>
            </a:r>
          </a:p>
          <a:p>
            <a:r>
              <a:rPr lang="en-US" dirty="0">
                <a:latin typeface="Times New Roman" pitchFamily="18" charset="0"/>
                <a:cs typeface="Times New Roman" pitchFamily="18" charset="0"/>
              </a:rPr>
              <a:t>Testing activities like planning, </a:t>
            </a:r>
            <a:r>
              <a:rPr lang="en-US" b="1" dirty="0">
                <a:latin typeface="Times New Roman" pitchFamily="18" charset="0"/>
                <a:cs typeface="Times New Roman" pitchFamily="18" charset="0"/>
                <a:hlinkClick r:id="rId2" tooltip="What is Test design?"/>
              </a:rPr>
              <a:t>test designing</a:t>
            </a:r>
            <a:r>
              <a:rPr lang="en-US" dirty="0">
                <a:latin typeface="Times New Roman" pitchFamily="18" charset="0"/>
                <a:cs typeface="Times New Roman" pitchFamily="18" charset="0"/>
              </a:rPr>
              <a:t> happens well before coding. This saves a lot of time. Hence higher chance of success over the waterfall model.</a:t>
            </a:r>
          </a:p>
          <a:p>
            <a:r>
              <a:rPr lang="en-US" dirty="0">
                <a:latin typeface="Times New Roman" pitchFamily="18" charset="0"/>
                <a:cs typeface="Times New Roman" pitchFamily="18" charset="0"/>
              </a:rPr>
              <a:t>Proactive defect tracking – that is defects are found at early stage.</a:t>
            </a:r>
          </a:p>
          <a:p>
            <a:r>
              <a:rPr lang="en-US" dirty="0">
                <a:latin typeface="Times New Roman" pitchFamily="18" charset="0"/>
                <a:cs typeface="Times New Roman" pitchFamily="18" charset="0"/>
              </a:rPr>
              <a:t>Avoids the downward flow of the defects.</a:t>
            </a:r>
          </a:p>
          <a:p>
            <a:r>
              <a:rPr lang="en-US" dirty="0">
                <a:latin typeface="Times New Roman" pitchFamily="18" charset="0"/>
                <a:cs typeface="Times New Roman" pitchFamily="18" charset="0"/>
              </a:rPr>
              <a:t>Works well for small projects where requirements are easily understood.</a:t>
            </a:r>
          </a:p>
          <a:p>
            <a:endParaRPr lang="en-US" dirty="0">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16</a:t>
            </a:fld>
            <a:endParaRPr lang="en-US"/>
          </a:p>
        </p:txBody>
      </p:sp>
    </p:spTree>
    <p:extLst>
      <p:ext uri="{BB962C8B-B14F-4D97-AF65-F5344CB8AC3E}">
        <p14:creationId xmlns:p14="http://schemas.microsoft.com/office/powerpoint/2010/main" val="3053872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V-model</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800" b="1" dirty="0">
                <a:latin typeface="Times New Roman" pitchFamily="18" charset="0"/>
                <a:cs typeface="Times New Roman" pitchFamily="18" charset="0"/>
              </a:rPr>
              <a:t>Disadvantages of V-model:</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Very rigid and least flexible.</a:t>
            </a:r>
          </a:p>
          <a:p>
            <a:pPr algn="just"/>
            <a:r>
              <a:rPr lang="en-US" sz="2800" dirty="0">
                <a:latin typeface="Times New Roman" pitchFamily="18" charset="0"/>
                <a:cs typeface="Times New Roman" pitchFamily="18" charset="0"/>
              </a:rPr>
              <a:t>Software is developed during the implementation phase, so no early prototypes of the software are produced.</a:t>
            </a:r>
          </a:p>
          <a:p>
            <a:pPr algn="just"/>
            <a:r>
              <a:rPr lang="en-US" sz="2800" dirty="0">
                <a:latin typeface="Times New Roman" pitchFamily="18" charset="0"/>
                <a:cs typeface="Times New Roman" pitchFamily="18" charset="0"/>
              </a:rPr>
              <a:t>If any changes happen in midway, then the test documents along with requirement documents has to be updated</a:t>
            </a:r>
            <a:r>
              <a:rPr lang="en-US" sz="2800" dirty="0" smtClean="0">
                <a:latin typeface="Times New Roman" pitchFamily="18" charset="0"/>
                <a:cs typeface="Times New Roman" pitchFamily="18" charset="0"/>
              </a:rPr>
              <a:t>.</a:t>
            </a:r>
          </a:p>
          <a:p>
            <a:pPr marL="0" indent="0" algn="just">
              <a:buNone/>
            </a:pP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17</a:t>
            </a:fld>
            <a:endParaRPr lang="en-US"/>
          </a:p>
        </p:txBody>
      </p:sp>
    </p:spTree>
    <p:extLst>
      <p:ext uri="{BB962C8B-B14F-4D97-AF65-F5344CB8AC3E}">
        <p14:creationId xmlns:p14="http://schemas.microsoft.com/office/powerpoint/2010/main" val="47843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IV. Incremental Model</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lgn="just"/>
            <a:r>
              <a:rPr lang="en-US" dirty="0">
                <a:latin typeface="Times New Roman" pitchFamily="18" charset="0"/>
                <a:cs typeface="Times New Roman" pitchFamily="18" charset="0"/>
              </a:rPr>
              <a:t>In incremental model the whole requirement is divided into various builds. Multiple development cycles take place here, making the life cycle a </a:t>
            </a:r>
            <a:r>
              <a:rPr lang="en-US" b="1" dirty="0">
                <a:latin typeface="Times New Roman" pitchFamily="18" charset="0"/>
                <a:cs typeface="Times New Roman" pitchFamily="18" charset="0"/>
                <a:hlinkClick r:id="rId2" tooltip="What is Waterfall model- advantages, disadvantages and when to use it?"/>
              </a:rPr>
              <a:t>“multi-waterfall” cycle</a:t>
            </a:r>
            <a:r>
              <a:rPr lang="en-US" dirty="0">
                <a:latin typeface="Times New Roman" pitchFamily="18" charset="0"/>
                <a:cs typeface="Times New Roman" pitchFamily="18" charset="0"/>
              </a:rPr>
              <a:t>.  Cycles are divided up into smaller, more easily managed modules. Incremental model is a type of software development model like </a:t>
            </a:r>
            <a:r>
              <a:rPr lang="en-US" b="1" dirty="0">
                <a:latin typeface="Times New Roman" pitchFamily="18" charset="0"/>
                <a:cs typeface="Times New Roman" pitchFamily="18" charset="0"/>
                <a:hlinkClick r:id="rId3"/>
              </a:rPr>
              <a:t>V-model</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hlinkClick r:id="rId4"/>
              </a:rPr>
              <a:t>Agile model</a:t>
            </a:r>
            <a:r>
              <a:rPr lang="en-US" dirty="0">
                <a:latin typeface="Times New Roman" pitchFamily="18" charset="0"/>
                <a:cs typeface="Times New Roman" pitchFamily="18" charset="0"/>
              </a:rPr>
              <a:t> etc</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In this model, each module passes through the requirements, design, implementation and </a:t>
            </a:r>
            <a:r>
              <a:rPr lang="en-US" b="1" dirty="0">
                <a:latin typeface="Times New Roman" pitchFamily="18" charset="0"/>
                <a:cs typeface="Times New Roman" pitchFamily="18" charset="0"/>
                <a:hlinkClick r:id="rId5" tooltip="software testing"/>
              </a:rPr>
              <a:t>testing</a:t>
            </a:r>
            <a:r>
              <a:rPr lang="en-US" dirty="0">
                <a:latin typeface="Times New Roman" pitchFamily="18" charset="0"/>
                <a:cs typeface="Times New Roman" pitchFamily="18" charset="0"/>
              </a:rPr>
              <a:t> phases. A working version of software is produced during the first module, so you have working software early on during the </a:t>
            </a:r>
            <a:r>
              <a:rPr lang="en-US" b="1" dirty="0">
                <a:latin typeface="Times New Roman" pitchFamily="18" charset="0"/>
                <a:cs typeface="Times New Roman" pitchFamily="18" charset="0"/>
                <a:hlinkClick r:id="rId6" tooltip="What are the Software Development Life Cycle phases?"/>
              </a:rPr>
              <a:t>software life cycle</a:t>
            </a:r>
            <a:r>
              <a:rPr lang="en-US" dirty="0">
                <a:latin typeface="Times New Roman" pitchFamily="18" charset="0"/>
                <a:cs typeface="Times New Roman" pitchFamily="18" charset="0"/>
              </a:rPr>
              <a:t>. Each subsequent release of the module adds function to the previous release. The process continues till the complete system is achieved.</a:t>
            </a:r>
          </a:p>
        </p:txBody>
      </p:sp>
      <p:pic>
        <p:nvPicPr>
          <p:cNvPr id="4" name="Picture 3" descr="logo"/>
          <p:cNvPicPr/>
          <p:nvPr/>
        </p:nvPicPr>
        <p:blipFill>
          <a:blip r:embed="rId7"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18</a:t>
            </a:fld>
            <a:endParaRPr lang="en-US"/>
          </a:p>
        </p:txBody>
      </p:sp>
    </p:spTree>
    <p:extLst>
      <p:ext uri="{BB962C8B-B14F-4D97-AF65-F5344CB8AC3E}">
        <p14:creationId xmlns:p14="http://schemas.microsoft.com/office/powerpoint/2010/main" val="1735628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Incremental Model</a:t>
            </a:r>
          </a:p>
        </p:txBody>
      </p:sp>
      <p:sp>
        <p:nvSpPr>
          <p:cNvPr id="4" name="AutoShape 2" descr="Incremental Model in Software Engineering - Tutorial And Ex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8"/>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5575" y="1447800"/>
            <a:ext cx="8697752" cy="4876800"/>
          </a:xfrm>
        </p:spPr>
      </p:pic>
      <p:pic>
        <p:nvPicPr>
          <p:cNvPr id="12" name="Picture 11"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19</a:t>
            </a:fld>
            <a:endParaRPr lang="en-US"/>
          </a:p>
        </p:txBody>
      </p:sp>
    </p:spTree>
    <p:extLst>
      <p:ext uri="{BB962C8B-B14F-4D97-AF65-F5344CB8AC3E}">
        <p14:creationId xmlns:p14="http://schemas.microsoft.com/office/powerpoint/2010/main" val="3057687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Today’s Outline:</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marL="0" indent="0" algn="just">
              <a:buNone/>
            </a:pPr>
            <a:r>
              <a:rPr lang="en-IN" sz="3600" b="1" dirty="0">
                <a:latin typeface="Times New Roman" pitchFamily="18" charset="0"/>
                <a:cs typeface="Times New Roman" pitchFamily="18" charset="0"/>
              </a:rPr>
              <a:t>The </a:t>
            </a:r>
            <a:r>
              <a:rPr lang="en-IN" sz="3600" b="1" dirty="0" smtClean="0">
                <a:latin typeface="Times New Roman" pitchFamily="18" charset="0"/>
                <a:cs typeface="Times New Roman" pitchFamily="18" charset="0"/>
              </a:rPr>
              <a:t>SDLC Models</a:t>
            </a:r>
          </a:p>
          <a:p>
            <a:pPr algn="just">
              <a:buFont typeface="Wingdings" pitchFamily="2" charset="2"/>
              <a:buChar char="Ø"/>
            </a:pPr>
            <a:r>
              <a:rPr lang="en-IN" sz="3600" dirty="0" smtClean="0">
                <a:solidFill>
                  <a:srgbClr val="C00000"/>
                </a:solidFill>
                <a:latin typeface="Times New Roman" pitchFamily="18" charset="0"/>
                <a:cs typeface="Times New Roman" pitchFamily="18" charset="0"/>
              </a:rPr>
              <a:t>Waterfall Model</a:t>
            </a:r>
          </a:p>
          <a:p>
            <a:pPr algn="just">
              <a:buFont typeface="Wingdings" pitchFamily="2" charset="2"/>
              <a:buChar char="Ø"/>
            </a:pPr>
            <a:r>
              <a:rPr lang="en-IN" sz="3600" dirty="0" smtClean="0">
                <a:latin typeface="Times New Roman" pitchFamily="18" charset="0"/>
                <a:cs typeface="Times New Roman" pitchFamily="18" charset="0"/>
              </a:rPr>
              <a:t>RAD Model</a:t>
            </a:r>
          </a:p>
          <a:p>
            <a:pPr algn="just">
              <a:buFont typeface="Wingdings" pitchFamily="2" charset="2"/>
              <a:buChar char="Ø"/>
            </a:pPr>
            <a:r>
              <a:rPr lang="en-IN" sz="3600" dirty="0" smtClean="0">
                <a:latin typeface="Times New Roman" pitchFamily="18" charset="0"/>
                <a:cs typeface="Times New Roman" pitchFamily="18" charset="0"/>
              </a:rPr>
              <a:t>V-Model</a:t>
            </a:r>
          </a:p>
          <a:p>
            <a:pPr algn="just">
              <a:buFont typeface="Wingdings" pitchFamily="2" charset="2"/>
              <a:buChar char="Ø"/>
            </a:pPr>
            <a:r>
              <a:rPr lang="en-IN" sz="3600" dirty="0" smtClean="0">
                <a:solidFill>
                  <a:srgbClr val="C00000"/>
                </a:solidFill>
                <a:latin typeface="Times New Roman" pitchFamily="18" charset="0"/>
                <a:cs typeface="Times New Roman" pitchFamily="18" charset="0"/>
              </a:rPr>
              <a:t>Incremental Model</a:t>
            </a:r>
          </a:p>
          <a:p>
            <a:pPr algn="just">
              <a:buFont typeface="Wingdings" pitchFamily="2" charset="2"/>
              <a:buChar char="Ø"/>
            </a:pPr>
            <a:r>
              <a:rPr lang="en-IN" sz="3600" dirty="0" smtClean="0">
                <a:latin typeface="Times New Roman" pitchFamily="18" charset="0"/>
                <a:cs typeface="Times New Roman" pitchFamily="18" charset="0"/>
              </a:rPr>
              <a:t>Iterative Model</a:t>
            </a:r>
          </a:p>
          <a:p>
            <a:pPr algn="just">
              <a:buFont typeface="Wingdings" pitchFamily="2" charset="2"/>
              <a:buChar char="Ø"/>
            </a:pPr>
            <a:r>
              <a:rPr lang="en-IN" sz="3600" dirty="0" err="1" smtClean="0">
                <a:latin typeface="Times New Roman" pitchFamily="18" charset="0"/>
                <a:cs typeface="Times New Roman" pitchFamily="18" charset="0"/>
              </a:rPr>
              <a:t>BigBang</a:t>
            </a:r>
            <a:r>
              <a:rPr lang="en-IN" sz="3600" dirty="0" smtClean="0">
                <a:latin typeface="Times New Roman" pitchFamily="18" charset="0"/>
                <a:cs typeface="Times New Roman" pitchFamily="18" charset="0"/>
              </a:rPr>
              <a:t> Model</a:t>
            </a:r>
          </a:p>
          <a:p>
            <a:pPr algn="just">
              <a:buFont typeface="Wingdings" pitchFamily="2" charset="2"/>
              <a:buChar char="Ø"/>
            </a:pPr>
            <a:r>
              <a:rPr lang="en-IN" sz="3600" dirty="0">
                <a:solidFill>
                  <a:srgbClr val="C00000"/>
                </a:solidFill>
                <a:latin typeface="Times New Roman" pitchFamily="18" charset="0"/>
                <a:cs typeface="Times New Roman" pitchFamily="18" charset="0"/>
              </a:rPr>
              <a:t>Agile Model</a:t>
            </a:r>
          </a:p>
          <a:p>
            <a:pPr algn="just">
              <a:buFont typeface="Wingdings" pitchFamily="2" charset="2"/>
              <a:buChar char="Ø"/>
            </a:pPr>
            <a:r>
              <a:rPr lang="en-IN" sz="3600" dirty="0" smtClean="0">
                <a:solidFill>
                  <a:srgbClr val="C00000"/>
                </a:solidFill>
                <a:latin typeface="Times New Roman" pitchFamily="18" charset="0"/>
                <a:cs typeface="Times New Roman" pitchFamily="18" charset="0"/>
              </a:rPr>
              <a:t>Prototype Model</a:t>
            </a:r>
          </a:p>
          <a:p>
            <a:pPr algn="just">
              <a:buFont typeface="Wingdings" pitchFamily="2" charset="2"/>
              <a:buChar char="Ø"/>
            </a:pPr>
            <a:r>
              <a:rPr lang="en-IN" sz="3600" dirty="0" smtClean="0">
                <a:solidFill>
                  <a:srgbClr val="C00000"/>
                </a:solidFill>
                <a:latin typeface="Times New Roman" pitchFamily="18" charset="0"/>
                <a:cs typeface="Times New Roman" pitchFamily="18" charset="0"/>
              </a:rPr>
              <a:t>Spiral Model</a:t>
            </a:r>
            <a:endParaRPr lang="en-US" sz="3600"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19127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latin typeface="Times New Roman" panose="02020603050405020304" pitchFamily="18" charset="0"/>
                <a:cs typeface="Times New Roman" panose="02020603050405020304" pitchFamily="18" charset="0"/>
              </a:rPr>
              <a:t>The various phases of incremental model </a:t>
            </a: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are </a:t>
            </a:r>
            <a:r>
              <a:rPr lang="en-US" sz="2800" b="1" dirty="0">
                <a:latin typeface="Times New Roman" panose="02020603050405020304" pitchFamily="18" charset="0"/>
                <a:cs typeface="Times New Roman" panose="02020603050405020304" pitchFamily="18" charset="0"/>
              </a:rPr>
              <a:t>as follows</a:t>
            </a:r>
            <a:r>
              <a:rPr lang="en-US" sz="2800" b="1" dirty="0" smtClean="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76200" y="1371600"/>
            <a:ext cx="8915400" cy="5029200"/>
          </a:xfrm>
        </p:spPr>
        <p:txBody>
          <a:bodyPr>
            <a:noAutofit/>
          </a:bodyPr>
          <a:lstStyle/>
          <a:p>
            <a:pPr algn="just"/>
            <a:r>
              <a:rPr lang="en-US" sz="2400" b="1" dirty="0">
                <a:latin typeface="Times New Roman" panose="02020603050405020304" pitchFamily="18" charset="0"/>
                <a:cs typeface="Times New Roman" panose="02020603050405020304" pitchFamily="18" charset="0"/>
              </a:rPr>
              <a:t>1. Requirement analysis:</a:t>
            </a:r>
            <a:r>
              <a:rPr lang="en-US" sz="2400" dirty="0">
                <a:latin typeface="Times New Roman" panose="02020603050405020304" pitchFamily="18" charset="0"/>
                <a:cs typeface="Times New Roman" panose="02020603050405020304" pitchFamily="18" charset="0"/>
              </a:rPr>
              <a:t> In the first phase of the incremental model, the product analysis expertise identifies the requirements. And the system functional requirements are understood by the requirement analysis team. To develop the software under the incremental model, this phase performs a crucial role.</a:t>
            </a:r>
          </a:p>
          <a:p>
            <a:pPr algn="just"/>
            <a:r>
              <a:rPr lang="en-US" sz="2400" b="1" dirty="0">
                <a:latin typeface="Times New Roman" panose="02020603050405020304" pitchFamily="18" charset="0"/>
                <a:cs typeface="Times New Roman" panose="02020603050405020304" pitchFamily="18" charset="0"/>
              </a:rPr>
              <a:t>2. Design &amp; Development:</a:t>
            </a:r>
            <a:r>
              <a:rPr lang="en-US" sz="2400" dirty="0">
                <a:latin typeface="Times New Roman" panose="02020603050405020304" pitchFamily="18" charset="0"/>
                <a:cs typeface="Times New Roman" panose="02020603050405020304" pitchFamily="18" charset="0"/>
              </a:rPr>
              <a:t> In this phase of the Incremental model of SDLC, the design of the system functionality and the development method are finished with success. When software develops new practicality, the incremental model uses style and development phase.</a:t>
            </a:r>
          </a:p>
          <a:p>
            <a:pPr algn="just"/>
            <a:r>
              <a:rPr lang="en-US" sz="2400" b="1" dirty="0">
                <a:latin typeface="Times New Roman" panose="02020603050405020304" pitchFamily="18" charset="0"/>
                <a:cs typeface="Times New Roman" panose="02020603050405020304" pitchFamily="18" charset="0"/>
              </a:rPr>
              <a:t>3. Testing:</a:t>
            </a:r>
            <a:r>
              <a:rPr lang="en-US" sz="2400" dirty="0">
                <a:latin typeface="Times New Roman" panose="02020603050405020304" pitchFamily="18" charset="0"/>
                <a:cs typeface="Times New Roman" panose="02020603050405020304" pitchFamily="18" charset="0"/>
              </a:rPr>
              <a:t> In the incremental model, the testing phase checks the performance of each existing function as well as additional functionality. In the testing phase, the various methods are used to test the behavior of each task.</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20</a:t>
            </a:fld>
            <a:endParaRPr lang="en-US"/>
          </a:p>
        </p:txBody>
      </p:sp>
    </p:spTree>
    <p:extLst>
      <p:ext uri="{BB962C8B-B14F-4D97-AF65-F5344CB8AC3E}">
        <p14:creationId xmlns:p14="http://schemas.microsoft.com/office/powerpoint/2010/main" val="2001680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latin typeface="Times New Roman" panose="02020603050405020304" pitchFamily="18" charset="0"/>
                <a:cs typeface="Times New Roman" panose="02020603050405020304" pitchFamily="18" charset="0"/>
              </a:rPr>
              <a:t>The various phases of incremental model </a:t>
            </a: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are </a:t>
            </a:r>
            <a:r>
              <a:rPr lang="en-US" sz="2800" b="1" dirty="0">
                <a:latin typeface="Times New Roman" panose="02020603050405020304" pitchFamily="18" charset="0"/>
                <a:cs typeface="Times New Roman" panose="02020603050405020304" pitchFamily="18" charset="0"/>
              </a:rPr>
              <a:t>as follows</a:t>
            </a:r>
            <a:r>
              <a:rPr lang="en-US" sz="2800" b="1" dirty="0" smtClean="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76200" y="1371600"/>
            <a:ext cx="8915400" cy="5029200"/>
          </a:xfrm>
        </p:spPr>
        <p:txBody>
          <a:bodyPr>
            <a:noAutofit/>
          </a:bodyPr>
          <a:lstStyle/>
          <a:p>
            <a:pPr algn="just"/>
            <a:r>
              <a:rPr lang="en-US" sz="2400" b="1" dirty="0" smtClean="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Testing:</a:t>
            </a:r>
            <a:r>
              <a:rPr lang="en-US" sz="2400" dirty="0">
                <a:latin typeface="Times New Roman" panose="02020603050405020304" pitchFamily="18" charset="0"/>
                <a:cs typeface="Times New Roman" panose="02020603050405020304" pitchFamily="18" charset="0"/>
              </a:rPr>
              <a:t> In the incremental model, the testing phase checks the performance of each existing function as well as additional functionality. In the testing phase, the various methods are used to test the behavior of each task.</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4. Implementation:</a:t>
            </a:r>
            <a:r>
              <a:rPr lang="en-US" sz="2400" dirty="0">
                <a:latin typeface="Times New Roman" panose="02020603050405020304" pitchFamily="18" charset="0"/>
                <a:cs typeface="Times New Roman" panose="02020603050405020304" pitchFamily="18" charset="0"/>
              </a:rPr>
              <a:t> 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endParaRPr lang="en-IN" sz="24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21</a:t>
            </a:fld>
            <a:endParaRPr lang="en-US"/>
          </a:p>
        </p:txBody>
      </p:sp>
    </p:spTree>
    <p:extLst>
      <p:ext uri="{BB962C8B-B14F-4D97-AF65-F5344CB8AC3E}">
        <p14:creationId xmlns:p14="http://schemas.microsoft.com/office/powerpoint/2010/main" val="3696408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latin typeface="Times New Roman" panose="02020603050405020304" pitchFamily="18" charset="0"/>
                <a:cs typeface="Times New Roman" panose="02020603050405020304" pitchFamily="18" charset="0"/>
              </a:rPr>
              <a:t>When we use the Incremental Model</a:t>
            </a:r>
            <a:r>
              <a:rPr lang="en-US"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r>
              <a:rPr lang="en-US" dirty="0"/>
              <a:t>When the requirements are superior.</a:t>
            </a:r>
          </a:p>
          <a:p>
            <a:r>
              <a:rPr lang="en-US" dirty="0"/>
              <a:t>A project has a lengthy development schedule.</a:t>
            </a:r>
          </a:p>
          <a:p>
            <a:r>
              <a:rPr lang="en-US" dirty="0"/>
              <a:t>When Software team are not very well skilled or trained.</a:t>
            </a:r>
          </a:p>
          <a:p>
            <a:r>
              <a:rPr lang="en-US" dirty="0"/>
              <a:t>When the customer demands a quick release of the product.</a:t>
            </a:r>
          </a:p>
          <a:p>
            <a:r>
              <a:rPr lang="en-US" dirty="0"/>
              <a:t>You can develop prioritized requirements first.</a:t>
            </a:r>
          </a:p>
          <a:p>
            <a:pPr algn="just"/>
            <a:endParaRPr lang="en-IN" sz="28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22</a:t>
            </a:fld>
            <a:endParaRPr lang="en-US"/>
          </a:p>
        </p:txBody>
      </p:sp>
    </p:spTree>
    <p:extLst>
      <p:ext uri="{BB962C8B-B14F-4D97-AF65-F5344CB8AC3E}">
        <p14:creationId xmlns:p14="http://schemas.microsoft.com/office/powerpoint/2010/main" val="465936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Incremental Model</a:t>
            </a:r>
          </a:p>
        </p:txBody>
      </p:sp>
      <p:sp>
        <p:nvSpPr>
          <p:cNvPr id="3" name="Content Placeholder 2"/>
          <p:cNvSpPr>
            <a:spLocks noGrp="1"/>
          </p:cNvSpPr>
          <p:nvPr>
            <p:ph sz="quarter" idx="1"/>
          </p:nvPr>
        </p:nvSpPr>
        <p:spPr/>
        <p:txBody>
          <a:bodyPr>
            <a:normAutofit fontScale="92500"/>
          </a:bodyPr>
          <a:lstStyle/>
          <a:p>
            <a:r>
              <a:rPr lang="en-US" b="1" dirty="0"/>
              <a:t>Advantages of Incremental model:</a:t>
            </a:r>
            <a:endParaRPr lang="en-US" dirty="0"/>
          </a:p>
          <a:p>
            <a:r>
              <a:rPr lang="en-US" dirty="0"/>
              <a:t>Generates working software quickly and early during the software life cycle.</a:t>
            </a:r>
          </a:p>
          <a:p>
            <a:r>
              <a:rPr lang="en-US" dirty="0"/>
              <a:t>This model is more flexible – less costly to change scope and requirements.</a:t>
            </a:r>
          </a:p>
          <a:p>
            <a:r>
              <a:rPr lang="en-US" dirty="0"/>
              <a:t>It is easier to test and debug during a smaller iteration.</a:t>
            </a:r>
          </a:p>
          <a:p>
            <a:r>
              <a:rPr lang="en-US" dirty="0"/>
              <a:t>In this model customer can respond to each built.</a:t>
            </a:r>
          </a:p>
          <a:p>
            <a:r>
              <a:rPr lang="en-US" dirty="0"/>
              <a:t>Lowers initial delivery cost.</a:t>
            </a:r>
          </a:p>
          <a:p>
            <a:r>
              <a:rPr lang="en-US" dirty="0"/>
              <a:t>Easier to manage risk because risky pieces are identified and handled during it’d iteration.</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23</a:t>
            </a:fld>
            <a:endParaRPr lang="en-US"/>
          </a:p>
        </p:txBody>
      </p:sp>
    </p:spTree>
    <p:extLst>
      <p:ext uri="{BB962C8B-B14F-4D97-AF65-F5344CB8AC3E}">
        <p14:creationId xmlns:p14="http://schemas.microsoft.com/office/powerpoint/2010/main" val="2596683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Incremental Model</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Disadvantages of Incremental model:</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Needs good planning and design.</a:t>
            </a:r>
          </a:p>
          <a:p>
            <a:pPr algn="just"/>
            <a:r>
              <a:rPr lang="en-US" dirty="0">
                <a:latin typeface="Times New Roman" panose="02020603050405020304" pitchFamily="18" charset="0"/>
                <a:cs typeface="Times New Roman" panose="02020603050405020304" pitchFamily="18" charset="0"/>
              </a:rPr>
              <a:t>Needs a clear and complete definition of the whole system before it can be broken down and built incrementally.</a:t>
            </a:r>
          </a:p>
          <a:p>
            <a:pPr algn="just"/>
            <a:r>
              <a:rPr lang="en-US" dirty="0">
                <a:latin typeface="Times New Roman" panose="02020603050405020304" pitchFamily="18" charset="0"/>
                <a:cs typeface="Times New Roman" panose="02020603050405020304" pitchFamily="18" charset="0"/>
              </a:rPr>
              <a:t>Total cost is higher than </a:t>
            </a:r>
            <a:r>
              <a:rPr lang="en-US" b="1" dirty="0">
                <a:latin typeface="Times New Roman" panose="02020603050405020304" pitchFamily="18" charset="0"/>
                <a:cs typeface="Times New Roman" panose="02020603050405020304" pitchFamily="18" charset="0"/>
                <a:hlinkClick r:id="rId2" tooltip="What is Waterfall model- advantages, disadvantages and when to use it?"/>
              </a:rPr>
              <a:t>waterfall</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24</a:t>
            </a:fld>
            <a:endParaRPr lang="en-US"/>
          </a:p>
        </p:txBody>
      </p:sp>
    </p:spTree>
    <p:extLst>
      <p:ext uri="{BB962C8B-B14F-4D97-AF65-F5344CB8AC3E}">
        <p14:creationId xmlns:p14="http://schemas.microsoft.com/office/powerpoint/2010/main" val="1439716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758952"/>
          </a:xfrm>
        </p:spPr>
        <p:txBody>
          <a:bodyPr>
            <a:normAutofit fontScale="90000"/>
          </a:bodyPr>
          <a:lstStyle/>
          <a:p>
            <a:r>
              <a:rPr lang="en-IN" sz="4900" b="1" dirty="0" smtClean="0">
                <a:latin typeface="Times New Roman" pitchFamily="18" charset="0"/>
                <a:cs typeface="Times New Roman" pitchFamily="18" charset="0"/>
              </a:rPr>
              <a:t>V. Iterative </a:t>
            </a:r>
            <a:r>
              <a:rPr lang="en-IN" sz="4900" b="1" dirty="0">
                <a:latin typeface="Times New Roman" pitchFamily="18" charset="0"/>
                <a:cs typeface="Times New Roman" pitchFamily="18" charset="0"/>
              </a:rPr>
              <a:t>Model</a:t>
            </a:r>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304800" y="1447800"/>
            <a:ext cx="8503920" cy="4572000"/>
          </a:xfrm>
        </p:spPr>
        <p:txBody>
          <a:bodyPr>
            <a:normAutofit lnSpcReduction="10000"/>
          </a:bodyPr>
          <a:lstStyle/>
          <a:p>
            <a:pPr algn="just"/>
            <a:r>
              <a:rPr lang="en-US" dirty="0">
                <a:latin typeface="Times New Roman" pitchFamily="18" charset="0"/>
                <a:cs typeface="Times New Roman" pitchFamily="18" charset="0"/>
              </a:rPr>
              <a:t>In this Model, you can start with some of the software specifications and develop the first version of the software. After the first version if there is a need to change the software, then a new version of the software is created with a new iteration. Every release of the Iterative Model finishes in an exact and fixed period that is called iteration.</a:t>
            </a:r>
          </a:p>
          <a:p>
            <a:pPr algn="just"/>
            <a:r>
              <a:rPr lang="en-US" dirty="0">
                <a:latin typeface="Times New Roman" pitchFamily="18" charset="0"/>
                <a:cs typeface="Times New Roman" pitchFamily="18" charset="0"/>
              </a:rPr>
              <a:t>The Iterative Model allows the accessing earlier phases, in which the variations made respectively. The final output of the project renewed at the end of the Software Development Life Cycle (SDLC) process.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25</a:t>
            </a:fld>
            <a:endParaRPr lang="en-US"/>
          </a:p>
        </p:txBody>
      </p:sp>
    </p:spTree>
    <p:extLst>
      <p:ext uri="{BB962C8B-B14F-4D97-AF65-F5344CB8AC3E}">
        <p14:creationId xmlns:p14="http://schemas.microsoft.com/office/powerpoint/2010/main" val="1585960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534400" cy="758952"/>
          </a:xfrm>
        </p:spPr>
        <p:txBody>
          <a:bodyPr>
            <a:normAutofit fontScale="90000"/>
          </a:bodyPr>
          <a:lstStyle/>
          <a:p>
            <a:r>
              <a:rPr lang="en-IN" sz="3600" dirty="0">
                <a:latin typeface="Times New Roman" pitchFamily="18" charset="0"/>
                <a:cs typeface="Times New Roman" pitchFamily="18" charset="0"/>
              </a:rPr>
              <a:t>Iterative Model</a:t>
            </a:r>
            <a:br>
              <a:rPr lang="en-IN" sz="3600" dirty="0">
                <a:latin typeface="Times New Roman" pitchFamily="18" charset="0"/>
                <a:cs typeface="Times New Roman" pitchFamily="18" charset="0"/>
              </a:rPr>
            </a:br>
            <a:endParaRPr lang="en-US" dirty="0"/>
          </a:p>
        </p:txBody>
      </p:sp>
      <p:pic>
        <p:nvPicPr>
          <p:cNvPr id="7170" name="Picture 2" descr="Iterativ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09574"/>
            <a:ext cx="7024255" cy="48344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26</a:t>
            </a:fld>
            <a:endParaRPr lang="en-US"/>
          </a:p>
        </p:txBody>
      </p:sp>
    </p:spTree>
    <p:extLst>
      <p:ext uri="{BB962C8B-B14F-4D97-AF65-F5344CB8AC3E}">
        <p14:creationId xmlns:p14="http://schemas.microsoft.com/office/powerpoint/2010/main" val="15005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170"/>
                                        </p:tgtEl>
                                      </p:cBhvr>
                                    </p:animEffect>
                                    <p:animScale>
                                      <p:cBhvr>
                                        <p:cTn id="7" dur="250" autoRev="1" fill="hold"/>
                                        <p:tgtEl>
                                          <p:spTgt spid="71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Iterative Model</a:t>
            </a:r>
            <a:endParaRPr lang="en-IN" dirty="0"/>
          </a:p>
        </p:txBody>
      </p:sp>
      <p:sp>
        <p:nvSpPr>
          <p:cNvPr id="3" name="Content Placeholder 2"/>
          <p:cNvSpPr>
            <a:spLocks noGrp="1"/>
          </p:cNvSpPr>
          <p:nvPr>
            <p:ph sz="quarter"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1. Requirement gathering &amp; analysis:</a:t>
            </a:r>
            <a:r>
              <a:rPr lang="en-US" dirty="0">
                <a:latin typeface="Times New Roman" panose="02020603050405020304" pitchFamily="18" charset="0"/>
                <a:cs typeface="Times New Roman" panose="02020603050405020304" pitchFamily="18" charset="0"/>
              </a:rPr>
              <a:t> In this phase, requirements are gathered from customers and check by an analyst whether requirements will fulfil or not. Analyst checks that need will achieve within budget or not. After all of this, the software team skips to the next phase.</a:t>
            </a:r>
          </a:p>
          <a:p>
            <a:pPr algn="just"/>
            <a:r>
              <a:rPr lang="en-US" b="1" dirty="0">
                <a:latin typeface="Times New Roman" panose="02020603050405020304" pitchFamily="18" charset="0"/>
                <a:cs typeface="Times New Roman" panose="02020603050405020304" pitchFamily="18" charset="0"/>
              </a:rPr>
              <a:t>2. Design:</a:t>
            </a:r>
            <a:r>
              <a:rPr lang="en-US" dirty="0">
                <a:latin typeface="Times New Roman" panose="02020603050405020304" pitchFamily="18" charset="0"/>
                <a:cs typeface="Times New Roman" panose="02020603050405020304" pitchFamily="18" charset="0"/>
              </a:rPr>
              <a:t> In the design phase, team design the software by the different diagrams like Data Flow diagram, activity diagram, class diagram, state transition diagram, etc</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3. Implementation:</a:t>
            </a:r>
            <a:r>
              <a:rPr lang="en-US" dirty="0">
                <a:latin typeface="Times New Roman" panose="02020603050405020304" pitchFamily="18" charset="0"/>
                <a:cs typeface="Times New Roman" panose="02020603050405020304" pitchFamily="18" charset="0"/>
              </a:rPr>
              <a:t> In the implementation, requirements are written in the coding language and transformed into computer </a:t>
            </a:r>
            <a:r>
              <a:rPr lang="en-US" dirty="0" err="1">
                <a:latin typeface="Times New Roman" panose="02020603050405020304" pitchFamily="18" charset="0"/>
                <a:cs typeface="Times New Roman" panose="02020603050405020304" pitchFamily="18" charset="0"/>
              </a:rPr>
              <a:t>programmes</a:t>
            </a:r>
            <a:r>
              <a:rPr lang="en-US" dirty="0">
                <a:latin typeface="Times New Roman" panose="02020603050405020304" pitchFamily="18" charset="0"/>
                <a:cs typeface="Times New Roman" panose="02020603050405020304" pitchFamily="18" charset="0"/>
              </a:rPr>
              <a:t> which are called Software.</a:t>
            </a:r>
          </a:p>
          <a:p>
            <a:pPr algn="just"/>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27</a:t>
            </a:fld>
            <a:endParaRPr lang="en-US"/>
          </a:p>
        </p:txBody>
      </p:sp>
    </p:spTree>
    <p:extLst>
      <p:ext uri="{BB962C8B-B14F-4D97-AF65-F5344CB8AC3E}">
        <p14:creationId xmlns:p14="http://schemas.microsoft.com/office/powerpoint/2010/main" val="1083675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Iterative Model</a:t>
            </a:r>
            <a:endParaRPr lang="en-IN" dirty="0"/>
          </a:p>
        </p:txBody>
      </p:sp>
      <p:sp>
        <p:nvSpPr>
          <p:cNvPr id="3" name="Content Placeholder 2"/>
          <p:cNvSpPr>
            <a:spLocks noGrp="1"/>
          </p:cNvSpPr>
          <p:nvPr>
            <p:ph sz="quarter" idx="1"/>
          </p:nvPr>
        </p:nvSpPr>
        <p:spPr/>
        <p:txBody>
          <a:bodyPr>
            <a:normAutofit/>
          </a:bodyPr>
          <a:lstStyle/>
          <a:p>
            <a:r>
              <a:rPr lang="en-US" sz="2000" b="1" dirty="0">
                <a:latin typeface="Times New Roman" panose="02020603050405020304" pitchFamily="18" charset="0"/>
                <a:cs typeface="Times New Roman" panose="02020603050405020304" pitchFamily="18" charset="0"/>
              </a:rPr>
              <a:t>4. Testing:</a:t>
            </a:r>
            <a:r>
              <a:rPr lang="en-US" sz="2000" dirty="0">
                <a:latin typeface="Times New Roman" panose="02020603050405020304" pitchFamily="18" charset="0"/>
                <a:cs typeface="Times New Roman" panose="02020603050405020304" pitchFamily="18" charset="0"/>
              </a:rPr>
              <a:t> After completing the coding phase, software testing starts using different test methods. There are many test methods, but the most common are white box, black box, and grey box test methods.</a:t>
            </a:r>
          </a:p>
          <a:p>
            <a:r>
              <a:rPr lang="en-US" sz="2000" b="1" dirty="0">
                <a:latin typeface="Times New Roman" panose="02020603050405020304" pitchFamily="18" charset="0"/>
                <a:cs typeface="Times New Roman" panose="02020603050405020304" pitchFamily="18" charset="0"/>
              </a:rPr>
              <a:t>5. Deployment:</a:t>
            </a:r>
            <a:r>
              <a:rPr lang="en-US" sz="2000" dirty="0">
                <a:latin typeface="Times New Roman" panose="02020603050405020304" pitchFamily="18" charset="0"/>
                <a:cs typeface="Times New Roman" panose="02020603050405020304" pitchFamily="18" charset="0"/>
              </a:rPr>
              <a:t> After completing all the phases, software is deployed to its work environment.</a:t>
            </a:r>
          </a:p>
          <a:p>
            <a:r>
              <a:rPr lang="en-US" sz="2000" b="1" dirty="0">
                <a:latin typeface="Times New Roman" panose="02020603050405020304" pitchFamily="18" charset="0"/>
                <a:cs typeface="Times New Roman" panose="02020603050405020304" pitchFamily="18" charset="0"/>
              </a:rPr>
              <a:t>6. Review:</a:t>
            </a:r>
            <a:r>
              <a:rPr lang="en-US" sz="2000" dirty="0">
                <a:latin typeface="Times New Roman" panose="02020603050405020304" pitchFamily="18" charset="0"/>
                <a:cs typeface="Times New Roman" panose="02020603050405020304" pitchFamily="18" charset="0"/>
              </a:rPr>
              <a:t> In this phase, after the product deployment, review phase is performed to check the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and validity of the developed product. And if there are any error found then the process starts again from the requirement gathering.</a:t>
            </a:r>
          </a:p>
          <a:p>
            <a:r>
              <a:rPr lang="en-US" sz="2000" b="1" dirty="0">
                <a:latin typeface="Times New Roman" panose="02020603050405020304" pitchFamily="18" charset="0"/>
                <a:cs typeface="Times New Roman" panose="02020603050405020304" pitchFamily="18" charset="0"/>
              </a:rPr>
              <a:t>7. Maintenance:</a:t>
            </a:r>
            <a:r>
              <a:rPr lang="en-US" sz="2000" dirty="0">
                <a:latin typeface="Times New Roman" panose="02020603050405020304" pitchFamily="18" charset="0"/>
                <a:cs typeface="Times New Roman" panose="02020603050405020304" pitchFamily="18" charset="0"/>
              </a:rPr>
              <a:t> In the maintenance phase, after deployment of the software in the working environment there may be some bugs, some errors or new updates are required. Maintenance involves debugging and new addition options.</a:t>
            </a:r>
          </a:p>
          <a:p>
            <a:endParaRPr lang="en-IN" sz="20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28</a:t>
            </a:fld>
            <a:endParaRPr lang="en-US"/>
          </a:p>
        </p:txBody>
      </p:sp>
    </p:spTree>
    <p:extLst>
      <p:ext uri="{BB962C8B-B14F-4D97-AF65-F5344CB8AC3E}">
        <p14:creationId xmlns:p14="http://schemas.microsoft.com/office/powerpoint/2010/main" val="2230197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Iterative Model</a:t>
            </a:r>
            <a:endParaRPr lang="en-US" dirty="0"/>
          </a:p>
        </p:txBody>
      </p:sp>
      <p:sp>
        <p:nvSpPr>
          <p:cNvPr id="3" name="Content Placeholder 2"/>
          <p:cNvSpPr>
            <a:spLocks noGrp="1"/>
          </p:cNvSpPr>
          <p:nvPr>
            <p:ph sz="quarter" idx="1"/>
          </p:nvPr>
        </p:nvSpPr>
        <p:spPr>
          <a:xfrm>
            <a:off x="35256" y="1371600"/>
            <a:ext cx="9108743" cy="4953000"/>
          </a:xfrm>
        </p:spPr>
        <p:txBody>
          <a:bodyPr>
            <a:noAutofit/>
          </a:bodyPr>
          <a:lstStyle/>
          <a:p>
            <a:r>
              <a:rPr lang="en-US" sz="2200" b="1" dirty="0">
                <a:latin typeface="Times New Roman" panose="02020603050405020304" pitchFamily="18" charset="0"/>
                <a:cs typeface="Times New Roman" panose="02020603050405020304" pitchFamily="18" charset="0"/>
              </a:rPr>
              <a:t>Advantages of Iterative model:</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iterative model we can only create a high-level design of the application before we actually begin to build the product and define the design solution for the entire product. Later on we can design and built a skeleton version of that, and then evolved the design based on what had been built.</a:t>
            </a:r>
          </a:p>
          <a:p>
            <a:r>
              <a:rPr lang="en-US" sz="2200" dirty="0">
                <a:latin typeface="Times New Roman" panose="02020603050405020304" pitchFamily="18" charset="0"/>
                <a:cs typeface="Times New Roman" panose="02020603050405020304" pitchFamily="18" charset="0"/>
              </a:rPr>
              <a:t>In iterative model we are building and improving the product step by step. Hence we can track the defects at early stages. This avoids the downward flow of the defects.</a:t>
            </a:r>
          </a:p>
          <a:p>
            <a:r>
              <a:rPr lang="en-US" sz="2200" dirty="0">
                <a:latin typeface="Times New Roman" panose="02020603050405020304" pitchFamily="18" charset="0"/>
                <a:cs typeface="Times New Roman" panose="02020603050405020304" pitchFamily="18" charset="0"/>
              </a:rPr>
              <a:t>In iterative model we can get the reliable user feedback. When presenting sketches and blueprints of the product to users for their feedback, we are effectively asking them to imagine how the product will work.</a:t>
            </a:r>
          </a:p>
          <a:p>
            <a:r>
              <a:rPr lang="en-US" sz="2200" dirty="0">
                <a:latin typeface="Times New Roman" panose="02020603050405020304" pitchFamily="18" charset="0"/>
                <a:cs typeface="Times New Roman" panose="02020603050405020304" pitchFamily="18" charset="0"/>
              </a:rPr>
              <a:t>In iterative model less time is spent on documenting and more time is given for designing.</a:t>
            </a:r>
          </a:p>
          <a:p>
            <a:endParaRPr lang="en-US" sz="22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29</a:t>
            </a:fld>
            <a:endParaRPr lang="en-US"/>
          </a:p>
        </p:txBody>
      </p:sp>
    </p:spTree>
    <p:extLst>
      <p:ext uri="{BB962C8B-B14F-4D97-AF65-F5344CB8AC3E}">
        <p14:creationId xmlns:p14="http://schemas.microsoft.com/office/powerpoint/2010/main" val="4095545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34400" cy="758952"/>
          </a:xfrm>
        </p:spPr>
        <p:txBody>
          <a:bodyPr>
            <a:normAutofit fontScale="90000"/>
          </a:bodyPr>
          <a:lstStyle/>
          <a:p>
            <a:r>
              <a:rPr lang="en-IN" sz="4000" b="1" dirty="0" smtClean="0">
                <a:latin typeface="Times New Roman" pitchFamily="18" charset="0"/>
                <a:cs typeface="Times New Roman" pitchFamily="18" charset="0"/>
              </a:rPr>
              <a:t>II. RAD Model</a:t>
            </a:r>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p:txBody>
          <a:bodyPr>
            <a:normAutofit/>
          </a:bodyPr>
          <a:lstStyle/>
          <a:p>
            <a:pPr algn="just"/>
            <a:r>
              <a:rPr lang="en-US" b="1" dirty="0" smtClean="0">
                <a:latin typeface="Times New Roman" pitchFamily="18" charset="0"/>
                <a:cs typeface="Times New Roman" pitchFamily="18" charset="0"/>
              </a:rPr>
              <a:t>Rapid: </a:t>
            </a:r>
            <a:r>
              <a:rPr lang="en-US" b="1" dirty="0" smtClean="0">
                <a:solidFill>
                  <a:srgbClr val="00B0F0"/>
                </a:solidFill>
                <a:latin typeface="Times New Roman" pitchFamily="18" charset="0"/>
                <a:cs typeface="Times New Roman" pitchFamily="18" charset="0"/>
              </a:rPr>
              <a:t>happening in a short time</a:t>
            </a:r>
          </a:p>
          <a:p>
            <a:pPr algn="just"/>
            <a:r>
              <a:rPr lang="en-US" dirty="0">
                <a:latin typeface="Times New Roman" pitchFamily="18" charset="0"/>
                <a:cs typeface="Times New Roman" pitchFamily="18" charset="0"/>
              </a:rPr>
              <a:t>This model was first proposed by IBM in 1980’s.</a:t>
            </a:r>
          </a:p>
          <a:p>
            <a:pPr algn="just"/>
            <a:r>
              <a:rPr lang="en-US" b="1" dirty="0" smtClean="0">
                <a:latin typeface="Times New Roman" pitchFamily="18" charset="0"/>
                <a:cs typeface="Times New Roman" pitchFamily="18" charset="0"/>
              </a:rPr>
              <a:t>RAD </a:t>
            </a:r>
            <a:r>
              <a:rPr lang="en-US" b="1" dirty="0">
                <a:latin typeface="Times New Roman" pitchFamily="18" charset="0"/>
                <a:cs typeface="Times New Roman" pitchFamily="18" charset="0"/>
              </a:rPr>
              <a:t>Model</a:t>
            </a:r>
            <a:r>
              <a:rPr lang="en-US" dirty="0">
                <a:latin typeface="Times New Roman" pitchFamily="18" charset="0"/>
                <a:cs typeface="Times New Roman" pitchFamily="18" charset="0"/>
              </a:rPr>
              <a:t> or Rapid Application Development model is a software development process based on prototyping without any specific planning. In RAD model, there is </a:t>
            </a:r>
            <a:r>
              <a:rPr lang="en-US" i="1" dirty="0">
                <a:solidFill>
                  <a:srgbClr val="FF0000"/>
                </a:solidFill>
                <a:latin typeface="Times New Roman" pitchFamily="18" charset="0"/>
                <a:cs typeface="Times New Roman" pitchFamily="18" charset="0"/>
              </a:rPr>
              <a:t>less attention paid to the planning </a:t>
            </a:r>
            <a:r>
              <a:rPr lang="en-US" dirty="0">
                <a:latin typeface="Times New Roman" pitchFamily="18" charset="0"/>
                <a:cs typeface="Times New Roman" pitchFamily="18" charset="0"/>
              </a:rPr>
              <a:t>and </a:t>
            </a:r>
            <a:r>
              <a:rPr lang="en-US" u="sng" dirty="0">
                <a:solidFill>
                  <a:srgbClr val="00B050"/>
                </a:solidFill>
                <a:latin typeface="Times New Roman" pitchFamily="18" charset="0"/>
                <a:cs typeface="Times New Roman" pitchFamily="18" charset="0"/>
              </a:rPr>
              <a:t>more priority is given to the development tasks</a:t>
            </a:r>
            <a:r>
              <a:rPr lang="en-US" dirty="0">
                <a:latin typeface="Times New Roman" pitchFamily="18" charset="0"/>
                <a:cs typeface="Times New Roman" pitchFamily="18" charset="0"/>
              </a:rPr>
              <a:t>. It targets at developing software in a short span of time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Development of each module requires basics SDLC steps like waterfall steps.</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4820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Iterative Model</a:t>
            </a:r>
            <a:endParaRPr lang="en-US" dirty="0"/>
          </a:p>
        </p:txBody>
      </p:sp>
      <p:sp>
        <p:nvSpPr>
          <p:cNvPr id="3" name="Content Placeholder 2"/>
          <p:cNvSpPr>
            <a:spLocks noGrp="1"/>
          </p:cNvSpPr>
          <p:nvPr>
            <p:ph sz="quarter" idx="1"/>
          </p:nvPr>
        </p:nvSpPr>
        <p:spPr/>
        <p:txBody>
          <a:bodyPr>
            <a:normAutofit/>
          </a:bodyPr>
          <a:lstStyle/>
          <a:p>
            <a:r>
              <a:rPr lang="en-US" b="1" dirty="0"/>
              <a:t>Disadvantages of Iterative model: </a:t>
            </a:r>
            <a:endParaRPr lang="en-US" dirty="0"/>
          </a:p>
          <a:p>
            <a:r>
              <a:rPr lang="en-US" dirty="0"/>
              <a:t>Each phase of an iteration is rigid with no overlaps</a:t>
            </a:r>
          </a:p>
          <a:p>
            <a:r>
              <a:rPr lang="en-US" dirty="0"/>
              <a:t>Costly system architecture or design issues may arise because not all requirements are gathered up front for the entire lifecycle</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30</a:t>
            </a:fld>
            <a:endParaRPr lang="en-US"/>
          </a:p>
        </p:txBody>
      </p:sp>
    </p:spTree>
    <p:extLst>
      <p:ext uri="{BB962C8B-B14F-4D97-AF65-F5344CB8AC3E}">
        <p14:creationId xmlns:p14="http://schemas.microsoft.com/office/powerpoint/2010/main" val="133202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a:t>When to use iterative model</a:t>
            </a:r>
            <a:r>
              <a:rPr lang="en-US" b="1" dirty="0" smtClean="0"/>
              <a:t>:</a:t>
            </a:r>
            <a:endParaRPr lang="en-IN" dirty="0"/>
          </a:p>
        </p:txBody>
      </p:sp>
      <p:sp>
        <p:nvSpPr>
          <p:cNvPr id="3" name="Content Placeholder 2"/>
          <p:cNvSpPr>
            <a:spLocks noGrp="1"/>
          </p:cNvSpPr>
          <p:nvPr>
            <p:ph sz="quarter" idx="1"/>
          </p:nvPr>
        </p:nvSpPr>
        <p:spPr/>
        <p:txBody>
          <a:bodyPr/>
          <a:lstStyle/>
          <a:p>
            <a:pPr algn="just"/>
            <a:r>
              <a:rPr lang="en-US" b="1" dirty="0"/>
              <a:t>When to use iterative model:</a:t>
            </a:r>
            <a:endParaRPr lang="en-US" dirty="0"/>
          </a:p>
          <a:p>
            <a:pPr algn="just"/>
            <a:r>
              <a:rPr lang="en-US" dirty="0"/>
              <a:t>Requirements of the complete system are clearly defined and understood.</a:t>
            </a:r>
          </a:p>
          <a:p>
            <a:pPr algn="just"/>
            <a:r>
              <a:rPr lang="en-US" dirty="0"/>
              <a:t>When the project is big.</a:t>
            </a:r>
          </a:p>
          <a:p>
            <a:pPr algn="just"/>
            <a:r>
              <a:rPr lang="en-US" dirty="0"/>
              <a:t>Major requirements must be defined; however, some details can evolve with time.</a:t>
            </a:r>
          </a:p>
          <a:p>
            <a:pPr algn="just"/>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31</a:t>
            </a:fld>
            <a:endParaRPr lang="en-US"/>
          </a:p>
        </p:txBody>
      </p:sp>
    </p:spTree>
    <p:extLst>
      <p:ext uri="{BB962C8B-B14F-4D97-AF65-F5344CB8AC3E}">
        <p14:creationId xmlns:p14="http://schemas.microsoft.com/office/powerpoint/2010/main" val="1553221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VI. </a:t>
            </a:r>
            <a:r>
              <a:rPr lang="en-IN" sz="3600" b="1" dirty="0" err="1">
                <a:latin typeface="Times New Roman" pitchFamily="18" charset="0"/>
                <a:cs typeface="Times New Roman" pitchFamily="18" charset="0"/>
              </a:rPr>
              <a:t>BigBang</a:t>
            </a:r>
            <a:r>
              <a:rPr lang="en-IN" sz="3600" b="1" dirty="0">
                <a:latin typeface="Times New Roman" pitchFamily="18" charset="0"/>
                <a:cs typeface="Times New Roman" pitchFamily="18" charset="0"/>
              </a:rPr>
              <a:t> Model</a:t>
            </a:r>
            <a:endParaRPr lang="en-US"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According to a theory known as big bang theory the existence of this world and other stars and all those things found in the space is the result of a big blast.</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name of Big Bang model in software engineering is inspiration from the Big bang theory. </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32</a:t>
            </a:fld>
            <a:endParaRPr lang="en-US"/>
          </a:p>
        </p:txBody>
      </p:sp>
    </p:spTree>
    <p:extLst>
      <p:ext uri="{BB962C8B-B14F-4D97-AF65-F5344CB8AC3E}">
        <p14:creationId xmlns:p14="http://schemas.microsoft.com/office/powerpoint/2010/main" val="38617465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685800"/>
            <a:ext cx="8534400" cy="758952"/>
          </a:xfrm>
        </p:spPr>
        <p:txBody>
          <a:bodyPr>
            <a:noAutofit/>
          </a:bodyPr>
          <a:lstStyle/>
          <a:p>
            <a:r>
              <a:rPr lang="en-IN" sz="3200" b="1" dirty="0" err="1" smtClean="0">
                <a:latin typeface="Times New Roman" pitchFamily="18" charset="0"/>
                <a:cs typeface="Times New Roman" pitchFamily="18" charset="0"/>
              </a:rPr>
              <a:t>BigBang</a:t>
            </a:r>
            <a:r>
              <a:rPr lang="en-IN" sz="3200" b="1" dirty="0" smtClean="0">
                <a:latin typeface="Times New Roman" pitchFamily="18" charset="0"/>
                <a:cs typeface="Times New Roman" pitchFamily="18" charset="0"/>
              </a:rPr>
              <a:t> </a:t>
            </a:r>
            <a:r>
              <a:rPr lang="en-IN" sz="3200" b="1" dirty="0">
                <a:latin typeface="Times New Roman" pitchFamily="18" charset="0"/>
                <a:cs typeface="Times New Roman" pitchFamily="18" charset="0"/>
              </a:rPr>
              <a:t>Model</a:t>
            </a:r>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endParaRPr lang="en-US" sz="3200"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114800" y="1524000"/>
            <a:ext cx="488632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1752600"/>
            <a:ext cx="3810000" cy="4401205"/>
          </a:xfrm>
          <a:prstGeom prst="rect">
            <a:avLst/>
          </a:prstGeom>
        </p:spPr>
        <p:txBody>
          <a:bodyPr wrap="square">
            <a:spAutoFit/>
          </a:bodyPr>
          <a:lstStyle/>
          <a:p>
            <a:pPr algn="just"/>
            <a:r>
              <a:rPr lang="en-US" sz="2000" dirty="0">
                <a:latin typeface="Times New Roman" pitchFamily="18" charset="0"/>
                <a:cs typeface="Times New Roman" pitchFamily="18" charset="0"/>
              </a:rPr>
              <a:t>In this model, developers do not follow any specific process. Development begins with the necessary funds and efforts in the form of inputs. And the result may or may not be as per the customer's requirement, because in this model, even the customer requirements are not defined.</a:t>
            </a:r>
          </a:p>
          <a:p>
            <a:pPr algn="just"/>
            <a:r>
              <a:rPr lang="en-US" sz="2000" dirty="0">
                <a:latin typeface="Times New Roman" pitchFamily="18" charset="0"/>
                <a:cs typeface="Times New Roman" pitchFamily="18" charset="0"/>
              </a:rPr>
              <a:t>This model is ideal for small projects like academic projects or practical projects. One or two developers can work together on this model.</a:t>
            </a:r>
          </a:p>
        </p:txBody>
      </p:sp>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33</a:t>
            </a:fld>
            <a:endParaRPr lang="en-US"/>
          </a:p>
        </p:txBody>
      </p:sp>
    </p:spTree>
    <p:extLst>
      <p:ext uri="{BB962C8B-B14F-4D97-AF65-F5344CB8AC3E}">
        <p14:creationId xmlns:p14="http://schemas.microsoft.com/office/powerpoint/2010/main" val="33468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heel(1)">
                                      <p:cBhvr>
                                        <p:cTn id="7"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758952"/>
          </a:xfrm>
        </p:spPr>
        <p:txBody>
          <a:bodyPr>
            <a:normAutofit fontScale="90000"/>
          </a:bodyPr>
          <a:lstStyle/>
          <a:p>
            <a:r>
              <a:rPr lang="en-IN" sz="3600" b="1" dirty="0" err="1">
                <a:latin typeface="Times New Roman" pitchFamily="18" charset="0"/>
                <a:cs typeface="Times New Roman" pitchFamily="18" charset="0"/>
              </a:rPr>
              <a:t>BigBang</a:t>
            </a:r>
            <a:r>
              <a:rPr lang="en-IN" sz="3600" b="1" dirty="0">
                <a:latin typeface="Times New Roman" pitchFamily="18" charset="0"/>
                <a:cs typeface="Times New Roman" pitchFamily="18" charset="0"/>
              </a:rPr>
              <a:t> Model</a:t>
            </a:r>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p:txBody>
          <a:bodyPr/>
          <a:lstStyle/>
          <a:p>
            <a:pPr algn="just"/>
            <a:r>
              <a:rPr lang="en-US" b="1" dirty="0"/>
              <a:t>Advantages of Big Bang Model:</a:t>
            </a:r>
            <a:endParaRPr lang="en-US" dirty="0"/>
          </a:p>
          <a:p>
            <a:pPr algn="just"/>
            <a:r>
              <a:rPr lang="en-US" dirty="0"/>
              <a:t>The advantage of Big Bang is that it’s very simple and easy to implement. This model requires very little or no planning. There is no formal procedure are required before starting of any project so this model is easy to manage. It is ideal for repetitive or small projects with minimum risks.</a:t>
            </a:r>
          </a:p>
          <a:p>
            <a:pPr algn="just"/>
            <a:endParaRPr lang="en-US" dirty="0"/>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34</a:t>
            </a:fld>
            <a:endParaRPr lang="en-US"/>
          </a:p>
        </p:txBody>
      </p:sp>
    </p:spTree>
    <p:extLst>
      <p:ext uri="{BB962C8B-B14F-4D97-AF65-F5344CB8AC3E}">
        <p14:creationId xmlns:p14="http://schemas.microsoft.com/office/powerpoint/2010/main" val="42107280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err="1">
                <a:latin typeface="Times New Roman" pitchFamily="18" charset="0"/>
                <a:cs typeface="Times New Roman" pitchFamily="18" charset="0"/>
              </a:rPr>
              <a:t>BigBang</a:t>
            </a:r>
            <a:r>
              <a:rPr lang="en-IN" sz="3600" b="1" dirty="0">
                <a:latin typeface="Times New Roman" pitchFamily="18" charset="0"/>
                <a:cs typeface="Times New Roman" pitchFamily="18" charset="0"/>
              </a:rPr>
              <a:t> Model</a:t>
            </a:r>
            <a:endParaRPr lang="en-US" dirty="0"/>
          </a:p>
        </p:txBody>
      </p:sp>
      <p:sp>
        <p:nvSpPr>
          <p:cNvPr id="3" name="Content Placeholder 2"/>
          <p:cNvSpPr>
            <a:spLocks noGrp="1"/>
          </p:cNvSpPr>
          <p:nvPr>
            <p:ph sz="quarter" idx="1"/>
          </p:nvPr>
        </p:nvSpPr>
        <p:spPr/>
        <p:txBody>
          <a:bodyPr/>
          <a:lstStyle/>
          <a:p>
            <a:r>
              <a:rPr lang="en-US" b="1" dirty="0"/>
              <a:t>Disadvantages of Big Bang Model:</a:t>
            </a:r>
            <a:endParaRPr lang="en-US" dirty="0"/>
          </a:p>
          <a:p>
            <a:r>
              <a:rPr lang="en-US" dirty="0"/>
              <a:t>Due to there is no pre planning required before starting the project hence the Big Bang model is a very high risky model. In addition if changes in the requirements or misunderstood requirements may even lead to complete reversal or scraping of the project.</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35</a:t>
            </a:fld>
            <a:endParaRPr lang="en-US"/>
          </a:p>
        </p:txBody>
      </p:sp>
    </p:spTree>
    <p:extLst>
      <p:ext uri="{BB962C8B-B14F-4D97-AF65-F5344CB8AC3E}">
        <p14:creationId xmlns:p14="http://schemas.microsoft.com/office/powerpoint/2010/main" val="1993519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err="1">
                <a:latin typeface="Times New Roman" pitchFamily="18" charset="0"/>
                <a:cs typeface="Times New Roman" pitchFamily="18" charset="0"/>
              </a:rPr>
              <a:t>BigBang</a:t>
            </a:r>
            <a:r>
              <a:rPr lang="en-IN" sz="3600" dirty="0">
                <a:latin typeface="Times New Roman" pitchFamily="18" charset="0"/>
                <a:cs typeface="Times New Roman" pitchFamily="18" charset="0"/>
              </a:rPr>
              <a:t> Model</a:t>
            </a:r>
            <a:endParaRPr lang="en-US" dirty="0"/>
          </a:p>
        </p:txBody>
      </p:sp>
      <p:sp>
        <p:nvSpPr>
          <p:cNvPr id="3" name="Content Placeholder 2"/>
          <p:cNvSpPr>
            <a:spLocks noGrp="1"/>
          </p:cNvSpPr>
          <p:nvPr>
            <p:ph sz="quarter" idx="1"/>
          </p:nvPr>
        </p:nvSpPr>
        <p:spPr/>
        <p:txBody>
          <a:bodyPr/>
          <a:lstStyle/>
          <a:p>
            <a:pPr algn="just"/>
            <a:r>
              <a:rPr lang="en-US" b="1" dirty="0">
                <a:latin typeface="Times New Roman" pitchFamily="18" charset="0"/>
                <a:cs typeface="Times New Roman" pitchFamily="18" charset="0"/>
              </a:rPr>
              <a:t>When to use Big Bang Model?</a:t>
            </a:r>
          </a:p>
          <a:p>
            <a:pPr marL="0" indent="0" algn="just">
              <a:buNone/>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model is required when this project is small like an academic project or a practical project. This method is also used when the size of the developer team is small and when requirements are not defined, and the release date is not confirmed or given by the customer.</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36</a:t>
            </a:fld>
            <a:endParaRPr lang="en-US"/>
          </a:p>
        </p:txBody>
      </p:sp>
    </p:spTree>
    <p:extLst>
      <p:ext uri="{BB962C8B-B14F-4D97-AF65-F5344CB8AC3E}">
        <p14:creationId xmlns:p14="http://schemas.microsoft.com/office/powerpoint/2010/main" val="2753390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758952"/>
          </a:xfrm>
        </p:spPr>
        <p:txBody>
          <a:bodyPr>
            <a:normAutofit fontScale="90000"/>
          </a:bodyPr>
          <a:lstStyle/>
          <a:p>
            <a:r>
              <a:rPr lang="en-IN" sz="4000" b="1" dirty="0" smtClean="0">
                <a:latin typeface="Times New Roman" pitchFamily="18" charset="0"/>
                <a:cs typeface="Times New Roman" pitchFamily="18" charset="0"/>
              </a:rPr>
              <a:t>VII. Agile </a:t>
            </a:r>
            <a:r>
              <a:rPr lang="en-IN" sz="4000" b="1" dirty="0">
                <a:latin typeface="Times New Roman" pitchFamily="18" charset="0"/>
                <a:cs typeface="Times New Roman" pitchFamily="18" charset="0"/>
              </a:rPr>
              <a:t>Model</a:t>
            </a:r>
            <a:r>
              <a:rPr lang="en-IN" sz="3200" dirty="0">
                <a:latin typeface="Times New Roman" pitchFamily="18" charset="0"/>
                <a:cs typeface="Times New Roman" pitchFamily="18" charset="0"/>
              </a:rPr>
              <a:t/>
            </a:r>
            <a:br>
              <a:rPr lang="en-IN" sz="3200" dirty="0">
                <a:latin typeface="Times New Roman" pitchFamily="18" charset="0"/>
                <a:cs typeface="Times New Roman" pitchFamily="18" charset="0"/>
              </a:rPr>
            </a:br>
            <a:endParaRPr lang="en-US" dirty="0"/>
          </a:p>
        </p:txBody>
      </p:sp>
      <p:pic>
        <p:nvPicPr>
          <p:cNvPr id="6" name="Picture 5" descr="logo"/>
          <p:cNvPicPr/>
          <p:nvPr/>
        </p:nvPicPr>
        <p:blipFill>
          <a:blip r:embed="rId2" cstate="print"/>
          <a:srcRect/>
          <a:stretch>
            <a:fillRect/>
          </a:stretch>
        </p:blipFill>
        <p:spPr bwMode="auto">
          <a:xfrm>
            <a:off x="304800" y="228600"/>
            <a:ext cx="1447800" cy="762000"/>
          </a:xfrm>
          <a:prstGeom prst="rect">
            <a:avLst/>
          </a:prstGeom>
          <a:noFill/>
        </p:spPr>
      </p:pic>
      <p:sp>
        <p:nvSpPr>
          <p:cNvPr id="3" name="Content Placeholder 2"/>
          <p:cNvSpPr>
            <a:spLocks noGrp="1"/>
          </p:cNvSpPr>
          <p:nvPr>
            <p:ph sz="quarter" idx="1"/>
          </p:nvPr>
        </p:nvSpPr>
        <p:spPr>
          <a:xfrm>
            <a:off x="169770" y="1389135"/>
            <a:ext cx="8503920" cy="4572000"/>
          </a:xfrm>
        </p:spPr>
        <p:txBody>
          <a:bodyPr>
            <a:noAutofit/>
          </a:bodyPr>
          <a:lstStyle/>
          <a:p>
            <a:pPr algn="just"/>
            <a:r>
              <a:rPr lang="en-US" sz="2400" dirty="0">
                <a:latin typeface="Times New Roman" pitchFamily="18" charset="0"/>
                <a:cs typeface="Times New Roman" pitchFamily="18" charset="0"/>
              </a:rPr>
              <a:t>Agile SDLC model is a combination of </a:t>
            </a:r>
            <a:r>
              <a:rPr lang="en-US" sz="2400" b="1" i="1" u="sng" dirty="0">
                <a:solidFill>
                  <a:schemeClr val="accent2">
                    <a:lumMod val="60000"/>
                    <a:lumOff val="40000"/>
                  </a:schemeClr>
                </a:solidFill>
                <a:latin typeface="Times New Roman" pitchFamily="18" charset="0"/>
                <a:cs typeface="Times New Roman" pitchFamily="18" charset="0"/>
              </a:rPr>
              <a:t>iterative and incremental process models</a:t>
            </a:r>
            <a:r>
              <a:rPr lang="en-US" sz="2400" dirty="0">
                <a:latin typeface="Times New Roman" pitchFamily="18" charset="0"/>
                <a:cs typeface="Times New Roman" pitchFamily="18" charset="0"/>
              </a:rPr>
              <a:t> with focus on process adaptability and customer satisfaction by rapid delivery of working software product. Agile Methods break the product into small incremental builds. These builds are provided in iterations. Each iteration typically lasts from about one to three weeks. Every iteration involves cross functional teams working simultaneously on various areas like −</a:t>
            </a:r>
          </a:p>
          <a:p>
            <a:pPr algn="just"/>
            <a:r>
              <a:rPr lang="en-US" sz="2400" dirty="0">
                <a:latin typeface="Times New Roman" pitchFamily="18" charset="0"/>
                <a:cs typeface="Times New Roman" pitchFamily="18" charset="0"/>
              </a:rPr>
              <a:t>Planning</a:t>
            </a:r>
          </a:p>
          <a:p>
            <a:pPr algn="just"/>
            <a:r>
              <a:rPr lang="en-US" sz="2400" dirty="0">
                <a:latin typeface="Times New Roman" pitchFamily="18" charset="0"/>
                <a:cs typeface="Times New Roman" pitchFamily="18" charset="0"/>
              </a:rPr>
              <a:t>Requirements Analysis</a:t>
            </a:r>
          </a:p>
          <a:p>
            <a:pPr algn="just"/>
            <a:r>
              <a:rPr lang="en-US" sz="2400" dirty="0">
                <a:latin typeface="Times New Roman" pitchFamily="18" charset="0"/>
                <a:cs typeface="Times New Roman" pitchFamily="18" charset="0"/>
              </a:rPr>
              <a:t>Design</a:t>
            </a:r>
          </a:p>
          <a:p>
            <a:pPr algn="just"/>
            <a:r>
              <a:rPr lang="en-US" sz="2400" dirty="0">
                <a:latin typeface="Times New Roman" pitchFamily="18" charset="0"/>
                <a:cs typeface="Times New Roman" pitchFamily="18" charset="0"/>
              </a:rPr>
              <a:t>Coding</a:t>
            </a:r>
          </a:p>
          <a:p>
            <a:pPr algn="just"/>
            <a:r>
              <a:rPr lang="en-US" sz="2400" dirty="0">
                <a:latin typeface="Times New Roman" pitchFamily="18" charset="0"/>
                <a:cs typeface="Times New Roman" pitchFamily="18" charset="0"/>
              </a:rPr>
              <a:t>Unit Testing and</a:t>
            </a:r>
          </a:p>
          <a:p>
            <a:pPr algn="just"/>
            <a:r>
              <a:rPr lang="en-US" sz="2400" dirty="0">
                <a:latin typeface="Times New Roman" pitchFamily="18" charset="0"/>
                <a:cs typeface="Times New Roman" pitchFamily="18" charset="0"/>
              </a:rPr>
              <a:t>Acceptance Testing.</a:t>
            </a:r>
          </a:p>
          <a:p>
            <a:endParaRPr lang="en-IN" sz="2400" dirty="0"/>
          </a:p>
        </p:txBody>
      </p:sp>
      <p:sp>
        <p:nvSpPr>
          <p:cNvPr id="4" name="Slide Number Placeholder 3"/>
          <p:cNvSpPr>
            <a:spLocks noGrp="1"/>
          </p:cNvSpPr>
          <p:nvPr>
            <p:ph type="sldNum" sz="quarter" idx="12"/>
          </p:nvPr>
        </p:nvSpPr>
        <p:spPr/>
        <p:txBody>
          <a:bodyPr/>
          <a:lstStyle/>
          <a:p>
            <a:fld id="{6F62C5EA-EA67-4941-8B1A-2C577999F963}" type="slidenum">
              <a:rPr lang="en-US" smtClean="0"/>
              <a:t>37</a:t>
            </a:fld>
            <a:endParaRPr lang="en-US"/>
          </a:p>
        </p:txBody>
      </p:sp>
    </p:spTree>
    <p:extLst>
      <p:ext uri="{BB962C8B-B14F-4D97-AF65-F5344CB8AC3E}">
        <p14:creationId xmlns:p14="http://schemas.microsoft.com/office/powerpoint/2010/main" val="2608754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Agile </a:t>
            </a:r>
            <a:r>
              <a:rPr lang="en-IN" sz="3600" b="1" dirty="0" smtClean="0">
                <a:latin typeface="Times New Roman" pitchFamily="18" charset="0"/>
                <a:cs typeface="Times New Roman" pitchFamily="18" charset="0"/>
              </a:rPr>
              <a:t>Model</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84" y="1447800"/>
            <a:ext cx="864536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38</a:t>
            </a:fld>
            <a:endParaRPr lang="en-US"/>
          </a:p>
        </p:txBody>
      </p:sp>
    </p:spTree>
    <p:extLst>
      <p:ext uri="{BB962C8B-B14F-4D97-AF65-F5344CB8AC3E}">
        <p14:creationId xmlns:p14="http://schemas.microsoft.com/office/powerpoint/2010/main" val="40282975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Evolutionary Process Models</a:t>
            </a:r>
            <a:endParaRPr lang="en-US" dirty="0"/>
          </a:p>
        </p:txBody>
      </p:sp>
      <p:sp>
        <p:nvSpPr>
          <p:cNvPr id="3" name="Content Placeholder 2"/>
          <p:cNvSpPr>
            <a:spLocks noGrp="1"/>
          </p:cNvSpPr>
          <p:nvPr>
            <p:ph sz="quarter" idx="1"/>
          </p:nvPr>
        </p:nvSpPr>
        <p:spPr/>
        <p:txBody>
          <a:bodyPr>
            <a:normAutofit/>
          </a:bodyPr>
          <a:lstStyle/>
          <a:p>
            <a:pPr algn="just"/>
            <a:r>
              <a:rPr lang="en-US" sz="2800" b="1" dirty="0">
                <a:latin typeface="Times New Roman" pitchFamily="18" charset="0"/>
                <a:cs typeface="Times New Roman" pitchFamily="18" charset="0"/>
              </a:rPr>
              <a:t>Evolutionary model</a:t>
            </a:r>
            <a:r>
              <a:rPr lang="en-US" sz="2800" dirty="0">
                <a:latin typeface="Times New Roman" pitchFamily="18" charset="0"/>
                <a:cs typeface="Times New Roman" pitchFamily="18" charset="0"/>
              </a:rPr>
              <a:t> is a combination of </a:t>
            </a:r>
            <a:r>
              <a:rPr lang="en-US" sz="2800" u="sng" dirty="0">
                <a:latin typeface="Times New Roman" pitchFamily="18" charset="0"/>
                <a:cs typeface="Times New Roman" pitchFamily="18" charset="0"/>
                <a:hlinkClick r:id="rId2"/>
              </a:rPr>
              <a:t>Iterative </a:t>
            </a:r>
            <a:r>
              <a:rPr lang="en-US" sz="2800" dirty="0">
                <a:latin typeface="Times New Roman" pitchFamily="18" charset="0"/>
                <a:cs typeface="Times New Roman" pitchFamily="18" charset="0"/>
              </a:rPr>
              <a:t>and </a:t>
            </a:r>
            <a:r>
              <a:rPr lang="en-US" sz="2800" u="sng" dirty="0">
                <a:latin typeface="Times New Roman" pitchFamily="18" charset="0"/>
                <a:cs typeface="Times New Roman" pitchFamily="18" charset="0"/>
                <a:hlinkClick r:id="rId3"/>
              </a:rPr>
              <a:t>Incremental model</a:t>
            </a:r>
            <a:r>
              <a:rPr lang="en-US" sz="2800" dirty="0">
                <a:latin typeface="Times New Roman" pitchFamily="18" charset="0"/>
                <a:cs typeface="Times New Roman" pitchFamily="18" charset="0"/>
              </a:rPr>
              <a:t> of software development life cycle. Delivering your system in a big bang release, delivering it in incremental process over time is the action done in this model. Some initial requirements and architecture envisioning need to be done</a:t>
            </a:r>
            <a:r>
              <a:rPr lang="en-US" sz="2800" dirty="0" smtClean="0">
                <a:latin typeface="Times New Roman" pitchFamily="18" charset="0"/>
                <a:cs typeface="Times New Roman" pitchFamily="18" charset="0"/>
              </a:rPr>
              <a:t>.</a:t>
            </a:r>
          </a:p>
          <a:p>
            <a:pPr algn="just"/>
            <a:r>
              <a:rPr lang="en-US" sz="2800" dirty="0"/>
              <a:t>It is better for software products that have their feature sets redefined during development because of user feedback and other factors. </a:t>
            </a:r>
            <a:endParaRPr lang="en-US" sz="2800" dirty="0">
              <a:latin typeface="Times New Roman" pitchFamily="18" charset="0"/>
              <a:cs typeface="Times New Roman" pitchFamily="18" charset="0"/>
            </a:endParaRPr>
          </a:p>
        </p:txBody>
      </p:sp>
      <p:pic>
        <p:nvPicPr>
          <p:cNvPr id="4" name="Picture 3" descr="logo"/>
          <p:cNvPicPr/>
          <p:nvPr/>
        </p:nvPicPr>
        <p:blipFill>
          <a:blip r:embed="rId4"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39</a:t>
            </a:fld>
            <a:endParaRPr lang="en-US"/>
          </a:p>
        </p:txBody>
      </p:sp>
    </p:spTree>
    <p:extLst>
      <p:ext uri="{BB962C8B-B14F-4D97-AF65-F5344CB8AC3E}">
        <p14:creationId xmlns:p14="http://schemas.microsoft.com/office/powerpoint/2010/main" val="3143403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22027"/>
            <a:ext cx="8534400" cy="758952"/>
          </a:xfrm>
        </p:spPr>
        <p:txBody>
          <a:bodyPr>
            <a:normAutofit fontScale="90000"/>
          </a:bodyPr>
          <a:lstStyle/>
          <a:p>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RAD Model</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301752" y="1527048"/>
            <a:ext cx="4114142" cy="4572000"/>
          </a:xfrm>
        </p:spPr>
        <p:txBody>
          <a:bodyPr/>
          <a:lstStyle/>
          <a:p>
            <a:pPr marL="0" indent="0">
              <a:buNone/>
            </a:pPr>
            <a:r>
              <a:rPr lang="en-US" dirty="0">
                <a:latin typeface="Times New Roman" pitchFamily="18" charset="0"/>
                <a:cs typeface="Times New Roman" pitchFamily="18" charset="0"/>
              </a:rPr>
              <a:t>SDLC RAD modeling has following </a:t>
            </a:r>
            <a:r>
              <a:rPr lang="en-US" dirty="0" smtClean="0">
                <a:latin typeface="Times New Roman" pitchFamily="18" charset="0"/>
                <a:cs typeface="Times New Roman" pitchFamily="18" charset="0"/>
              </a:rPr>
              <a:t>phases:</a:t>
            </a:r>
          </a:p>
          <a:p>
            <a:pPr>
              <a:buFont typeface="Wingdings" pitchFamily="2" charset="2"/>
              <a:buChar char="v"/>
            </a:pPr>
            <a:r>
              <a:rPr lang="en-US" dirty="0">
                <a:solidFill>
                  <a:srgbClr val="00B0F0"/>
                </a:solidFill>
                <a:latin typeface="Times New Roman" pitchFamily="18" charset="0"/>
                <a:cs typeface="Times New Roman" pitchFamily="18" charset="0"/>
              </a:rPr>
              <a:t>Business Modeling</a:t>
            </a:r>
          </a:p>
          <a:p>
            <a:pPr>
              <a:buFont typeface="Wingdings" pitchFamily="2" charset="2"/>
              <a:buChar char="v"/>
            </a:pPr>
            <a:r>
              <a:rPr lang="en-US" dirty="0">
                <a:solidFill>
                  <a:srgbClr val="00B0F0"/>
                </a:solidFill>
                <a:latin typeface="Times New Roman" pitchFamily="18" charset="0"/>
                <a:cs typeface="Times New Roman" pitchFamily="18" charset="0"/>
              </a:rPr>
              <a:t>Data Modeling</a:t>
            </a:r>
          </a:p>
          <a:p>
            <a:pPr>
              <a:buFont typeface="Wingdings" pitchFamily="2" charset="2"/>
              <a:buChar char="v"/>
            </a:pPr>
            <a:r>
              <a:rPr lang="en-US" dirty="0">
                <a:solidFill>
                  <a:srgbClr val="00B0F0"/>
                </a:solidFill>
                <a:latin typeface="Times New Roman" pitchFamily="18" charset="0"/>
                <a:cs typeface="Times New Roman" pitchFamily="18" charset="0"/>
              </a:rPr>
              <a:t>Process Modeling</a:t>
            </a:r>
          </a:p>
          <a:p>
            <a:pPr>
              <a:buFont typeface="Wingdings" pitchFamily="2" charset="2"/>
              <a:buChar char="v"/>
            </a:pPr>
            <a:r>
              <a:rPr lang="en-US" dirty="0">
                <a:solidFill>
                  <a:srgbClr val="00B0F0"/>
                </a:solidFill>
                <a:latin typeface="Times New Roman" pitchFamily="18" charset="0"/>
                <a:cs typeface="Times New Roman" pitchFamily="18" charset="0"/>
              </a:rPr>
              <a:t>Application Generation</a:t>
            </a:r>
          </a:p>
          <a:p>
            <a:pPr>
              <a:buFont typeface="Wingdings" pitchFamily="2" charset="2"/>
              <a:buChar char="v"/>
            </a:pPr>
            <a:r>
              <a:rPr lang="en-US" dirty="0">
                <a:solidFill>
                  <a:srgbClr val="00B0F0"/>
                </a:solidFill>
                <a:latin typeface="Times New Roman" pitchFamily="18" charset="0"/>
                <a:cs typeface="Times New Roman" pitchFamily="18" charset="0"/>
              </a:rPr>
              <a:t>Testing and Turnover</a:t>
            </a:r>
          </a:p>
          <a:p>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5894" y="1538288"/>
            <a:ext cx="4499506" cy="45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21161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34400" cy="758952"/>
          </a:xfrm>
        </p:spPr>
        <p:txBody>
          <a:bodyPr>
            <a:normAutofit fontScale="90000"/>
          </a:bodyPr>
          <a:lstStyle/>
          <a:p>
            <a:r>
              <a:rPr lang="en-US" dirty="0"/>
              <a:t>Evolutionary Process Models</a:t>
            </a:r>
            <a:br>
              <a:rPr lang="en-US" dirty="0"/>
            </a:br>
            <a:endParaRPr lang="en-US" dirty="0"/>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Evolutionary Process Models</a:t>
            </a:r>
          </a:p>
          <a:p>
            <a:r>
              <a:rPr lang="en-US" dirty="0">
                <a:latin typeface="Times New Roman" pitchFamily="18" charset="0"/>
                <a:cs typeface="Times New Roman" pitchFamily="18" charset="0"/>
              </a:rPr>
              <a:t>Evolutionary models are iterative type models.</a:t>
            </a:r>
          </a:p>
          <a:p>
            <a:r>
              <a:rPr lang="en-US" dirty="0">
                <a:latin typeface="Times New Roman" pitchFamily="18" charset="0"/>
                <a:cs typeface="Times New Roman" pitchFamily="18" charset="0"/>
              </a:rPr>
              <a:t>They allow to develop more complete versions of the software.</a:t>
            </a:r>
          </a:p>
          <a:p>
            <a:r>
              <a:rPr lang="en-US" b="1" dirty="0">
                <a:latin typeface="Times New Roman" pitchFamily="18" charset="0"/>
                <a:cs typeface="Times New Roman" pitchFamily="18" charset="0"/>
              </a:rPr>
              <a:t>Following are the evolutionary process models.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 The prototyping model</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2. The spiral model</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40</a:t>
            </a:fld>
            <a:endParaRPr lang="en-US"/>
          </a:p>
        </p:txBody>
      </p:sp>
    </p:spTree>
    <p:extLst>
      <p:ext uri="{BB962C8B-B14F-4D97-AF65-F5344CB8AC3E}">
        <p14:creationId xmlns:p14="http://schemas.microsoft.com/office/powerpoint/2010/main" val="21771040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Model</a:t>
            </a: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Prototype is defined as first or preliminary form using which other forms are copied or derived.</a:t>
            </a:r>
          </a:p>
          <a:p>
            <a:pPr algn="just"/>
            <a:r>
              <a:rPr lang="en-US" dirty="0">
                <a:latin typeface="Times New Roman" pitchFamily="18" charset="0"/>
                <a:cs typeface="Times New Roman" pitchFamily="18" charset="0"/>
              </a:rPr>
              <a:t>Prototype model is a set of general objectives for software.</a:t>
            </a:r>
          </a:p>
          <a:p>
            <a:pPr algn="just"/>
            <a:r>
              <a:rPr lang="en-US" dirty="0">
                <a:latin typeface="Times New Roman" pitchFamily="18" charset="0"/>
                <a:cs typeface="Times New Roman" pitchFamily="18" charset="0"/>
              </a:rPr>
              <a:t>It does not identify the requirements like detailed input, output.</a:t>
            </a:r>
          </a:p>
          <a:p>
            <a:pPr algn="just"/>
            <a:r>
              <a:rPr lang="en-US" dirty="0">
                <a:latin typeface="Times New Roman" pitchFamily="18" charset="0"/>
                <a:cs typeface="Times New Roman" pitchFamily="18" charset="0"/>
              </a:rPr>
              <a:t>It is software working model of limited functionality.</a:t>
            </a:r>
          </a:p>
          <a:p>
            <a:pPr algn="just"/>
            <a:r>
              <a:rPr lang="en-US" dirty="0">
                <a:latin typeface="Times New Roman" pitchFamily="18" charset="0"/>
                <a:cs typeface="Times New Roman" pitchFamily="18" charset="0"/>
              </a:rPr>
              <a:t>In this model, working programs are quickly produced.</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41</a:t>
            </a:fld>
            <a:endParaRPr lang="en-US"/>
          </a:p>
        </p:txBody>
      </p:sp>
    </p:spTree>
    <p:extLst>
      <p:ext uri="{BB962C8B-B14F-4D97-AF65-F5344CB8AC3E}">
        <p14:creationId xmlns:p14="http://schemas.microsoft.com/office/powerpoint/2010/main" val="17101007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Prototype Model</a:t>
            </a:r>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itchFamily="18" charset="0"/>
                <a:cs typeface="Times New Roman" pitchFamily="18" charset="0"/>
              </a:rPr>
              <a:t>The prototype model requires that before carrying out the development of actual software, a working prototype of the system should be built. A prototype is a toy implementation of the system. A prototype usually turns out to be a very crude version of the actual system, possible exhibiting limited functional capabilities, low reliability, and inefficient performance as compared to actual software. In many instances, the client only has a general view of what is expected from the software product. In such a scenario where there is an absence of detailed information regarding the input to the system, the processing needs, and the output requirement, the prototyping model may be employed.</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42</a:t>
            </a:fld>
            <a:endParaRPr lang="en-US"/>
          </a:p>
        </p:txBody>
      </p:sp>
    </p:spTree>
    <p:extLst>
      <p:ext uri="{BB962C8B-B14F-4D97-AF65-F5344CB8AC3E}">
        <p14:creationId xmlns:p14="http://schemas.microsoft.com/office/powerpoint/2010/main" val="35814933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Model</a:t>
            </a:r>
          </a:p>
        </p:txBody>
      </p:sp>
      <p:pic>
        <p:nvPicPr>
          <p:cNvPr id="6" name="Picture 5"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362200" y="1371600"/>
            <a:ext cx="5334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F62C5EA-EA67-4941-8B1A-2C577999F963}" type="slidenum">
              <a:rPr lang="en-US" smtClean="0"/>
              <a:t>43</a:t>
            </a:fld>
            <a:endParaRPr lang="en-US"/>
          </a:p>
        </p:txBody>
      </p:sp>
    </p:spTree>
    <p:extLst>
      <p:ext uri="{BB962C8B-B14F-4D97-AF65-F5344CB8AC3E}">
        <p14:creationId xmlns:p14="http://schemas.microsoft.com/office/powerpoint/2010/main" val="8451873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Model</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4953000" cy="490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44</a:t>
            </a:fld>
            <a:endParaRPr lang="en-US"/>
          </a:p>
        </p:txBody>
      </p:sp>
    </p:spTree>
    <p:extLst>
      <p:ext uri="{BB962C8B-B14F-4D97-AF65-F5344CB8AC3E}">
        <p14:creationId xmlns:p14="http://schemas.microsoft.com/office/powerpoint/2010/main" val="2429246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Model</a:t>
            </a:r>
          </a:p>
        </p:txBody>
      </p:sp>
      <p:sp>
        <p:nvSpPr>
          <p:cNvPr id="3" name="Content Placeholder 2"/>
          <p:cNvSpPr>
            <a:spLocks noGrp="1"/>
          </p:cNvSpPr>
          <p:nvPr>
            <p:ph sz="quarter" idx="1"/>
          </p:nvPr>
        </p:nvSpPr>
        <p:spPr/>
        <p:txBody>
          <a:bodyPr>
            <a:normAutofit fontScale="92500" lnSpcReduction="20000"/>
          </a:bodyPr>
          <a:lstStyle/>
          <a:p>
            <a:r>
              <a:rPr lang="en-US" b="1" dirty="0">
                <a:latin typeface="Times New Roman" pitchFamily="18" charset="0"/>
                <a:cs typeface="Times New Roman" pitchFamily="18" charset="0"/>
              </a:rPr>
              <a:t>The different phases of Prototyping model are: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1. Communication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In this phase, developer and customer meet and discuss the overall objectives of the software.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2. Quick </a:t>
            </a:r>
            <a:r>
              <a:rPr lang="en-US" b="1" dirty="0" err="1">
                <a:latin typeface="Times New Roman" pitchFamily="18" charset="0"/>
                <a:cs typeface="Times New Roman" pitchFamily="18" charset="0"/>
              </a:rPr>
              <a:t>design</a:t>
            </a:r>
            <a:r>
              <a:rPr lang="en-US" dirty="0" err="1">
                <a:latin typeface="Times New Roman" pitchFamily="18" charset="0"/>
                <a:cs typeface="Times New Roman" pitchFamily="18" charset="0"/>
              </a:rPr>
              <a:t>Quick</a:t>
            </a:r>
            <a:r>
              <a:rPr lang="en-US" dirty="0">
                <a:latin typeface="Times New Roman" pitchFamily="18" charset="0"/>
                <a:cs typeface="Times New Roman" pitchFamily="18" charset="0"/>
              </a:rPr>
              <a:t> design is implemented when requirements are known.</a:t>
            </a:r>
          </a:p>
          <a:p>
            <a:r>
              <a:rPr lang="en-US" dirty="0">
                <a:latin typeface="Times New Roman" pitchFamily="18" charset="0"/>
                <a:cs typeface="Times New Roman" pitchFamily="18" charset="0"/>
              </a:rPr>
              <a:t>It includes only the important aspects like input and output format of the software.</a:t>
            </a:r>
          </a:p>
          <a:p>
            <a:r>
              <a:rPr lang="en-US" dirty="0">
                <a:latin typeface="Times New Roman" pitchFamily="18" charset="0"/>
                <a:cs typeface="Times New Roman" pitchFamily="18" charset="0"/>
              </a:rPr>
              <a:t>It focuses on those aspects which are visible to the user rather than the detailed plan.</a:t>
            </a:r>
          </a:p>
          <a:p>
            <a:r>
              <a:rPr lang="en-US" dirty="0">
                <a:latin typeface="Times New Roman" pitchFamily="18" charset="0"/>
                <a:cs typeface="Times New Roman" pitchFamily="18" charset="0"/>
              </a:rPr>
              <a:t>It helps to construct a prototype.</a:t>
            </a:r>
          </a:p>
          <a:p>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45</a:t>
            </a:fld>
            <a:endParaRPr lang="en-US"/>
          </a:p>
        </p:txBody>
      </p:sp>
    </p:spTree>
    <p:extLst>
      <p:ext uri="{BB962C8B-B14F-4D97-AF65-F5344CB8AC3E}">
        <p14:creationId xmlns:p14="http://schemas.microsoft.com/office/powerpoint/2010/main" val="1467051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Model</a:t>
            </a:r>
          </a:p>
        </p:txBody>
      </p:sp>
      <p:sp>
        <p:nvSpPr>
          <p:cNvPr id="3" name="Content Placeholder 2"/>
          <p:cNvSpPr>
            <a:spLocks noGrp="1"/>
          </p:cNvSpPr>
          <p:nvPr>
            <p:ph sz="quarter" idx="1"/>
          </p:nvPr>
        </p:nvSpPr>
        <p:spPr/>
        <p:txBody>
          <a:bodyPr>
            <a:normAutofit fontScale="85000" lnSpcReduction="10000"/>
          </a:bodyPr>
          <a:lstStyle/>
          <a:p>
            <a:r>
              <a:rPr lang="en-US" b="1" dirty="0">
                <a:latin typeface="Times New Roman" pitchFamily="18" charset="0"/>
                <a:cs typeface="Times New Roman" pitchFamily="18" charset="0"/>
              </a:rPr>
              <a:t>3. Modeling quick </a:t>
            </a:r>
            <a:r>
              <a:rPr lang="en-US" b="1" dirty="0" err="1">
                <a:latin typeface="Times New Roman" pitchFamily="18" charset="0"/>
                <a:cs typeface="Times New Roman" pitchFamily="18" charset="0"/>
              </a:rPr>
              <a:t>design</a:t>
            </a:r>
            <a:r>
              <a:rPr lang="en-US" dirty="0" err="1">
                <a:latin typeface="Times New Roman" pitchFamily="18" charset="0"/>
                <a:cs typeface="Times New Roman" pitchFamily="18" charset="0"/>
              </a:rPr>
              <a:t>This</a:t>
            </a:r>
            <a:r>
              <a:rPr lang="en-US" dirty="0">
                <a:latin typeface="Times New Roman" pitchFamily="18" charset="0"/>
                <a:cs typeface="Times New Roman" pitchFamily="18" charset="0"/>
              </a:rPr>
              <a:t> phase gives the clear idea about the development of software because the software is now built.</a:t>
            </a:r>
          </a:p>
          <a:p>
            <a:r>
              <a:rPr lang="en-US" dirty="0">
                <a:latin typeface="Times New Roman" pitchFamily="18" charset="0"/>
                <a:cs typeface="Times New Roman" pitchFamily="18" charset="0"/>
              </a:rPr>
              <a:t>It allows the developer to better understand the exact requirements.</a:t>
            </a:r>
          </a:p>
          <a:p>
            <a:r>
              <a:rPr lang="en-US" b="1" dirty="0">
                <a:latin typeface="Times New Roman" pitchFamily="18" charset="0"/>
                <a:cs typeface="Times New Roman" pitchFamily="18" charset="0"/>
              </a:rPr>
              <a:t>4. Construction of prototype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The prototype is evaluated by the customer itself.</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5. Deployment, delivery, </a:t>
            </a:r>
            <a:r>
              <a:rPr lang="en-US" b="1" dirty="0" err="1">
                <a:latin typeface="Times New Roman" pitchFamily="18" charset="0"/>
                <a:cs typeface="Times New Roman" pitchFamily="18" charset="0"/>
              </a:rPr>
              <a:t>feedback</a:t>
            </a:r>
            <a:r>
              <a:rPr lang="en-US" dirty="0" err="1">
                <a:latin typeface="Times New Roman" pitchFamily="18" charset="0"/>
                <a:cs typeface="Times New Roman" pitchFamily="18" charset="0"/>
              </a:rPr>
              <a:t>If</a:t>
            </a:r>
            <a:r>
              <a:rPr lang="en-US" dirty="0">
                <a:latin typeface="Times New Roman" pitchFamily="18" charset="0"/>
                <a:cs typeface="Times New Roman" pitchFamily="18" charset="0"/>
              </a:rPr>
              <a:t> the user is not satisfied with current prototype then it refines according to the requirements of the user.</a:t>
            </a:r>
          </a:p>
          <a:p>
            <a:r>
              <a:rPr lang="en-US" dirty="0">
                <a:latin typeface="Times New Roman" pitchFamily="18" charset="0"/>
                <a:cs typeface="Times New Roman" pitchFamily="18" charset="0"/>
              </a:rPr>
              <a:t>The process of refining the prototype is repeated until all the  requirements of users are met.</a:t>
            </a:r>
          </a:p>
          <a:p>
            <a:r>
              <a:rPr lang="en-US" dirty="0">
                <a:latin typeface="Times New Roman" pitchFamily="18" charset="0"/>
                <a:cs typeface="Times New Roman" pitchFamily="18" charset="0"/>
              </a:rPr>
              <a:t>When the users are satisfied with the developed prototype then the system is developed on the basis of final prototype.</a:t>
            </a:r>
          </a:p>
          <a:p>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46</a:t>
            </a:fld>
            <a:endParaRPr lang="en-US"/>
          </a:p>
        </p:txBody>
      </p:sp>
    </p:spTree>
    <p:extLst>
      <p:ext uri="{BB962C8B-B14F-4D97-AF65-F5344CB8AC3E}">
        <p14:creationId xmlns:p14="http://schemas.microsoft.com/office/powerpoint/2010/main" val="40685876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Model</a:t>
            </a:r>
          </a:p>
        </p:txBody>
      </p:sp>
      <p:sp>
        <p:nvSpPr>
          <p:cNvPr id="3" name="Content Placeholder 2"/>
          <p:cNvSpPr>
            <a:spLocks noGrp="1"/>
          </p:cNvSpPr>
          <p:nvPr>
            <p:ph sz="quarter" idx="1"/>
          </p:nvPr>
        </p:nvSpPr>
        <p:spPr/>
        <p:txBody>
          <a:bodyPr>
            <a:normAutofit fontScale="92500" lnSpcReduction="10000"/>
          </a:bodyPr>
          <a:lstStyle/>
          <a:p>
            <a:r>
              <a:rPr lang="en-US" b="1" dirty="0">
                <a:latin typeface="Times New Roman" pitchFamily="18" charset="0"/>
                <a:cs typeface="Times New Roman" pitchFamily="18" charset="0"/>
              </a:rPr>
              <a:t>Advantages of Prototyping </a:t>
            </a:r>
            <a:r>
              <a:rPr lang="en-US" b="1" dirty="0" err="1">
                <a:latin typeface="Times New Roman" pitchFamily="18" charset="0"/>
                <a:cs typeface="Times New Roman" pitchFamily="18" charset="0"/>
              </a:rPr>
              <a:t>Model</a:t>
            </a:r>
            <a:r>
              <a:rPr lang="en-US" dirty="0" err="1">
                <a:latin typeface="Times New Roman" pitchFamily="18" charset="0"/>
                <a:cs typeface="Times New Roman" pitchFamily="18" charset="0"/>
              </a:rPr>
              <a:t>Prototype</a:t>
            </a:r>
            <a:r>
              <a:rPr lang="en-US" dirty="0">
                <a:latin typeface="Times New Roman" pitchFamily="18" charset="0"/>
                <a:cs typeface="Times New Roman" pitchFamily="18" charset="0"/>
              </a:rPr>
              <a:t> model need not know the detailed input, output, processes, adaptability of operating system and full machine interaction.</a:t>
            </a:r>
          </a:p>
          <a:p>
            <a:r>
              <a:rPr lang="en-US" dirty="0">
                <a:latin typeface="Times New Roman" pitchFamily="18" charset="0"/>
                <a:cs typeface="Times New Roman" pitchFamily="18" charset="0"/>
              </a:rPr>
              <a:t>In the development process of this model users are actively involved.</a:t>
            </a:r>
          </a:p>
          <a:p>
            <a:r>
              <a:rPr lang="en-US" dirty="0">
                <a:latin typeface="Times New Roman" pitchFamily="18" charset="0"/>
                <a:cs typeface="Times New Roman" pitchFamily="18" charset="0"/>
              </a:rPr>
              <a:t>The development process is the best platform to understand the system by the user.</a:t>
            </a:r>
          </a:p>
          <a:p>
            <a:r>
              <a:rPr lang="en-US" dirty="0">
                <a:latin typeface="Times New Roman" pitchFamily="18" charset="0"/>
                <a:cs typeface="Times New Roman" pitchFamily="18" charset="0"/>
              </a:rPr>
              <a:t>Errors are detected much earlier.</a:t>
            </a:r>
          </a:p>
          <a:p>
            <a:r>
              <a:rPr lang="en-US" dirty="0">
                <a:latin typeface="Times New Roman" pitchFamily="18" charset="0"/>
                <a:cs typeface="Times New Roman" pitchFamily="18" charset="0"/>
              </a:rPr>
              <a:t>Gives quick user feedback for better solutions.</a:t>
            </a:r>
          </a:p>
          <a:p>
            <a:r>
              <a:rPr lang="en-US" dirty="0">
                <a:latin typeface="Times New Roman" pitchFamily="18" charset="0"/>
                <a:cs typeface="Times New Roman" pitchFamily="18" charset="0"/>
              </a:rPr>
              <a:t>It identifies the missing functionality easily. It also identifies the confusing or difficult functions.</a:t>
            </a:r>
          </a:p>
          <a:p>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47</a:t>
            </a:fld>
            <a:endParaRPr lang="en-US"/>
          </a:p>
        </p:txBody>
      </p:sp>
    </p:spTree>
    <p:extLst>
      <p:ext uri="{BB962C8B-B14F-4D97-AF65-F5344CB8AC3E}">
        <p14:creationId xmlns:p14="http://schemas.microsoft.com/office/powerpoint/2010/main" val="19845370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Model</a:t>
            </a:r>
          </a:p>
        </p:txBody>
      </p:sp>
      <p:sp>
        <p:nvSpPr>
          <p:cNvPr id="3" name="Content Placeholder 2"/>
          <p:cNvSpPr>
            <a:spLocks noGrp="1"/>
          </p:cNvSpPr>
          <p:nvPr>
            <p:ph sz="quarter" idx="1"/>
          </p:nvPr>
        </p:nvSpPr>
        <p:spPr/>
        <p:txBody>
          <a:bodyPr/>
          <a:lstStyle/>
          <a:p>
            <a:pPr marL="0" indent="0" algn="just">
              <a:buNone/>
            </a:pPr>
            <a:r>
              <a:rPr lang="en-US" b="1" dirty="0">
                <a:latin typeface="Times New Roman" pitchFamily="18" charset="0"/>
                <a:cs typeface="Times New Roman" pitchFamily="18" charset="0"/>
              </a:rPr>
              <a:t>Disadvantages of Prototyping Model</a:t>
            </a:r>
            <a:r>
              <a:rPr lang="en-US" b="1"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client involvement is more and it is not always considered by the developer.</a:t>
            </a:r>
          </a:p>
          <a:p>
            <a:pPr algn="just"/>
            <a:r>
              <a:rPr lang="en-US" dirty="0">
                <a:latin typeface="Times New Roman" pitchFamily="18" charset="0"/>
                <a:cs typeface="Times New Roman" pitchFamily="18" charset="0"/>
              </a:rPr>
              <a:t>It is a slow process because it takes more time for development.</a:t>
            </a:r>
          </a:p>
          <a:p>
            <a:pPr algn="just"/>
            <a:r>
              <a:rPr lang="en-US" dirty="0">
                <a:latin typeface="Times New Roman" pitchFamily="18" charset="0"/>
                <a:cs typeface="Times New Roman" pitchFamily="18" charset="0"/>
              </a:rPr>
              <a:t>Many changes can disturb the rhythm of the development team.</a:t>
            </a:r>
          </a:p>
          <a:p>
            <a:pPr algn="just"/>
            <a:r>
              <a:rPr lang="en-US" dirty="0">
                <a:latin typeface="Times New Roman" pitchFamily="18" charset="0"/>
                <a:cs typeface="Times New Roman" pitchFamily="18" charset="0"/>
              </a:rPr>
              <a:t>It is a thrown away prototype when the users are confused with it.</a:t>
            </a:r>
          </a:p>
          <a:p>
            <a:pPr algn="just"/>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48</a:t>
            </a:fld>
            <a:endParaRPr lang="en-US"/>
          </a:p>
        </p:txBody>
      </p:sp>
    </p:spTree>
    <p:extLst>
      <p:ext uri="{BB962C8B-B14F-4D97-AF65-F5344CB8AC3E}">
        <p14:creationId xmlns:p14="http://schemas.microsoft.com/office/powerpoint/2010/main" val="19657308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534400" cy="758952"/>
          </a:xfrm>
        </p:spPr>
        <p:txBody>
          <a:bodyPr>
            <a:normAutofit fontScale="90000"/>
          </a:bodyPr>
          <a:lstStyle/>
          <a:p>
            <a:r>
              <a:rPr lang="en-US" dirty="0"/>
              <a:t>2. The Spiral model</a:t>
            </a:r>
            <a:br>
              <a:rPr lang="en-US" dirty="0"/>
            </a:br>
            <a:endParaRPr lang="en-US" dirty="0"/>
          </a:p>
        </p:txBody>
      </p:sp>
      <p:sp>
        <p:nvSpPr>
          <p:cNvPr id="3" name="Content Placeholder 2"/>
          <p:cNvSpPr>
            <a:spLocks noGrp="1"/>
          </p:cNvSpPr>
          <p:nvPr>
            <p:ph sz="quarter" idx="1"/>
          </p:nvPr>
        </p:nvSpPr>
        <p:spPr>
          <a:xfrm>
            <a:off x="381000" y="1371600"/>
            <a:ext cx="8503920" cy="4572000"/>
          </a:xfrm>
        </p:spPr>
        <p:txBody>
          <a:bodyPr>
            <a:normAutofit lnSpcReduction="10000"/>
          </a:bodyPr>
          <a:lstStyle/>
          <a:p>
            <a:pPr algn="just"/>
            <a:r>
              <a:rPr lang="en-US" dirty="0">
                <a:latin typeface="Times New Roman" pitchFamily="18" charset="0"/>
                <a:cs typeface="Times New Roman" pitchFamily="18" charset="0"/>
              </a:rPr>
              <a:t>Barry Boehm . B Introduced Spiral Model in 1986.</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Spiral </a:t>
            </a:r>
            <a:r>
              <a:rPr lang="en-US" dirty="0">
                <a:latin typeface="Times New Roman" pitchFamily="18" charset="0"/>
                <a:cs typeface="Times New Roman" pitchFamily="18" charset="0"/>
              </a:rPr>
              <a:t>model is a </a:t>
            </a:r>
            <a:r>
              <a:rPr lang="en-US" u="sng" dirty="0">
                <a:solidFill>
                  <a:srgbClr val="FF0000"/>
                </a:solidFill>
                <a:latin typeface="Times New Roman" pitchFamily="18" charset="0"/>
                <a:cs typeface="Times New Roman" pitchFamily="18" charset="0"/>
              </a:rPr>
              <a:t>risk driven </a:t>
            </a:r>
            <a:r>
              <a:rPr lang="en-US" dirty="0">
                <a:latin typeface="Times New Roman" pitchFamily="18" charset="0"/>
                <a:cs typeface="Times New Roman" pitchFamily="18" charset="0"/>
              </a:rPr>
              <a:t>process model.</a:t>
            </a:r>
          </a:p>
          <a:p>
            <a:pPr algn="just"/>
            <a:r>
              <a:rPr lang="en-US" dirty="0">
                <a:latin typeface="Times New Roman" pitchFamily="18" charset="0"/>
                <a:cs typeface="Times New Roman" pitchFamily="18" charset="0"/>
              </a:rPr>
              <a:t>It is used for generating the software projects.</a:t>
            </a:r>
          </a:p>
          <a:p>
            <a:pPr algn="just"/>
            <a:r>
              <a:rPr lang="en-US" dirty="0">
                <a:latin typeface="Times New Roman" pitchFamily="18" charset="0"/>
                <a:cs typeface="Times New Roman" pitchFamily="18" charset="0"/>
              </a:rPr>
              <a:t>In spiral model, an alternate solution is provided if the risk is found in the risk analysis, then alternate solutions are suggested and implemented.</a:t>
            </a:r>
          </a:p>
          <a:p>
            <a:pPr algn="just"/>
            <a:r>
              <a:rPr lang="en-US" dirty="0">
                <a:latin typeface="Times New Roman" pitchFamily="18" charset="0"/>
                <a:cs typeface="Times New Roman" pitchFamily="18" charset="0"/>
              </a:rPr>
              <a:t>It is a combination of prototype and sequential model or waterfall model.</a:t>
            </a:r>
          </a:p>
          <a:p>
            <a:pPr algn="just"/>
            <a:r>
              <a:rPr lang="en-US" dirty="0">
                <a:latin typeface="Times New Roman" pitchFamily="18" charset="0"/>
                <a:cs typeface="Times New Roman" pitchFamily="18" charset="0"/>
              </a:rPr>
              <a:t>In one iteration all activities are done, for large project's the output is small.</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49</a:t>
            </a:fld>
            <a:endParaRPr lang="en-US"/>
          </a:p>
        </p:txBody>
      </p:sp>
    </p:spTree>
    <p:extLst>
      <p:ext uri="{BB962C8B-B14F-4D97-AF65-F5344CB8AC3E}">
        <p14:creationId xmlns:p14="http://schemas.microsoft.com/office/powerpoint/2010/main" val="1277820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534400" cy="758952"/>
          </a:xfrm>
        </p:spPr>
        <p:txBody>
          <a:bodyPr>
            <a:normAutofit fontScale="90000"/>
          </a:bodyPr>
          <a:lstStyle/>
          <a:p>
            <a:r>
              <a:rPr lang="en-IN" sz="3200" b="1" dirty="0">
                <a:latin typeface="Times New Roman" pitchFamily="18" charset="0"/>
                <a:cs typeface="Times New Roman" pitchFamily="18" charset="0"/>
              </a:rPr>
              <a:t>RAD Model</a:t>
            </a: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304800" y="1444752"/>
            <a:ext cx="8503920" cy="4572000"/>
          </a:xfrm>
        </p:spPr>
        <p:txBody>
          <a:bodyPr/>
          <a:lstStyle/>
          <a:p>
            <a:pPr algn="just"/>
            <a:r>
              <a:rPr lang="en-US" dirty="0">
                <a:latin typeface="Times New Roman" pitchFamily="18" charset="0"/>
                <a:cs typeface="Times New Roman" pitchFamily="18" charset="0"/>
              </a:rPr>
              <a:t>It focuses on input-output source and destination of the information. It emphasizes on delivering projects in small pieces; the larger projects are divided into a series of smaller projects. The main features of RAD modeling are that it focuses on the reuse of templates, tools, processes, and code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7600"/>
            <a:ext cx="5410200" cy="268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186994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534400" cy="758952"/>
          </a:xfrm>
        </p:spPr>
        <p:txBody>
          <a:bodyPr>
            <a:normAutofit fontScale="90000"/>
          </a:bodyPr>
          <a:lstStyle/>
          <a:p>
            <a:r>
              <a:rPr lang="en-US" dirty="0"/>
              <a:t>The Spiral model</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b="1" dirty="0">
                <a:latin typeface="Times New Roman" panose="02020603050405020304" pitchFamily="18" charset="0"/>
                <a:cs typeface="Times New Roman" pitchFamily="18" charset="0"/>
              </a:rPr>
              <a:t>Spiral model</a:t>
            </a:r>
            <a:r>
              <a:rPr lang="en-US" dirty="0">
                <a:latin typeface="Times New Roman" pitchFamily="18" charset="0"/>
                <a:cs typeface="Times New Roman" pitchFamily="18" charset="0"/>
              </a:rPr>
              <a:t> is one of the most important Software Development Life Cycle models, which provides support for </a:t>
            </a:r>
            <a:r>
              <a:rPr lang="en-US" b="1" dirty="0">
                <a:latin typeface="Times New Roman" pitchFamily="18" charset="0"/>
                <a:cs typeface="Times New Roman" pitchFamily="18" charset="0"/>
              </a:rPr>
              <a:t>Risk Handling</a:t>
            </a:r>
            <a:r>
              <a:rPr lang="en-US" dirty="0">
                <a:latin typeface="Times New Roman" pitchFamily="18" charset="0"/>
                <a:cs typeface="Times New Roman" pitchFamily="18" charset="0"/>
              </a:rPr>
              <a:t>. In its diagrammatic representation, it looks like a spiral with many loops. The exact number of loops of the spiral is unknown and can vary from project to project. Each loop of the spiral is called a </a:t>
            </a:r>
            <a:r>
              <a:rPr lang="en-US" b="1" dirty="0">
                <a:latin typeface="Times New Roman" pitchFamily="18" charset="0"/>
                <a:cs typeface="Times New Roman" pitchFamily="18" charset="0"/>
              </a:rPr>
              <a:t>Phase of the software development process.</a:t>
            </a:r>
            <a:r>
              <a:rPr lang="en-US" dirty="0">
                <a:latin typeface="Times New Roman" pitchFamily="18" charset="0"/>
                <a:cs typeface="Times New Roman" pitchFamily="18" charset="0"/>
              </a:rPr>
              <a:t> The exact number of phases needed to develop the product can be varied by the project manager depending upon the project risks. As the project manager dynamically determines the number of phases, so the project manager has an important role to develop a product using the spiral model. </a:t>
            </a:r>
            <a:endParaRPr lang="en-US" dirty="0" smtClean="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50</a:t>
            </a:fld>
            <a:endParaRPr lang="en-US"/>
          </a:p>
        </p:txBody>
      </p:sp>
    </p:spTree>
    <p:extLst>
      <p:ext uri="{BB962C8B-B14F-4D97-AF65-F5344CB8AC3E}">
        <p14:creationId xmlns:p14="http://schemas.microsoft.com/office/powerpoint/2010/main" val="30435455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endParaRPr lang="en-IN" dirty="0"/>
          </a:p>
        </p:txBody>
      </p:sp>
      <p:pic>
        <p:nvPicPr>
          <p:cNvPr id="1026" name="Picture 2" descr="SDLC 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632460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4" name="Rectangle 3"/>
          <p:cNvSpPr/>
          <p:nvPr/>
        </p:nvSpPr>
        <p:spPr>
          <a:xfrm>
            <a:off x="6477000" y="1371600"/>
            <a:ext cx="2359152" cy="5016758"/>
          </a:xfrm>
          <a:prstGeom prst="rect">
            <a:avLst/>
          </a:prstGeom>
        </p:spPr>
        <p:txBody>
          <a:bodyPr wrap="square">
            <a:spAutoFit/>
          </a:bodyPr>
          <a:lstStyle/>
          <a:p>
            <a:pPr algn="just"/>
            <a:r>
              <a:rPr lang="en-US" sz="2000" dirty="0">
                <a:solidFill>
                  <a:srgbClr val="00B050"/>
                </a:solidFill>
                <a:latin typeface="Times New Roman" panose="02020603050405020304" pitchFamily="18" charset="0"/>
                <a:cs typeface="Times New Roman" panose="02020603050405020304" pitchFamily="18" charset="0"/>
              </a:rPr>
              <a:t>The spiral model has two dimensions namely: </a:t>
            </a:r>
          </a:p>
          <a:p>
            <a:pPr algn="just"/>
            <a:r>
              <a:rPr lang="en-US" sz="2000" dirty="0">
                <a:solidFill>
                  <a:srgbClr val="0070C0"/>
                </a:solidFill>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b="1" u="sng" dirty="0">
                <a:solidFill>
                  <a:srgbClr val="C00000"/>
                </a:solidFill>
                <a:latin typeface="Times New Roman" panose="02020603050405020304" pitchFamily="18" charset="0"/>
                <a:cs typeface="Times New Roman" panose="02020603050405020304" pitchFamily="18" charset="0"/>
              </a:rPr>
              <a:t>radial</a:t>
            </a:r>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dimension of the model represents the cumulative costs and the </a:t>
            </a:r>
            <a:r>
              <a:rPr lang="en-US" sz="2000" b="1" u="sng" dirty="0">
                <a:solidFill>
                  <a:srgbClr val="C00000"/>
                </a:solidFill>
                <a:latin typeface="Times New Roman" panose="02020603050405020304" pitchFamily="18" charset="0"/>
                <a:cs typeface="Times New Roman" panose="02020603050405020304" pitchFamily="18" charset="0"/>
              </a:rPr>
              <a:t>angular</a:t>
            </a:r>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dimension represents the progress made in completing each cycle. Each loop of the spiral from X-axis clockwise through 360^o represents one phase. </a:t>
            </a:r>
          </a:p>
        </p:txBody>
      </p:sp>
      <p:sp>
        <p:nvSpPr>
          <p:cNvPr id="6" name="Slide Number Placeholder 5"/>
          <p:cNvSpPr>
            <a:spLocks noGrp="1"/>
          </p:cNvSpPr>
          <p:nvPr>
            <p:ph type="sldNum" sz="quarter" idx="12"/>
          </p:nvPr>
        </p:nvSpPr>
        <p:spPr/>
        <p:txBody>
          <a:bodyPr/>
          <a:lstStyle/>
          <a:p>
            <a:fld id="{6F62C5EA-EA67-4941-8B1A-2C577999F963}" type="slidenum">
              <a:rPr lang="en-US" smtClean="0"/>
              <a:t>51</a:t>
            </a:fld>
            <a:endParaRPr lang="en-US"/>
          </a:p>
        </p:txBody>
      </p:sp>
    </p:spTree>
    <p:extLst>
      <p:ext uri="{BB962C8B-B14F-4D97-AF65-F5344CB8AC3E}">
        <p14:creationId xmlns:p14="http://schemas.microsoft.com/office/powerpoint/2010/main" val="389500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4" name="Rectangle 3"/>
          <p:cNvSpPr/>
          <p:nvPr/>
        </p:nvSpPr>
        <p:spPr>
          <a:xfrm>
            <a:off x="228600" y="1371600"/>
            <a:ext cx="8686800" cy="646331"/>
          </a:xfrm>
          <a:prstGeom prst="rect">
            <a:avLst/>
          </a:prstGeom>
        </p:spPr>
        <p:txBody>
          <a:bodyPr wrap="square">
            <a:spAutoFit/>
          </a:bodyPr>
          <a:lstStyle/>
          <a:p>
            <a:r>
              <a:rPr lang="en-US" b="1" dirty="0"/>
              <a:t>The </a:t>
            </a:r>
            <a:r>
              <a:rPr lang="en-US" b="1" dirty="0">
                <a:latin typeface="Times New Roman" pitchFamily="18" charset="0"/>
                <a:cs typeface="Times New Roman" pitchFamily="18" charset="0"/>
              </a:rPr>
              <a:t>framework</a:t>
            </a:r>
            <a:r>
              <a:rPr lang="en-US" b="1" dirty="0"/>
              <a:t> activities of the spiral model are as shown in the following figure.</a:t>
            </a:r>
            <a:endParaRPr lang="en-US" dirty="0"/>
          </a:p>
        </p:txBody>
      </p:sp>
      <p:pic>
        <p:nvPicPr>
          <p:cNvPr id="6" name="Picture 5"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descr="https://media.geeksforgeeks.org/wp-content/uploads/spiral-1-1024x9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163" y="1736944"/>
            <a:ext cx="4971173" cy="458765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F62C5EA-EA67-4941-8B1A-2C577999F963}" type="slidenum">
              <a:rPr lang="en-US" smtClean="0"/>
              <a:t>52</a:t>
            </a:fld>
            <a:endParaRPr lang="en-US"/>
          </a:p>
        </p:txBody>
      </p:sp>
    </p:spTree>
    <p:extLst>
      <p:ext uri="{BB962C8B-B14F-4D97-AF65-F5344CB8AC3E}">
        <p14:creationId xmlns:p14="http://schemas.microsoft.com/office/powerpoint/2010/main" val="380902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3" name="Content Placeholder 2"/>
          <p:cNvSpPr>
            <a:spLocks noGrp="1"/>
          </p:cNvSpPr>
          <p:nvPr>
            <p:ph sz="quarter" idx="1"/>
          </p:nvPr>
        </p:nvSpPr>
        <p:spPr/>
        <p:txBody>
          <a:bodyPr>
            <a:noAutofit/>
          </a:bodyPr>
          <a:lstStyle/>
          <a:p>
            <a:pPr fontAlgn="base"/>
            <a:r>
              <a:rPr lang="en-US" sz="2400" b="1" dirty="0">
                <a:latin typeface="Times New Roman" pitchFamily="18" charset="0"/>
                <a:cs typeface="Times New Roman" pitchFamily="18" charset="0"/>
              </a:rPr>
              <a:t>Objectives determination and identify alternative solutions:</a:t>
            </a:r>
            <a:r>
              <a:rPr lang="en-US" sz="2400" dirty="0">
                <a:latin typeface="Times New Roman" pitchFamily="18" charset="0"/>
                <a:cs typeface="Times New Roman" pitchFamily="18" charset="0"/>
              </a:rPr>
              <a:t> Requirements are gathered from the customers and the objectives are identified, elaborated, and analyzed at the start of every phase. Then alternative solutions possible for the phase are proposed in this quadrant.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p>
          <a:p>
            <a:pPr fontAlgn="base"/>
            <a:r>
              <a:rPr lang="en-US" sz="2400" b="1" dirty="0">
                <a:latin typeface="Times New Roman" pitchFamily="18" charset="0"/>
                <a:cs typeface="Times New Roman" pitchFamily="18" charset="0"/>
              </a:rPr>
              <a:t>Identify and resolve Risks:</a:t>
            </a:r>
            <a:r>
              <a:rPr lang="en-US" sz="2400" dirty="0">
                <a:latin typeface="Times New Roman" pitchFamily="18" charset="0"/>
                <a:cs typeface="Times New Roman" pitchFamily="18" charset="0"/>
              </a:rPr>
              <a:t> During the second quadrant, all the possible solutions are evaluated to select the best possible solution. Then the risks associated with that solution are identified and the risks are resolved using the best possible strategy. At the end of this quadrant, the Prototype is built for the best possible solution.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53</a:t>
            </a:fld>
            <a:endParaRPr lang="en-US"/>
          </a:p>
        </p:txBody>
      </p:sp>
    </p:spTree>
    <p:extLst>
      <p:ext uri="{BB962C8B-B14F-4D97-AF65-F5344CB8AC3E}">
        <p14:creationId xmlns:p14="http://schemas.microsoft.com/office/powerpoint/2010/main" val="6819868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3" name="Content Placeholder 2"/>
          <p:cNvSpPr>
            <a:spLocks noGrp="1"/>
          </p:cNvSpPr>
          <p:nvPr>
            <p:ph sz="quarter" idx="1"/>
          </p:nvPr>
        </p:nvSpPr>
        <p:spPr/>
        <p:txBody>
          <a:bodyPr>
            <a:noAutofit/>
          </a:bodyPr>
          <a:lstStyle/>
          <a:p>
            <a:pPr marL="0" indent="0" fontAlgn="base">
              <a:buNone/>
            </a:pPr>
            <a:r>
              <a:rPr lang="en-US" sz="2400" dirty="0">
                <a:latin typeface="Times New Roman" pitchFamily="18" charset="0"/>
                <a:cs typeface="Times New Roman" pitchFamily="18" charset="0"/>
              </a:rPr>
              <a:t> </a:t>
            </a:r>
          </a:p>
          <a:p>
            <a:pPr fontAlgn="base"/>
            <a:r>
              <a:rPr lang="en-US" sz="2400" b="1" dirty="0">
                <a:latin typeface="Times New Roman" pitchFamily="18" charset="0"/>
                <a:cs typeface="Times New Roman" pitchFamily="18" charset="0"/>
              </a:rPr>
              <a:t>Develop next version of the Product:</a:t>
            </a:r>
            <a:r>
              <a:rPr lang="en-US" sz="2400" dirty="0">
                <a:latin typeface="Times New Roman" pitchFamily="18" charset="0"/>
                <a:cs typeface="Times New Roman" pitchFamily="18" charset="0"/>
              </a:rPr>
              <a:t> During the third quadrant, the identified features are developed and verified through testing. At the end of the third quadrant, the next version of the software is available.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p>
          <a:p>
            <a:pPr fontAlgn="base"/>
            <a:r>
              <a:rPr lang="en-US" sz="2400" b="1" dirty="0">
                <a:latin typeface="Times New Roman" pitchFamily="18" charset="0"/>
                <a:cs typeface="Times New Roman" pitchFamily="18" charset="0"/>
              </a:rPr>
              <a:t>Review and plan for the next Phase:</a:t>
            </a:r>
            <a:r>
              <a:rPr lang="en-US" sz="2400" dirty="0">
                <a:latin typeface="Times New Roman" pitchFamily="18" charset="0"/>
                <a:cs typeface="Times New Roman" pitchFamily="18" charset="0"/>
              </a:rPr>
              <a:t> In the fourth quadrant, the Customers evaluate the so far developed version of the software. In the end, planning for the next phase is started. </a:t>
            </a:r>
          </a:p>
          <a:p>
            <a:endParaRPr lang="en-US" sz="2400" dirty="0">
              <a:latin typeface="Times New Roman" pitchFamily="18" charset="0"/>
              <a:cs typeface="Times New Roman"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54</a:t>
            </a:fld>
            <a:endParaRPr lang="en-US"/>
          </a:p>
        </p:txBody>
      </p:sp>
    </p:spTree>
    <p:extLst>
      <p:ext uri="{BB962C8B-B14F-4D97-AF65-F5344CB8AC3E}">
        <p14:creationId xmlns:p14="http://schemas.microsoft.com/office/powerpoint/2010/main" val="5372745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The </a:t>
            </a:r>
            <a:r>
              <a:rPr lang="en-US" b="1" dirty="0"/>
              <a:t>risk-driven</a:t>
            </a:r>
            <a:r>
              <a:rPr lang="en-US" dirty="0"/>
              <a:t> feature of the spiral model allows it to accommodate any mixture of a specification-oriented, prototype-oriented, simulation-oriented, or another type of approach. An essential element of the model is that each period of the spiral is completed by a review that includes all the products developed during that cycle, including plans for the next cycle. The spiral model works for development as well as enhancement projects.</a:t>
            </a:r>
            <a:endParaRPr lang="en-IN" dirty="0"/>
          </a:p>
        </p:txBody>
      </p:sp>
      <p:sp>
        <p:nvSpPr>
          <p:cNvPr id="4" name="Slide Number Placeholder 3"/>
          <p:cNvSpPr>
            <a:spLocks noGrp="1"/>
          </p:cNvSpPr>
          <p:nvPr>
            <p:ph type="sldNum" sz="quarter" idx="12"/>
          </p:nvPr>
        </p:nvSpPr>
        <p:spPr/>
        <p:txBody>
          <a:bodyPr/>
          <a:lstStyle/>
          <a:p>
            <a:fld id="{6F62C5EA-EA67-4941-8B1A-2C577999F963}" type="slidenum">
              <a:rPr lang="en-US" smtClean="0"/>
              <a:t>55</a:t>
            </a:fld>
            <a:endParaRPr lang="en-US"/>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6591465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3" name="Content Placeholder 2"/>
          <p:cNvSpPr>
            <a:spLocks noGrp="1"/>
          </p:cNvSpPr>
          <p:nvPr>
            <p:ph sz="quarter" idx="1"/>
          </p:nvPr>
        </p:nvSpPr>
        <p:spPr/>
        <p:txBody>
          <a:bodyPr>
            <a:normAutofit lnSpcReduction="10000"/>
          </a:bodyPr>
          <a:lstStyle/>
          <a:p>
            <a:r>
              <a:rPr lang="en-US" b="1" dirty="0">
                <a:latin typeface="Times New Roman" pitchFamily="18" charset="0"/>
                <a:cs typeface="Times New Roman" pitchFamily="18" charset="0"/>
              </a:rPr>
              <a:t>Advantages of Spiral </a:t>
            </a:r>
            <a:r>
              <a:rPr lang="en-US" b="1" dirty="0" err="1">
                <a:latin typeface="Times New Roman" pitchFamily="18" charset="0"/>
                <a:cs typeface="Times New Roman" pitchFamily="18" charset="0"/>
              </a:rPr>
              <a:t>Model</a:t>
            </a:r>
            <a:r>
              <a:rPr lang="en-US" dirty="0" err="1">
                <a:latin typeface="Times New Roman" pitchFamily="18" charset="0"/>
                <a:cs typeface="Times New Roman" pitchFamily="18" charset="0"/>
              </a:rPr>
              <a:t>It</a:t>
            </a:r>
            <a:r>
              <a:rPr lang="en-US" dirty="0">
                <a:latin typeface="Times New Roman" pitchFamily="18" charset="0"/>
                <a:cs typeface="Times New Roman" pitchFamily="18" charset="0"/>
              </a:rPr>
              <a:t> reduces high amount of risk.</a:t>
            </a:r>
          </a:p>
          <a:p>
            <a:r>
              <a:rPr lang="en-US" dirty="0">
                <a:latin typeface="Times New Roman" pitchFamily="18" charset="0"/>
                <a:cs typeface="Times New Roman" pitchFamily="18" charset="0"/>
              </a:rPr>
              <a:t>It is good for large and critical projects.</a:t>
            </a:r>
          </a:p>
          <a:p>
            <a:r>
              <a:rPr lang="en-US" dirty="0">
                <a:latin typeface="Times New Roman" pitchFamily="18" charset="0"/>
                <a:cs typeface="Times New Roman" pitchFamily="18" charset="0"/>
              </a:rPr>
              <a:t>It gives strong approval and documentation control.</a:t>
            </a:r>
          </a:p>
          <a:p>
            <a:r>
              <a:rPr lang="en-US" dirty="0">
                <a:latin typeface="Times New Roman" pitchFamily="18" charset="0"/>
                <a:cs typeface="Times New Roman" pitchFamily="18" charset="0"/>
              </a:rPr>
              <a:t>In spiral model, the software is produced early in the life cycle process.</a:t>
            </a:r>
          </a:p>
          <a:p>
            <a:r>
              <a:rPr lang="en-US" b="1" dirty="0">
                <a:latin typeface="Times New Roman" pitchFamily="18" charset="0"/>
                <a:cs typeface="Times New Roman" pitchFamily="18" charset="0"/>
              </a:rPr>
              <a:t>Disadvantages of Spiral </a:t>
            </a:r>
            <a:r>
              <a:rPr lang="en-US" b="1" dirty="0" smtClean="0">
                <a:latin typeface="Times New Roman" pitchFamily="18" charset="0"/>
                <a:cs typeface="Times New Roman" pitchFamily="18" charset="0"/>
              </a:rPr>
              <a:t>Model</a:t>
            </a: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can be costly to develop a software model</a:t>
            </a:r>
            <a:r>
              <a:rPr lang="en-US" dirty="0" smtClean="0">
                <a:latin typeface="Times New Roman" pitchFamily="18" charset="0"/>
                <a:cs typeface="Times New Roman" pitchFamily="18" charset="0"/>
              </a:rPr>
              <a:t>.</a:t>
            </a:r>
          </a:p>
          <a:p>
            <a:r>
              <a:rPr lang="en-US" dirty="0"/>
              <a:t>Risk analysis needed highly particular expertise</a:t>
            </a: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not used for small projects.</a:t>
            </a:r>
          </a:p>
          <a:p>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56</a:t>
            </a:fld>
            <a:endParaRPr lang="en-US"/>
          </a:p>
        </p:txBody>
      </p:sp>
    </p:spTree>
    <p:extLst>
      <p:ext uri="{BB962C8B-B14F-4D97-AF65-F5344CB8AC3E}">
        <p14:creationId xmlns:p14="http://schemas.microsoft.com/office/powerpoint/2010/main" val="3986150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Spiral model</a:t>
            </a:r>
          </a:p>
        </p:txBody>
      </p:sp>
      <p:sp>
        <p:nvSpPr>
          <p:cNvPr id="3" name="Content Placeholder 2"/>
          <p:cNvSpPr>
            <a:spLocks noGrp="1"/>
          </p:cNvSpPr>
          <p:nvPr>
            <p:ph sz="quarter" idx="1"/>
          </p:nvPr>
        </p:nvSpPr>
        <p:spPr>
          <a:xfrm>
            <a:off x="304800" y="1447800"/>
            <a:ext cx="8503920" cy="4572000"/>
          </a:xfrm>
        </p:spPr>
        <p:txBody>
          <a:bodyPr/>
          <a:lstStyle/>
          <a:p>
            <a:pPr marL="0" indent="0" algn="just">
              <a:buNone/>
            </a:pPr>
            <a:r>
              <a:rPr lang="en-US" b="1" dirty="0">
                <a:latin typeface="Times New Roman" pitchFamily="18" charset="0"/>
                <a:cs typeface="Times New Roman" pitchFamily="18" charset="0"/>
              </a:rPr>
              <a:t>When to use Spiral Model?</a:t>
            </a:r>
          </a:p>
          <a:p>
            <a:pPr algn="just"/>
            <a:r>
              <a:rPr lang="en-US" dirty="0">
                <a:latin typeface="Times New Roman" pitchFamily="18" charset="0"/>
                <a:cs typeface="Times New Roman" pitchFamily="18" charset="0"/>
              </a:rPr>
              <a:t>When deliverance is required to be frequent.</a:t>
            </a:r>
          </a:p>
          <a:p>
            <a:pPr algn="just"/>
            <a:r>
              <a:rPr lang="en-US" dirty="0">
                <a:latin typeface="Times New Roman" pitchFamily="18" charset="0"/>
                <a:cs typeface="Times New Roman" pitchFamily="18" charset="0"/>
              </a:rPr>
              <a:t>When the project is large</a:t>
            </a:r>
          </a:p>
          <a:p>
            <a:pPr algn="just"/>
            <a:r>
              <a:rPr lang="en-US" dirty="0">
                <a:latin typeface="Times New Roman" pitchFamily="18" charset="0"/>
                <a:cs typeface="Times New Roman" pitchFamily="18" charset="0"/>
              </a:rPr>
              <a:t>When requirements are unclear and complex</a:t>
            </a:r>
          </a:p>
          <a:p>
            <a:pPr algn="just"/>
            <a:r>
              <a:rPr lang="en-US" dirty="0">
                <a:latin typeface="Times New Roman" pitchFamily="18" charset="0"/>
                <a:cs typeface="Times New Roman" pitchFamily="18" charset="0"/>
              </a:rPr>
              <a:t>When changes may require at any time</a:t>
            </a:r>
          </a:p>
          <a:p>
            <a:pPr algn="just"/>
            <a:r>
              <a:rPr lang="en-US" dirty="0">
                <a:latin typeface="Times New Roman" pitchFamily="18" charset="0"/>
                <a:cs typeface="Times New Roman" pitchFamily="18" charset="0"/>
              </a:rPr>
              <a:t>Large and high budget projects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57</a:t>
            </a:fld>
            <a:endParaRPr lang="en-US"/>
          </a:p>
        </p:txBody>
      </p:sp>
    </p:spTree>
    <p:extLst>
      <p:ext uri="{BB962C8B-B14F-4D97-AF65-F5344CB8AC3E}">
        <p14:creationId xmlns:p14="http://schemas.microsoft.com/office/powerpoint/2010/main" val="2341791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58</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RAD Model</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7452" y="1447800"/>
            <a:ext cx="8763000" cy="515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2193074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RAD Model</a:t>
            </a:r>
            <a:endParaRPr lang="en-IN" dirty="0"/>
          </a:p>
        </p:txBody>
      </p:sp>
      <p:sp>
        <p:nvSpPr>
          <p:cNvPr id="3" name="Content Placeholder 2"/>
          <p:cNvSpPr>
            <a:spLocks noGrp="1"/>
          </p:cNvSpPr>
          <p:nvPr>
            <p:ph sz="quarter"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When the system should need to create the project that modularizes in a short span time (2-3 months).</a:t>
            </a:r>
          </a:p>
          <a:p>
            <a:pPr algn="just"/>
            <a:r>
              <a:rPr lang="en-US" sz="2800" dirty="0">
                <a:latin typeface="Times New Roman" panose="02020603050405020304" pitchFamily="18" charset="0"/>
                <a:cs typeface="Times New Roman" panose="02020603050405020304" pitchFamily="18" charset="0"/>
              </a:rPr>
              <a:t>When the requirements are well-known.</a:t>
            </a:r>
          </a:p>
          <a:p>
            <a:pPr algn="just"/>
            <a:r>
              <a:rPr lang="en-US" sz="2800" dirty="0">
                <a:latin typeface="Times New Roman" panose="02020603050405020304" pitchFamily="18" charset="0"/>
                <a:cs typeface="Times New Roman" panose="02020603050405020304" pitchFamily="18" charset="0"/>
              </a:rPr>
              <a:t>When the technical risk is limited.</a:t>
            </a:r>
          </a:p>
          <a:p>
            <a:pPr algn="just"/>
            <a:r>
              <a:rPr lang="en-US" sz="2800" dirty="0">
                <a:latin typeface="Times New Roman" panose="02020603050405020304" pitchFamily="18" charset="0"/>
                <a:cs typeface="Times New Roman" panose="02020603050405020304" pitchFamily="18" charset="0"/>
              </a:rPr>
              <a:t>When there's a necessity to make a system, which modularized in 2-3 months of period.</a:t>
            </a:r>
          </a:p>
          <a:p>
            <a:pPr algn="just"/>
            <a:r>
              <a:rPr lang="en-US" sz="2800" dirty="0">
                <a:latin typeface="Times New Roman" panose="02020603050405020304" pitchFamily="18" charset="0"/>
                <a:cs typeface="Times New Roman" panose="02020603050405020304" pitchFamily="18" charset="0"/>
              </a:rPr>
              <a:t>It should be used only if the budget allows the use of automatic code generating tools.</a:t>
            </a:r>
          </a:p>
          <a:p>
            <a:pPr algn="just"/>
            <a:endParaRPr lang="en-IN" sz="28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1276399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RAD Model</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solidFill>
                  <a:srgbClr val="00B0F0"/>
                </a:solidFill>
                <a:latin typeface="Times New Roman" pitchFamily="18" charset="0"/>
                <a:cs typeface="Times New Roman" pitchFamily="18" charset="0"/>
              </a:rPr>
              <a:t>Advantages:</a:t>
            </a:r>
          </a:p>
          <a:p>
            <a:r>
              <a:rPr lang="en-US" dirty="0" smtClean="0">
                <a:latin typeface="Times New Roman" pitchFamily="18" charset="0"/>
                <a:cs typeface="Times New Roman" pitchFamily="18" charset="0"/>
              </a:rPr>
              <a:t>Reduce Development time.</a:t>
            </a:r>
          </a:p>
          <a:p>
            <a:r>
              <a:rPr lang="en-US" dirty="0" smtClean="0">
                <a:latin typeface="Times New Roman" pitchFamily="18" charset="0"/>
                <a:cs typeface="Times New Roman" pitchFamily="18" charset="0"/>
              </a:rPr>
              <a:t>Encourage customer feedback</a:t>
            </a:r>
          </a:p>
          <a:p>
            <a:r>
              <a:rPr lang="en-US" dirty="0" smtClean="0">
                <a:latin typeface="Times New Roman" pitchFamily="18" charset="0"/>
                <a:cs typeface="Times New Roman" pitchFamily="18" charset="0"/>
              </a:rPr>
              <a:t>Quick initial reviews</a:t>
            </a:r>
          </a:p>
          <a:p>
            <a:r>
              <a:rPr lang="en-US" dirty="0" smtClean="0">
                <a:latin typeface="Times New Roman" pitchFamily="18" charset="0"/>
                <a:cs typeface="Times New Roman" pitchFamily="18" charset="0"/>
              </a:rPr>
              <a:t>Easy to accommodate changing the requirements</a:t>
            </a:r>
          </a:p>
          <a:p>
            <a:pPr marL="0" indent="0">
              <a:buNone/>
            </a:pPr>
            <a:r>
              <a:rPr lang="en-US" dirty="0" smtClean="0">
                <a:solidFill>
                  <a:srgbClr val="00B0F0"/>
                </a:solidFill>
                <a:latin typeface="Times New Roman" pitchFamily="18" charset="0"/>
                <a:cs typeface="Times New Roman" pitchFamily="18" charset="0"/>
              </a:rPr>
              <a:t>Disadvantage:</a:t>
            </a:r>
          </a:p>
          <a:p>
            <a:r>
              <a:rPr lang="en-US" dirty="0">
                <a:latin typeface="Times New Roman" pitchFamily="18" charset="0"/>
                <a:cs typeface="Times New Roman" pitchFamily="18" charset="0"/>
              </a:rPr>
              <a:t>Need of highly skilled team</a:t>
            </a:r>
          </a:p>
          <a:p>
            <a:r>
              <a:rPr lang="en-US" dirty="0">
                <a:latin typeface="Times New Roman" pitchFamily="18" charset="0"/>
                <a:cs typeface="Times New Roman" pitchFamily="18" charset="0"/>
              </a:rPr>
              <a:t>Customer involvements is required throughout the RAD model.</a:t>
            </a:r>
          </a:p>
          <a:p>
            <a:r>
              <a:rPr lang="en-US" dirty="0">
                <a:latin typeface="Times New Roman" pitchFamily="18" charset="0"/>
                <a:cs typeface="Times New Roman" pitchFamily="18" charset="0"/>
              </a:rPr>
              <a:t>Implementable to only to those projects which can be modularized.</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3862889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III. V-model</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itchFamily="18" charset="0"/>
                <a:cs typeface="Times New Roman" pitchFamily="18" charset="0"/>
              </a:rPr>
              <a:t>The V-model is an SDLC model where execution of processes happens in a sequential manner in a V-shape.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also known as </a:t>
            </a:r>
            <a:r>
              <a:rPr lang="en-US" b="1" i="1" u="sng" dirty="0">
                <a:solidFill>
                  <a:schemeClr val="accent2">
                    <a:lumMod val="60000"/>
                    <a:lumOff val="40000"/>
                  </a:schemeClr>
                </a:solidFill>
                <a:latin typeface="Times New Roman" pitchFamily="18" charset="0"/>
                <a:cs typeface="Times New Roman" pitchFamily="18" charset="0"/>
              </a:rPr>
              <a:t>Verification and Validation model</a:t>
            </a:r>
            <a:r>
              <a:rPr lang="en-US" dirty="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V-model overcomes a drawback of waterfall model which you can not go back to the previous stage for correction. </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V-Model is an extension of the waterfall model and is based on the association of a testing phase for each corresponding development stage. This means that for every single phase in the development cycle, there is a directly associated testing phase. This is a highly-disciplined model and the next phase starts only after completion of the previous phase.</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337967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831</TotalTime>
  <Words>2206</Words>
  <Application>Microsoft Office PowerPoint</Application>
  <PresentationFormat>On-screen Show (4:3)</PresentationFormat>
  <Paragraphs>315</Paragraphs>
  <Slides>58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Algerian</vt:lpstr>
      <vt:lpstr>Calibri</vt:lpstr>
      <vt:lpstr>Georgia</vt:lpstr>
      <vt:lpstr>Times New Roman</vt:lpstr>
      <vt:lpstr>Wingdings</vt:lpstr>
      <vt:lpstr>Wingdings 2</vt:lpstr>
      <vt:lpstr>Civic</vt:lpstr>
      <vt:lpstr>Object Oriented Software Engineering</vt:lpstr>
      <vt:lpstr>Today’s Outline:</vt:lpstr>
      <vt:lpstr>II. RAD Model </vt:lpstr>
      <vt:lpstr> RAD Model </vt:lpstr>
      <vt:lpstr>RAD Model </vt:lpstr>
      <vt:lpstr>RAD Model</vt:lpstr>
      <vt:lpstr>RAD Model</vt:lpstr>
      <vt:lpstr>RAD Model</vt:lpstr>
      <vt:lpstr>III. V-model</vt:lpstr>
      <vt:lpstr>               What is verification and Validation</vt:lpstr>
      <vt:lpstr>V-model</vt:lpstr>
      <vt:lpstr>Phases of Verification Phase of V-model:</vt:lpstr>
      <vt:lpstr>Phases of Verification Phase of V-model:</vt:lpstr>
      <vt:lpstr>Phases of Validation Phase of V-model:</vt:lpstr>
      <vt:lpstr>When to use V-Model?</vt:lpstr>
      <vt:lpstr>V-model</vt:lpstr>
      <vt:lpstr>V-model</vt:lpstr>
      <vt:lpstr>IV. Incremental Model</vt:lpstr>
      <vt:lpstr>Incremental Model</vt:lpstr>
      <vt:lpstr>The various phases of incremental model  are as follows:</vt:lpstr>
      <vt:lpstr>The various phases of incremental model  are as follows:</vt:lpstr>
      <vt:lpstr>When we use the Incremental Model?</vt:lpstr>
      <vt:lpstr>Incremental Model</vt:lpstr>
      <vt:lpstr>Incremental Model</vt:lpstr>
      <vt:lpstr>V. Iterative Model </vt:lpstr>
      <vt:lpstr>Iterative Model </vt:lpstr>
      <vt:lpstr>Iterative Model</vt:lpstr>
      <vt:lpstr>Iterative Model</vt:lpstr>
      <vt:lpstr>Iterative Model</vt:lpstr>
      <vt:lpstr>Iterative Model</vt:lpstr>
      <vt:lpstr>When to use iterative model:</vt:lpstr>
      <vt:lpstr>VI. BigBang Model</vt:lpstr>
      <vt:lpstr>BigBang Model </vt:lpstr>
      <vt:lpstr>BigBang Model </vt:lpstr>
      <vt:lpstr>BigBang Model</vt:lpstr>
      <vt:lpstr>BigBang Model</vt:lpstr>
      <vt:lpstr>VII. Agile Model </vt:lpstr>
      <vt:lpstr>Agile Model</vt:lpstr>
      <vt:lpstr>Evolutionary Process Models</vt:lpstr>
      <vt:lpstr>Evolutionary Process Models </vt:lpstr>
      <vt:lpstr>Prototype Model</vt:lpstr>
      <vt:lpstr>Prototype Model</vt:lpstr>
      <vt:lpstr>Prototype Model</vt:lpstr>
      <vt:lpstr>Prototype Model</vt:lpstr>
      <vt:lpstr>Prototype Model</vt:lpstr>
      <vt:lpstr>Prototype Model</vt:lpstr>
      <vt:lpstr>Prototype Model</vt:lpstr>
      <vt:lpstr>Prototype Model</vt:lpstr>
      <vt:lpstr>2. The Spiral model </vt:lpstr>
      <vt:lpstr>The Spiral model </vt:lpstr>
      <vt:lpstr>The Spiral model</vt:lpstr>
      <vt:lpstr>The Spiral model</vt:lpstr>
      <vt:lpstr>The Spiral model</vt:lpstr>
      <vt:lpstr>The Spiral model</vt:lpstr>
      <vt:lpstr>PowerPoint Presentation</vt:lpstr>
      <vt:lpstr>The Spiral model</vt:lpstr>
      <vt:lpstr>The Spiral model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144</cp:revision>
  <dcterms:created xsi:type="dcterms:W3CDTF">2021-07-03T06:55:19Z</dcterms:created>
  <dcterms:modified xsi:type="dcterms:W3CDTF">2023-02-22T15:15:19Z</dcterms:modified>
</cp:coreProperties>
</file>