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52"/>
  </p:notesMasterIdLst>
  <p:sldIdLst>
    <p:sldId id="256" r:id="rId2"/>
    <p:sldId id="258" r:id="rId3"/>
    <p:sldId id="278" r:id="rId4"/>
    <p:sldId id="279" r:id="rId5"/>
    <p:sldId id="280" r:id="rId6"/>
    <p:sldId id="281" r:id="rId7"/>
    <p:sldId id="310" r:id="rId8"/>
    <p:sldId id="282" r:id="rId9"/>
    <p:sldId id="283" r:id="rId10"/>
    <p:sldId id="284" r:id="rId11"/>
    <p:sldId id="285" r:id="rId12"/>
    <p:sldId id="286" r:id="rId13"/>
    <p:sldId id="287" r:id="rId14"/>
    <p:sldId id="288" r:id="rId15"/>
    <p:sldId id="289" r:id="rId16"/>
    <p:sldId id="309" r:id="rId17"/>
    <p:sldId id="290" r:id="rId18"/>
    <p:sldId id="329" r:id="rId19"/>
    <p:sldId id="318" r:id="rId20"/>
    <p:sldId id="291" r:id="rId21"/>
    <p:sldId id="319" r:id="rId22"/>
    <p:sldId id="315" r:id="rId23"/>
    <p:sldId id="316" r:id="rId24"/>
    <p:sldId id="317" r:id="rId25"/>
    <p:sldId id="292" r:id="rId26"/>
    <p:sldId id="294" r:id="rId27"/>
    <p:sldId id="295" r:id="rId28"/>
    <p:sldId id="296" r:id="rId29"/>
    <p:sldId id="297" r:id="rId30"/>
    <p:sldId id="298" r:id="rId31"/>
    <p:sldId id="299" r:id="rId32"/>
    <p:sldId id="300" r:id="rId33"/>
    <p:sldId id="301" r:id="rId34"/>
    <p:sldId id="320" r:id="rId35"/>
    <p:sldId id="321" r:id="rId36"/>
    <p:sldId id="322" r:id="rId37"/>
    <p:sldId id="323" r:id="rId38"/>
    <p:sldId id="324" r:id="rId39"/>
    <p:sldId id="302" r:id="rId40"/>
    <p:sldId id="303" r:id="rId41"/>
    <p:sldId id="304" r:id="rId42"/>
    <p:sldId id="306" r:id="rId43"/>
    <p:sldId id="305" r:id="rId44"/>
    <p:sldId id="307" r:id="rId45"/>
    <p:sldId id="308" r:id="rId46"/>
    <p:sldId id="325" r:id="rId47"/>
    <p:sldId id="326" r:id="rId48"/>
    <p:sldId id="327" r:id="rId49"/>
    <p:sldId id="328" r:id="rId50"/>
    <p:sldId id="27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1</a:t>
            </a:fld>
            <a:endParaRPr lang="en-US"/>
          </a:p>
        </p:txBody>
      </p:sp>
    </p:spTree>
    <p:extLst>
      <p:ext uri="{BB962C8B-B14F-4D97-AF65-F5344CB8AC3E}">
        <p14:creationId xmlns:p14="http://schemas.microsoft.com/office/powerpoint/2010/main" val="256776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6422E8-60E5-411B-9113-13CBACFC6737}" type="datetime1">
              <a:rPr lang="en-US" smtClean="0"/>
              <a:t>3/12/2023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7FB565-16F0-4ABF-A074-6C9E112F02FE}"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C9BB55-D587-47C2-8522-D3FBD112D376}"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64C9FBC-5C8C-4553-82D5-94F9930410D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CF247FE-B381-4D77-8CB5-5E458CF3F34B}" type="datetime1">
              <a:rPr lang="en-US" smtClean="0"/>
              <a:t>3/12/2023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143C424-2949-4728-BE16-407DB52A43EE}"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A59C1FD-2B75-4616-A21A-0DAF03EC4E88}" type="datetime1">
              <a:rPr lang="en-US" smtClean="0"/>
              <a:t>3/12/2023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580D1E-17EB-4497-83B4-4C867891A5AD}"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838E9058-72DC-486F-A4AB-AFBEF9FAF62A}"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E9237F4-83A4-4C17-8388-360D34BF7423}" type="datetime1">
              <a:rPr lang="en-US" smtClean="0"/>
              <a:t>3/12/2023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1DCFBC9-9AC3-4AF3-9EBD-86B92A340DB6}" type="datetime1">
              <a:rPr lang="en-US" smtClean="0"/>
              <a:t>3/12/2023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BB5AEF6-6868-4824-A9BF-A3CAA19DD5DD}" type="datetime1">
              <a:rPr lang="en-US" smtClean="0"/>
              <a:t>3/12/2023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ltexsoft.com/blog/business/functional-and-non-functional-requirements-specification-and-typ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ltexsoft.com/whitepapers/quality-assurance-quality-control-and-testing-the-basics-of-software-quality-managemen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roductplan.com/glossary/agile-framew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5</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534400" cy="758952"/>
          </a:xfrm>
        </p:spPr>
        <p:txBody>
          <a:bodyPr>
            <a:normAutofit fontScale="90000"/>
          </a:bodyPr>
          <a:lstStyle/>
          <a:p>
            <a:r>
              <a:rPr lang="en-US" dirty="0"/>
              <a:t>Agile Model</a:t>
            </a:r>
            <a:br>
              <a:rPr lang="en-US" dirty="0"/>
            </a:br>
            <a:endParaRPr lang="en-US" dirty="0"/>
          </a:p>
        </p:txBody>
      </p:sp>
      <p:pic>
        <p:nvPicPr>
          <p:cNvPr id="2050" name="Picture 2" descr="Agil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20092"/>
            <a:ext cx="6553200" cy="52093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446501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latin typeface="Times New Roman" pitchFamily="18" charset="0"/>
                <a:cs typeface="Times New Roman" pitchFamily="18" charset="0"/>
              </a:rPr>
              <a:t>Phases of Agile Model:</a:t>
            </a:r>
          </a:p>
        </p:txBody>
      </p:sp>
      <p:sp>
        <p:nvSpPr>
          <p:cNvPr id="3" name="Content Placeholder 2"/>
          <p:cNvSpPr>
            <a:spLocks noGrp="1"/>
          </p:cNvSpPr>
          <p:nvPr>
            <p:ph sz="quarter" idx="1"/>
          </p:nvPr>
        </p:nvSpPr>
        <p:spPr/>
        <p:txBody>
          <a:bodyPr/>
          <a:lstStyle/>
          <a:p>
            <a:pPr marL="0" indent="0">
              <a:buNone/>
            </a:pPr>
            <a:r>
              <a:rPr lang="en-US" dirty="0" smtClean="0">
                <a:latin typeface="Times New Roman" pitchFamily="18" charset="0"/>
                <a:cs typeface="Times New Roman" pitchFamily="18" charset="0"/>
              </a:rPr>
              <a:t>Following </a:t>
            </a:r>
            <a:r>
              <a:rPr lang="en-US" dirty="0">
                <a:latin typeface="Times New Roman" pitchFamily="18" charset="0"/>
                <a:cs typeface="Times New Roman" pitchFamily="18" charset="0"/>
              </a:rPr>
              <a:t>are the phases in the Agile model are as follows:</a:t>
            </a:r>
          </a:p>
          <a:p>
            <a:r>
              <a:rPr lang="en-US" dirty="0">
                <a:solidFill>
                  <a:srgbClr val="00B050"/>
                </a:solidFill>
                <a:latin typeface="Times New Roman" pitchFamily="18" charset="0"/>
                <a:cs typeface="Times New Roman" pitchFamily="18" charset="0"/>
              </a:rPr>
              <a:t>Requirements gathering</a:t>
            </a:r>
          </a:p>
          <a:p>
            <a:r>
              <a:rPr lang="en-US" dirty="0">
                <a:solidFill>
                  <a:srgbClr val="00B050"/>
                </a:solidFill>
                <a:latin typeface="Times New Roman" pitchFamily="18" charset="0"/>
                <a:cs typeface="Times New Roman" pitchFamily="18" charset="0"/>
              </a:rPr>
              <a:t>Design the requirements</a:t>
            </a:r>
          </a:p>
          <a:p>
            <a:r>
              <a:rPr lang="en-US" dirty="0">
                <a:solidFill>
                  <a:srgbClr val="00B050"/>
                </a:solidFill>
                <a:latin typeface="Times New Roman" pitchFamily="18" charset="0"/>
                <a:cs typeface="Times New Roman" pitchFamily="18" charset="0"/>
              </a:rPr>
              <a:t>Construction/ iteration</a:t>
            </a:r>
          </a:p>
          <a:p>
            <a:r>
              <a:rPr lang="en-US" dirty="0">
                <a:solidFill>
                  <a:srgbClr val="00B050"/>
                </a:solidFill>
                <a:latin typeface="Times New Roman" pitchFamily="18" charset="0"/>
                <a:cs typeface="Times New Roman" pitchFamily="18" charset="0"/>
              </a:rPr>
              <a:t>Testing/ Quality assurance</a:t>
            </a:r>
          </a:p>
          <a:p>
            <a:r>
              <a:rPr lang="en-US" dirty="0">
                <a:solidFill>
                  <a:srgbClr val="00B050"/>
                </a:solidFill>
                <a:latin typeface="Times New Roman" pitchFamily="18" charset="0"/>
                <a:cs typeface="Times New Roman" pitchFamily="18" charset="0"/>
              </a:rPr>
              <a:t>Deployment</a:t>
            </a:r>
          </a:p>
          <a:p>
            <a:r>
              <a:rPr lang="en-US" dirty="0">
                <a:solidFill>
                  <a:srgbClr val="00B050"/>
                </a:solidFill>
                <a:latin typeface="Times New Roman" pitchFamily="18" charset="0"/>
                <a:cs typeface="Times New Roman" pitchFamily="18" charset="0"/>
              </a:rPr>
              <a:t>Feedback</a:t>
            </a:r>
          </a:p>
          <a:p>
            <a:endParaRPr lang="en-US" dirty="0">
              <a:latin typeface="Times New Roman" pitchFamily="18" charset="0"/>
              <a:cs typeface="Times New Roman"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237702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Phases of Agile Model:</a:t>
            </a:r>
            <a:endParaRPr lang="en-US" dirty="0"/>
          </a:p>
        </p:txBody>
      </p:sp>
      <p:sp>
        <p:nvSpPr>
          <p:cNvPr id="3" name="Content Placeholder 2"/>
          <p:cNvSpPr>
            <a:spLocks noGrp="1"/>
          </p:cNvSpPr>
          <p:nvPr>
            <p:ph sz="quarter" idx="1"/>
          </p:nvPr>
        </p:nvSpPr>
        <p:spPr/>
        <p:txBody>
          <a:bodyPr>
            <a:normAutofit lnSpcReduction="10000"/>
          </a:bodyPr>
          <a:lstStyle/>
          <a:p>
            <a:pPr marL="514350" indent="-514350" algn="just">
              <a:buAutoNum type="arabicPeriod"/>
            </a:pPr>
            <a:r>
              <a:rPr lang="en-US" b="1" dirty="0" smtClean="0">
                <a:latin typeface="Times New Roman" pitchFamily="18" charset="0"/>
                <a:cs typeface="Times New Roman" pitchFamily="18" charset="0"/>
              </a:rPr>
              <a:t>Requirements </a:t>
            </a:r>
            <a:r>
              <a:rPr lang="en-US" b="1" dirty="0">
                <a:latin typeface="Times New Roman" pitchFamily="18" charset="0"/>
                <a:cs typeface="Times New Roman" pitchFamily="18" charset="0"/>
              </a:rPr>
              <a:t>gathering:</a:t>
            </a:r>
            <a:r>
              <a:rPr lang="en-US" dirty="0">
                <a:latin typeface="Times New Roman" pitchFamily="18" charset="0"/>
                <a:cs typeface="Times New Roman" pitchFamily="18" charset="0"/>
              </a:rPr>
              <a:t> In this phase, you must define the requirements. You should explain business opportunities and plan the time and effort needed to build the project. Based on this information, you can evaluate technical and economic feasibility</a:t>
            </a:r>
            <a:r>
              <a:rPr lang="en-US" dirty="0" smtClean="0">
                <a:latin typeface="Times New Roman" pitchFamily="18" charset="0"/>
                <a:cs typeface="Times New Roman" pitchFamily="18" charset="0"/>
              </a:rPr>
              <a:t>.</a:t>
            </a:r>
          </a:p>
          <a:p>
            <a:pPr marL="514350" indent="-514350" algn="just">
              <a:buAutoNum type="arabicPeriod"/>
            </a:pPr>
            <a:r>
              <a:rPr lang="en-US" b="1" dirty="0" smtClean="0"/>
              <a:t>Design </a:t>
            </a:r>
            <a:r>
              <a:rPr lang="en-US" b="1" dirty="0"/>
              <a:t>the requirements:</a:t>
            </a:r>
            <a:r>
              <a:rPr lang="en-US" dirty="0"/>
              <a:t> When you have identified the project, work with stakeholders to define requirements. You can use the user flow diagram or the high-level UML diagram to show the work of new features and show how it will apply to your existing system.</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1914163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Phases of Agile Model:</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b="1" dirty="0">
                <a:latin typeface="Times New Roman" pitchFamily="18" charset="0"/>
                <a:cs typeface="Times New Roman" pitchFamily="18" charset="0"/>
              </a:rPr>
              <a:t>3. Construction/ iteration:</a:t>
            </a:r>
            <a:r>
              <a:rPr lang="en-US" dirty="0">
                <a:latin typeface="Times New Roman" pitchFamily="18" charset="0"/>
                <a:cs typeface="Times New Roman" pitchFamily="18" charset="0"/>
              </a:rPr>
              <a:t> When the team defines the requirements, the work begins. Designers and developers start working on their project, which aims to deploy a working product. The product will undergo various stages of improvement, so it includes simple, minimal functionality.</a:t>
            </a:r>
          </a:p>
          <a:p>
            <a:pPr marL="0" indent="0" algn="just">
              <a:buNone/>
            </a:pPr>
            <a:r>
              <a:rPr lang="en-US" b="1" dirty="0">
                <a:latin typeface="Times New Roman" pitchFamily="18" charset="0"/>
                <a:cs typeface="Times New Roman" pitchFamily="18" charset="0"/>
              </a:rPr>
              <a:t>4. Testing:</a:t>
            </a:r>
            <a:r>
              <a:rPr lang="en-US" dirty="0">
                <a:latin typeface="Times New Roman" pitchFamily="18" charset="0"/>
                <a:cs typeface="Times New Roman" pitchFamily="18" charset="0"/>
              </a:rPr>
              <a:t> In this phase, the Quality Assurance team examines the product's performance and looks for the bug.</a:t>
            </a:r>
          </a:p>
          <a:p>
            <a:pPr marL="0" indent="0" algn="just">
              <a:buNone/>
            </a:pPr>
            <a:r>
              <a:rPr lang="en-US" b="1" dirty="0">
                <a:latin typeface="Times New Roman" pitchFamily="18" charset="0"/>
                <a:cs typeface="Times New Roman" pitchFamily="18" charset="0"/>
              </a:rPr>
              <a:t>5. Deployment:</a:t>
            </a:r>
            <a:r>
              <a:rPr lang="en-US" dirty="0">
                <a:latin typeface="Times New Roman" pitchFamily="18" charset="0"/>
                <a:cs typeface="Times New Roman" pitchFamily="18" charset="0"/>
              </a:rPr>
              <a:t> In this phase, the team issues a product for the user's work environment.</a:t>
            </a:r>
          </a:p>
          <a:p>
            <a:pPr marL="0" indent="0" algn="just">
              <a:buNone/>
            </a:pPr>
            <a:r>
              <a:rPr lang="en-US" b="1" dirty="0">
                <a:latin typeface="Times New Roman" pitchFamily="18" charset="0"/>
                <a:cs typeface="Times New Roman" pitchFamily="18" charset="0"/>
              </a:rPr>
              <a:t>6. Feedback:</a:t>
            </a:r>
            <a:r>
              <a:rPr lang="en-US" dirty="0">
                <a:latin typeface="Times New Roman" pitchFamily="18" charset="0"/>
                <a:cs typeface="Times New Roman" pitchFamily="18" charset="0"/>
              </a:rPr>
              <a:t> After releasing the product, the last step is feedback. In this, the team receives feedback about the product and works through the feedback.</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1848569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 Values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b="1" dirty="0">
                <a:latin typeface="Times New Roman" pitchFamily="18" charset="0"/>
                <a:cs typeface="Times New Roman" pitchFamily="18" charset="0"/>
              </a:rPr>
              <a:t>Individuals and interactions</a:t>
            </a:r>
            <a:r>
              <a:rPr lang="en-US" dirty="0">
                <a:latin typeface="Times New Roman" pitchFamily="18" charset="0"/>
                <a:cs typeface="Times New Roman" pitchFamily="18" charset="0"/>
              </a:rPr>
              <a:t> − In Agile development, self-organization and motivation are important, as are interactions like co-location and pair programming.</a:t>
            </a:r>
          </a:p>
          <a:p>
            <a:pPr algn="just"/>
            <a:r>
              <a:rPr lang="en-US" b="1" dirty="0">
                <a:latin typeface="Times New Roman" pitchFamily="18" charset="0"/>
                <a:cs typeface="Times New Roman" pitchFamily="18" charset="0"/>
              </a:rPr>
              <a:t>Working software</a:t>
            </a:r>
            <a:r>
              <a:rPr lang="en-US" dirty="0">
                <a:latin typeface="Times New Roman" pitchFamily="18" charset="0"/>
                <a:cs typeface="Times New Roman" pitchFamily="18" charset="0"/>
              </a:rPr>
              <a:t> − Demo working software is considered the best means of communication with the customers to understand their requirements, instead of just depending on documentation.</a:t>
            </a:r>
          </a:p>
          <a:p>
            <a:pPr algn="just"/>
            <a:r>
              <a:rPr lang="en-US" b="1" dirty="0">
                <a:latin typeface="Times New Roman" pitchFamily="18" charset="0"/>
                <a:cs typeface="Times New Roman" pitchFamily="18" charset="0"/>
              </a:rPr>
              <a:t>Customer collaboration</a:t>
            </a:r>
            <a:r>
              <a:rPr lang="en-US" dirty="0">
                <a:latin typeface="Times New Roman" pitchFamily="18" charset="0"/>
                <a:cs typeface="Times New Roman" pitchFamily="18" charset="0"/>
              </a:rPr>
              <a:t> − As the requirements cannot be gathered completely in the beginning of the project due to various factors, continuous customer interaction is very important to get proper product requirements.</a:t>
            </a:r>
          </a:p>
          <a:p>
            <a:pPr algn="just"/>
            <a:r>
              <a:rPr lang="en-US" b="1" dirty="0">
                <a:latin typeface="Times New Roman" pitchFamily="18" charset="0"/>
                <a:cs typeface="Times New Roman" pitchFamily="18" charset="0"/>
              </a:rPr>
              <a:t>Responding to change</a:t>
            </a:r>
            <a:r>
              <a:rPr lang="en-US" dirty="0">
                <a:latin typeface="Times New Roman" pitchFamily="18" charset="0"/>
                <a:cs typeface="Times New Roman" pitchFamily="18" charset="0"/>
              </a:rPr>
              <a:t> − Agile Development is focused on quick responses to change and continuous development.</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14</a:t>
            </a:fld>
            <a:endParaRPr lang="en-US"/>
          </a:p>
        </p:txBody>
      </p:sp>
    </p:spTree>
    <p:extLst>
      <p:ext uri="{BB962C8B-B14F-4D97-AF65-F5344CB8AC3E}">
        <p14:creationId xmlns:p14="http://schemas.microsoft.com/office/powerpoint/2010/main" val="3789643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 Principles</a:t>
            </a:r>
            <a:endParaRPr lang="en-US" dirty="0"/>
          </a:p>
        </p:txBody>
      </p:sp>
      <p:sp>
        <p:nvSpPr>
          <p:cNvPr id="3" name="Content Placeholder 2"/>
          <p:cNvSpPr>
            <a:spLocks noGrp="1"/>
          </p:cNvSpPr>
          <p:nvPr>
            <p:ph sz="quarter" idx="1"/>
          </p:nvPr>
        </p:nvSpPr>
        <p:spPr>
          <a:xfrm>
            <a:off x="0" y="1371600"/>
            <a:ext cx="8991600" cy="5181600"/>
          </a:xfrm>
        </p:spPr>
        <p:txBody>
          <a:bodyPr>
            <a:noAutofit/>
          </a:bodyPr>
          <a:lstStyle/>
          <a:p>
            <a:pPr algn="just"/>
            <a:r>
              <a:rPr lang="en-US" sz="2400" dirty="0">
                <a:solidFill>
                  <a:srgbClr val="00B050"/>
                </a:solidFill>
                <a:latin typeface="Times New Roman" pitchFamily="18" charset="0"/>
                <a:cs typeface="Times New Roman" pitchFamily="18" charset="0"/>
              </a:rPr>
              <a:t>Our highest priority is to satisfy the </a:t>
            </a:r>
            <a:r>
              <a:rPr lang="en-US" sz="2400" dirty="0" smtClean="0">
                <a:solidFill>
                  <a:srgbClr val="00B050"/>
                </a:solidFill>
                <a:latin typeface="Times New Roman" pitchFamily="18" charset="0"/>
                <a:cs typeface="Times New Roman" pitchFamily="18" charset="0"/>
              </a:rPr>
              <a:t>customer through </a:t>
            </a:r>
            <a:r>
              <a:rPr lang="en-US" sz="2400" dirty="0">
                <a:solidFill>
                  <a:srgbClr val="00B050"/>
                </a:solidFill>
                <a:latin typeface="Times New Roman" pitchFamily="18" charset="0"/>
                <a:cs typeface="Times New Roman" pitchFamily="18" charset="0"/>
              </a:rPr>
              <a:t>early and continuous </a:t>
            </a:r>
            <a:r>
              <a:rPr lang="en-US" sz="2400" dirty="0" smtClean="0">
                <a:solidFill>
                  <a:srgbClr val="00B050"/>
                </a:solidFill>
                <a:latin typeface="Times New Roman" pitchFamily="18" charset="0"/>
                <a:cs typeface="Times New Roman" pitchFamily="18" charset="0"/>
              </a:rPr>
              <a:t>delivery of </a:t>
            </a:r>
            <a:r>
              <a:rPr lang="en-US" sz="2400" dirty="0">
                <a:solidFill>
                  <a:srgbClr val="00B050"/>
                </a:solidFill>
                <a:latin typeface="Times New Roman" pitchFamily="18" charset="0"/>
                <a:cs typeface="Times New Roman" pitchFamily="18" charset="0"/>
              </a:rPr>
              <a:t>valuable software.</a:t>
            </a:r>
          </a:p>
          <a:p>
            <a:pPr algn="just"/>
            <a:r>
              <a:rPr lang="en-US" sz="2400" dirty="0">
                <a:solidFill>
                  <a:schemeClr val="accent1">
                    <a:lumMod val="75000"/>
                  </a:schemeClr>
                </a:solidFill>
                <a:latin typeface="Times New Roman" pitchFamily="18" charset="0"/>
                <a:cs typeface="Times New Roman" pitchFamily="18" charset="0"/>
              </a:rPr>
              <a:t>Welcome changing requirements, even late </a:t>
            </a:r>
            <a:r>
              <a:rPr lang="en-US" sz="2400" dirty="0" smtClean="0">
                <a:solidFill>
                  <a:schemeClr val="accent1">
                    <a:lumMod val="75000"/>
                  </a:schemeClr>
                </a:solidFill>
                <a:latin typeface="Times New Roman" pitchFamily="18" charset="0"/>
                <a:cs typeface="Times New Roman" pitchFamily="18" charset="0"/>
              </a:rPr>
              <a:t>in development</a:t>
            </a:r>
            <a:r>
              <a:rPr lang="en-US" sz="2400" dirty="0">
                <a:solidFill>
                  <a:schemeClr val="accent1">
                    <a:lumMod val="75000"/>
                  </a:schemeClr>
                </a:solidFill>
                <a:latin typeface="Times New Roman" pitchFamily="18" charset="0"/>
                <a:cs typeface="Times New Roman" pitchFamily="18" charset="0"/>
              </a:rPr>
              <a:t>. Agile processes harness change </a:t>
            </a:r>
            <a:r>
              <a:rPr lang="en-US" sz="2400" dirty="0" smtClean="0">
                <a:solidFill>
                  <a:schemeClr val="accent1">
                    <a:lumMod val="75000"/>
                  </a:schemeClr>
                </a:solidFill>
                <a:latin typeface="Times New Roman" pitchFamily="18" charset="0"/>
                <a:cs typeface="Times New Roman" pitchFamily="18" charset="0"/>
              </a:rPr>
              <a:t>for the </a:t>
            </a:r>
            <a:r>
              <a:rPr lang="en-US" sz="2400" dirty="0">
                <a:solidFill>
                  <a:schemeClr val="accent1">
                    <a:lumMod val="75000"/>
                  </a:schemeClr>
                </a:solidFill>
                <a:latin typeface="Times New Roman" pitchFamily="18" charset="0"/>
                <a:cs typeface="Times New Roman" pitchFamily="18" charset="0"/>
              </a:rPr>
              <a:t>customer's competitive advantage.</a:t>
            </a:r>
          </a:p>
          <a:p>
            <a:pPr algn="just"/>
            <a:r>
              <a:rPr lang="en-US" sz="2400" dirty="0">
                <a:solidFill>
                  <a:schemeClr val="accent2">
                    <a:lumMod val="75000"/>
                  </a:schemeClr>
                </a:solidFill>
                <a:latin typeface="Times New Roman" pitchFamily="18" charset="0"/>
                <a:cs typeface="Times New Roman" pitchFamily="18" charset="0"/>
              </a:rPr>
              <a:t>Deliver working software frequently, from </a:t>
            </a:r>
            <a:r>
              <a:rPr lang="en-US" sz="2400" dirty="0" smtClean="0">
                <a:solidFill>
                  <a:schemeClr val="accent2">
                    <a:lumMod val="75000"/>
                  </a:schemeClr>
                </a:solidFill>
                <a:latin typeface="Times New Roman" pitchFamily="18" charset="0"/>
                <a:cs typeface="Times New Roman" pitchFamily="18" charset="0"/>
              </a:rPr>
              <a:t>a couple </a:t>
            </a:r>
            <a:r>
              <a:rPr lang="en-US" sz="2400" dirty="0">
                <a:solidFill>
                  <a:schemeClr val="accent2">
                    <a:lumMod val="75000"/>
                  </a:schemeClr>
                </a:solidFill>
                <a:latin typeface="Times New Roman" pitchFamily="18" charset="0"/>
                <a:cs typeface="Times New Roman" pitchFamily="18" charset="0"/>
              </a:rPr>
              <a:t>of weeks to a couple of months, with </a:t>
            </a:r>
            <a:r>
              <a:rPr lang="en-US" sz="2400" dirty="0" smtClean="0">
                <a:solidFill>
                  <a:schemeClr val="accent2">
                    <a:lumMod val="75000"/>
                  </a:schemeClr>
                </a:solidFill>
                <a:latin typeface="Times New Roman" pitchFamily="18" charset="0"/>
                <a:cs typeface="Times New Roman" pitchFamily="18" charset="0"/>
              </a:rPr>
              <a:t>a preference </a:t>
            </a:r>
            <a:r>
              <a:rPr lang="en-US" sz="2400" dirty="0">
                <a:solidFill>
                  <a:schemeClr val="accent2">
                    <a:lumMod val="75000"/>
                  </a:schemeClr>
                </a:solidFill>
                <a:latin typeface="Times New Roman" pitchFamily="18" charset="0"/>
                <a:cs typeface="Times New Roman" pitchFamily="18" charset="0"/>
              </a:rPr>
              <a:t>to the shorter timescale.</a:t>
            </a:r>
          </a:p>
          <a:p>
            <a:pPr algn="just"/>
            <a:r>
              <a:rPr lang="en-US" sz="2400" dirty="0">
                <a:solidFill>
                  <a:srgbClr val="00B0F0"/>
                </a:solidFill>
                <a:latin typeface="Times New Roman" pitchFamily="18" charset="0"/>
                <a:cs typeface="Times New Roman" pitchFamily="18" charset="0"/>
              </a:rPr>
              <a:t>Business people and developers must </a:t>
            </a:r>
            <a:r>
              <a:rPr lang="en-US" sz="2400" dirty="0" smtClean="0">
                <a:solidFill>
                  <a:srgbClr val="00B0F0"/>
                </a:solidFill>
                <a:latin typeface="Times New Roman" pitchFamily="18" charset="0"/>
                <a:cs typeface="Times New Roman" pitchFamily="18" charset="0"/>
              </a:rPr>
              <a:t>work together </a:t>
            </a:r>
            <a:r>
              <a:rPr lang="en-US" sz="2400" dirty="0">
                <a:solidFill>
                  <a:srgbClr val="00B0F0"/>
                </a:solidFill>
                <a:latin typeface="Times New Roman" pitchFamily="18" charset="0"/>
                <a:cs typeface="Times New Roman" pitchFamily="18" charset="0"/>
              </a:rPr>
              <a:t>daily throughout the project.</a:t>
            </a:r>
          </a:p>
          <a:p>
            <a:pPr algn="just"/>
            <a:r>
              <a:rPr lang="en-US" sz="2400" dirty="0">
                <a:solidFill>
                  <a:srgbClr val="7030A0"/>
                </a:solidFill>
                <a:latin typeface="Times New Roman" pitchFamily="18" charset="0"/>
                <a:cs typeface="Times New Roman" pitchFamily="18" charset="0"/>
              </a:rPr>
              <a:t>Build projects around motivated individuals</a:t>
            </a:r>
            <a:r>
              <a:rPr lang="en-US" sz="2400" dirty="0" smtClean="0">
                <a:solidFill>
                  <a:srgbClr val="7030A0"/>
                </a:solidFill>
                <a:latin typeface="Times New Roman" pitchFamily="18" charset="0"/>
                <a:cs typeface="Times New Roman" pitchFamily="18" charset="0"/>
              </a:rPr>
              <a:t>. Give </a:t>
            </a:r>
            <a:r>
              <a:rPr lang="en-US" sz="2400" dirty="0">
                <a:solidFill>
                  <a:srgbClr val="7030A0"/>
                </a:solidFill>
                <a:latin typeface="Times New Roman" pitchFamily="18" charset="0"/>
                <a:cs typeface="Times New Roman" pitchFamily="18" charset="0"/>
              </a:rPr>
              <a:t>them the environment and support they need</a:t>
            </a:r>
            <a:r>
              <a:rPr lang="en-US" sz="2400" dirty="0" smtClean="0">
                <a:solidFill>
                  <a:srgbClr val="7030A0"/>
                </a:solidFill>
                <a:latin typeface="Times New Roman" pitchFamily="18" charset="0"/>
                <a:cs typeface="Times New Roman" pitchFamily="18" charset="0"/>
              </a:rPr>
              <a:t>, and </a:t>
            </a:r>
            <a:r>
              <a:rPr lang="en-US" sz="2400" dirty="0">
                <a:solidFill>
                  <a:srgbClr val="7030A0"/>
                </a:solidFill>
                <a:latin typeface="Times New Roman" pitchFamily="18" charset="0"/>
                <a:cs typeface="Times New Roman" pitchFamily="18" charset="0"/>
              </a:rPr>
              <a:t>trust them to get the job done.</a:t>
            </a:r>
          </a:p>
          <a:p>
            <a:pPr algn="just"/>
            <a:r>
              <a:rPr lang="en-US" sz="2400" dirty="0">
                <a:solidFill>
                  <a:schemeClr val="accent5">
                    <a:lumMod val="75000"/>
                  </a:schemeClr>
                </a:solidFill>
                <a:latin typeface="Times New Roman" pitchFamily="18" charset="0"/>
                <a:cs typeface="Times New Roman" pitchFamily="18" charset="0"/>
              </a:rPr>
              <a:t>The most efficient and effective method </a:t>
            </a:r>
            <a:r>
              <a:rPr lang="en-US" sz="2400" dirty="0" smtClean="0">
                <a:solidFill>
                  <a:schemeClr val="accent5">
                    <a:lumMod val="75000"/>
                  </a:schemeClr>
                </a:solidFill>
                <a:latin typeface="Times New Roman" pitchFamily="18" charset="0"/>
                <a:cs typeface="Times New Roman" pitchFamily="18" charset="0"/>
              </a:rPr>
              <a:t>of conveying </a:t>
            </a:r>
            <a:r>
              <a:rPr lang="en-US" sz="2400" dirty="0">
                <a:solidFill>
                  <a:schemeClr val="accent5">
                    <a:lumMod val="75000"/>
                  </a:schemeClr>
                </a:solidFill>
                <a:latin typeface="Times New Roman" pitchFamily="18" charset="0"/>
                <a:cs typeface="Times New Roman" pitchFamily="18" charset="0"/>
              </a:rPr>
              <a:t>information to and within a </a:t>
            </a:r>
            <a:r>
              <a:rPr lang="en-US" sz="2400" dirty="0" smtClean="0">
                <a:solidFill>
                  <a:schemeClr val="accent5">
                    <a:lumMod val="75000"/>
                  </a:schemeClr>
                </a:solidFill>
                <a:latin typeface="Times New Roman" pitchFamily="18" charset="0"/>
                <a:cs typeface="Times New Roman" pitchFamily="18" charset="0"/>
              </a:rPr>
              <a:t>development team </a:t>
            </a:r>
            <a:r>
              <a:rPr lang="en-US" sz="2400" dirty="0">
                <a:solidFill>
                  <a:schemeClr val="accent5">
                    <a:lumMod val="75000"/>
                  </a:schemeClr>
                </a:solidFill>
                <a:latin typeface="Times New Roman" pitchFamily="18" charset="0"/>
                <a:cs typeface="Times New Roman" pitchFamily="18" charset="0"/>
              </a:rPr>
              <a:t>is face-to-face conversation.</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15</a:t>
            </a:fld>
            <a:endParaRPr lang="en-US"/>
          </a:p>
        </p:txBody>
      </p:sp>
    </p:spTree>
    <p:extLst>
      <p:ext uri="{BB962C8B-B14F-4D97-AF65-F5344CB8AC3E}">
        <p14:creationId xmlns:p14="http://schemas.microsoft.com/office/powerpoint/2010/main" val="1570919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 Principles</a:t>
            </a:r>
            <a:endParaRPr lang="en-US" dirty="0"/>
          </a:p>
        </p:txBody>
      </p:sp>
      <p:sp>
        <p:nvSpPr>
          <p:cNvPr id="3" name="Content Placeholder 2"/>
          <p:cNvSpPr>
            <a:spLocks noGrp="1"/>
          </p:cNvSpPr>
          <p:nvPr>
            <p:ph sz="quarter" idx="1"/>
          </p:nvPr>
        </p:nvSpPr>
        <p:spPr>
          <a:xfrm>
            <a:off x="152400" y="1447800"/>
            <a:ext cx="8763000" cy="4572000"/>
          </a:xfrm>
        </p:spPr>
        <p:txBody>
          <a:bodyPr>
            <a:noAutofit/>
          </a:bodyPr>
          <a:lstStyle/>
          <a:p>
            <a:r>
              <a:rPr lang="en-US" sz="2400" dirty="0">
                <a:solidFill>
                  <a:schemeClr val="accent1">
                    <a:lumMod val="75000"/>
                  </a:schemeClr>
                </a:solidFill>
                <a:latin typeface="Times New Roman" pitchFamily="18" charset="0"/>
                <a:cs typeface="Times New Roman" pitchFamily="18" charset="0"/>
              </a:rPr>
              <a:t>Working software is the primary measure of progress.</a:t>
            </a:r>
          </a:p>
          <a:p>
            <a:r>
              <a:rPr lang="en-US" sz="2400" dirty="0">
                <a:solidFill>
                  <a:schemeClr val="bg2">
                    <a:lumMod val="10000"/>
                  </a:schemeClr>
                </a:solidFill>
                <a:latin typeface="Times New Roman" pitchFamily="18" charset="0"/>
                <a:cs typeface="Times New Roman" pitchFamily="18" charset="0"/>
              </a:rPr>
              <a:t>Agile processes promote sustainable development</a:t>
            </a:r>
            <a:r>
              <a:rPr lang="en-US" sz="2400" dirty="0" smtClean="0">
                <a:solidFill>
                  <a:schemeClr val="bg2">
                    <a:lumMod val="10000"/>
                  </a:schemeClr>
                </a:solidFill>
                <a:latin typeface="Times New Roman" pitchFamily="18" charset="0"/>
                <a:cs typeface="Times New Roman" pitchFamily="18" charset="0"/>
              </a:rPr>
              <a:t>. The </a:t>
            </a:r>
            <a:r>
              <a:rPr lang="en-US" sz="2400" dirty="0">
                <a:solidFill>
                  <a:schemeClr val="bg2">
                    <a:lumMod val="10000"/>
                  </a:schemeClr>
                </a:solidFill>
                <a:latin typeface="Times New Roman" pitchFamily="18" charset="0"/>
                <a:cs typeface="Times New Roman" pitchFamily="18" charset="0"/>
              </a:rPr>
              <a:t>sponsors, developers, and users should be </a:t>
            </a:r>
            <a:r>
              <a:rPr lang="en-US" sz="2400" dirty="0" smtClean="0">
                <a:solidFill>
                  <a:schemeClr val="bg2">
                    <a:lumMod val="10000"/>
                  </a:schemeClr>
                </a:solidFill>
                <a:latin typeface="Times New Roman" pitchFamily="18" charset="0"/>
                <a:cs typeface="Times New Roman" pitchFamily="18" charset="0"/>
              </a:rPr>
              <a:t>able to </a:t>
            </a:r>
            <a:r>
              <a:rPr lang="en-US" sz="2400" dirty="0">
                <a:solidFill>
                  <a:schemeClr val="bg2">
                    <a:lumMod val="10000"/>
                  </a:schemeClr>
                </a:solidFill>
                <a:latin typeface="Times New Roman" pitchFamily="18" charset="0"/>
                <a:cs typeface="Times New Roman" pitchFamily="18" charset="0"/>
              </a:rPr>
              <a:t>maintain a constant pace indefinitely.</a:t>
            </a:r>
          </a:p>
          <a:p>
            <a:r>
              <a:rPr lang="en-US" sz="2400" dirty="0">
                <a:solidFill>
                  <a:schemeClr val="accent2">
                    <a:lumMod val="75000"/>
                  </a:schemeClr>
                </a:solidFill>
                <a:latin typeface="Times New Roman" pitchFamily="18" charset="0"/>
                <a:cs typeface="Times New Roman" pitchFamily="18" charset="0"/>
              </a:rPr>
              <a:t>Continuous attention to technical </a:t>
            </a:r>
            <a:r>
              <a:rPr lang="en-US" sz="2400" dirty="0" smtClean="0">
                <a:solidFill>
                  <a:schemeClr val="accent2">
                    <a:lumMod val="75000"/>
                  </a:schemeClr>
                </a:solidFill>
                <a:latin typeface="Times New Roman" pitchFamily="18" charset="0"/>
                <a:cs typeface="Times New Roman" pitchFamily="18" charset="0"/>
              </a:rPr>
              <a:t>excellence and </a:t>
            </a:r>
            <a:r>
              <a:rPr lang="en-US" sz="2400" dirty="0">
                <a:solidFill>
                  <a:schemeClr val="accent2">
                    <a:lumMod val="75000"/>
                  </a:schemeClr>
                </a:solidFill>
                <a:latin typeface="Times New Roman" pitchFamily="18" charset="0"/>
                <a:cs typeface="Times New Roman" pitchFamily="18" charset="0"/>
              </a:rPr>
              <a:t>good design enhances agility.</a:t>
            </a:r>
          </a:p>
          <a:p>
            <a:r>
              <a:rPr lang="en-US" sz="2400" dirty="0">
                <a:solidFill>
                  <a:schemeClr val="accent2">
                    <a:lumMod val="60000"/>
                    <a:lumOff val="40000"/>
                  </a:schemeClr>
                </a:solidFill>
                <a:latin typeface="Times New Roman" pitchFamily="18" charset="0"/>
                <a:cs typeface="Times New Roman" pitchFamily="18" charset="0"/>
              </a:rPr>
              <a:t>Simplicity--the art of maximizing the </a:t>
            </a:r>
            <a:r>
              <a:rPr lang="en-US" sz="2400" dirty="0" smtClean="0">
                <a:solidFill>
                  <a:schemeClr val="accent2">
                    <a:lumMod val="60000"/>
                    <a:lumOff val="40000"/>
                  </a:schemeClr>
                </a:solidFill>
                <a:latin typeface="Times New Roman" pitchFamily="18" charset="0"/>
                <a:cs typeface="Times New Roman" pitchFamily="18" charset="0"/>
              </a:rPr>
              <a:t>amount of </a:t>
            </a:r>
            <a:r>
              <a:rPr lang="en-US" sz="2400" dirty="0">
                <a:solidFill>
                  <a:schemeClr val="accent2">
                    <a:lumMod val="60000"/>
                    <a:lumOff val="40000"/>
                  </a:schemeClr>
                </a:solidFill>
                <a:latin typeface="Times New Roman" pitchFamily="18" charset="0"/>
                <a:cs typeface="Times New Roman" pitchFamily="18" charset="0"/>
              </a:rPr>
              <a:t>work not done--is essential.</a:t>
            </a:r>
          </a:p>
          <a:p>
            <a:r>
              <a:rPr lang="en-US" sz="2400" dirty="0">
                <a:solidFill>
                  <a:srgbClr val="7030A0"/>
                </a:solidFill>
                <a:latin typeface="Times New Roman" pitchFamily="18" charset="0"/>
                <a:cs typeface="Times New Roman" pitchFamily="18" charset="0"/>
              </a:rPr>
              <a:t>The best architectures, requirements, and </a:t>
            </a:r>
            <a:r>
              <a:rPr lang="en-US" sz="2400" dirty="0" smtClean="0">
                <a:solidFill>
                  <a:srgbClr val="7030A0"/>
                </a:solidFill>
                <a:latin typeface="Times New Roman" pitchFamily="18" charset="0"/>
                <a:cs typeface="Times New Roman" pitchFamily="18" charset="0"/>
              </a:rPr>
              <a:t>designs emerge </a:t>
            </a:r>
            <a:r>
              <a:rPr lang="en-US" sz="2400" dirty="0">
                <a:solidFill>
                  <a:srgbClr val="7030A0"/>
                </a:solidFill>
                <a:latin typeface="Times New Roman" pitchFamily="18" charset="0"/>
                <a:cs typeface="Times New Roman" pitchFamily="18" charset="0"/>
              </a:rPr>
              <a:t>from self-organizing teams.</a:t>
            </a:r>
          </a:p>
          <a:p>
            <a:r>
              <a:rPr lang="en-US" sz="2400" dirty="0">
                <a:solidFill>
                  <a:schemeClr val="bg1"/>
                </a:solidFill>
                <a:latin typeface="Times New Roman" pitchFamily="18" charset="0"/>
                <a:cs typeface="Times New Roman" pitchFamily="18" charset="0"/>
              </a:rPr>
              <a:t>At regular intervals, the team reflects on </a:t>
            </a:r>
            <a:r>
              <a:rPr lang="en-US" sz="2400" dirty="0" smtClean="0">
                <a:solidFill>
                  <a:schemeClr val="bg1"/>
                </a:solidFill>
                <a:latin typeface="Times New Roman" pitchFamily="18" charset="0"/>
                <a:cs typeface="Times New Roman" pitchFamily="18" charset="0"/>
              </a:rPr>
              <a:t>how to </a:t>
            </a:r>
            <a:r>
              <a:rPr lang="en-US" sz="2400" dirty="0">
                <a:solidFill>
                  <a:schemeClr val="bg1"/>
                </a:solidFill>
                <a:latin typeface="Times New Roman" pitchFamily="18" charset="0"/>
                <a:cs typeface="Times New Roman" pitchFamily="18" charset="0"/>
              </a:rPr>
              <a:t>become more effective, then tunes and </a:t>
            </a:r>
            <a:r>
              <a:rPr lang="en-US" sz="2400" dirty="0" smtClean="0">
                <a:solidFill>
                  <a:schemeClr val="bg1"/>
                </a:solidFill>
                <a:latin typeface="Times New Roman" pitchFamily="18" charset="0"/>
                <a:cs typeface="Times New Roman" pitchFamily="18" charset="0"/>
              </a:rPr>
              <a:t>adjusts its </a:t>
            </a:r>
            <a:r>
              <a:rPr lang="en-US" sz="2400" dirty="0">
                <a:solidFill>
                  <a:schemeClr val="bg1"/>
                </a:solidFill>
                <a:latin typeface="Times New Roman" pitchFamily="18" charset="0"/>
                <a:cs typeface="Times New Roman" pitchFamily="18" charset="0"/>
              </a:rPr>
              <a:t>behavior accordingly.</a:t>
            </a:r>
          </a:p>
          <a:p>
            <a:endParaRPr lang="en-US" sz="2400" dirty="0">
              <a:solidFill>
                <a:schemeClr val="bg1"/>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16</a:t>
            </a:fld>
            <a:endParaRPr lang="en-US"/>
          </a:p>
        </p:txBody>
      </p:sp>
    </p:spTree>
    <p:extLst>
      <p:ext uri="{BB962C8B-B14F-4D97-AF65-F5344CB8AC3E}">
        <p14:creationId xmlns:p14="http://schemas.microsoft.com/office/powerpoint/2010/main" val="970774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dirty="0"/>
              <a:t>Agile Testing Methods:</a:t>
            </a:r>
            <a:br>
              <a:rPr lang="en-US" dirty="0"/>
            </a:b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Scrum</a:t>
            </a:r>
          </a:p>
          <a:p>
            <a:r>
              <a:rPr lang="en-US" dirty="0" err="1">
                <a:latin typeface="Times New Roman" pitchFamily="18" charset="0"/>
                <a:cs typeface="Times New Roman" pitchFamily="18" charset="0"/>
              </a:rPr>
              <a:t>eXtreme</a:t>
            </a:r>
            <a:r>
              <a:rPr lang="en-US" dirty="0">
                <a:latin typeface="Times New Roman" pitchFamily="18" charset="0"/>
                <a:cs typeface="Times New Roman" pitchFamily="18" charset="0"/>
              </a:rPr>
              <a:t> Programming(XP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Adaptive </a:t>
            </a:r>
            <a:r>
              <a:rPr lang="en-US" dirty="0">
                <a:latin typeface="Times New Roman" pitchFamily="18" charset="0"/>
                <a:cs typeface="Times New Roman" pitchFamily="18" charset="0"/>
              </a:rPr>
              <a:t>Software Development (ASD)</a:t>
            </a:r>
          </a:p>
          <a:p>
            <a:r>
              <a:rPr lang="en-US" dirty="0" smtClean="0">
                <a:latin typeface="Times New Roman" pitchFamily="18" charset="0"/>
                <a:cs typeface="Times New Roman" pitchFamily="18" charset="0"/>
              </a:rPr>
              <a:t>Crystal</a:t>
            </a:r>
          </a:p>
          <a:p>
            <a:r>
              <a:rPr lang="en-US" dirty="0" smtClean="0">
                <a:latin typeface="Times New Roman" pitchFamily="18" charset="0"/>
                <a:cs typeface="Times New Roman" pitchFamily="18" charset="0"/>
              </a:rPr>
              <a:t>Dynamic </a:t>
            </a:r>
            <a:r>
              <a:rPr lang="en-US" dirty="0">
                <a:latin typeface="Times New Roman" pitchFamily="18" charset="0"/>
                <a:cs typeface="Times New Roman" pitchFamily="18" charset="0"/>
              </a:rPr>
              <a:t>Software Development Method(DSDM)</a:t>
            </a:r>
          </a:p>
          <a:p>
            <a:r>
              <a:rPr lang="en-US" dirty="0">
                <a:latin typeface="Times New Roman" pitchFamily="18" charset="0"/>
                <a:cs typeface="Times New Roman" pitchFamily="18" charset="0"/>
              </a:rPr>
              <a:t>Feature Driven Development(FDD)</a:t>
            </a:r>
          </a:p>
          <a:p>
            <a:r>
              <a:rPr lang="en-US" dirty="0">
                <a:latin typeface="Times New Roman" pitchFamily="18" charset="0"/>
                <a:cs typeface="Times New Roman" pitchFamily="18" charset="0"/>
              </a:rPr>
              <a:t>Lean Software Development</a:t>
            </a:r>
          </a:p>
          <a:p>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17</a:t>
            </a:fld>
            <a:endParaRPr lang="en-US"/>
          </a:p>
        </p:txBody>
      </p:sp>
    </p:spTree>
    <p:extLst>
      <p:ext uri="{BB962C8B-B14F-4D97-AF65-F5344CB8AC3E}">
        <p14:creationId xmlns:p14="http://schemas.microsoft.com/office/powerpoint/2010/main" val="89656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 Methodology</a:t>
            </a:r>
            <a:endParaRPr lang="en-US" b="1"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47800" y="1435776"/>
            <a:ext cx="5791200" cy="4888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1890372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a:bodyPr>
          <a:lstStyle/>
          <a:p>
            <a:r>
              <a:rPr lang="en-US" dirty="0" smtClean="0"/>
              <a:t>SCRUM</a:t>
            </a:r>
            <a:endParaRPr lang="en-US"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What is Scrum?</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Scrum is a framework that helps teams work together. Much like a rugby team (where it gets its name) training for the big game, scrum encourages teams to learn through experiences, self-organize while working on a problem, and reflect on their wins and losses to continuously improve.</a:t>
            </a:r>
          </a:p>
          <a:p>
            <a:pPr algn="just"/>
            <a:r>
              <a:rPr lang="en-US" sz="3200" b="1" i="1" dirty="0" smtClean="0">
                <a:solidFill>
                  <a:srgbClr val="00B050"/>
                </a:solidFill>
                <a:latin typeface="Times New Roman" pitchFamily="18" charset="0"/>
                <a:cs typeface="Times New Roman" pitchFamily="18" charset="0"/>
              </a:rPr>
              <a:t>Scrum fall under the word “Team Centric”.</a:t>
            </a:r>
            <a:endParaRPr lang="en-US" sz="3200" b="1" i="1" dirty="0">
              <a:solidFill>
                <a:srgbClr val="00B05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19</a:t>
            </a:fld>
            <a:endParaRPr lang="en-US"/>
          </a:p>
        </p:txBody>
      </p:sp>
    </p:spTree>
    <p:extLst>
      <p:ext uri="{BB962C8B-B14F-4D97-AF65-F5344CB8AC3E}">
        <p14:creationId xmlns:p14="http://schemas.microsoft.com/office/powerpoint/2010/main" val="4244253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IN" sz="3200" b="1" dirty="0">
                <a:latin typeface="Times New Roman" pitchFamily="18" charset="0"/>
                <a:cs typeface="Times New Roman" pitchFamily="18" charset="0"/>
              </a:rPr>
              <a:t>An Agile View of Process: </a:t>
            </a:r>
            <a:endParaRPr lang="en-IN" sz="3200" b="1" dirty="0" smtClean="0">
              <a:latin typeface="Times New Roman" pitchFamily="18" charset="0"/>
              <a:cs typeface="Times New Roman" pitchFamily="18" charset="0"/>
            </a:endParaRPr>
          </a:p>
          <a:p>
            <a:pPr algn="just">
              <a:buFont typeface="Wingdings" pitchFamily="2" charset="2"/>
              <a:buChar char="Ø"/>
            </a:pPr>
            <a:r>
              <a:rPr lang="en-IN" sz="3600" dirty="0" smtClean="0">
                <a:latin typeface="Times New Roman" pitchFamily="18" charset="0"/>
                <a:cs typeface="Times New Roman" pitchFamily="18" charset="0"/>
              </a:rPr>
              <a:t>What </a:t>
            </a:r>
            <a:r>
              <a:rPr lang="en-IN" sz="3600" dirty="0">
                <a:latin typeface="Times New Roman" pitchFamily="18" charset="0"/>
                <a:cs typeface="Times New Roman" pitchFamily="18" charset="0"/>
              </a:rPr>
              <a:t>is </a:t>
            </a:r>
            <a:r>
              <a:rPr lang="en-IN" sz="3600" dirty="0" smtClean="0">
                <a:latin typeface="Times New Roman" pitchFamily="18" charset="0"/>
                <a:cs typeface="Times New Roman" pitchFamily="18" charset="0"/>
              </a:rPr>
              <a:t>agility</a:t>
            </a:r>
          </a:p>
          <a:p>
            <a:pPr algn="just">
              <a:buFont typeface="Wingdings" pitchFamily="2" charset="2"/>
              <a:buChar char="Ø"/>
            </a:pPr>
            <a:r>
              <a:rPr lang="en-IN" sz="3600" dirty="0" smtClean="0">
                <a:latin typeface="Times New Roman" pitchFamily="18" charset="0"/>
                <a:cs typeface="Times New Roman" pitchFamily="18" charset="0"/>
              </a:rPr>
              <a:t>What </a:t>
            </a:r>
            <a:r>
              <a:rPr lang="en-IN" sz="3600" dirty="0">
                <a:latin typeface="Times New Roman" pitchFamily="18" charset="0"/>
                <a:cs typeface="Times New Roman" pitchFamily="18" charset="0"/>
              </a:rPr>
              <a:t>is an agile </a:t>
            </a:r>
            <a:r>
              <a:rPr lang="en-IN" sz="3600" dirty="0" smtClean="0">
                <a:latin typeface="Times New Roman" pitchFamily="18" charset="0"/>
                <a:cs typeface="Times New Roman" pitchFamily="18" charset="0"/>
              </a:rPr>
              <a:t>process</a:t>
            </a:r>
          </a:p>
          <a:p>
            <a:pPr algn="just">
              <a:buFont typeface="Wingdings" pitchFamily="2" charset="2"/>
              <a:buChar char="Ø"/>
            </a:pPr>
            <a:r>
              <a:rPr lang="en-IN" sz="3600" dirty="0" smtClean="0">
                <a:latin typeface="Times New Roman" pitchFamily="18" charset="0"/>
                <a:cs typeface="Times New Roman" pitchFamily="18" charset="0"/>
              </a:rPr>
              <a:t> </a:t>
            </a:r>
            <a:r>
              <a:rPr lang="en-IN" sz="3600" dirty="0">
                <a:latin typeface="Times New Roman" pitchFamily="18" charset="0"/>
                <a:cs typeface="Times New Roman" pitchFamily="18" charset="0"/>
              </a:rPr>
              <a:t>Agile Process Models: </a:t>
            </a:r>
            <a:endParaRPr lang="en-IN" sz="3600" dirty="0" smtClean="0">
              <a:latin typeface="Times New Roman" pitchFamily="18" charset="0"/>
              <a:cs typeface="Times New Roman" pitchFamily="18" charset="0"/>
            </a:endParaRPr>
          </a:p>
          <a:p>
            <a:pPr lvl="1" algn="just">
              <a:buFont typeface="Wingdings" pitchFamily="2" charset="2"/>
              <a:buChar char="v"/>
            </a:pPr>
            <a:r>
              <a:rPr lang="en-IN" sz="3100" dirty="0" smtClean="0">
                <a:latin typeface="Times New Roman" pitchFamily="18" charset="0"/>
                <a:cs typeface="Times New Roman" pitchFamily="18" charset="0"/>
              </a:rPr>
              <a:t>extreme </a:t>
            </a:r>
            <a:r>
              <a:rPr lang="en-IN" sz="3100" dirty="0">
                <a:latin typeface="Times New Roman" pitchFamily="18" charset="0"/>
                <a:cs typeface="Times New Roman" pitchFamily="18" charset="0"/>
              </a:rPr>
              <a:t>programming (XP</a:t>
            </a:r>
            <a:r>
              <a:rPr lang="en-IN" sz="3100" dirty="0" smtClean="0">
                <a:latin typeface="Times New Roman" pitchFamily="18" charset="0"/>
                <a:cs typeface="Times New Roman" pitchFamily="18" charset="0"/>
              </a:rPr>
              <a:t>)</a:t>
            </a:r>
          </a:p>
          <a:p>
            <a:pPr lvl="1" algn="just">
              <a:buFont typeface="Wingdings" pitchFamily="2" charset="2"/>
              <a:buChar char="v"/>
            </a:pPr>
            <a:r>
              <a:rPr lang="en-IN" sz="3100" dirty="0" smtClean="0">
                <a:latin typeface="Times New Roman" pitchFamily="18" charset="0"/>
                <a:cs typeface="Times New Roman" pitchFamily="18" charset="0"/>
              </a:rPr>
              <a:t> </a:t>
            </a:r>
            <a:r>
              <a:rPr lang="en-IN" sz="3100" dirty="0">
                <a:latin typeface="Times New Roman" pitchFamily="18" charset="0"/>
                <a:cs typeface="Times New Roman" pitchFamily="18" charset="0"/>
              </a:rPr>
              <a:t>ASD, Scrum</a:t>
            </a:r>
            <a:endParaRPr lang="en-US" sz="31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19127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a:t>
            </a:r>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Agile and Scrum consist of three roles, and their responsibilities are explained as follows: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20</a:t>
            </a:fld>
            <a:endParaRPr lang="en-US"/>
          </a:p>
        </p:txBody>
      </p:sp>
    </p:spTree>
    <p:extLst>
      <p:ext uri="{BB962C8B-B14F-4D97-AF65-F5344CB8AC3E}">
        <p14:creationId xmlns:p14="http://schemas.microsoft.com/office/powerpoint/2010/main" val="1384271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a:t>
            </a: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Scrum Master</a:t>
            </a:r>
          </a:p>
          <a:p>
            <a:pPr lvl="1" algn="just"/>
            <a:r>
              <a:rPr lang="en-US" dirty="0">
                <a:latin typeface="Times New Roman" pitchFamily="18" charset="0"/>
                <a:cs typeface="Times New Roman" pitchFamily="18" charset="0"/>
              </a:rPr>
              <a:t>Master is responsible for setting up the team, sprint meeting and removes obstacles to progress</a:t>
            </a:r>
          </a:p>
          <a:p>
            <a:pPr algn="just"/>
            <a:r>
              <a:rPr lang="en-US" dirty="0">
                <a:latin typeface="Times New Roman" pitchFamily="18" charset="0"/>
                <a:cs typeface="Times New Roman" pitchFamily="18" charset="0"/>
              </a:rPr>
              <a:t>Product owner</a:t>
            </a:r>
          </a:p>
          <a:p>
            <a:pPr lvl="1" algn="just"/>
            <a:r>
              <a:rPr lang="en-US" dirty="0">
                <a:latin typeface="Times New Roman" pitchFamily="18" charset="0"/>
                <a:cs typeface="Times New Roman" pitchFamily="18" charset="0"/>
              </a:rPr>
              <a:t>The Product Owner creates product backlog, prioritizes the backlog and is responsible for the delivery of the functionality at each iteration</a:t>
            </a:r>
          </a:p>
          <a:p>
            <a:pPr algn="just"/>
            <a:r>
              <a:rPr lang="en-US" dirty="0">
                <a:latin typeface="Times New Roman" pitchFamily="18" charset="0"/>
                <a:cs typeface="Times New Roman" pitchFamily="18" charset="0"/>
              </a:rPr>
              <a:t>Scrum Team</a:t>
            </a:r>
          </a:p>
          <a:p>
            <a:pPr lvl="1" algn="just"/>
            <a:r>
              <a:rPr lang="en-US" dirty="0">
                <a:latin typeface="Times New Roman" pitchFamily="18" charset="0"/>
                <a:cs typeface="Times New Roman" pitchFamily="18" charset="0"/>
              </a:rPr>
              <a:t>Team manages its own work and organizes the work to complete the sprint or cycle</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21</a:t>
            </a:fld>
            <a:endParaRPr lang="en-US"/>
          </a:p>
        </p:txBody>
      </p:sp>
    </p:spTree>
    <p:extLst>
      <p:ext uri="{BB962C8B-B14F-4D97-AF65-F5344CB8AC3E}">
        <p14:creationId xmlns:p14="http://schemas.microsoft.com/office/powerpoint/2010/main" val="129362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Framework</a:t>
            </a:r>
            <a:endParaRPr lang="en-US" dirty="0"/>
          </a:p>
        </p:txBody>
      </p:sp>
      <p:pic>
        <p:nvPicPr>
          <p:cNvPr id="6" name="Content Placeholder 5"/>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4605" y="1524000"/>
            <a:ext cx="8830468" cy="4952999"/>
          </a:xfrm>
        </p:spPr>
      </p:pic>
      <p:pic>
        <p:nvPicPr>
          <p:cNvPr id="7" name="Picture 6"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22</a:t>
            </a:fld>
            <a:endParaRPr lang="en-US"/>
          </a:p>
        </p:txBody>
      </p:sp>
    </p:spTree>
    <p:extLst>
      <p:ext uri="{BB962C8B-B14F-4D97-AF65-F5344CB8AC3E}">
        <p14:creationId xmlns:p14="http://schemas.microsoft.com/office/powerpoint/2010/main" val="4285138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Retrospective </a:t>
            </a:r>
            <a:r>
              <a:rPr lang="en-US" dirty="0"/>
              <a:t>scrum model</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30187" y="1527175"/>
            <a:ext cx="8447113" cy="4572000"/>
          </a:xfrm>
        </p:spPr>
      </p:pic>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23</a:t>
            </a:fld>
            <a:endParaRPr lang="en-US"/>
          </a:p>
        </p:txBody>
      </p:sp>
    </p:spTree>
    <p:extLst>
      <p:ext uri="{BB962C8B-B14F-4D97-AF65-F5344CB8AC3E}">
        <p14:creationId xmlns:p14="http://schemas.microsoft.com/office/powerpoint/2010/main" val="3121583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Meetings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8956" y="1676400"/>
            <a:ext cx="8029575" cy="4572000"/>
          </a:xfrm>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24</a:t>
            </a:fld>
            <a:endParaRPr lang="en-US"/>
          </a:p>
        </p:txBody>
      </p:sp>
    </p:spTree>
    <p:extLst>
      <p:ext uri="{BB962C8B-B14F-4D97-AF65-F5344CB8AC3E}">
        <p14:creationId xmlns:p14="http://schemas.microsoft.com/office/powerpoint/2010/main" val="1632540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pic>
        <p:nvPicPr>
          <p:cNvPr id="4098" name="Picture 2" descr="Scrum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03218"/>
            <a:ext cx="8593663" cy="4876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25</a:t>
            </a:fld>
            <a:endParaRPr lang="en-US"/>
          </a:p>
        </p:txBody>
      </p:sp>
    </p:spTree>
    <p:extLst>
      <p:ext uri="{BB962C8B-B14F-4D97-AF65-F5344CB8AC3E}">
        <p14:creationId xmlns:p14="http://schemas.microsoft.com/office/powerpoint/2010/main" val="827179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34400" cy="758952"/>
          </a:xfrm>
        </p:spPr>
        <p:txBody>
          <a:bodyPr>
            <a:normAutofit fontScale="90000"/>
          </a:bodyPr>
          <a:lstStyle/>
          <a:p>
            <a:r>
              <a:rPr lang="en-US" b="1" dirty="0"/>
              <a:t>Scrum Practices</a:t>
            </a:r>
            <a:br>
              <a:rPr lang="en-US" b="1" dirty="0"/>
            </a:b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2290" name="Picture 2" descr="Scrum Pract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8186145" cy="50292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F62C5EA-EA67-4941-8B1A-2C577999F963}" type="slidenum">
              <a:rPr lang="en-US" smtClean="0"/>
              <a:t>26</a:t>
            </a:fld>
            <a:endParaRPr lang="en-US"/>
          </a:p>
        </p:txBody>
      </p:sp>
    </p:spTree>
    <p:extLst>
      <p:ext uri="{BB962C8B-B14F-4D97-AF65-F5344CB8AC3E}">
        <p14:creationId xmlns:p14="http://schemas.microsoft.com/office/powerpoint/2010/main" val="3202917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534400" cy="758952"/>
          </a:xfrm>
        </p:spPr>
        <p:txBody>
          <a:bodyPr>
            <a:normAutofit fontScale="90000"/>
          </a:bodyPr>
          <a:lstStyle/>
          <a:p>
            <a:r>
              <a:rPr lang="en-US" b="1" dirty="0" smtClean="0"/>
              <a:t>         </a:t>
            </a:r>
            <a:br>
              <a:rPr lang="en-US" b="1" dirty="0" smtClean="0"/>
            </a:br>
            <a:r>
              <a:rPr lang="en-US" b="1" dirty="0"/>
              <a:t/>
            </a:r>
            <a:br>
              <a:rPr lang="en-US" b="1" dirty="0"/>
            </a:br>
            <a:r>
              <a:rPr lang="en-US" b="1" dirty="0" smtClean="0"/>
              <a:t>    Process </a:t>
            </a:r>
            <a:r>
              <a:rPr lang="en-US" b="1" dirty="0"/>
              <a:t>flow of </a:t>
            </a:r>
            <a:r>
              <a:rPr lang="en-US" b="1" dirty="0" smtClean="0"/>
              <a:t>Scrum </a:t>
            </a:r>
            <a:br>
              <a:rPr lang="en-US" b="1" dirty="0" smtClean="0"/>
            </a:br>
            <a:r>
              <a:rPr lang="en-US" b="1" dirty="0" smtClean="0"/>
              <a:t>Methodologies</a:t>
            </a:r>
            <a:r>
              <a:rPr lang="en-US" b="1" dirty="0"/>
              <a:t>:</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pPr marL="0" indent="0" algn="just">
              <a:buNone/>
            </a:pPr>
            <a:r>
              <a:rPr lang="en-US" dirty="0">
                <a:latin typeface="Times New Roman" pitchFamily="18" charset="0"/>
                <a:cs typeface="Times New Roman" pitchFamily="18" charset="0"/>
              </a:rPr>
              <a:t>Process flow of scrum testing is as follows:</a:t>
            </a:r>
          </a:p>
          <a:p>
            <a:pPr algn="just"/>
            <a:r>
              <a:rPr lang="en-US" dirty="0">
                <a:latin typeface="Times New Roman" pitchFamily="18" charset="0"/>
                <a:cs typeface="Times New Roman" pitchFamily="18" charset="0"/>
              </a:rPr>
              <a:t>Each iteration of a scrum is known as Sprint</a:t>
            </a:r>
          </a:p>
          <a:p>
            <a:pPr algn="just"/>
            <a:r>
              <a:rPr lang="en-US" dirty="0">
                <a:latin typeface="Times New Roman" pitchFamily="18" charset="0"/>
                <a:cs typeface="Times New Roman" pitchFamily="18" charset="0"/>
              </a:rPr>
              <a:t>Product backlog is a list where all details are entered to get the end-product</a:t>
            </a:r>
          </a:p>
          <a:p>
            <a:pPr algn="just"/>
            <a:r>
              <a:rPr lang="en-US" dirty="0">
                <a:latin typeface="Times New Roman" pitchFamily="18" charset="0"/>
                <a:cs typeface="Times New Roman" pitchFamily="18" charset="0"/>
              </a:rPr>
              <a:t>During each Sprint, top user stories of Product backlog are selected and turned into Sprint backlog</a:t>
            </a:r>
          </a:p>
          <a:p>
            <a:pPr algn="just"/>
            <a:r>
              <a:rPr lang="en-US" dirty="0">
                <a:latin typeface="Times New Roman" pitchFamily="18" charset="0"/>
                <a:cs typeface="Times New Roman" pitchFamily="18" charset="0"/>
              </a:rPr>
              <a:t>Team works on the defined sprint backlog</a:t>
            </a:r>
          </a:p>
          <a:p>
            <a:pPr algn="just"/>
            <a:r>
              <a:rPr lang="en-US" dirty="0">
                <a:latin typeface="Times New Roman" pitchFamily="18" charset="0"/>
                <a:cs typeface="Times New Roman" pitchFamily="18" charset="0"/>
              </a:rPr>
              <a:t>Team checks for the daily work</a:t>
            </a:r>
          </a:p>
          <a:p>
            <a:pPr algn="just"/>
            <a:r>
              <a:rPr lang="en-US" dirty="0">
                <a:latin typeface="Times New Roman" pitchFamily="18" charset="0"/>
                <a:cs typeface="Times New Roman" pitchFamily="18" charset="0"/>
              </a:rPr>
              <a:t>At the end of the sprint, team delivers product functionality</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27</a:t>
            </a:fld>
            <a:endParaRPr lang="en-US"/>
          </a:p>
        </p:txBody>
      </p:sp>
    </p:spTree>
    <p:extLst>
      <p:ext uri="{BB962C8B-B14F-4D97-AF65-F5344CB8AC3E}">
        <p14:creationId xmlns:p14="http://schemas.microsoft.com/office/powerpoint/2010/main" val="2079234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b="1" dirty="0" smtClean="0"/>
              <a:t>          </a:t>
            </a:r>
            <a:r>
              <a:rPr lang="en-US" b="1" dirty="0" err="1" smtClean="0"/>
              <a:t>eXtreme</a:t>
            </a:r>
            <a:r>
              <a:rPr lang="en-US" b="1" dirty="0" smtClean="0"/>
              <a:t> </a:t>
            </a:r>
            <a:r>
              <a:rPr lang="en-US" b="1" dirty="0"/>
              <a:t>Programming (XP)</a:t>
            </a:r>
            <a:br>
              <a:rPr lang="en-US" b="1" dirty="0"/>
            </a:br>
            <a:endParaRPr lang="en-US" dirty="0"/>
          </a:p>
        </p:txBody>
      </p:sp>
      <p:sp>
        <p:nvSpPr>
          <p:cNvPr id="3" name="Content Placeholder 2"/>
          <p:cNvSpPr>
            <a:spLocks noGrp="1"/>
          </p:cNvSpPr>
          <p:nvPr>
            <p:ph sz="quarter" idx="1"/>
          </p:nvPr>
        </p:nvSpPr>
        <p:spPr>
          <a:xfrm>
            <a:off x="304800" y="1371600"/>
            <a:ext cx="8503920" cy="4572000"/>
          </a:xfrm>
        </p:spPr>
        <p:txBody>
          <a:bodyPr/>
          <a:lstStyle/>
          <a:p>
            <a:pPr algn="just"/>
            <a:r>
              <a:rPr lang="en-US" dirty="0">
                <a:latin typeface="Times New Roman" pitchFamily="18" charset="0"/>
                <a:cs typeface="Times New Roman" pitchFamily="18" charset="0"/>
              </a:rPr>
              <a:t>Extreme Programming technique is very helpful when there is constantly changing demands or requirements from the customers or when they are not sure about the functionality of the system. It advocates frequent "releases" of the product in short development cycles, which inherently improves the productivity of the system and also introduces a checkpoint where any customer requirements can be easily implemented. The XP develops software keeping customer in the target.</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28</a:t>
            </a:fld>
            <a:endParaRPr lang="en-US"/>
          </a:p>
        </p:txBody>
      </p:sp>
    </p:spTree>
    <p:extLst>
      <p:ext uri="{BB962C8B-B14F-4D97-AF65-F5344CB8AC3E}">
        <p14:creationId xmlns:p14="http://schemas.microsoft.com/office/powerpoint/2010/main" val="16815108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758952"/>
          </a:xfrm>
        </p:spPr>
        <p:txBody>
          <a:bodyPr>
            <a:normAutofit fontScale="90000"/>
          </a:bodyPr>
          <a:lstStyle/>
          <a:p>
            <a:r>
              <a:rPr lang="en-US" b="1" dirty="0" smtClean="0"/>
              <a:t>         </a:t>
            </a:r>
            <a:r>
              <a:rPr lang="en-US" b="1" dirty="0" err="1" smtClean="0"/>
              <a:t>eXtreme</a:t>
            </a:r>
            <a:r>
              <a:rPr lang="en-US" b="1" dirty="0" smtClean="0"/>
              <a:t> </a:t>
            </a:r>
            <a:r>
              <a:rPr lang="en-US" b="1" dirty="0"/>
              <a:t>Programming (XP)</a:t>
            </a:r>
            <a:br>
              <a:rPr lang="en-US" b="1" dirty="0"/>
            </a:b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4338" name="Picture 2" descr="Extreme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36" y="1447800"/>
            <a:ext cx="8636541"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F62C5EA-EA67-4941-8B1A-2C577999F963}" type="slidenum">
              <a:rPr lang="en-US" smtClean="0"/>
              <a:t>29</a:t>
            </a:fld>
            <a:endParaRPr lang="en-US"/>
          </a:p>
        </p:txBody>
      </p:sp>
    </p:spTree>
    <p:extLst>
      <p:ext uri="{BB962C8B-B14F-4D97-AF65-F5344CB8AC3E}">
        <p14:creationId xmlns:p14="http://schemas.microsoft.com/office/powerpoint/2010/main" val="3724792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The meaning of Agile is </a:t>
            </a:r>
            <a:endParaRPr lang="en-US" dirty="0" smtClean="0">
              <a:latin typeface="Times New Roman" pitchFamily="18" charset="0"/>
              <a:cs typeface="Times New Roman" pitchFamily="18" charset="0"/>
            </a:endParaRPr>
          </a:p>
          <a:p>
            <a:pPr marL="0" indent="0" algn="just">
              <a:buNone/>
            </a:pPr>
            <a:r>
              <a:rPr lang="en-US" b="1" dirty="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		</a:t>
            </a:r>
            <a:r>
              <a:rPr lang="en-US" sz="3200" b="1" dirty="0" smtClean="0">
                <a:solidFill>
                  <a:srgbClr val="00B050"/>
                </a:solidFill>
                <a:latin typeface="Times New Roman" pitchFamily="18" charset="0"/>
                <a:cs typeface="Times New Roman" pitchFamily="18" charset="0"/>
              </a:rPr>
              <a:t>swift </a:t>
            </a:r>
            <a:r>
              <a:rPr lang="en-US" sz="3200" b="1" dirty="0">
                <a:solidFill>
                  <a:srgbClr val="00B050"/>
                </a:solidFill>
                <a:latin typeface="Times New Roman" pitchFamily="18" charset="0"/>
                <a:cs typeface="Times New Roman" pitchFamily="18" charset="0"/>
              </a:rPr>
              <a:t>or versatile</a:t>
            </a:r>
            <a:r>
              <a:rPr lang="en-US" sz="3200" b="1" dirty="0" smtClean="0">
                <a:solidFill>
                  <a:srgbClr val="00B050"/>
                </a:solidFill>
                <a:latin typeface="Times New Roman" pitchFamily="18" charset="0"/>
                <a:cs typeface="Times New Roman" pitchFamily="18" charset="0"/>
              </a:rPr>
              <a:t>.</a:t>
            </a:r>
          </a:p>
          <a:p>
            <a:pPr marL="0" indent="0" algn="just">
              <a:buNone/>
            </a:pPr>
            <a:endParaRPr lang="en-US"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What </a:t>
            </a:r>
            <a:r>
              <a:rPr lang="en-US" b="1" dirty="0">
                <a:latin typeface="Times New Roman" pitchFamily="18" charset="0"/>
                <a:cs typeface="Times New Roman" pitchFamily="18" charset="0"/>
              </a:rPr>
              <a:t>is Agile?</a:t>
            </a:r>
          </a:p>
          <a:p>
            <a:pPr algn="just"/>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Agile is the ability to create and respond to change. It is a way of dealing with, and ultimately succeeding in, an uncertain and turbulent environment.</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37233875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534400" cy="758952"/>
          </a:xfrm>
        </p:spPr>
        <p:txBody>
          <a:bodyPr>
            <a:normAutofit fontScale="90000"/>
          </a:bodyPr>
          <a:lstStyle/>
          <a:p>
            <a:r>
              <a:rPr lang="en-US" b="1" dirty="0" smtClean="0"/>
              <a:t>             </a:t>
            </a:r>
            <a:r>
              <a:rPr lang="en-US" b="1" dirty="0" err="1" smtClean="0"/>
              <a:t>eXtreme</a:t>
            </a:r>
            <a:r>
              <a:rPr lang="en-US" b="1" dirty="0" smtClean="0"/>
              <a:t> </a:t>
            </a:r>
            <a:r>
              <a:rPr lang="en-US" b="1" dirty="0"/>
              <a:t>Programming (XP)</a:t>
            </a:r>
            <a:br>
              <a:rPr lang="en-US" b="1" dirty="0"/>
            </a:br>
            <a:endParaRPr lang="en-US" dirty="0"/>
          </a:p>
        </p:txBody>
      </p:sp>
      <p:sp>
        <p:nvSpPr>
          <p:cNvPr id="3" name="Content Placeholder 2"/>
          <p:cNvSpPr>
            <a:spLocks noGrp="1"/>
          </p:cNvSpPr>
          <p:nvPr>
            <p:ph sz="quarter" idx="1"/>
          </p:nvPr>
        </p:nvSpPr>
        <p:spPr/>
        <p:txBody>
          <a:bodyPr>
            <a:normAutofit/>
          </a:bodyPr>
          <a:lstStyle/>
          <a:p>
            <a:pPr algn="just"/>
            <a:r>
              <a:rPr lang="en-US" sz="2800" dirty="0">
                <a:latin typeface="Times New Roman" pitchFamily="18" charset="0"/>
                <a:cs typeface="Times New Roman" pitchFamily="18" charset="0"/>
              </a:rPr>
              <a:t>In this type of methodology, releases are based on the shorter cycles called Iterations with span of 14 days time period. Each iteration includes phases like coding, unit testing and system testing where at each phase some minor or major functionality will be built in the application</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The outcome of the XP is always a quality product meeting the exact customer requirements.</a:t>
            </a:r>
            <a:endParaRPr lang="en-US" sz="2800" dirty="0">
              <a:latin typeface="Times New Roman" pitchFamily="18" charset="0"/>
              <a:cs typeface="Times New Roman" pitchFamily="18" charset="0"/>
            </a:endParaRPr>
          </a:p>
          <a:p>
            <a:pPr algn="just"/>
            <a:r>
              <a:rPr lang="en-US" sz="2800" b="1" i="1" dirty="0" smtClean="0">
                <a:solidFill>
                  <a:srgbClr val="00B050"/>
                </a:solidFill>
                <a:latin typeface="Times New Roman" pitchFamily="18" charset="0"/>
                <a:cs typeface="Times New Roman" pitchFamily="18" charset="0"/>
              </a:rPr>
              <a:t>XP is Customer Centric</a:t>
            </a:r>
            <a:endParaRPr lang="en-US" sz="2800" b="1" i="1" dirty="0">
              <a:solidFill>
                <a:srgbClr val="00B05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30</a:t>
            </a:fld>
            <a:endParaRPr lang="en-US"/>
          </a:p>
        </p:txBody>
      </p:sp>
    </p:spTree>
    <p:extLst>
      <p:ext uri="{BB962C8B-B14F-4D97-AF65-F5344CB8AC3E}">
        <p14:creationId xmlns:p14="http://schemas.microsoft.com/office/powerpoint/2010/main" val="2549444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758952"/>
          </a:xfrm>
        </p:spPr>
        <p:txBody>
          <a:bodyPr>
            <a:normAutofit fontScale="90000"/>
          </a:bodyPr>
          <a:lstStyle/>
          <a:p>
            <a:r>
              <a:rPr lang="en-US" dirty="0" smtClean="0"/>
              <a:t>             </a:t>
            </a:r>
            <a:r>
              <a:rPr lang="en-US" b="1" dirty="0"/>
              <a:t>The process and roles of extreme </a:t>
            </a:r>
            <a:r>
              <a:rPr lang="en-US" b="1" dirty="0" smtClean="0"/>
              <a:t>programming</a:t>
            </a:r>
            <a:endParaRPr lang="en-US" b="1" dirty="0"/>
          </a:p>
        </p:txBody>
      </p:sp>
      <p:sp>
        <p:nvSpPr>
          <p:cNvPr id="3" name="Content Placeholder 2"/>
          <p:cNvSpPr>
            <a:spLocks noGrp="1"/>
          </p:cNvSpPr>
          <p:nvPr>
            <p:ph sz="quarter" idx="1"/>
          </p:nvPr>
        </p:nvSpPr>
        <p:spPr>
          <a:xfrm>
            <a:off x="152400" y="1295400"/>
            <a:ext cx="8503920" cy="4572000"/>
          </a:xfrm>
        </p:spPr>
        <p:txBody>
          <a:bodyPr>
            <a:noAutofit/>
          </a:bodyPr>
          <a:lstStyle/>
          <a:p>
            <a:pPr algn="just"/>
            <a:r>
              <a:rPr lang="en-US" sz="2400" dirty="0">
                <a:latin typeface="Times New Roman" pitchFamily="18" charset="0"/>
                <a:cs typeface="Times New Roman" pitchFamily="18" charset="0"/>
              </a:rPr>
              <a:t>he XP framework normally involves 5 phases or stages of the development process that iterate continuously:</a:t>
            </a:r>
          </a:p>
          <a:p>
            <a:pPr algn="just"/>
            <a:r>
              <a:rPr lang="en-US" sz="2400" b="1" dirty="0">
                <a:latin typeface="Times New Roman" pitchFamily="18" charset="0"/>
                <a:cs typeface="Times New Roman" pitchFamily="18" charset="0"/>
              </a:rPr>
              <a:t>Planning, </a:t>
            </a:r>
            <a:r>
              <a:rPr lang="en-US" sz="2400" dirty="0">
                <a:latin typeface="Times New Roman" pitchFamily="18" charset="0"/>
                <a:cs typeface="Times New Roman" pitchFamily="18" charset="0"/>
              </a:rPr>
              <a:t>the first stage, is when the customer meets the development team and presents the </a:t>
            </a:r>
            <a:r>
              <a:rPr lang="en-US" sz="2400" dirty="0">
                <a:latin typeface="Times New Roman" pitchFamily="18" charset="0"/>
                <a:cs typeface="Times New Roman" pitchFamily="18" charset="0"/>
                <a:hlinkClick r:id="rId2"/>
              </a:rPr>
              <a:t>requirements</a:t>
            </a:r>
            <a:r>
              <a:rPr lang="en-US" sz="2400" dirty="0">
                <a:latin typeface="Times New Roman" pitchFamily="18" charset="0"/>
                <a:cs typeface="Times New Roman" pitchFamily="18" charset="0"/>
              </a:rPr>
              <a:t> in the form of user stories to describe the desired result. The team then estimates the stories and creates a release plan broken down into iterations needed to cover the required functionality part after part. If one or more of the stories can’t be estimated, so-called </a:t>
            </a:r>
            <a:r>
              <a:rPr lang="en-US" sz="2400" i="1" dirty="0">
                <a:latin typeface="Times New Roman" pitchFamily="18" charset="0"/>
                <a:cs typeface="Times New Roman" pitchFamily="18" charset="0"/>
              </a:rPr>
              <a:t>spikes </a:t>
            </a:r>
            <a:r>
              <a:rPr lang="en-US" sz="2400" dirty="0">
                <a:latin typeface="Times New Roman" pitchFamily="18" charset="0"/>
                <a:cs typeface="Times New Roman" pitchFamily="18" charset="0"/>
              </a:rPr>
              <a:t>can be introduced which means that further research is needed.</a:t>
            </a:r>
          </a:p>
          <a:p>
            <a:pPr algn="just"/>
            <a:r>
              <a:rPr lang="en-US" sz="2400" b="1" dirty="0" smtClean="0">
                <a:solidFill>
                  <a:schemeClr val="accent1">
                    <a:lumMod val="75000"/>
                  </a:schemeClr>
                </a:solidFill>
                <a:latin typeface="Times New Roman" pitchFamily="18" charset="0"/>
                <a:cs typeface="Times New Roman" pitchFamily="18" charset="0"/>
              </a:rPr>
              <a:t>Designing</a:t>
            </a:r>
            <a:r>
              <a:rPr lang="en-US" sz="2400" b="1" dirty="0">
                <a:solidFill>
                  <a:schemeClr val="accent1">
                    <a:lumMod val="75000"/>
                  </a:schemeClr>
                </a:solidFill>
                <a:latin typeface="Times New Roman" pitchFamily="18" charset="0"/>
                <a:cs typeface="Times New Roman" pitchFamily="18" charset="0"/>
              </a:rPr>
              <a:t> </a:t>
            </a:r>
            <a:r>
              <a:rPr lang="en-US" sz="2400" dirty="0">
                <a:solidFill>
                  <a:schemeClr val="accent1">
                    <a:lumMod val="75000"/>
                  </a:schemeClr>
                </a:solidFill>
                <a:latin typeface="Times New Roman" pitchFamily="18" charset="0"/>
                <a:cs typeface="Times New Roman" pitchFamily="18" charset="0"/>
              </a:rPr>
              <a:t>is actually a part of the planning process, but can be set apart to emphasize its importance. It’s related to one of the main XP values that we’ll discuss below — simplicity. A good design brings logic and structure to the system and allows to avoid unnecessary complexities and redundancies.</a:t>
            </a: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31</a:t>
            </a:fld>
            <a:endParaRPr lang="en-US"/>
          </a:p>
        </p:txBody>
      </p:sp>
    </p:spTree>
    <p:extLst>
      <p:ext uri="{BB962C8B-B14F-4D97-AF65-F5344CB8AC3E}">
        <p14:creationId xmlns:p14="http://schemas.microsoft.com/office/powerpoint/2010/main" val="954137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758952"/>
          </a:xfrm>
        </p:spPr>
        <p:txBody>
          <a:bodyPr>
            <a:normAutofit fontScale="90000"/>
          </a:bodyPr>
          <a:lstStyle/>
          <a:p>
            <a:r>
              <a:rPr lang="en-US" b="1" dirty="0" smtClean="0"/>
              <a:t> </a:t>
            </a:r>
            <a:r>
              <a:rPr lang="en-US" b="1" dirty="0">
                <a:latin typeface="Times New Roman" pitchFamily="18" charset="0"/>
                <a:cs typeface="Times New Roman" pitchFamily="18" charset="0"/>
              </a:rPr>
              <a:t>The process and roles of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extreme </a:t>
            </a:r>
            <a:r>
              <a:rPr lang="en-US" b="1" dirty="0">
                <a:latin typeface="Times New Roman" pitchFamily="18" charset="0"/>
                <a:cs typeface="Times New Roman" pitchFamily="18" charset="0"/>
              </a:rPr>
              <a:t>programming</a:t>
            </a:r>
          </a:p>
        </p:txBody>
      </p:sp>
      <p:sp>
        <p:nvSpPr>
          <p:cNvPr id="3" name="Content Placeholder 2"/>
          <p:cNvSpPr>
            <a:spLocks noGrp="1"/>
          </p:cNvSpPr>
          <p:nvPr>
            <p:ph sz="quarter" idx="1"/>
          </p:nvPr>
        </p:nvSpPr>
        <p:spPr>
          <a:xfrm>
            <a:off x="152400" y="1295400"/>
            <a:ext cx="8503920" cy="4572000"/>
          </a:xfrm>
        </p:spPr>
        <p:txBody>
          <a:bodyPr>
            <a:noAutofit/>
          </a:bodyPr>
          <a:lstStyle/>
          <a:p>
            <a:pPr algn="just"/>
            <a:r>
              <a:rPr lang="en-US" sz="2400" b="1" dirty="0">
                <a:solidFill>
                  <a:srgbClr val="00B050"/>
                </a:solidFill>
                <a:latin typeface="Times New Roman" pitchFamily="18" charset="0"/>
                <a:cs typeface="Times New Roman" pitchFamily="18" charset="0"/>
              </a:rPr>
              <a:t>Coding </a:t>
            </a:r>
            <a:r>
              <a:rPr lang="en-US" sz="2400" dirty="0">
                <a:solidFill>
                  <a:srgbClr val="00B050"/>
                </a:solidFill>
                <a:latin typeface="Times New Roman" pitchFamily="18" charset="0"/>
                <a:cs typeface="Times New Roman" pitchFamily="18" charset="0"/>
              </a:rPr>
              <a:t>is the phase during which the actual code is created by implementing specific XP practices such as coding standards, pair programming, continuous integration, and collective code ownership (the entire list is described below).</a:t>
            </a:r>
          </a:p>
          <a:p>
            <a:pPr algn="just"/>
            <a:r>
              <a:rPr lang="en-US" sz="2400" b="1" dirty="0">
                <a:solidFill>
                  <a:srgbClr val="7030A0"/>
                </a:solidFill>
                <a:latin typeface="Times New Roman" pitchFamily="18" charset="0"/>
                <a:cs typeface="Times New Roman" pitchFamily="18" charset="0"/>
              </a:rPr>
              <a:t>Testing </a:t>
            </a:r>
            <a:r>
              <a:rPr lang="en-US" sz="2400" dirty="0">
                <a:solidFill>
                  <a:srgbClr val="7030A0"/>
                </a:solidFill>
                <a:latin typeface="Times New Roman" pitchFamily="18" charset="0"/>
                <a:cs typeface="Times New Roman" pitchFamily="18" charset="0"/>
              </a:rPr>
              <a:t>is the core of extreme programming. It is the regular activity that involves both unit tests (</a:t>
            </a:r>
            <a:r>
              <a:rPr lang="en-US" sz="2400" dirty="0">
                <a:solidFill>
                  <a:srgbClr val="7030A0"/>
                </a:solidFill>
                <a:latin typeface="Times New Roman" pitchFamily="18" charset="0"/>
                <a:cs typeface="Times New Roman" pitchFamily="18" charset="0"/>
                <a:hlinkClick r:id="rId2"/>
              </a:rPr>
              <a:t>automated testing</a:t>
            </a:r>
            <a:r>
              <a:rPr lang="en-US" sz="2400" dirty="0">
                <a:solidFill>
                  <a:srgbClr val="7030A0"/>
                </a:solidFill>
                <a:latin typeface="Times New Roman" pitchFamily="18" charset="0"/>
                <a:cs typeface="Times New Roman" pitchFamily="18" charset="0"/>
              </a:rPr>
              <a:t> to determine if the developed feature works properly) and acceptance tests (customer testing to verify that the overall system is created according to the initial requirements).</a:t>
            </a:r>
          </a:p>
          <a:p>
            <a:pPr algn="just"/>
            <a:r>
              <a:rPr lang="en-US" sz="2400" b="1" dirty="0">
                <a:solidFill>
                  <a:srgbClr val="FFC000"/>
                </a:solidFill>
                <a:latin typeface="Times New Roman" pitchFamily="18" charset="0"/>
                <a:cs typeface="Times New Roman" pitchFamily="18" charset="0"/>
              </a:rPr>
              <a:t>Listening </a:t>
            </a:r>
            <a:r>
              <a:rPr lang="en-US" sz="2400" dirty="0">
                <a:solidFill>
                  <a:srgbClr val="FFC000"/>
                </a:solidFill>
                <a:latin typeface="Times New Roman" pitchFamily="18" charset="0"/>
                <a:cs typeface="Times New Roman" pitchFamily="18" charset="0"/>
              </a:rPr>
              <a:t>is all about constant communication and feedback. The customers and project managers are involved to describe the business logic and value that is expected.</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32</a:t>
            </a:fld>
            <a:endParaRPr lang="en-US"/>
          </a:p>
        </p:txBody>
      </p:sp>
    </p:spTree>
    <p:extLst>
      <p:ext uri="{BB962C8B-B14F-4D97-AF65-F5344CB8AC3E}">
        <p14:creationId xmlns:p14="http://schemas.microsoft.com/office/powerpoint/2010/main" val="10445887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758952"/>
          </a:xfrm>
        </p:spPr>
        <p:txBody>
          <a:bodyPr>
            <a:normAutofit fontScale="90000"/>
          </a:bodyPr>
          <a:lstStyle/>
          <a:p>
            <a:r>
              <a:rPr lang="en-US" b="1" dirty="0" smtClean="0"/>
              <a:t>             Phases </a:t>
            </a:r>
            <a:r>
              <a:rPr lang="en-US" b="1" dirty="0"/>
              <a:t>of </a:t>
            </a:r>
            <a:r>
              <a:rPr lang="en-US" b="1" dirty="0" err="1"/>
              <a:t>eXtreme</a:t>
            </a:r>
            <a:r>
              <a:rPr lang="en-US" b="1" dirty="0"/>
              <a:t> programming:</a:t>
            </a:r>
            <a:br>
              <a:rPr lang="en-US" b="1" dirty="0"/>
            </a:br>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5181600" cy="5408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0" y="1676400"/>
            <a:ext cx="3636818" cy="3785652"/>
          </a:xfrm>
          <a:prstGeom prst="rect">
            <a:avLst/>
          </a:prstGeom>
        </p:spPr>
        <p:txBody>
          <a:bodyPr wrap="square">
            <a:spAutoFit/>
          </a:bodyPr>
          <a:lstStyle/>
          <a:p>
            <a:pPr algn="just"/>
            <a:r>
              <a:rPr lang="en-US" sz="2000" dirty="0">
                <a:latin typeface="Times New Roman" pitchFamily="18" charset="0"/>
                <a:cs typeface="Times New Roman" pitchFamily="18" charset="0"/>
              </a:rPr>
              <a:t>Such a development process entails the cooperation between several participants, each having his or her own tasks and responsibilities. Extreme programming puts people in the center of the system, emphasizing the value and importance of such social skills as communication, cooperation, responsiveness, and feedback. So, these roles are commonly associated with XP:</a:t>
            </a:r>
          </a:p>
        </p:txBody>
      </p:sp>
      <p:sp>
        <p:nvSpPr>
          <p:cNvPr id="3" name="Slide Number Placeholder 2"/>
          <p:cNvSpPr>
            <a:spLocks noGrp="1"/>
          </p:cNvSpPr>
          <p:nvPr>
            <p:ph type="sldNum" sz="quarter" idx="12"/>
          </p:nvPr>
        </p:nvSpPr>
        <p:spPr/>
        <p:txBody>
          <a:bodyPr/>
          <a:lstStyle/>
          <a:p>
            <a:fld id="{6F62C5EA-EA67-4941-8B1A-2C577999F963}" type="slidenum">
              <a:rPr lang="en-US" smtClean="0"/>
              <a:t>33</a:t>
            </a:fld>
            <a:endParaRPr lang="en-US"/>
          </a:p>
        </p:txBody>
      </p:sp>
    </p:spTree>
    <p:extLst>
      <p:ext uri="{BB962C8B-B14F-4D97-AF65-F5344CB8AC3E}">
        <p14:creationId xmlns:p14="http://schemas.microsoft.com/office/powerpoint/2010/main" val="1044588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XP Roles</a:t>
            </a:r>
            <a:endParaRPr lang="en-US" b="1" dirty="0"/>
          </a:p>
        </p:txBody>
      </p:sp>
      <p:sp>
        <p:nvSpPr>
          <p:cNvPr id="3" name="Content Placeholder 2"/>
          <p:cNvSpPr>
            <a:spLocks noGrp="1"/>
          </p:cNvSpPr>
          <p:nvPr>
            <p:ph sz="quarter" idx="1"/>
          </p:nvPr>
        </p:nvSpPr>
        <p:spPr/>
        <p:txBody>
          <a:bodyPr>
            <a:normAutofit lnSpcReduction="10000"/>
          </a:bodyPr>
          <a:lstStyle/>
          <a:p>
            <a:pPr algn="just"/>
            <a:r>
              <a:rPr lang="en-US" b="1" dirty="0"/>
              <a:t>Customers </a:t>
            </a:r>
            <a:r>
              <a:rPr lang="en-US" dirty="0"/>
              <a:t>are expected to be heavily engaged in the development process by creating user stories, providing continuous feedback, and making all the necessary business decisions related to the project.</a:t>
            </a:r>
          </a:p>
          <a:p>
            <a:pPr algn="just"/>
            <a:r>
              <a:rPr lang="en-US" b="1" dirty="0"/>
              <a:t>Programmers or developers </a:t>
            </a:r>
            <a:r>
              <a:rPr lang="en-US" dirty="0"/>
              <a:t>are the team members that actually create the product. They are responsible for implementing user stories and conducting user tests (sometimes a separate </a:t>
            </a:r>
            <a:r>
              <a:rPr lang="en-US" b="1" dirty="0"/>
              <a:t>Tester</a:t>
            </a:r>
            <a:r>
              <a:rPr lang="en-US" dirty="0"/>
              <a:t> role is set apart). Since XP is usually associated with cross-functional teams, the skill set of such members can be different.</a:t>
            </a:r>
          </a:p>
          <a:p>
            <a:pPr algn="just"/>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34</a:t>
            </a:fld>
            <a:endParaRPr lang="en-US"/>
          </a:p>
        </p:txBody>
      </p:sp>
    </p:spTree>
    <p:extLst>
      <p:ext uri="{BB962C8B-B14F-4D97-AF65-F5344CB8AC3E}">
        <p14:creationId xmlns:p14="http://schemas.microsoft.com/office/powerpoint/2010/main" val="2964512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XP Roles</a:t>
            </a:r>
            <a:endParaRPr lang="en-US" b="1" dirty="0"/>
          </a:p>
        </p:txBody>
      </p:sp>
      <p:sp>
        <p:nvSpPr>
          <p:cNvPr id="3" name="Content Placeholder 2"/>
          <p:cNvSpPr>
            <a:spLocks noGrp="1"/>
          </p:cNvSpPr>
          <p:nvPr>
            <p:ph sz="quarter" idx="1"/>
          </p:nvPr>
        </p:nvSpPr>
        <p:spPr/>
        <p:txBody>
          <a:bodyPr/>
          <a:lstStyle/>
          <a:p>
            <a:pPr algn="just"/>
            <a:r>
              <a:rPr lang="en-US" b="1" dirty="0">
                <a:latin typeface="Times New Roman" pitchFamily="18" charset="0"/>
                <a:cs typeface="Times New Roman" pitchFamily="18" charset="0"/>
              </a:rPr>
              <a:t>Trackers or managers</a:t>
            </a:r>
            <a:r>
              <a:rPr lang="en-US" dirty="0">
                <a:latin typeface="Times New Roman" pitchFamily="18" charset="0"/>
                <a:cs typeface="Times New Roman" pitchFamily="18" charset="0"/>
              </a:rPr>
              <a:t> link customers and developers. It’s not a required role and can be performed by one of the developers. These people organize the </a:t>
            </a:r>
            <a:r>
              <a:rPr lang="en-US" dirty="0" err="1">
                <a:latin typeface="Times New Roman" pitchFamily="18" charset="0"/>
                <a:cs typeface="Times New Roman" pitchFamily="18" charset="0"/>
              </a:rPr>
              <a:t>meetups</a:t>
            </a:r>
            <a:r>
              <a:rPr lang="en-US" dirty="0">
                <a:latin typeface="Times New Roman" pitchFamily="18" charset="0"/>
                <a:cs typeface="Times New Roman" pitchFamily="18" charset="0"/>
              </a:rPr>
              <a:t>, regulate discussions, and keep track of important progress KPIs.</a:t>
            </a:r>
          </a:p>
          <a:p>
            <a:pPr algn="just"/>
            <a:r>
              <a:rPr lang="en-US" b="1" dirty="0">
                <a:latin typeface="Times New Roman" pitchFamily="18" charset="0"/>
                <a:cs typeface="Times New Roman" pitchFamily="18" charset="0"/>
              </a:rPr>
              <a:t>Coaches</a:t>
            </a:r>
            <a:r>
              <a:rPr lang="en-US" dirty="0">
                <a:latin typeface="Times New Roman" pitchFamily="18" charset="0"/>
                <a:cs typeface="Times New Roman" pitchFamily="18" charset="0"/>
              </a:rPr>
              <a:t> can be included in the teams as mentors to help with understanding the XP practices. It’s usually an outside assistant or external consultant who is not involved in the development process, but has used XP before and so can help avoid mistakes.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35</a:t>
            </a:fld>
            <a:endParaRPr lang="en-US"/>
          </a:p>
        </p:txBody>
      </p:sp>
    </p:spTree>
    <p:extLst>
      <p:ext uri="{BB962C8B-B14F-4D97-AF65-F5344CB8AC3E}">
        <p14:creationId xmlns:p14="http://schemas.microsoft.com/office/powerpoint/2010/main" val="2706224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a:t>Values </a:t>
            </a:r>
            <a:r>
              <a:rPr lang="en-US" dirty="0" smtClean="0"/>
              <a:t>of </a:t>
            </a:r>
            <a:r>
              <a:rPr lang="en-US" dirty="0"/>
              <a:t>extreme </a:t>
            </a:r>
            <a:r>
              <a:rPr lang="en-US" dirty="0" smtClean="0"/>
              <a:t>programming</a:t>
            </a:r>
            <a:endParaRPr lang="en-US" b="1"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82" y="1905000"/>
            <a:ext cx="827902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F62C5EA-EA67-4941-8B1A-2C577999F963}" type="slidenum">
              <a:rPr lang="en-US" smtClean="0"/>
              <a:t>36</a:t>
            </a:fld>
            <a:endParaRPr lang="en-US"/>
          </a:p>
        </p:txBody>
      </p:sp>
    </p:spTree>
    <p:extLst>
      <p:ext uri="{BB962C8B-B14F-4D97-AF65-F5344CB8AC3E}">
        <p14:creationId xmlns:p14="http://schemas.microsoft.com/office/powerpoint/2010/main" val="485469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Values </a:t>
            </a:r>
            <a:r>
              <a:rPr lang="en-US" b="1" dirty="0"/>
              <a:t>of extreme </a:t>
            </a:r>
            <a:r>
              <a:rPr lang="en-US" b="1" dirty="0" smtClean="0"/>
              <a:t>programming</a:t>
            </a:r>
            <a:endParaRPr lang="en-US" b="1" dirty="0"/>
          </a:p>
        </p:txBody>
      </p:sp>
      <p:sp>
        <p:nvSpPr>
          <p:cNvPr id="3" name="Content Placeholder 2"/>
          <p:cNvSpPr>
            <a:spLocks noGrp="1"/>
          </p:cNvSpPr>
          <p:nvPr>
            <p:ph sz="quarter" idx="1"/>
          </p:nvPr>
        </p:nvSpPr>
        <p:spPr/>
        <p:txBody>
          <a:bodyPr>
            <a:normAutofit fontScale="85000" lnSpcReduction="10000"/>
          </a:bodyPr>
          <a:lstStyle/>
          <a:p>
            <a:pPr algn="just"/>
            <a:r>
              <a:rPr lang="en-US" dirty="0" smtClean="0">
                <a:latin typeface="Times New Roman" pitchFamily="18" charset="0"/>
                <a:cs typeface="Times New Roman" pitchFamily="18" charset="0"/>
              </a:rPr>
              <a:t>XP </a:t>
            </a:r>
            <a:r>
              <a:rPr lang="en-US" dirty="0">
                <a:latin typeface="Times New Roman" pitchFamily="18" charset="0"/>
                <a:cs typeface="Times New Roman" pitchFamily="18" charset="0"/>
              </a:rPr>
              <a:t>has simple rules that are based on 5 values to guide the teamwork:</a:t>
            </a:r>
          </a:p>
          <a:p>
            <a:pPr algn="just"/>
            <a:r>
              <a:rPr lang="en-US" b="1" dirty="0">
                <a:latin typeface="Times New Roman" pitchFamily="18" charset="0"/>
                <a:cs typeface="Times New Roman" pitchFamily="18" charset="0"/>
              </a:rPr>
              <a:t>Communication.</a:t>
            </a:r>
            <a:r>
              <a:rPr lang="en-US" dirty="0">
                <a:latin typeface="Times New Roman" pitchFamily="18" charset="0"/>
                <a:cs typeface="Times New Roman" pitchFamily="18" charset="0"/>
              </a:rPr>
              <a:t> Everyone on a team works jointly at every stage of the project.</a:t>
            </a:r>
          </a:p>
          <a:p>
            <a:pPr algn="just"/>
            <a:r>
              <a:rPr lang="en-US" b="1" dirty="0">
                <a:latin typeface="Times New Roman" pitchFamily="18" charset="0"/>
                <a:cs typeface="Times New Roman" pitchFamily="18" charset="0"/>
              </a:rPr>
              <a:t>Simplicity.</a:t>
            </a:r>
            <a:r>
              <a:rPr lang="en-US" dirty="0">
                <a:latin typeface="Times New Roman" pitchFamily="18" charset="0"/>
                <a:cs typeface="Times New Roman" pitchFamily="18" charset="0"/>
              </a:rPr>
              <a:t> Developers strive to write simple code bringing more value to a product, as it saves time and effort.</a:t>
            </a:r>
          </a:p>
          <a:p>
            <a:pPr algn="just"/>
            <a:r>
              <a:rPr lang="en-US" b="1" dirty="0">
                <a:latin typeface="Times New Roman" pitchFamily="18" charset="0"/>
                <a:cs typeface="Times New Roman" pitchFamily="18" charset="0"/>
              </a:rPr>
              <a:t>Feedback.</a:t>
            </a:r>
            <a:r>
              <a:rPr lang="en-US" dirty="0">
                <a:latin typeface="Times New Roman" pitchFamily="18" charset="0"/>
                <a:cs typeface="Times New Roman" pitchFamily="18" charset="0"/>
              </a:rPr>
              <a:t> Team members deliver software frequently, get feedback about it, and improve a product according to the new requirements.</a:t>
            </a:r>
          </a:p>
          <a:p>
            <a:pPr algn="just"/>
            <a:r>
              <a:rPr lang="en-US" b="1" dirty="0">
                <a:latin typeface="Times New Roman" pitchFamily="18" charset="0"/>
                <a:cs typeface="Times New Roman" pitchFamily="18" charset="0"/>
              </a:rPr>
              <a:t>Respect.</a:t>
            </a:r>
            <a:r>
              <a:rPr lang="en-US" dirty="0">
                <a:latin typeface="Times New Roman" pitchFamily="18" charset="0"/>
                <a:cs typeface="Times New Roman" pitchFamily="18" charset="0"/>
              </a:rPr>
              <a:t> Every person assigned to a project contributes to a common goal.</a:t>
            </a:r>
          </a:p>
          <a:p>
            <a:pPr algn="just"/>
            <a:r>
              <a:rPr lang="en-US" b="1" dirty="0">
                <a:latin typeface="Times New Roman" pitchFamily="18" charset="0"/>
                <a:cs typeface="Times New Roman" pitchFamily="18" charset="0"/>
              </a:rPr>
              <a:t>Courage.</a:t>
            </a:r>
            <a:r>
              <a:rPr lang="en-US" dirty="0">
                <a:latin typeface="Times New Roman" pitchFamily="18" charset="0"/>
                <a:cs typeface="Times New Roman" pitchFamily="18" charset="0"/>
              </a:rPr>
              <a:t> Programmers objectively evaluate their own results without making excuses and are always ready to respond to changes.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37</a:t>
            </a:fld>
            <a:endParaRPr lang="en-US"/>
          </a:p>
        </p:txBody>
      </p:sp>
    </p:spTree>
    <p:extLst>
      <p:ext uri="{BB962C8B-B14F-4D97-AF65-F5344CB8AC3E}">
        <p14:creationId xmlns:p14="http://schemas.microsoft.com/office/powerpoint/2010/main" val="2445271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smtClean="0"/>
              <a:t>               </a:t>
            </a:r>
            <a:r>
              <a:rPr lang="en-US" b="1" dirty="0" smtClean="0"/>
              <a:t>Principles </a:t>
            </a:r>
            <a:r>
              <a:rPr lang="en-US" b="1" dirty="0"/>
              <a:t>of extreme </a:t>
            </a:r>
            <a:r>
              <a:rPr lang="en-US" b="1" dirty="0" smtClean="0"/>
              <a:t>programming</a:t>
            </a:r>
            <a:endParaRPr lang="en-US" b="1" dirty="0"/>
          </a:p>
        </p:txBody>
      </p:sp>
      <p:sp>
        <p:nvSpPr>
          <p:cNvPr id="3" name="Content Placeholder 2"/>
          <p:cNvSpPr>
            <a:spLocks noGrp="1"/>
          </p:cNvSpPr>
          <p:nvPr>
            <p:ph sz="quarter" idx="1"/>
          </p:nvPr>
        </p:nvSpPr>
        <p:spPr>
          <a:xfrm>
            <a:off x="152400" y="1292352"/>
            <a:ext cx="8839200" cy="4572000"/>
          </a:xfrm>
        </p:spPr>
        <p:txBody>
          <a:bodyPr>
            <a:noAutofit/>
          </a:bodyPr>
          <a:lstStyle/>
          <a:p>
            <a:pPr algn="just"/>
            <a:r>
              <a:rPr lang="en-US" sz="2400" dirty="0">
                <a:latin typeface="Times New Roman" pitchFamily="18" charset="0"/>
                <a:cs typeface="Times New Roman" pitchFamily="18" charset="0"/>
              </a:rPr>
              <a:t>Most researchers denote 5 XP principles as:</a:t>
            </a:r>
          </a:p>
          <a:p>
            <a:pPr algn="just"/>
            <a:r>
              <a:rPr lang="en-US" sz="2400" b="1" dirty="0">
                <a:latin typeface="Times New Roman" pitchFamily="18" charset="0"/>
                <a:cs typeface="Times New Roman" pitchFamily="18" charset="0"/>
              </a:rPr>
              <a:t>Rapid feedback.</a:t>
            </a:r>
            <a:r>
              <a:rPr lang="en-US" sz="2400" dirty="0">
                <a:latin typeface="Times New Roman" pitchFamily="18" charset="0"/>
                <a:cs typeface="Times New Roman" pitchFamily="18" charset="0"/>
              </a:rPr>
              <a:t> Team members understand the given feedback and react to it right away.</a:t>
            </a:r>
          </a:p>
          <a:p>
            <a:pPr algn="just"/>
            <a:r>
              <a:rPr lang="en-US" sz="2400" b="1" dirty="0">
                <a:latin typeface="Times New Roman" pitchFamily="18" charset="0"/>
                <a:cs typeface="Times New Roman" pitchFamily="18" charset="0"/>
              </a:rPr>
              <a:t>Assumed simplicity.</a:t>
            </a:r>
            <a:r>
              <a:rPr lang="en-US" sz="2400" dirty="0">
                <a:latin typeface="Times New Roman" pitchFamily="18" charset="0"/>
                <a:cs typeface="Times New Roman" pitchFamily="18" charset="0"/>
              </a:rPr>
              <a:t> Developers need to focus on the job that is important at the moment and follow YAGNI (You </a:t>
            </a:r>
            <a:r>
              <a:rPr lang="en-US" sz="2400" dirty="0" err="1">
                <a:latin typeface="Times New Roman" pitchFamily="18" charset="0"/>
                <a:cs typeface="Times New Roman" pitchFamily="18" charset="0"/>
              </a:rPr>
              <a:t>Ain’t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Gonna</a:t>
            </a:r>
            <a:r>
              <a:rPr lang="en-US" sz="2400" dirty="0">
                <a:latin typeface="Times New Roman" pitchFamily="18" charset="0"/>
                <a:cs typeface="Times New Roman" pitchFamily="18" charset="0"/>
              </a:rPr>
              <a:t> Need It) and DRY (Don’t Repeat Yourself) principles.</a:t>
            </a:r>
          </a:p>
          <a:p>
            <a:pPr algn="just"/>
            <a:r>
              <a:rPr lang="en-US" sz="2400" b="1" dirty="0">
                <a:latin typeface="Times New Roman" pitchFamily="18" charset="0"/>
                <a:cs typeface="Times New Roman" pitchFamily="18" charset="0"/>
              </a:rPr>
              <a:t>Incremental changes.</a:t>
            </a:r>
            <a:r>
              <a:rPr lang="en-US" sz="2400" dirty="0">
                <a:latin typeface="Times New Roman" pitchFamily="18" charset="0"/>
                <a:cs typeface="Times New Roman" pitchFamily="18" charset="0"/>
              </a:rPr>
              <a:t> Small changes made to a product step by step work better than big ones made at once.</a:t>
            </a:r>
          </a:p>
          <a:p>
            <a:pPr algn="just"/>
            <a:r>
              <a:rPr lang="en-US" sz="2400" b="1" dirty="0">
                <a:latin typeface="Times New Roman" pitchFamily="18" charset="0"/>
                <a:cs typeface="Times New Roman" pitchFamily="18" charset="0"/>
              </a:rPr>
              <a:t>Embracing change.</a:t>
            </a:r>
            <a:r>
              <a:rPr lang="en-US" sz="2400" dirty="0">
                <a:latin typeface="Times New Roman" pitchFamily="18" charset="0"/>
                <a:cs typeface="Times New Roman" pitchFamily="18" charset="0"/>
              </a:rPr>
              <a:t> If a client thinks a product needs to be changed, programmers should support this decision and plan how to implement new requirements.</a:t>
            </a:r>
          </a:p>
          <a:p>
            <a:pPr algn="just"/>
            <a:r>
              <a:rPr lang="en-US" sz="2400" b="1" dirty="0">
                <a:latin typeface="Times New Roman" pitchFamily="18" charset="0"/>
                <a:cs typeface="Times New Roman" pitchFamily="18" charset="0"/>
              </a:rPr>
              <a:t>Quality work.</a:t>
            </a:r>
            <a:r>
              <a:rPr lang="en-US" sz="2400" dirty="0">
                <a:latin typeface="Times New Roman" pitchFamily="18" charset="0"/>
                <a:cs typeface="Times New Roman" pitchFamily="18" charset="0"/>
              </a:rPr>
              <a:t> A team that works well, makes a valuable product and feels proud of it.</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38</a:t>
            </a:fld>
            <a:endParaRPr lang="en-US"/>
          </a:p>
        </p:txBody>
      </p:sp>
    </p:spTree>
    <p:extLst>
      <p:ext uri="{BB962C8B-B14F-4D97-AF65-F5344CB8AC3E}">
        <p14:creationId xmlns:p14="http://schemas.microsoft.com/office/powerpoint/2010/main" val="3746867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Adaptive Software Development</a:t>
            </a:r>
            <a:endParaRPr lang="en-US" b="1" dirty="0"/>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What is </a:t>
            </a:r>
            <a:r>
              <a:rPr lang="en-US" dirty="0">
                <a:solidFill>
                  <a:srgbClr val="C00000"/>
                </a:solidFill>
                <a:latin typeface="Times New Roman" pitchFamily="18" charset="0"/>
                <a:cs typeface="Times New Roman" pitchFamily="18" charset="0"/>
              </a:rPr>
              <a:t>Adaptive Software Development (ASD)?</a:t>
            </a:r>
          </a:p>
          <a:p>
            <a:pPr algn="just"/>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Adaptive Software Development (ASD) is a direct outgrowth of an earlier </a:t>
            </a:r>
            <a:r>
              <a:rPr lang="en-US" dirty="0">
                <a:latin typeface="Times New Roman" pitchFamily="18" charset="0"/>
                <a:cs typeface="Times New Roman" pitchFamily="18" charset="0"/>
                <a:hlinkClick r:id="rId2"/>
              </a:rPr>
              <a:t>agile framework</a:t>
            </a:r>
            <a:r>
              <a:rPr lang="en-US" dirty="0">
                <a:latin typeface="Times New Roman" pitchFamily="18" charset="0"/>
                <a:cs typeface="Times New Roman" pitchFamily="18" charset="0"/>
              </a:rPr>
              <a:t>, Rapid Application Development (RAD). It aims to enable teams to quickly and effectively adapt to changing requirements or market needs by evolving their products with lightweight planning and continuous learning. The ASD approach encourages teams to develop according to a three-phase process: speculate, collaborate, learn.</a:t>
            </a: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39</a:t>
            </a:fld>
            <a:endParaRPr lang="en-US"/>
          </a:p>
        </p:txBody>
      </p:sp>
    </p:spTree>
    <p:extLst>
      <p:ext uri="{BB962C8B-B14F-4D97-AF65-F5344CB8AC3E}">
        <p14:creationId xmlns:p14="http://schemas.microsoft.com/office/powerpoint/2010/main" val="3375061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534400" cy="758952"/>
          </a:xfrm>
        </p:spPr>
        <p:txBody>
          <a:bodyPr>
            <a:normAutofit fontScale="90000"/>
          </a:bodyPr>
          <a:lstStyle/>
          <a:p>
            <a:r>
              <a:rPr lang="en-US" b="1" dirty="0"/>
              <a:t>What is Agile Methodology?</a:t>
            </a:r>
            <a:br>
              <a:rPr lang="en-US" b="1" dirty="0"/>
            </a:br>
            <a:endParaRPr lang="en-US" dirty="0"/>
          </a:p>
        </p:txBody>
      </p:sp>
      <p:sp>
        <p:nvSpPr>
          <p:cNvPr id="3" name="Content Placeholder 2"/>
          <p:cNvSpPr>
            <a:spLocks noGrp="1"/>
          </p:cNvSpPr>
          <p:nvPr>
            <p:ph sz="quarter" idx="1"/>
          </p:nvPr>
        </p:nvSpPr>
        <p:spPr/>
        <p:txBody>
          <a:bodyPr>
            <a:normAutofit/>
          </a:bodyPr>
          <a:lstStyle/>
          <a:p>
            <a:pPr algn="just"/>
            <a:r>
              <a:rPr lang="en-US" sz="2800" dirty="0">
                <a:latin typeface="Times New Roman" pitchFamily="18" charset="0"/>
                <a:cs typeface="Times New Roman" pitchFamily="18" charset="0"/>
              </a:rPr>
              <a:t>Agile Methodology meaning a practice that promotes </a:t>
            </a:r>
            <a:r>
              <a:rPr lang="en-US" sz="2800" b="1" dirty="0">
                <a:latin typeface="Times New Roman" pitchFamily="18" charset="0"/>
                <a:cs typeface="Times New Roman" pitchFamily="18" charset="0"/>
              </a:rPr>
              <a:t>continuous iteration</a:t>
            </a:r>
            <a:r>
              <a:rPr lang="en-US" sz="2800" dirty="0">
                <a:latin typeface="Times New Roman" pitchFamily="18" charset="0"/>
                <a:cs typeface="Times New Roman" pitchFamily="18" charset="0"/>
              </a:rPr>
              <a:t> of development and testing throughout the software development lifecycle of the project</a:t>
            </a:r>
            <a:r>
              <a:rPr lang="en-US" sz="2800" dirty="0" smtClean="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Agile is a time-bound, iterative approach to software delivery that builds software incrementally from the start of the project, instead of trying to deliver all at once.</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42935355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b="1" dirty="0" smtClean="0"/>
              <a:t>               Adaptive </a:t>
            </a:r>
            <a:r>
              <a:rPr lang="en-US" b="1" dirty="0"/>
              <a:t>software development</a:t>
            </a:r>
            <a:endParaRPr lang="en-US" dirty="0"/>
          </a:p>
        </p:txBody>
      </p:sp>
      <p:sp>
        <p:nvSpPr>
          <p:cNvPr id="3" name="Content Placeholder 2"/>
          <p:cNvSpPr>
            <a:spLocks noGrp="1"/>
          </p:cNvSpPr>
          <p:nvPr>
            <p:ph sz="quarter" idx="1"/>
          </p:nvPr>
        </p:nvSpPr>
        <p:spPr/>
        <p:txBody>
          <a:bodyPr/>
          <a:lstStyle/>
          <a:p>
            <a:pPr marL="0" indent="0" algn="just">
              <a:buNone/>
            </a:pPr>
            <a:r>
              <a:rPr lang="en-US" dirty="0">
                <a:latin typeface="Times New Roman" pitchFamily="18" charset="0"/>
                <a:cs typeface="Times New Roman" pitchFamily="18" charset="0"/>
              </a:rPr>
              <a:t>Adaptive software development grew out of the work by Jim </a:t>
            </a:r>
            <a:r>
              <a:rPr lang="en-US" dirty="0" err="1">
                <a:latin typeface="Times New Roman" pitchFamily="18" charset="0"/>
                <a:cs typeface="Times New Roman" pitchFamily="18" charset="0"/>
              </a:rPr>
              <a:t>Highsmith</a:t>
            </a:r>
            <a:r>
              <a:rPr lang="en-US" dirty="0">
                <a:latin typeface="Times New Roman" pitchFamily="18" charset="0"/>
                <a:cs typeface="Times New Roman" pitchFamily="18" charset="0"/>
              </a:rPr>
              <a:t> and Sam Bayer, two project managers, on RAD in the early 1990s. ASD was designed to replace the traditional waterfall cycle with a three-element repeating series </a:t>
            </a:r>
            <a:r>
              <a:rPr lang="en-US" dirty="0" smtClean="0">
                <a:latin typeface="Times New Roman" pitchFamily="18" charset="0"/>
                <a:cs typeface="Times New Roman" pitchFamily="18" charset="0"/>
              </a:rPr>
              <a:t>of: </a:t>
            </a:r>
          </a:p>
          <a:p>
            <a:pPr marL="514350" indent="-514350" algn="just">
              <a:buAutoNum type="arabicPeriod"/>
            </a:pPr>
            <a:r>
              <a:rPr lang="en-US" dirty="0" smtClean="0"/>
              <a:t>Speculation </a:t>
            </a:r>
          </a:p>
          <a:p>
            <a:pPr marL="514350" indent="-514350" algn="just">
              <a:buAutoNum type="arabicPeriod"/>
            </a:pPr>
            <a:r>
              <a:rPr lang="en-US" dirty="0" smtClean="0"/>
              <a:t>Collaboration </a:t>
            </a:r>
            <a:endParaRPr lang="en-US" b="1" dirty="0"/>
          </a:p>
          <a:p>
            <a:pPr marL="514350" indent="-514350" algn="just">
              <a:buAutoNum type="arabicPeriod"/>
            </a:pPr>
            <a:r>
              <a:rPr lang="en-US" dirty="0" smtClean="0"/>
              <a:t>Learning </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descr="Adaptive Software Development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691" y="3345873"/>
            <a:ext cx="4833026" cy="302869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F62C5EA-EA67-4941-8B1A-2C577999F963}" type="slidenum">
              <a:rPr lang="en-US" smtClean="0"/>
              <a:t>40</a:t>
            </a:fld>
            <a:endParaRPr lang="en-US"/>
          </a:p>
        </p:txBody>
      </p:sp>
    </p:spTree>
    <p:extLst>
      <p:ext uri="{BB962C8B-B14F-4D97-AF65-F5344CB8AC3E}">
        <p14:creationId xmlns:p14="http://schemas.microsoft.com/office/powerpoint/2010/main" val="16929401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0139"/>
            <a:ext cx="8534400" cy="758952"/>
          </a:xfrm>
        </p:spPr>
        <p:txBody>
          <a:bodyPr>
            <a:normAutofit/>
          </a:bodyPr>
          <a:lstStyle/>
          <a:p>
            <a:r>
              <a:rPr lang="en-US" b="1" dirty="0" smtClean="0"/>
              <a:t>              Adaptive </a:t>
            </a:r>
            <a:r>
              <a:rPr lang="en-US" b="1" dirty="0"/>
              <a:t>software development</a:t>
            </a:r>
            <a:endParaRPr lang="en-US" dirty="0"/>
          </a:p>
        </p:txBody>
      </p:sp>
      <p:sp>
        <p:nvSpPr>
          <p:cNvPr id="3" name="Content Placeholder 2"/>
          <p:cNvSpPr>
            <a:spLocks noGrp="1"/>
          </p:cNvSpPr>
          <p:nvPr>
            <p:ph sz="quarter" idx="1"/>
          </p:nvPr>
        </p:nvSpPr>
        <p:spPr>
          <a:xfrm>
            <a:off x="256309" y="1447800"/>
            <a:ext cx="8503920" cy="4572000"/>
          </a:xfrm>
        </p:spPr>
        <p:txBody>
          <a:bodyPr>
            <a:noAutofit/>
          </a:bodyPr>
          <a:lstStyle/>
          <a:p>
            <a:pPr marL="0" indent="0" algn="just">
              <a:buNone/>
            </a:pPr>
            <a:r>
              <a:rPr lang="en-US" sz="2000" b="1" dirty="0">
                <a:latin typeface="Times New Roman" pitchFamily="18" charset="0"/>
                <a:cs typeface="Times New Roman" pitchFamily="18" charset="0"/>
              </a:rPr>
              <a:t>These are explained as following below</a:t>
            </a:r>
            <a:r>
              <a:rPr lang="en-US" sz="2000" b="1" dirty="0" smtClean="0">
                <a:latin typeface="Times New Roman" pitchFamily="18" charset="0"/>
                <a:cs typeface="Times New Roman" pitchFamily="18" charset="0"/>
              </a:rPr>
              <a:t>.</a:t>
            </a:r>
          </a:p>
          <a:p>
            <a:pPr marL="0" indent="0" algn="just" fontAlgn="base">
              <a:buNone/>
            </a:pPr>
            <a:r>
              <a:rPr lang="en-US" sz="2000" b="1" dirty="0">
                <a:latin typeface="Times New Roman" pitchFamily="18" charset="0"/>
                <a:cs typeface="Times New Roman" pitchFamily="18" charset="0"/>
              </a:rPr>
              <a:t>1. Speculation</a:t>
            </a:r>
            <a:r>
              <a:rPr lang="en-US" sz="2000" b="1" dirty="0" smtClean="0">
                <a:latin typeface="Times New Roman" pitchFamily="18" charset="0"/>
                <a:cs typeface="Times New Roman" pitchFamily="18" charset="0"/>
              </a:rPr>
              <a:t>:</a:t>
            </a:r>
          </a:p>
          <a:p>
            <a:pPr marL="0" indent="0" algn="just" fontAlgn="base">
              <a:buNone/>
            </a:pPr>
            <a:r>
              <a:rPr lang="en-US" sz="2000" dirty="0" smtClean="0">
                <a:latin typeface="Times New Roman" pitchFamily="18" charset="0"/>
                <a:cs typeface="Times New Roman" pitchFamily="18" charset="0"/>
              </a:rPr>
              <a:t>During this phase project is initiated and planning is conducted. The project plan uses project initiation information like project requirements, user needs, customer mission statement </a:t>
            </a:r>
            <a:r>
              <a:rPr lang="en-US" sz="2000" dirty="0" err="1" smtClean="0">
                <a:latin typeface="Times New Roman" pitchFamily="18" charset="0"/>
                <a:cs typeface="Times New Roman" pitchFamily="18" charset="0"/>
              </a:rPr>
              <a:t>etc</a:t>
            </a:r>
            <a:r>
              <a:rPr lang="en-US" sz="2000" dirty="0" smtClean="0">
                <a:latin typeface="Times New Roman" pitchFamily="18" charset="0"/>
                <a:cs typeface="Times New Roman" pitchFamily="18" charset="0"/>
              </a:rPr>
              <a:t>, to define set of release cycles that the project wants.</a:t>
            </a:r>
          </a:p>
          <a:p>
            <a:pPr algn="just" fontAlgn="base"/>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term plan is too deterministic and indicates a reasonably high degree of certainty about the desired result. The implicit and explicit goal of conformance to plan, restricts the manager's ability to steer the project in innovative directions.</a:t>
            </a:r>
          </a:p>
          <a:p>
            <a:pPr algn="just"/>
            <a:r>
              <a:rPr lang="en-US" sz="2000" dirty="0">
                <a:latin typeface="Times New Roman" pitchFamily="18" charset="0"/>
                <a:cs typeface="Times New Roman" pitchFamily="18" charset="0"/>
              </a:rPr>
              <a:t>In Adaptive Software Development, the term plan is replaced by the term speculate. While speculating, the team does not abandon planning, but it acknowledges the reality of uncertainty in complex problems. Speculate encourages exploration and experimentation. Iterations with short cycles are encouraged.</a:t>
            </a:r>
          </a:p>
          <a:p>
            <a:pPr algn="just" fontAlgn="base"/>
            <a:endParaRPr lang="en-US" sz="2000" dirty="0" smtClean="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41</a:t>
            </a:fld>
            <a:endParaRPr lang="en-US"/>
          </a:p>
        </p:txBody>
      </p:sp>
    </p:spTree>
    <p:extLst>
      <p:ext uri="{BB962C8B-B14F-4D97-AF65-F5344CB8AC3E}">
        <p14:creationId xmlns:p14="http://schemas.microsoft.com/office/powerpoint/2010/main" val="8063838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Adaptive </a:t>
            </a:r>
            <a:r>
              <a:rPr lang="en-US" b="1" dirty="0"/>
              <a:t>software development</a:t>
            </a:r>
            <a:endParaRPr lang="en-US" dirty="0"/>
          </a:p>
        </p:txBody>
      </p:sp>
      <p:sp>
        <p:nvSpPr>
          <p:cNvPr id="3" name="Content Placeholder 2"/>
          <p:cNvSpPr>
            <a:spLocks noGrp="1"/>
          </p:cNvSpPr>
          <p:nvPr>
            <p:ph sz="quarter" idx="1"/>
          </p:nvPr>
        </p:nvSpPr>
        <p:spPr/>
        <p:txBody>
          <a:bodyPr>
            <a:normAutofit fontScale="77500" lnSpcReduction="20000"/>
          </a:bodyPr>
          <a:lstStyle/>
          <a:p>
            <a:pPr algn="just" fontAlgn="base"/>
            <a:r>
              <a:rPr lang="en-US" sz="2800" b="1" dirty="0">
                <a:latin typeface="Times New Roman" pitchFamily="18" charset="0"/>
                <a:cs typeface="Times New Roman" pitchFamily="18" charset="0"/>
              </a:rPr>
              <a:t>2. Collaboration:</a:t>
            </a:r>
          </a:p>
          <a:p>
            <a:pPr algn="just"/>
            <a:r>
              <a:rPr lang="en-US" sz="2800" dirty="0">
                <a:latin typeface="Times New Roman" pitchFamily="18" charset="0"/>
                <a:cs typeface="Times New Roman" pitchFamily="18" charset="0"/>
              </a:rPr>
              <a:t>Complex applications are not built, they evolve. Complex applications require that a large volume of information be collected, analyzed, and applied to the problem. Turbulent environments have high rates of information flow. Hence, complex applications require that a large volume of information be collected, analyzed, and applied to the problem. This results in diverse Knowledge requirements that can only be handled by team collaboration</a:t>
            </a:r>
            <a:r>
              <a:rPr lang="en-US" sz="2800" dirty="0" smtClean="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Collaborate would require the ability to work jointly to produce results, share knowledge or make decisions.</a:t>
            </a:r>
          </a:p>
          <a:p>
            <a:pPr algn="just"/>
            <a:r>
              <a:rPr lang="en-US" sz="2800" dirty="0">
                <a:latin typeface="Times New Roman" pitchFamily="18" charset="0"/>
                <a:cs typeface="Times New Roman" pitchFamily="18" charset="0"/>
              </a:rPr>
              <a:t>In the context of project management, Collaboration portrays a balance between managing with traditional management techniques and creating and maintaining the collaborative environment needed for emergence.</a:t>
            </a:r>
          </a:p>
          <a:p>
            <a:pPr algn="just"/>
            <a:endParaRPr lang="en-US" sz="28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42</a:t>
            </a:fld>
            <a:endParaRPr lang="en-US"/>
          </a:p>
        </p:txBody>
      </p:sp>
    </p:spTree>
    <p:extLst>
      <p:ext uri="{BB962C8B-B14F-4D97-AF65-F5344CB8AC3E}">
        <p14:creationId xmlns:p14="http://schemas.microsoft.com/office/powerpoint/2010/main" val="818711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Adaptive </a:t>
            </a:r>
            <a:r>
              <a:rPr lang="en-US" b="1" dirty="0"/>
              <a:t>software development</a:t>
            </a:r>
            <a:endParaRPr lang="en-US" dirty="0"/>
          </a:p>
        </p:txBody>
      </p:sp>
      <p:sp>
        <p:nvSpPr>
          <p:cNvPr id="3" name="Content Placeholder 2"/>
          <p:cNvSpPr>
            <a:spLocks noGrp="1"/>
          </p:cNvSpPr>
          <p:nvPr>
            <p:ph sz="quarter" idx="1"/>
          </p:nvPr>
        </p:nvSpPr>
        <p:spPr/>
        <p:txBody>
          <a:bodyPr>
            <a:normAutofit fontScale="85000" lnSpcReduction="10000"/>
          </a:bodyPr>
          <a:lstStyle/>
          <a:p>
            <a:r>
              <a:rPr lang="en-US" b="1" dirty="0">
                <a:latin typeface="Times New Roman" pitchFamily="18" charset="0"/>
                <a:cs typeface="Times New Roman" pitchFamily="18" charset="0"/>
              </a:rPr>
              <a:t>3. Learning: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The workers may have </a:t>
            </a: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overestimate of their own understanding of the technology which may not lead to the desired result. Learning helps the workers to increase their level of understanding over the project.</a:t>
            </a:r>
            <a:br>
              <a:rPr lang="en-US" dirty="0">
                <a:latin typeface="Times New Roman" pitchFamily="18" charset="0"/>
                <a:cs typeface="Times New Roman" pitchFamily="18" charset="0"/>
              </a:rPr>
            </a:br>
            <a:r>
              <a:rPr lang="en-US" dirty="0">
                <a:solidFill>
                  <a:srgbClr val="00B050"/>
                </a:solidFill>
                <a:latin typeface="Times New Roman" pitchFamily="18" charset="0"/>
                <a:cs typeface="Times New Roman" pitchFamily="18" charset="0"/>
              </a:rPr>
              <a:t>Learning process is of 3 ways</a:t>
            </a:r>
            <a:r>
              <a:rPr lang="en-US" dirty="0" smtClean="0">
                <a:solidFill>
                  <a:srgbClr val="00B050"/>
                </a:solidFill>
                <a:latin typeface="Times New Roman" pitchFamily="18" charset="0"/>
                <a:cs typeface="Times New Roman" pitchFamily="18" charset="0"/>
              </a:rPr>
              <a:t>:</a:t>
            </a:r>
          </a:p>
          <a:p>
            <a:pPr fontAlgn="base"/>
            <a:r>
              <a:rPr lang="en-US" dirty="0">
                <a:latin typeface="Times New Roman" pitchFamily="18" charset="0"/>
                <a:cs typeface="Times New Roman" pitchFamily="18" charset="0"/>
              </a:rPr>
              <a:t>Focus groups</a:t>
            </a:r>
          </a:p>
          <a:p>
            <a:pPr fontAlgn="base"/>
            <a:r>
              <a:rPr lang="en-US" dirty="0">
                <a:latin typeface="Times New Roman" pitchFamily="18" charset="0"/>
                <a:cs typeface="Times New Roman" pitchFamily="18" charset="0"/>
              </a:rPr>
              <a:t>Technical reviews</a:t>
            </a:r>
          </a:p>
          <a:p>
            <a:pPr fontAlgn="base"/>
            <a:r>
              <a:rPr lang="en-US" dirty="0">
                <a:latin typeface="Times New Roman" pitchFamily="18" charset="0"/>
                <a:cs typeface="Times New Roman" pitchFamily="18" charset="0"/>
              </a:rPr>
              <a:t>Project postmortem</a:t>
            </a:r>
          </a:p>
          <a:p>
            <a:pPr marL="0" indent="0">
              <a:buNone/>
            </a:pPr>
            <a:endParaRPr lang="en-US" dirty="0" smtClean="0">
              <a:latin typeface="Times New Roman" pitchFamily="18" charset="0"/>
              <a:cs typeface="Times New Roman" pitchFamily="18" charset="0"/>
            </a:endParaRPr>
          </a:p>
          <a:p>
            <a:pPr marL="0" indent="0" algn="just">
              <a:buNone/>
            </a:pPr>
            <a:r>
              <a:rPr lang="en-US" dirty="0" smtClean="0">
                <a:solidFill>
                  <a:srgbClr val="0070C0"/>
                </a:solidFill>
                <a:latin typeface="Times New Roman" pitchFamily="18" charset="0"/>
                <a:cs typeface="Times New Roman" pitchFamily="18" charset="0"/>
              </a:rPr>
              <a:t>ASD’s </a:t>
            </a:r>
            <a:r>
              <a:rPr lang="en-US" dirty="0">
                <a:solidFill>
                  <a:srgbClr val="0070C0"/>
                </a:solidFill>
                <a:latin typeface="Times New Roman" pitchFamily="18" charset="0"/>
                <a:cs typeface="Times New Roman" pitchFamily="18" charset="0"/>
              </a:rPr>
              <a:t>overall emphasis on the dynamics of self-organizing teams, interpersonal collaboration, and individual and team learning yield software project teams that have a much higher likelihood of success.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43</a:t>
            </a:fld>
            <a:endParaRPr lang="en-US"/>
          </a:p>
        </p:txBody>
      </p:sp>
    </p:spTree>
    <p:extLst>
      <p:ext uri="{BB962C8B-B14F-4D97-AF65-F5344CB8AC3E}">
        <p14:creationId xmlns:p14="http://schemas.microsoft.com/office/powerpoint/2010/main" val="362345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b="1" dirty="0" smtClean="0"/>
              <a:t>               Advantages </a:t>
            </a:r>
            <a:r>
              <a:rPr lang="en-US" b="1" dirty="0"/>
              <a:t>of adaptive software development</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dirty="0">
                <a:latin typeface="Times New Roman" pitchFamily="18" charset="0"/>
                <a:cs typeface="Times New Roman" pitchFamily="18" charset="0"/>
              </a:rPr>
              <a:t>There are several benefits to the ASD approach. These include:</a:t>
            </a:r>
          </a:p>
          <a:p>
            <a:pPr algn="just"/>
            <a:r>
              <a:rPr lang="en-US" dirty="0">
                <a:latin typeface="Times New Roman" pitchFamily="18" charset="0"/>
                <a:cs typeface="Times New Roman" pitchFamily="18" charset="0"/>
              </a:rPr>
              <a:t>A better and stronger overall end product.</a:t>
            </a:r>
          </a:p>
          <a:p>
            <a:pPr algn="just"/>
            <a:r>
              <a:rPr lang="en-US" dirty="0">
                <a:latin typeface="Times New Roman" pitchFamily="18" charset="0"/>
                <a:cs typeface="Times New Roman" pitchFamily="18" charset="0"/>
              </a:rPr>
              <a:t>Increased transparency between developers and customers.</a:t>
            </a:r>
          </a:p>
          <a:p>
            <a:pPr algn="just"/>
            <a:r>
              <a:rPr lang="en-US" dirty="0">
                <a:latin typeface="Times New Roman" pitchFamily="18" charset="0"/>
                <a:cs typeface="Times New Roman" pitchFamily="18" charset="0"/>
              </a:rPr>
              <a:t>A user-first approach which leads to a more intuitive piece of software.</a:t>
            </a:r>
          </a:p>
          <a:p>
            <a:pPr algn="just"/>
            <a:r>
              <a:rPr lang="en-US" dirty="0">
                <a:latin typeface="Times New Roman" pitchFamily="18" charset="0"/>
                <a:cs typeface="Times New Roman" pitchFamily="18" charset="0"/>
              </a:rPr>
              <a:t>Higher likelihood of on-time (or early!) delivery, thanks to the repeating three-step process which allows potential problems to be identified and solved early.</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44</a:t>
            </a:fld>
            <a:endParaRPr lang="en-US"/>
          </a:p>
        </p:txBody>
      </p:sp>
    </p:spTree>
    <p:extLst>
      <p:ext uri="{BB962C8B-B14F-4D97-AF65-F5344CB8AC3E}">
        <p14:creationId xmlns:p14="http://schemas.microsoft.com/office/powerpoint/2010/main" val="34264627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                   Disadvantages </a:t>
            </a:r>
            <a:r>
              <a:rPr lang="en-US" b="1" dirty="0">
                <a:latin typeface="Times New Roman" pitchFamily="18" charset="0"/>
                <a:cs typeface="Times New Roman" pitchFamily="18" charset="0"/>
              </a:rPr>
              <a:t>of adaptive </a:t>
            </a:r>
            <a:r>
              <a:rPr lang="en-US" b="1" dirty="0" smtClean="0">
                <a:latin typeface="Times New Roman" pitchFamily="18" charset="0"/>
                <a:cs typeface="Times New Roman" pitchFamily="18" charset="0"/>
              </a:rPr>
              <a:t>               software </a:t>
            </a:r>
            <a:r>
              <a:rPr lang="en-US" b="1" dirty="0">
                <a:latin typeface="Times New Roman" pitchFamily="18" charset="0"/>
                <a:cs typeface="Times New Roman" pitchFamily="18" charset="0"/>
              </a:rPr>
              <a:t>development drawbacks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447800"/>
            <a:ext cx="8503920" cy="4572000"/>
          </a:xfrm>
        </p:spPr>
        <p:txBody>
          <a:bodyPr>
            <a:normAutofit/>
          </a:bodyPr>
          <a:lstStyle/>
          <a:p>
            <a:pPr marL="0" indent="0" algn="just">
              <a:buNone/>
            </a:pPr>
            <a:r>
              <a:rPr lang="en-US" sz="2800" dirty="0">
                <a:latin typeface="Times New Roman" pitchFamily="18" charset="0"/>
                <a:cs typeface="Times New Roman" pitchFamily="18" charset="0"/>
              </a:rPr>
              <a:t>N</a:t>
            </a:r>
            <a:r>
              <a:rPr lang="en-US" sz="2800" dirty="0" smtClean="0">
                <a:latin typeface="Times New Roman" pitchFamily="18" charset="0"/>
                <a:cs typeface="Times New Roman" pitchFamily="18" charset="0"/>
              </a:rPr>
              <a:t>o </a:t>
            </a:r>
            <a:r>
              <a:rPr lang="en-US" sz="2800" dirty="0">
                <a:latin typeface="Times New Roman" pitchFamily="18" charset="0"/>
                <a:cs typeface="Times New Roman" pitchFamily="18" charset="0"/>
              </a:rPr>
              <a:t>agile framework is perfect! With ASD, there are a few drawbacks that need to be weighed against the benefits:</a:t>
            </a:r>
          </a:p>
          <a:p>
            <a:pPr algn="just"/>
            <a:r>
              <a:rPr lang="en-US" sz="2800" dirty="0">
                <a:latin typeface="Times New Roman" pitchFamily="18" charset="0"/>
                <a:cs typeface="Times New Roman" pitchFamily="18" charset="0"/>
              </a:rPr>
              <a:t>Extensive testing can lead to higher project costs.</a:t>
            </a:r>
          </a:p>
          <a:p>
            <a:pPr algn="just"/>
            <a:r>
              <a:rPr lang="en-US" sz="2800" dirty="0">
                <a:latin typeface="Times New Roman" pitchFamily="18" charset="0"/>
                <a:cs typeface="Times New Roman" pitchFamily="18" charset="0"/>
              </a:rPr>
              <a:t>The level of user involvement required can be difficult to resource.</a:t>
            </a:r>
          </a:p>
          <a:p>
            <a:pPr algn="just"/>
            <a:r>
              <a:rPr lang="en-US" sz="2800" dirty="0">
                <a:latin typeface="Times New Roman" pitchFamily="18" charset="0"/>
                <a:cs typeface="Times New Roman" pitchFamily="18" charset="0"/>
              </a:rPr>
              <a:t>An emphasis on constant product iteration and feedback can lead to burnout.</a:t>
            </a:r>
          </a:p>
          <a:p>
            <a:pPr algn="just"/>
            <a:r>
              <a:rPr lang="en-US" sz="2800" dirty="0">
                <a:latin typeface="Times New Roman" pitchFamily="18" charset="0"/>
                <a:cs typeface="Times New Roman" pitchFamily="18" charset="0"/>
              </a:rPr>
              <a:t>Lastly, ASD works better where teams can be dedicated solely to a single project.</a:t>
            </a:r>
          </a:p>
          <a:p>
            <a:pPr algn="just"/>
            <a:endParaRPr lang="en-US" sz="28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45</a:t>
            </a:fld>
            <a:endParaRPr lang="en-US"/>
          </a:p>
        </p:txBody>
      </p:sp>
    </p:spTree>
    <p:extLst>
      <p:ext uri="{BB962C8B-B14F-4D97-AF65-F5344CB8AC3E}">
        <p14:creationId xmlns:p14="http://schemas.microsoft.com/office/powerpoint/2010/main" val="37643591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Crystal </a:t>
            </a:r>
            <a:r>
              <a:rPr lang="en-US" b="1" dirty="0" smtClean="0"/>
              <a:t>Methodologies</a:t>
            </a:r>
            <a:endParaRPr lang="en-US" dirty="0"/>
          </a:p>
        </p:txBody>
      </p:sp>
      <p:sp>
        <p:nvSpPr>
          <p:cNvPr id="3" name="Content Placeholder 2"/>
          <p:cNvSpPr>
            <a:spLocks noGrp="1"/>
          </p:cNvSpPr>
          <p:nvPr>
            <p:ph sz="quarter" idx="1"/>
          </p:nvPr>
        </p:nvSpPr>
        <p:spPr/>
        <p:txBody>
          <a:bodyPr>
            <a:noAutofit/>
          </a:bodyPr>
          <a:lstStyle/>
          <a:p>
            <a:pPr marL="0" indent="0">
              <a:buNone/>
            </a:pPr>
            <a:r>
              <a:rPr lang="en-US" sz="2000" dirty="0" smtClean="0">
                <a:latin typeface="Times New Roman" pitchFamily="18" charset="0"/>
                <a:cs typeface="Times New Roman" pitchFamily="18" charset="0"/>
              </a:rPr>
              <a:t>Crystal </a:t>
            </a:r>
            <a:r>
              <a:rPr lang="en-US" sz="2000" dirty="0">
                <a:latin typeface="Times New Roman" pitchFamily="18" charset="0"/>
                <a:cs typeface="Times New Roman" pitchFamily="18" charset="0"/>
              </a:rPr>
              <a:t>Methodology is based on three concepts</a:t>
            </a:r>
          </a:p>
          <a:p>
            <a:r>
              <a:rPr lang="en-US" sz="2000" b="1" dirty="0">
                <a:latin typeface="Times New Roman" pitchFamily="18" charset="0"/>
                <a:cs typeface="Times New Roman" pitchFamily="18" charset="0"/>
              </a:rPr>
              <a:t>Chartering:</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Various </a:t>
            </a:r>
            <a:r>
              <a:rPr lang="en-US" sz="2000" dirty="0">
                <a:latin typeface="Times New Roman" pitchFamily="18" charset="0"/>
                <a:cs typeface="Times New Roman" pitchFamily="18" charset="0"/>
              </a:rPr>
              <a:t>activities involved in this phase are creating a development team, performing a preliminary feasibility analysis, developing an initial plan and fine-tuning the development methodology</a:t>
            </a:r>
          </a:p>
          <a:p>
            <a:r>
              <a:rPr lang="en-US" sz="2000" b="1" dirty="0">
                <a:latin typeface="Times New Roman" pitchFamily="18" charset="0"/>
                <a:cs typeface="Times New Roman" pitchFamily="18" charset="0"/>
              </a:rPr>
              <a:t>Cyclic delivery:</a:t>
            </a:r>
            <a:r>
              <a:rPr lang="en-US" sz="2000" dirty="0">
                <a:latin typeface="Times New Roman" pitchFamily="18" charset="0"/>
                <a:cs typeface="Times New Roman" pitchFamily="18" charset="0"/>
              </a:rPr>
              <a:t> The main development phase consists of two or more delivery cycles, during which the</a:t>
            </a:r>
          </a:p>
          <a:p>
            <a:pPr lvl="1"/>
            <a:r>
              <a:rPr lang="en-US" sz="2000" dirty="0">
                <a:latin typeface="Times New Roman" pitchFamily="18" charset="0"/>
                <a:cs typeface="Times New Roman" pitchFamily="18" charset="0"/>
              </a:rPr>
              <a:t>Team updates and refines the release plan</a:t>
            </a:r>
          </a:p>
          <a:p>
            <a:pPr lvl="1"/>
            <a:r>
              <a:rPr lang="en-US" sz="2000" dirty="0">
                <a:latin typeface="Times New Roman" pitchFamily="18" charset="0"/>
                <a:cs typeface="Times New Roman" pitchFamily="18" charset="0"/>
              </a:rPr>
              <a:t>Implements a subset of the requirements through one or more program test integrate iterations</a:t>
            </a:r>
          </a:p>
          <a:p>
            <a:pPr lvl="1"/>
            <a:r>
              <a:rPr lang="en-US" sz="2000" dirty="0">
                <a:latin typeface="Times New Roman" pitchFamily="18" charset="0"/>
                <a:cs typeface="Times New Roman" pitchFamily="18" charset="0"/>
              </a:rPr>
              <a:t>Integrated product is delivered to real users</a:t>
            </a:r>
          </a:p>
          <a:p>
            <a:pPr lvl="1"/>
            <a:r>
              <a:rPr lang="en-US" sz="2000" dirty="0">
                <a:latin typeface="Times New Roman" pitchFamily="18" charset="0"/>
                <a:cs typeface="Times New Roman" pitchFamily="18" charset="0"/>
              </a:rPr>
              <a:t>Review of the project plan and adopted development methodology</a:t>
            </a:r>
          </a:p>
          <a:p>
            <a:r>
              <a:rPr lang="en-US" sz="2000" b="1" dirty="0">
                <a:latin typeface="Times New Roman" pitchFamily="18" charset="0"/>
                <a:cs typeface="Times New Roman" pitchFamily="18" charset="0"/>
              </a:rPr>
              <a:t>Wrap Up:</a:t>
            </a:r>
            <a:r>
              <a:rPr lang="en-US" sz="2000" dirty="0">
                <a:latin typeface="Times New Roman" pitchFamily="18" charset="0"/>
                <a:cs typeface="Times New Roman" pitchFamily="18" charset="0"/>
              </a:rPr>
              <a:t> The activities performed in this phase are deployment into the user environment, post- deployment reviews and reflections are performed</a:t>
            </a: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46</a:t>
            </a:fld>
            <a:endParaRPr lang="en-US"/>
          </a:p>
        </p:txBody>
      </p:sp>
    </p:spTree>
    <p:extLst>
      <p:ext uri="{BB962C8B-B14F-4D97-AF65-F5344CB8AC3E}">
        <p14:creationId xmlns:p14="http://schemas.microsoft.com/office/powerpoint/2010/main" val="28892922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7083552" cy="758952"/>
          </a:xfrm>
        </p:spPr>
        <p:txBody>
          <a:bodyPr>
            <a:normAutofit fontScale="90000"/>
          </a:bodyPr>
          <a:lstStyle/>
          <a:p>
            <a:r>
              <a:rPr lang="en-US" b="1" dirty="0"/>
              <a:t>Dynamic Software Development Method (DSDM</a:t>
            </a:r>
            <a:r>
              <a:rPr lang="en-US" b="1" dirty="0" smtClean="0"/>
              <a:t>)</a:t>
            </a:r>
            <a:endParaRPr lang="en-US" dirty="0"/>
          </a:p>
        </p:txBody>
      </p:sp>
      <p:sp>
        <p:nvSpPr>
          <p:cNvPr id="3" name="Content Placeholder 2"/>
          <p:cNvSpPr>
            <a:spLocks noGrp="1"/>
          </p:cNvSpPr>
          <p:nvPr>
            <p:ph sz="quarter" idx="1"/>
          </p:nvPr>
        </p:nvSpPr>
        <p:spPr>
          <a:xfrm>
            <a:off x="152400" y="1302326"/>
            <a:ext cx="8839200" cy="5250873"/>
          </a:xfrm>
        </p:spPr>
        <p:txBody>
          <a:bodyPr>
            <a:noAutofit/>
          </a:bodyPr>
          <a:lstStyle/>
          <a:p>
            <a:pPr algn="just"/>
            <a:r>
              <a:rPr lang="en-US" sz="2000" dirty="0">
                <a:latin typeface="Times New Roman" pitchFamily="18" charset="0"/>
                <a:cs typeface="Times New Roman" pitchFamily="18" charset="0"/>
              </a:rPr>
              <a:t>DSDM is a rapid application development strategy for software development and gives an agile project distribution structure. The essential features of DSDM are that users must be actively connected, and teams have been given the right to make decisions. The techniques used in DSDM are:</a:t>
            </a:r>
          </a:p>
          <a:p>
            <a:pPr algn="just"/>
            <a:r>
              <a:rPr lang="en-US" sz="2000" dirty="0">
                <a:latin typeface="Times New Roman" pitchFamily="18" charset="0"/>
                <a:cs typeface="Times New Roman" pitchFamily="18" charset="0"/>
              </a:rPr>
              <a:t>Time Boxing</a:t>
            </a:r>
          </a:p>
          <a:p>
            <a:pPr algn="just"/>
            <a:r>
              <a:rPr lang="en-US" sz="2000" dirty="0" err="1">
                <a:latin typeface="Times New Roman" pitchFamily="18" charset="0"/>
                <a:cs typeface="Times New Roman" pitchFamily="18" charset="0"/>
              </a:rPr>
              <a:t>MoSCoW</a:t>
            </a:r>
            <a:r>
              <a:rPr lang="en-US" sz="2000" dirty="0">
                <a:latin typeface="Times New Roman" pitchFamily="18" charset="0"/>
                <a:cs typeface="Times New Roman" pitchFamily="18" charset="0"/>
              </a:rPr>
              <a:t> Rules</a:t>
            </a:r>
          </a:p>
          <a:p>
            <a:pPr algn="just"/>
            <a:r>
              <a:rPr lang="en-US" sz="2000" dirty="0">
                <a:latin typeface="Times New Roman" pitchFamily="18" charset="0"/>
                <a:cs typeface="Times New Roman" pitchFamily="18" charset="0"/>
              </a:rPr>
              <a:t>Prototyping</a:t>
            </a:r>
          </a:p>
          <a:p>
            <a:pPr algn="just"/>
            <a:r>
              <a:rPr lang="en-US" sz="2000" b="1" dirty="0">
                <a:latin typeface="Times New Roman" pitchFamily="18" charset="0"/>
                <a:cs typeface="Times New Roman" pitchFamily="18" charset="0"/>
              </a:rPr>
              <a:t>The DSDM project contains seven stages: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Pre-project</a:t>
            </a:r>
          </a:p>
          <a:p>
            <a:pPr algn="just"/>
            <a:r>
              <a:rPr lang="en-US" sz="2000" dirty="0">
                <a:latin typeface="Times New Roman" pitchFamily="18" charset="0"/>
                <a:cs typeface="Times New Roman" pitchFamily="18" charset="0"/>
              </a:rPr>
              <a:t>Feasibility Study</a:t>
            </a:r>
          </a:p>
          <a:p>
            <a:pPr algn="just"/>
            <a:r>
              <a:rPr lang="en-US" sz="2000" dirty="0">
                <a:latin typeface="Times New Roman" pitchFamily="18" charset="0"/>
                <a:cs typeface="Times New Roman" pitchFamily="18" charset="0"/>
              </a:rPr>
              <a:t>Business Study</a:t>
            </a:r>
          </a:p>
          <a:p>
            <a:pPr algn="just"/>
            <a:r>
              <a:rPr lang="en-US" sz="2000" dirty="0">
                <a:latin typeface="Times New Roman" pitchFamily="18" charset="0"/>
                <a:cs typeface="Times New Roman" pitchFamily="18" charset="0"/>
              </a:rPr>
              <a:t>Functional Model Iteration</a:t>
            </a:r>
          </a:p>
          <a:p>
            <a:pPr algn="just"/>
            <a:r>
              <a:rPr lang="en-US" sz="2000" dirty="0">
                <a:latin typeface="Times New Roman" pitchFamily="18" charset="0"/>
                <a:cs typeface="Times New Roman" pitchFamily="18" charset="0"/>
              </a:rPr>
              <a:t>Design and build Iteration</a:t>
            </a:r>
          </a:p>
          <a:p>
            <a:pPr algn="just"/>
            <a:r>
              <a:rPr lang="en-US" sz="2000" dirty="0">
                <a:latin typeface="Times New Roman" pitchFamily="18" charset="0"/>
                <a:cs typeface="Times New Roman" pitchFamily="18" charset="0"/>
              </a:rPr>
              <a:t>Implementation</a:t>
            </a:r>
          </a:p>
          <a:p>
            <a:pPr algn="just"/>
            <a:r>
              <a:rPr lang="en-US" sz="2000" dirty="0">
                <a:latin typeface="Times New Roman" pitchFamily="18" charset="0"/>
                <a:cs typeface="Times New Roman" pitchFamily="18" charset="0"/>
              </a:rPr>
              <a:t>Post-project</a:t>
            </a:r>
          </a:p>
          <a:p>
            <a:pPr algn="just"/>
            <a:endParaRPr lang="en-US" sz="20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4572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47</a:t>
            </a:fld>
            <a:endParaRPr lang="en-US"/>
          </a:p>
        </p:txBody>
      </p:sp>
    </p:spTree>
    <p:extLst>
      <p:ext uri="{BB962C8B-B14F-4D97-AF65-F5344CB8AC3E}">
        <p14:creationId xmlns:p14="http://schemas.microsoft.com/office/powerpoint/2010/main" val="10221996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      Feature </a:t>
            </a:r>
            <a:r>
              <a:rPr lang="en-US" sz="2800" b="1" dirty="0">
                <a:latin typeface="Times New Roman" pitchFamily="18" charset="0"/>
                <a:cs typeface="Times New Roman" pitchFamily="18" charset="0"/>
              </a:rPr>
              <a:t>Driven Development (FDD</a:t>
            </a:r>
            <a:r>
              <a:rPr lang="en-US" sz="2800" b="1"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lgn="just"/>
            <a:r>
              <a:rPr lang="en-US" dirty="0">
                <a:latin typeface="Times New Roman" pitchFamily="18" charset="0"/>
                <a:cs typeface="Times New Roman" pitchFamily="18" charset="0"/>
              </a:rPr>
              <a:t>This method is focused around "designing &amp; building" features. Unlike other Agile methods in software engineering, FDD describes very specific and short phases of work that has to be accomplished separately per feature. It includes domain walkthrough, design inspection, promote to build, code inspection and design. FDD develops product keeping following things in the target</a:t>
            </a:r>
          </a:p>
          <a:p>
            <a:pPr algn="just"/>
            <a:r>
              <a:rPr lang="en-US" dirty="0">
                <a:latin typeface="Times New Roman" pitchFamily="18" charset="0"/>
                <a:cs typeface="Times New Roman" pitchFamily="18" charset="0"/>
              </a:rPr>
              <a:t>Domain object Modeling</a:t>
            </a:r>
          </a:p>
          <a:p>
            <a:pPr algn="just"/>
            <a:r>
              <a:rPr lang="en-US" dirty="0">
                <a:latin typeface="Times New Roman" pitchFamily="18" charset="0"/>
                <a:cs typeface="Times New Roman" pitchFamily="18" charset="0"/>
              </a:rPr>
              <a:t>Development by feature</a:t>
            </a:r>
          </a:p>
          <a:p>
            <a:pPr algn="just"/>
            <a:r>
              <a:rPr lang="en-US" dirty="0">
                <a:latin typeface="Times New Roman" pitchFamily="18" charset="0"/>
                <a:cs typeface="Times New Roman" pitchFamily="18" charset="0"/>
              </a:rPr>
              <a:t>Component/ Class Ownership</a:t>
            </a:r>
          </a:p>
          <a:p>
            <a:pPr algn="just"/>
            <a:r>
              <a:rPr lang="en-US" dirty="0">
                <a:latin typeface="Times New Roman" pitchFamily="18" charset="0"/>
                <a:cs typeface="Times New Roman" pitchFamily="18" charset="0"/>
              </a:rPr>
              <a:t>Feature Teams</a:t>
            </a:r>
          </a:p>
          <a:p>
            <a:pPr algn="just"/>
            <a:r>
              <a:rPr lang="en-US" dirty="0">
                <a:latin typeface="Times New Roman" pitchFamily="18" charset="0"/>
                <a:cs typeface="Times New Roman" pitchFamily="18" charset="0"/>
              </a:rPr>
              <a:t>Inspections</a:t>
            </a:r>
          </a:p>
          <a:p>
            <a:pPr algn="just"/>
            <a:r>
              <a:rPr lang="en-US" dirty="0">
                <a:latin typeface="Times New Roman" pitchFamily="18" charset="0"/>
                <a:cs typeface="Times New Roman" pitchFamily="18" charset="0"/>
              </a:rPr>
              <a:t>Configuration Management</a:t>
            </a:r>
          </a:p>
          <a:p>
            <a:pPr algn="just"/>
            <a:r>
              <a:rPr lang="en-US" dirty="0">
                <a:latin typeface="Times New Roman" pitchFamily="18" charset="0"/>
                <a:cs typeface="Times New Roman" pitchFamily="18" charset="0"/>
              </a:rPr>
              <a:t>Regular Builds</a:t>
            </a:r>
          </a:p>
          <a:p>
            <a:pPr algn="just"/>
            <a:r>
              <a:rPr lang="en-US" dirty="0">
                <a:latin typeface="Times New Roman" pitchFamily="18" charset="0"/>
                <a:cs typeface="Times New Roman" pitchFamily="18" charset="0"/>
              </a:rPr>
              <a:t>Visibility of progress and results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48</a:t>
            </a:fld>
            <a:endParaRPr lang="en-US"/>
          </a:p>
        </p:txBody>
      </p:sp>
    </p:spTree>
    <p:extLst>
      <p:ext uri="{BB962C8B-B14F-4D97-AF65-F5344CB8AC3E}">
        <p14:creationId xmlns:p14="http://schemas.microsoft.com/office/powerpoint/2010/main" val="35166865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Lean </a:t>
            </a:r>
            <a:r>
              <a:rPr lang="en-US" b="1" dirty="0"/>
              <a:t>Software </a:t>
            </a:r>
            <a:r>
              <a:rPr lang="en-US" b="1" dirty="0" smtClean="0"/>
              <a:t>Development</a:t>
            </a:r>
            <a:endParaRPr lang="en-US" dirty="0"/>
          </a:p>
        </p:txBody>
      </p:sp>
      <p:sp>
        <p:nvSpPr>
          <p:cNvPr id="3" name="Content Placeholder 2"/>
          <p:cNvSpPr>
            <a:spLocks noGrp="1"/>
          </p:cNvSpPr>
          <p:nvPr>
            <p:ph sz="quarter" idx="1"/>
          </p:nvPr>
        </p:nvSpPr>
        <p:spPr/>
        <p:txBody>
          <a:bodyPr>
            <a:noAutofit/>
          </a:bodyPr>
          <a:lstStyle/>
          <a:p>
            <a:r>
              <a:rPr lang="en-US" sz="2400" dirty="0">
                <a:latin typeface="Times New Roman" pitchFamily="18" charset="0"/>
                <a:cs typeface="Times New Roman" pitchFamily="18" charset="0"/>
              </a:rPr>
              <a:t>Lean software development method is based on the principle "Just in time production". It aims at increasing speed of software development and decreasing cost. Lean development can be summarized in seven steps.</a:t>
            </a:r>
          </a:p>
          <a:p>
            <a:r>
              <a:rPr lang="en-US" sz="2400" dirty="0">
                <a:latin typeface="Times New Roman" pitchFamily="18" charset="0"/>
                <a:cs typeface="Times New Roman" pitchFamily="18" charset="0"/>
              </a:rPr>
              <a:t>Eliminating Waste</a:t>
            </a:r>
          </a:p>
          <a:p>
            <a:r>
              <a:rPr lang="en-US" sz="2400" dirty="0">
                <a:latin typeface="Times New Roman" pitchFamily="18" charset="0"/>
                <a:cs typeface="Times New Roman" pitchFamily="18" charset="0"/>
              </a:rPr>
              <a:t>Amplifying learning</a:t>
            </a:r>
          </a:p>
          <a:p>
            <a:r>
              <a:rPr lang="en-US" sz="2400" dirty="0">
                <a:latin typeface="Times New Roman" pitchFamily="18" charset="0"/>
                <a:cs typeface="Times New Roman" pitchFamily="18" charset="0"/>
              </a:rPr>
              <a:t>Defer commitment (deciding as late as possible)</a:t>
            </a:r>
          </a:p>
          <a:p>
            <a:r>
              <a:rPr lang="en-US" sz="2400" dirty="0">
                <a:latin typeface="Times New Roman" pitchFamily="18" charset="0"/>
                <a:cs typeface="Times New Roman" pitchFamily="18" charset="0"/>
              </a:rPr>
              <a:t>Early delivery</a:t>
            </a:r>
          </a:p>
          <a:p>
            <a:r>
              <a:rPr lang="en-US" sz="2400" dirty="0">
                <a:latin typeface="Times New Roman" pitchFamily="18" charset="0"/>
                <a:cs typeface="Times New Roman" pitchFamily="18" charset="0"/>
              </a:rPr>
              <a:t>Empowering the team</a:t>
            </a:r>
          </a:p>
          <a:p>
            <a:r>
              <a:rPr lang="en-US" sz="2400" dirty="0">
                <a:latin typeface="Times New Roman" pitchFamily="18" charset="0"/>
                <a:cs typeface="Times New Roman" pitchFamily="18" charset="0"/>
              </a:rPr>
              <a:t>Building Integrity</a:t>
            </a:r>
          </a:p>
          <a:p>
            <a:r>
              <a:rPr lang="en-US" sz="2400" dirty="0">
                <a:latin typeface="Times New Roman" pitchFamily="18" charset="0"/>
                <a:cs typeface="Times New Roman" pitchFamily="18" charset="0"/>
              </a:rPr>
              <a:t>Optimize the whole</a:t>
            </a:r>
          </a:p>
          <a:p>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49</a:t>
            </a:fld>
            <a:endParaRPr lang="en-US"/>
          </a:p>
        </p:txBody>
      </p:sp>
    </p:spTree>
    <p:extLst>
      <p:ext uri="{BB962C8B-B14F-4D97-AF65-F5344CB8AC3E}">
        <p14:creationId xmlns:p14="http://schemas.microsoft.com/office/powerpoint/2010/main" val="3484112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Agile?</a:t>
            </a:r>
            <a:endParaRPr lang="en-US" dirty="0"/>
          </a:p>
        </p:txBody>
      </p:sp>
      <p:sp>
        <p:nvSpPr>
          <p:cNvPr id="3" name="Content Placeholder 2"/>
          <p:cNvSpPr>
            <a:spLocks noGrp="1"/>
          </p:cNvSpPr>
          <p:nvPr>
            <p:ph sz="quarter" idx="1"/>
          </p:nvPr>
        </p:nvSpPr>
        <p:spPr/>
        <p:txBody>
          <a:bodyPr>
            <a:normAutofit lnSpcReduction="10000"/>
          </a:bodyPr>
          <a:lstStyle/>
          <a:p>
            <a:pPr algn="just"/>
            <a:r>
              <a:rPr lang="en-US" sz="2400" dirty="0">
                <a:latin typeface="Times New Roman" pitchFamily="18" charset="0"/>
                <a:cs typeface="Times New Roman" pitchFamily="18" charset="0"/>
              </a:rPr>
              <a:t>Technology in this current era is progressing faster than ever, enforcing the global software companies to work in a fast-paced changing environment. Because these businesses are operating in an ever-changing environment, it is impossible to gather a complete and exhaustive set of software requirements. Without these requirements, it becomes practically hard for any conventional software model to work</a:t>
            </a:r>
            <a:r>
              <a:rPr lang="en-US" sz="2400" dirty="0" smtClean="0">
                <a:latin typeface="Times New Roman" pitchFamily="18" charset="0"/>
                <a:cs typeface="Times New Roman" pitchFamily="18" charset="0"/>
              </a:rPr>
              <a:t>.</a:t>
            </a:r>
          </a:p>
          <a:p>
            <a:pPr algn="just"/>
            <a:r>
              <a:rPr lang="en-US" sz="2400" dirty="0">
                <a:solidFill>
                  <a:srgbClr val="00B050"/>
                </a:solidFill>
                <a:latin typeface="Times New Roman" pitchFamily="18" charset="0"/>
                <a:cs typeface="Times New Roman" pitchFamily="18" charset="0"/>
              </a:rPr>
              <a:t>The conventional software models such as Waterfall Model that depends on completely specifying the requirements, designing, and testing the system are not geared towards rapid software development. As a consequence, a conventional software development model fails to deliver the required product</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15163862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50</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Agile?</a:t>
            </a:r>
            <a:endParaRPr lang="en-US" dirty="0"/>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where the agile software development comes to the rescue. It was specially designed to curate the needs of the rapidly changing environment by embracing the idea of incremental development and develop the actual final product.</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1025266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sz="quarter" idx="1"/>
          </p:nvPr>
        </p:nvSpPr>
        <p:spPr/>
        <p:txBody>
          <a:bodyPr>
            <a:normAutofit fontScale="92500" lnSpcReduction="10000"/>
          </a:bodyPr>
          <a:lstStyle/>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2001, this new management paradigm began to pick up momentum, agile was formalized when 17 pioneers of the agile methodology met at the Snowbird Ski Resort in Utah and issued the Agile Manifesto.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1.Kent </a:t>
            </a:r>
            <a:r>
              <a:rPr lang="en-US" sz="2400" dirty="0">
                <a:latin typeface="Times New Roman" pitchFamily="18" charset="0"/>
                <a:cs typeface="Times New Roman" pitchFamily="18" charset="0"/>
              </a:rPr>
              <a:t>Beck </a:t>
            </a:r>
            <a:r>
              <a:rPr lang="en-US" sz="2400" dirty="0" smtClean="0">
                <a:latin typeface="Times New Roman" pitchFamily="18" charset="0"/>
                <a:cs typeface="Times New Roman" pitchFamily="18" charset="0"/>
              </a:rPr>
              <a:t>			2.Mike </a:t>
            </a:r>
            <a:r>
              <a:rPr lang="en-US" sz="2400" dirty="0" err="1">
                <a:latin typeface="Times New Roman" pitchFamily="18" charset="0"/>
                <a:cs typeface="Times New Roman" pitchFamily="18" charset="0"/>
              </a:rPr>
              <a:t>Beedle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3</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Arie</a:t>
            </a:r>
            <a:r>
              <a:rPr lang="en-US" sz="2400" dirty="0">
                <a:latin typeface="Times New Roman" pitchFamily="18" charset="0"/>
                <a:cs typeface="Times New Roman" pitchFamily="18" charset="0"/>
              </a:rPr>
              <a:t> van </a:t>
            </a:r>
            <a:r>
              <a:rPr lang="en-US" sz="2400" dirty="0" err="1">
                <a:latin typeface="Times New Roman" pitchFamily="18" charset="0"/>
                <a:cs typeface="Times New Roman" pitchFamily="18" charset="0"/>
              </a:rPr>
              <a:t>Bennekum</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4</a:t>
            </a:r>
            <a:r>
              <a:rPr lang="en-US" sz="2400" dirty="0">
                <a:latin typeface="Times New Roman" pitchFamily="18" charset="0"/>
                <a:cs typeface="Times New Roman" pitchFamily="18" charset="0"/>
              </a:rPr>
              <a:t>. Alistair </a:t>
            </a:r>
            <a:r>
              <a:rPr lang="en-US" sz="2400" dirty="0" smtClean="0">
                <a:latin typeface="Times New Roman" pitchFamily="18" charset="0"/>
                <a:cs typeface="Times New Roman" pitchFamily="18" charset="0"/>
              </a:rPr>
              <a:t>Cockburn</a:t>
            </a:r>
          </a:p>
          <a:p>
            <a:pPr algn="just"/>
            <a:r>
              <a:rPr lang="en-US" sz="2400" dirty="0" smtClean="0">
                <a:latin typeface="Times New Roman" pitchFamily="18" charset="0"/>
                <a:cs typeface="Times New Roman" pitchFamily="18" charset="0"/>
              </a:rPr>
              <a:t>5.Ward </a:t>
            </a:r>
            <a:r>
              <a:rPr lang="en-US" sz="2400" dirty="0">
                <a:latin typeface="Times New Roman" pitchFamily="18" charset="0"/>
                <a:cs typeface="Times New Roman" pitchFamily="18" charset="0"/>
              </a:rPr>
              <a:t>Cunningham </a:t>
            </a:r>
            <a:r>
              <a:rPr lang="en-US" sz="2400" dirty="0" smtClean="0">
                <a:latin typeface="Times New Roman" pitchFamily="18" charset="0"/>
                <a:cs typeface="Times New Roman" pitchFamily="18" charset="0"/>
              </a:rPr>
              <a:t>		6.Martin </a:t>
            </a:r>
            <a:r>
              <a:rPr lang="en-US" sz="2400" dirty="0">
                <a:latin typeface="Times New Roman" pitchFamily="18" charset="0"/>
                <a:cs typeface="Times New Roman" pitchFamily="18" charset="0"/>
              </a:rPr>
              <a:t>Fowler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7.James </a:t>
            </a:r>
            <a:r>
              <a:rPr lang="en-US" sz="2400" dirty="0" err="1">
                <a:latin typeface="Times New Roman" pitchFamily="18" charset="0"/>
                <a:cs typeface="Times New Roman" pitchFamily="18" charset="0"/>
              </a:rPr>
              <a:t>Grenning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8.Jim </a:t>
            </a:r>
            <a:r>
              <a:rPr lang="en-US" sz="2400" dirty="0" err="1">
                <a:latin typeface="Times New Roman" pitchFamily="18" charset="0"/>
                <a:cs typeface="Times New Roman" pitchFamily="18" charset="0"/>
              </a:rPr>
              <a:t>Highsmith</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9.Andrew </a:t>
            </a:r>
            <a:r>
              <a:rPr lang="en-US" sz="2400" dirty="0">
                <a:latin typeface="Times New Roman" pitchFamily="18" charset="0"/>
                <a:cs typeface="Times New Roman" pitchFamily="18" charset="0"/>
              </a:rPr>
              <a:t>Hunt </a:t>
            </a:r>
            <a:r>
              <a:rPr lang="en-US" sz="2400" dirty="0" smtClean="0">
                <a:latin typeface="Times New Roman" pitchFamily="18" charset="0"/>
                <a:cs typeface="Times New Roman" pitchFamily="18" charset="0"/>
              </a:rPr>
              <a:t>			10.Ron </a:t>
            </a:r>
            <a:r>
              <a:rPr lang="en-US" sz="2400" dirty="0">
                <a:latin typeface="Times New Roman" pitchFamily="18" charset="0"/>
                <a:cs typeface="Times New Roman" pitchFamily="18" charset="0"/>
              </a:rPr>
              <a:t>Jeffries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11.Jon </a:t>
            </a:r>
            <a:r>
              <a:rPr lang="en-US" sz="2400" dirty="0">
                <a:latin typeface="Times New Roman" pitchFamily="18" charset="0"/>
                <a:cs typeface="Times New Roman" pitchFamily="18" charset="0"/>
              </a:rPr>
              <a:t>Kern </a:t>
            </a:r>
            <a:r>
              <a:rPr lang="en-US" sz="2400" dirty="0" smtClean="0">
                <a:latin typeface="Times New Roman" pitchFamily="18" charset="0"/>
                <a:cs typeface="Times New Roman" pitchFamily="18" charset="0"/>
              </a:rPr>
              <a:t>			12.Brian </a:t>
            </a:r>
            <a:r>
              <a:rPr lang="en-US" sz="2400" dirty="0" err="1">
                <a:latin typeface="Times New Roman" pitchFamily="18" charset="0"/>
                <a:cs typeface="Times New Roman" pitchFamily="18" charset="0"/>
              </a:rPr>
              <a:t>Marick</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13.Robert </a:t>
            </a:r>
            <a:r>
              <a:rPr lang="en-US" sz="2400" dirty="0">
                <a:latin typeface="Times New Roman" pitchFamily="18" charset="0"/>
                <a:cs typeface="Times New Roman" pitchFamily="18" charset="0"/>
              </a:rPr>
              <a:t>C. Martin </a:t>
            </a:r>
            <a:r>
              <a:rPr lang="en-US" sz="2400" dirty="0" smtClean="0">
                <a:latin typeface="Times New Roman" pitchFamily="18" charset="0"/>
                <a:cs typeface="Times New Roman" pitchFamily="18" charset="0"/>
              </a:rPr>
              <a:t>		14.Steve </a:t>
            </a:r>
            <a:r>
              <a:rPr lang="en-US" sz="2400" dirty="0">
                <a:latin typeface="Times New Roman" pitchFamily="18" charset="0"/>
                <a:cs typeface="Times New Roman" pitchFamily="18" charset="0"/>
              </a:rPr>
              <a:t>Mellor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15.Ken </a:t>
            </a:r>
            <a:r>
              <a:rPr lang="en-US" sz="2400" dirty="0" err="1">
                <a:latin typeface="Times New Roman" pitchFamily="18" charset="0"/>
                <a:cs typeface="Times New Roman" pitchFamily="18" charset="0"/>
              </a:rPr>
              <a:t>Schwaber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16.Jeff Sutherland</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17.Dave Thomas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2796707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Popular Agile Methods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3813048" cy="4572000"/>
          </a:xfrm>
        </p:spPr>
        <p:txBody>
          <a:bodyPr>
            <a:noAutofit/>
          </a:bodyPr>
          <a:lstStyle/>
          <a:p>
            <a:pPr algn="just"/>
            <a:r>
              <a:rPr lang="en-US" sz="2000" dirty="0">
                <a:latin typeface="Times New Roman" pitchFamily="18" charset="0"/>
                <a:cs typeface="Times New Roman" pitchFamily="18" charset="0"/>
              </a:rPr>
              <a:t>The most popular Agile methods include Rational Unified Process (1994), Scrum (1995), Crystal Clear, Extreme Programming (1996), Adaptive Software Development, Feature Driven Development, and Dynamic Systems Development Method (DSDM) (1995). These are now collectively referred to as </a:t>
            </a:r>
            <a:r>
              <a:rPr lang="en-US" sz="2000" b="1" dirty="0">
                <a:latin typeface="Times New Roman" pitchFamily="18" charset="0"/>
                <a:cs typeface="Times New Roman" pitchFamily="18" charset="0"/>
              </a:rPr>
              <a:t>Agile Methodologies</a:t>
            </a:r>
            <a:r>
              <a:rPr lang="en-US" sz="2000" dirty="0">
                <a:latin typeface="Times New Roman" pitchFamily="18" charset="0"/>
                <a:cs typeface="Times New Roman" pitchFamily="18" charset="0"/>
              </a:rPr>
              <a:t>, after the Agile Manifesto was published in 2001.</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1026" name="Picture 2" descr="Agile Process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447800"/>
            <a:ext cx="4630705"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159913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534400" cy="758952"/>
          </a:xfrm>
        </p:spPr>
        <p:txBody>
          <a:bodyPr>
            <a:normAutofit fontScale="90000"/>
          </a:bodyPr>
          <a:lstStyle/>
          <a:p>
            <a:r>
              <a:rPr lang="en-US" dirty="0"/>
              <a:t>Agile Model</a:t>
            </a:r>
            <a:br>
              <a:rPr lang="en-US" dirty="0"/>
            </a:br>
            <a:endParaRPr lang="en-US" dirty="0"/>
          </a:p>
        </p:txBody>
      </p:sp>
      <p:sp>
        <p:nvSpPr>
          <p:cNvPr id="3" name="Content Placeholder 2"/>
          <p:cNvSpPr>
            <a:spLocks noGrp="1"/>
          </p:cNvSpPr>
          <p:nvPr>
            <p:ph sz="quarter" idx="1"/>
          </p:nvPr>
        </p:nvSpPr>
        <p:spPr>
          <a:xfrm>
            <a:off x="152400" y="1219200"/>
            <a:ext cx="8839200" cy="5638800"/>
          </a:xfrm>
        </p:spPr>
        <p:txBody>
          <a:bodyPr>
            <a:noAutofit/>
          </a:bodyPr>
          <a:lstStyle/>
          <a:p>
            <a:pPr algn="just"/>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Agile process model</a:t>
            </a:r>
            <a:r>
              <a:rPr lang="en-US" sz="2400" dirty="0">
                <a:latin typeface="Times New Roman" pitchFamily="18" charset="0"/>
                <a:cs typeface="Times New Roman" pitchFamily="18" charset="0"/>
              </a:rPr>
              <a:t>"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pPr algn="just"/>
            <a:r>
              <a:rPr lang="en-US" sz="2400" dirty="0">
                <a:latin typeface="Times New Roman" pitchFamily="18" charset="0"/>
                <a:cs typeface="Times New Roman" pitchFamily="18" charset="0"/>
              </a:rPr>
              <a:t>Each iteration is considered as a short time "frame" in the Agile process model, which typically lasts from one to four weeks. The division of the entire project into smaller parts helps to minimize the project risk and to reduce the overall project delivery time requirements. Each iteration involves a team working through a full software development life cycle including planning, requirements analysis, design, coding, and testing before a working product is demonstrated to the client.</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21269522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1260</TotalTime>
  <Words>2168</Words>
  <Application>Microsoft Office PowerPoint</Application>
  <PresentationFormat>On-screen Show (4:3)</PresentationFormat>
  <Paragraphs>288</Paragraphs>
  <Slides>50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Algerian</vt:lpstr>
      <vt:lpstr>Calibri</vt:lpstr>
      <vt:lpstr>Georgia</vt:lpstr>
      <vt:lpstr>Times New Roman</vt:lpstr>
      <vt:lpstr>Wingdings</vt:lpstr>
      <vt:lpstr>Wingdings 2</vt:lpstr>
      <vt:lpstr>Civic</vt:lpstr>
      <vt:lpstr>Object Oriented Software Engineering</vt:lpstr>
      <vt:lpstr>Today’s Outline:</vt:lpstr>
      <vt:lpstr>Introduction</vt:lpstr>
      <vt:lpstr>What is Agile Methodology? </vt:lpstr>
      <vt:lpstr>Why Agile?</vt:lpstr>
      <vt:lpstr>Why Agile?</vt:lpstr>
      <vt:lpstr>History</vt:lpstr>
      <vt:lpstr>Popular Agile Methods</vt:lpstr>
      <vt:lpstr>Agile Model </vt:lpstr>
      <vt:lpstr>Agile Model </vt:lpstr>
      <vt:lpstr>Phases of Agile Model:</vt:lpstr>
      <vt:lpstr>Phases of Agile Model:</vt:lpstr>
      <vt:lpstr>Phases of Agile Model:</vt:lpstr>
      <vt:lpstr>Agile Values</vt:lpstr>
      <vt:lpstr>Agile Principles</vt:lpstr>
      <vt:lpstr>Agile Principles</vt:lpstr>
      <vt:lpstr>Agile Testing Methods: </vt:lpstr>
      <vt:lpstr>Agile Methodology</vt:lpstr>
      <vt:lpstr>SCRUM</vt:lpstr>
      <vt:lpstr>Scrum</vt:lpstr>
      <vt:lpstr>Scrum</vt:lpstr>
      <vt:lpstr>Sprint Framework</vt:lpstr>
      <vt:lpstr>The Retrospective scrum model</vt:lpstr>
      <vt:lpstr>Team Meetings</vt:lpstr>
      <vt:lpstr>Scrum</vt:lpstr>
      <vt:lpstr>Scrum Practices </vt:lpstr>
      <vt:lpstr>               Process flow of Scrum  Methodologies: </vt:lpstr>
      <vt:lpstr>          eXtreme Programming (XP) </vt:lpstr>
      <vt:lpstr>         eXtreme Programming (XP) </vt:lpstr>
      <vt:lpstr>             eXtreme Programming (XP) </vt:lpstr>
      <vt:lpstr>             The process and roles of extreme programming</vt:lpstr>
      <vt:lpstr> The process and roles of  extreme programming</vt:lpstr>
      <vt:lpstr>             Phases of eXtreme programming: </vt:lpstr>
      <vt:lpstr>XP Roles</vt:lpstr>
      <vt:lpstr>XP Roles</vt:lpstr>
      <vt:lpstr>               Values of extreme programming</vt:lpstr>
      <vt:lpstr>             Values of extreme programming</vt:lpstr>
      <vt:lpstr>               Principles of extreme programming</vt:lpstr>
      <vt:lpstr>               Adaptive Software Development</vt:lpstr>
      <vt:lpstr>               Adaptive software development</vt:lpstr>
      <vt:lpstr>              Adaptive software development</vt:lpstr>
      <vt:lpstr>              Adaptive software development</vt:lpstr>
      <vt:lpstr>               Adaptive software development</vt:lpstr>
      <vt:lpstr>               Advantages of adaptive software development</vt:lpstr>
      <vt:lpstr>                   Disadvantages of adaptive                software development drawbacks</vt:lpstr>
      <vt:lpstr>Crystal Methodologies</vt:lpstr>
      <vt:lpstr>Dynamic Software Development Method (DSDM)</vt:lpstr>
      <vt:lpstr>      Feature Driven Development (FDD)</vt:lpstr>
      <vt:lpstr>           Lean Software Development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162</cp:revision>
  <dcterms:created xsi:type="dcterms:W3CDTF">2021-07-03T06:55:19Z</dcterms:created>
  <dcterms:modified xsi:type="dcterms:W3CDTF">2023-03-12T09:27:53Z</dcterms:modified>
</cp:coreProperties>
</file>