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38"/>
  </p:notesMasterIdLst>
  <p:sldIdLst>
    <p:sldId id="256" r:id="rId2"/>
    <p:sldId id="258" r:id="rId3"/>
    <p:sldId id="305" r:id="rId4"/>
    <p:sldId id="306" r:id="rId5"/>
    <p:sldId id="307" r:id="rId6"/>
    <p:sldId id="308" r:id="rId7"/>
    <p:sldId id="300" r:id="rId8"/>
    <p:sldId id="291" r:id="rId9"/>
    <p:sldId id="292" r:id="rId10"/>
    <p:sldId id="293" r:id="rId11"/>
    <p:sldId id="294" r:id="rId12"/>
    <p:sldId id="295" r:id="rId13"/>
    <p:sldId id="296" r:id="rId14"/>
    <p:sldId id="297" r:id="rId15"/>
    <p:sldId id="298" r:id="rId16"/>
    <p:sldId id="304" r:id="rId17"/>
    <p:sldId id="299" r:id="rId18"/>
    <p:sldId id="278" r:id="rId19"/>
    <p:sldId id="281" r:id="rId20"/>
    <p:sldId id="309" r:id="rId21"/>
    <p:sldId id="282" r:id="rId22"/>
    <p:sldId id="310" r:id="rId23"/>
    <p:sldId id="280" r:id="rId24"/>
    <p:sldId id="311" r:id="rId25"/>
    <p:sldId id="312" r:id="rId26"/>
    <p:sldId id="283" r:id="rId27"/>
    <p:sldId id="284" r:id="rId28"/>
    <p:sldId id="285" r:id="rId29"/>
    <p:sldId id="286" r:id="rId30"/>
    <p:sldId id="287" r:id="rId31"/>
    <p:sldId id="288" r:id="rId32"/>
    <p:sldId id="289" r:id="rId33"/>
    <p:sldId id="290" r:id="rId34"/>
    <p:sldId id="313" r:id="rId35"/>
    <p:sldId id="314" r:id="rId36"/>
    <p:sldId id="27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3/27/2023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1CE585A-F199-4BDF-A9B2-2B9BFEB24067}" type="datetimeFigureOut">
              <a:rPr lang="en-US" smtClean="0"/>
              <a:t>3/27/2023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CE585A-F199-4BDF-A9B2-2B9BFEB2406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CE585A-F199-4BDF-A9B2-2B9BFEB2406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1CE585A-F199-4BDF-A9B2-2B9BFEB2406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1CE585A-F199-4BDF-A9B2-2B9BFEB24067}" type="datetimeFigureOut">
              <a:rPr lang="en-US" smtClean="0"/>
              <a:t>3/27/2023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1CE585A-F199-4BDF-A9B2-2B9BFEB24067}"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1CE585A-F199-4BDF-A9B2-2B9BFEB24067}" type="datetimeFigureOut">
              <a:rPr lang="en-US" smtClean="0"/>
              <a:t>3/27/2023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CE585A-F199-4BDF-A9B2-2B9BFEB24067}"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1CE585A-F199-4BDF-A9B2-2B9BFEB24067}"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1CE585A-F199-4BDF-A9B2-2B9BFEB24067}" type="datetimeFigureOut">
              <a:rPr lang="en-US" smtClean="0"/>
              <a:t>3/27/2023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1CE585A-F199-4BDF-A9B2-2B9BFEB24067}" type="datetimeFigureOut">
              <a:rPr lang="en-US" smtClean="0"/>
              <a:t>3/27/2023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1CE585A-F199-4BDF-A9B2-2B9BFEB24067}" type="datetimeFigureOut">
              <a:rPr lang="en-US" smtClean="0"/>
              <a:t>3/27/2023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latin typeface="Times New Roman" pitchFamily="18" charset="0"/>
                <a:cs typeface="Times New Roman" pitchFamily="18" charset="0"/>
              </a:rPr>
              <a:t>Lecture 6</a:t>
            </a:r>
            <a:endParaRPr lang="en-US" sz="4800" dirty="0">
              <a:latin typeface="Times New Roman" pitchFamily="18" charset="0"/>
              <a:cs typeface="Times New Roman" pitchFamily="18" charset="0"/>
            </a:endParaRP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35915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latin typeface="Times New Roman" pitchFamily="18" charset="0"/>
                <a:cs typeface="Times New Roman" pitchFamily="18" charset="0"/>
              </a:rPr>
              <a:t>              Introduction </a:t>
            </a:r>
            <a:r>
              <a:rPr lang="en-US" sz="3200" b="1" dirty="0">
                <a:latin typeface="Times New Roman" pitchFamily="18" charset="0"/>
                <a:cs typeface="Times New Roman" pitchFamily="18" charset="0"/>
              </a:rPr>
              <a:t>to requirement engineering</a:t>
            </a:r>
            <a:endParaRPr lang="en-US" sz="3200" dirty="0"/>
          </a:p>
        </p:txBody>
      </p:sp>
      <p:sp>
        <p:nvSpPr>
          <p:cNvPr id="3" name="Content Placeholder 2"/>
          <p:cNvSpPr>
            <a:spLocks noGrp="1"/>
          </p:cNvSpPr>
          <p:nvPr>
            <p:ph sz="quarter" idx="1"/>
          </p:nvPr>
        </p:nvSpPr>
        <p:spPr/>
        <p:txBody>
          <a:bodyPr>
            <a:normAutofit fontScale="85000" lnSpcReduction="20000"/>
          </a:bodyPr>
          <a:lstStyle/>
          <a:p>
            <a:r>
              <a:rPr lang="en-US" sz="2800" b="1" dirty="0">
                <a:latin typeface="Times New Roman" pitchFamily="18" charset="0"/>
                <a:cs typeface="Times New Roman" pitchFamily="18" charset="0"/>
              </a:rPr>
              <a:t>2. Elicitation</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Elicitation </a:t>
            </a:r>
            <a:r>
              <a:rPr lang="en-US" sz="2800" dirty="0">
                <a:latin typeface="Times New Roman" pitchFamily="18" charset="0"/>
                <a:cs typeface="Times New Roman" pitchFamily="18" charset="0"/>
              </a:rPr>
              <a:t>means to find the requirements from anybody.</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The requirements are difficult because the </a:t>
            </a:r>
            <a:r>
              <a:rPr lang="en-US" sz="2800" b="1" dirty="0">
                <a:latin typeface="Times New Roman" pitchFamily="18" charset="0"/>
                <a:cs typeface="Times New Roman" pitchFamily="18" charset="0"/>
              </a:rPr>
              <a:t>following problems occur in elicitation</a:t>
            </a:r>
            <a:r>
              <a:rPr lang="en-US" sz="2800" dirty="0">
                <a:latin typeface="Times New Roman" pitchFamily="18" charset="0"/>
                <a:cs typeface="Times New Roman" pitchFamily="18" charset="0"/>
              </a:rPr>
              <a: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b="1" dirty="0">
                <a:latin typeface="Times New Roman" pitchFamily="18" charset="0"/>
                <a:cs typeface="Times New Roman" pitchFamily="18" charset="0"/>
              </a:rPr>
              <a:t>Problem of scope:</a:t>
            </a:r>
            <a:r>
              <a:rPr lang="en-US" sz="2800" dirty="0">
                <a:latin typeface="Times New Roman" pitchFamily="18" charset="0"/>
                <a:cs typeface="Times New Roman" pitchFamily="18" charset="0"/>
              </a:rPr>
              <a:t> The customer give the unnecessary technical detail rather than clarity of the overall system objective.</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b="1" dirty="0">
                <a:latin typeface="Times New Roman" pitchFamily="18" charset="0"/>
                <a:cs typeface="Times New Roman" pitchFamily="18" charset="0"/>
              </a:rPr>
              <a:t>Problem of understanding:</a:t>
            </a:r>
            <a:r>
              <a:rPr lang="en-US" sz="2800" dirty="0">
                <a:latin typeface="Times New Roman" pitchFamily="18" charset="0"/>
                <a:cs typeface="Times New Roman" pitchFamily="18" charset="0"/>
              </a:rPr>
              <a:t> Poor understanding between the customer and the developer regarding various aspect of the project like capability, limitation of the computing environment.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b="1" dirty="0">
                <a:latin typeface="Times New Roman" pitchFamily="18" charset="0"/>
                <a:cs typeface="Times New Roman" pitchFamily="18" charset="0"/>
              </a:rPr>
              <a:t>Problem of volatility:</a:t>
            </a:r>
            <a:r>
              <a:rPr lang="en-US" sz="2800" dirty="0">
                <a:latin typeface="Times New Roman" pitchFamily="18" charset="0"/>
                <a:cs typeface="Times New Roman" pitchFamily="18" charset="0"/>
              </a:rPr>
              <a:t> In this problem, the requirements change from time to time and it is difficult while developing the project.</a:t>
            </a:r>
          </a:p>
          <a:p>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4247205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latin typeface="Times New Roman" pitchFamily="18" charset="0"/>
                <a:cs typeface="Times New Roman" pitchFamily="18" charset="0"/>
              </a:rPr>
              <a:t>              Introduction </a:t>
            </a:r>
            <a:r>
              <a:rPr lang="en-US" sz="3200" b="1" dirty="0">
                <a:latin typeface="Times New Roman" pitchFamily="18" charset="0"/>
                <a:cs typeface="Times New Roman" pitchFamily="18" charset="0"/>
              </a:rPr>
              <a:t>to requirement engineering</a:t>
            </a:r>
            <a:endParaRPr lang="en-US" sz="3200" dirty="0"/>
          </a:p>
        </p:txBody>
      </p:sp>
      <p:sp>
        <p:nvSpPr>
          <p:cNvPr id="3" name="Content Placeholder 2"/>
          <p:cNvSpPr>
            <a:spLocks noGrp="1"/>
          </p:cNvSpPr>
          <p:nvPr>
            <p:ph sz="quarter" idx="1"/>
          </p:nvPr>
        </p:nvSpPr>
        <p:spPr/>
        <p:txBody>
          <a:bodyPr>
            <a:normAutofit/>
          </a:bodyPr>
          <a:lstStyle/>
          <a:p>
            <a:pPr algn="just"/>
            <a:r>
              <a:rPr lang="en-US" sz="2400" b="1" dirty="0">
                <a:latin typeface="Times New Roman" pitchFamily="18" charset="0"/>
                <a:cs typeface="Times New Roman" pitchFamily="18" charset="0"/>
              </a:rPr>
              <a:t>3. </a:t>
            </a:r>
            <a:r>
              <a:rPr lang="en-US" sz="2400" b="1" dirty="0" smtClean="0">
                <a:latin typeface="Times New Roman" pitchFamily="18" charset="0"/>
                <a:cs typeface="Times New Roman" pitchFamily="18" charset="0"/>
              </a:rPr>
              <a:t>Elaboration: </a:t>
            </a: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this task, the information taken from user during inception and elaboration and are expanded and refined in elaboration.</a:t>
            </a:r>
          </a:p>
          <a:p>
            <a:pPr algn="just"/>
            <a:r>
              <a:rPr lang="en-US" sz="2400" dirty="0">
                <a:latin typeface="Times New Roman" pitchFamily="18" charset="0"/>
                <a:cs typeface="Times New Roman" pitchFamily="18" charset="0"/>
              </a:rPr>
              <a:t>Its main task is developing pure model of software using functions, feature and constraints of a software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4. </a:t>
            </a:r>
            <a:r>
              <a:rPr lang="en-US" sz="2400" b="1" dirty="0" smtClean="0">
                <a:latin typeface="Times New Roman" pitchFamily="18" charset="0"/>
                <a:cs typeface="Times New Roman" pitchFamily="18" charset="0"/>
              </a:rPr>
              <a:t>Negotiation: </a:t>
            </a: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negotiation task, a software engineer decides the how will the  project be achieved with limited business resources.</a:t>
            </a:r>
          </a:p>
          <a:p>
            <a:pPr algn="just"/>
            <a:r>
              <a:rPr lang="en-US" sz="2400" dirty="0">
                <a:latin typeface="Times New Roman" pitchFamily="18" charset="0"/>
                <a:cs typeface="Times New Roman" pitchFamily="18" charset="0"/>
              </a:rPr>
              <a:t>To create rough guesses of development and access the impact of the requirement on the project cost and delivery time.</a:t>
            </a:r>
          </a:p>
          <a:p>
            <a:pPr algn="just"/>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659967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latin typeface="Times New Roman" pitchFamily="18" charset="0"/>
                <a:cs typeface="Times New Roman" pitchFamily="18" charset="0"/>
              </a:rPr>
              <a:t>              Introduction </a:t>
            </a:r>
            <a:r>
              <a:rPr lang="en-US" sz="3200" b="1" dirty="0">
                <a:latin typeface="Times New Roman" pitchFamily="18" charset="0"/>
                <a:cs typeface="Times New Roman" pitchFamily="18" charset="0"/>
              </a:rPr>
              <a:t>to requirement engineering</a:t>
            </a:r>
            <a:endParaRPr lang="en-US" sz="3200" dirty="0"/>
          </a:p>
        </p:txBody>
      </p:sp>
      <p:sp>
        <p:nvSpPr>
          <p:cNvPr id="3" name="Content Placeholder 2"/>
          <p:cNvSpPr>
            <a:spLocks noGrp="1"/>
          </p:cNvSpPr>
          <p:nvPr>
            <p:ph sz="quarter" idx="1"/>
          </p:nvPr>
        </p:nvSpPr>
        <p:spPr/>
        <p:txBody>
          <a:bodyPr>
            <a:normAutofit fontScale="92500"/>
          </a:bodyPr>
          <a:lstStyle/>
          <a:p>
            <a:pPr algn="just"/>
            <a:r>
              <a:rPr lang="en-US" sz="2400" b="1" dirty="0">
                <a:latin typeface="Times New Roman" pitchFamily="18" charset="0"/>
                <a:cs typeface="Times New Roman" pitchFamily="18" charset="0"/>
              </a:rPr>
              <a:t>5. </a:t>
            </a:r>
            <a:r>
              <a:rPr lang="en-US" sz="2400" b="1" dirty="0" smtClean="0">
                <a:latin typeface="Times New Roman" pitchFamily="18" charset="0"/>
                <a:cs typeface="Times New Roman" pitchFamily="18" charset="0"/>
              </a:rPr>
              <a:t>Specification: </a:t>
            </a: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this task, the requirement engineer constructs a final work product.</a:t>
            </a:r>
          </a:p>
          <a:p>
            <a:pPr algn="just"/>
            <a:r>
              <a:rPr lang="en-US" sz="2400" dirty="0">
                <a:latin typeface="Times New Roman" pitchFamily="18" charset="0"/>
                <a:cs typeface="Times New Roman" pitchFamily="18" charset="0"/>
              </a:rPr>
              <a:t>The work product is in the form of software requirement specification.</a:t>
            </a:r>
          </a:p>
          <a:p>
            <a:pPr algn="just"/>
            <a:r>
              <a:rPr lang="en-US" sz="2400" dirty="0">
                <a:latin typeface="Times New Roman" pitchFamily="18" charset="0"/>
                <a:cs typeface="Times New Roman" pitchFamily="18" charset="0"/>
              </a:rPr>
              <a:t>In this task, formalize the requirement of the proposed software such as informative, functional and behavioral.</a:t>
            </a:r>
          </a:p>
          <a:p>
            <a:pPr algn="just"/>
            <a:r>
              <a:rPr lang="en-US" sz="2400" dirty="0">
                <a:latin typeface="Times New Roman" pitchFamily="18" charset="0"/>
                <a:cs typeface="Times New Roman" pitchFamily="18" charset="0"/>
              </a:rPr>
              <a:t>The requirement are formalize in both graphical and textual formats.</a:t>
            </a:r>
          </a:p>
          <a:p>
            <a:pPr algn="just"/>
            <a:r>
              <a:rPr lang="en-US" sz="2400" b="1" dirty="0">
                <a:latin typeface="Times New Roman" pitchFamily="18" charset="0"/>
                <a:cs typeface="Times New Roman" pitchFamily="18" charset="0"/>
              </a:rPr>
              <a:t>6. </a:t>
            </a:r>
            <a:r>
              <a:rPr lang="en-US" sz="2400" b="1" dirty="0" smtClean="0">
                <a:latin typeface="Times New Roman" pitchFamily="18" charset="0"/>
                <a:cs typeface="Times New Roman" pitchFamily="18" charset="0"/>
              </a:rPr>
              <a:t>Validation: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work product is built as an output of the requirement engineering and that is accessed for the quality through a validation step.</a:t>
            </a:r>
          </a:p>
          <a:p>
            <a:pPr algn="just"/>
            <a:r>
              <a:rPr lang="en-US" sz="2400" dirty="0">
                <a:latin typeface="Times New Roman" pitchFamily="18" charset="0"/>
                <a:cs typeface="Times New Roman" pitchFamily="18" charset="0"/>
              </a:rPr>
              <a:t>The formal technical reviews from the software engineer, customer and other stakeholders helps for the primary requirements validation mechanism.</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15660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latin typeface="Times New Roman" pitchFamily="18" charset="0"/>
                <a:cs typeface="Times New Roman" pitchFamily="18" charset="0"/>
              </a:rPr>
              <a:t>              </a:t>
            </a:r>
            <a:r>
              <a:rPr lang="en-US" sz="3200" b="1" dirty="0">
                <a:latin typeface="Times New Roman" pitchFamily="18" charset="0"/>
                <a:cs typeface="Times New Roman" pitchFamily="18" charset="0"/>
              </a:rPr>
              <a:t>Introduction to requirement engineering</a:t>
            </a:r>
          </a:p>
        </p:txBody>
      </p:sp>
      <p:sp>
        <p:nvSpPr>
          <p:cNvPr id="3" name="Content Placeholder 2"/>
          <p:cNvSpPr>
            <a:spLocks noGrp="1"/>
          </p:cNvSpPr>
          <p:nvPr>
            <p:ph sz="quarter" idx="1"/>
          </p:nvPr>
        </p:nvSpPr>
        <p:spPr/>
        <p:txBody>
          <a:bodyPr>
            <a:normAutofit/>
          </a:bodyPr>
          <a:lstStyle/>
          <a:p>
            <a:pPr algn="just"/>
            <a:r>
              <a:rPr lang="en-US" sz="2400" b="1" dirty="0">
                <a:latin typeface="Times New Roman" pitchFamily="18" charset="0"/>
                <a:cs typeface="Times New Roman" pitchFamily="18" charset="0"/>
              </a:rPr>
              <a:t>7. Requirement </a:t>
            </a:r>
            <a:r>
              <a:rPr lang="en-US" sz="2400" b="1" dirty="0" smtClean="0">
                <a:latin typeface="Times New Roman" pitchFamily="18" charset="0"/>
                <a:cs typeface="Times New Roman" pitchFamily="18" charset="0"/>
              </a:rPr>
              <a:t>management: </a:t>
            </a: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a set of activities that help the project team to identify, control and track the requirements and changes can be made to the requirements at any time of the ongoing project.</a:t>
            </a:r>
          </a:p>
          <a:p>
            <a:pPr algn="just"/>
            <a:r>
              <a:rPr lang="en-US" sz="2400" dirty="0">
                <a:latin typeface="Times New Roman" pitchFamily="18" charset="0"/>
                <a:cs typeface="Times New Roman" pitchFamily="18" charset="0"/>
              </a:rPr>
              <a:t>These tasks start with the identification and assign a unique identifier to each of the requirement.</a:t>
            </a:r>
          </a:p>
          <a:p>
            <a:pPr algn="just"/>
            <a:r>
              <a:rPr lang="en-US" sz="2400" dirty="0">
                <a:latin typeface="Times New Roman" pitchFamily="18" charset="0"/>
                <a:cs typeface="Times New Roman" pitchFamily="18" charset="0"/>
              </a:rPr>
              <a:t>After finalizing the requirement traceability table is developed.</a:t>
            </a:r>
          </a:p>
          <a:p>
            <a:pPr algn="just"/>
            <a:r>
              <a:rPr lang="en-US" sz="2400" dirty="0">
                <a:latin typeface="Times New Roman" pitchFamily="18" charset="0"/>
                <a:cs typeface="Times New Roman" pitchFamily="18" charset="0"/>
              </a:rPr>
              <a:t>The examples of traceability table are the features, sources, dependencies, subsystems and interface of the requirement.</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877920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Eliciting </a:t>
            </a:r>
            <a:r>
              <a:rPr lang="en-US" b="1" dirty="0" smtClean="0"/>
              <a:t>Requirements</a:t>
            </a:r>
            <a:endParaRPr lang="en-US" b="1" dirty="0"/>
          </a:p>
        </p:txBody>
      </p:sp>
      <p:sp>
        <p:nvSpPr>
          <p:cNvPr id="3" name="Content Placeholder 2"/>
          <p:cNvSpPr>
            <a:spLocks noGrp="1"/>
          </p:cNvSpPr>
          <p:nvPr>
            <p:ph sz="quarter" idx="1"/>
          </p:nvPr>
        </p:nvSpPr>
        <p:spPr/>
        <p:txBody>
          <a:bodyPr>
            <a:normAutofit fontScale="85000" lnSpcReduction="10000"/>
          </a:bodyPr>
          <a:lstStyle/>
          <a:p>
            <a:pPr algn="just"/>
            <a:r>
              <a:rPr lang="en-US" dirty="0">
                <a:latin typeface="Times New Roman" pitchFamily="18" charset="0"/>
                <a:cs typeface="Times New Roman" pitchFamily="18" charset="0"/>
              </a:rPr>
              <a:t>Eliciting requirement helps the user for collecting the requirement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Eliciting requirement steps are as follows: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1. Collaborative requirements </a:t>
            </a:r>
            <a:r>
              <a:rPr lang="en-US" b="1" dirty="0" smtClean="0">
                <a:latin typeface="Times New Roman" pitchFamily="18" charset="0"/>
                <a:cs typeface="Times New Roman" pitchFamily="18" charset="0"/>
              </a:rPr>
              <a:t>gathering: </a:t>
            </a:r>
          </a:p>
          <a:p>
            <a:pPr algn="just"/>
            <a:r>
              <a:rPr lang="en-US" dirty="0" smtClean="0">
                <a:latin typeface="Times New Roman" pitchFamily="18" charset="0"/>
                <a:cs typeface="Times New Roman" pitchFamily="18" charset="0"/>
              </a:rPr>
              <a:t>Gathering </a:t>
            </a:r>
            <a:r>
              <a:rPr lang="en-US" dirty="0">
                <a:latin typeface="Times New Roman" pitchFamily="18" charset="0"/>
                <a:cs typeface="Times New Roman" pitchFamily="18" charset="0"/>
              </a:rPr>
              <a:t>the requirements by conducting the meetings between developer and customer.</a:t>
            </a:r>
          </a:p>
          <a:p>
            <a:pPr algn="just"/>
            <a:r>
              <a:rPr lang="en-US" dirty="0">
                <a:latin typeface="Times New Roman" pitchFamily="18" charset="0"/>
                <a:cs typeface="Times New Roman" pitchFamily="18" charset="0"/>
              </a:rPr>
              <a:t>Fix the rules for preparation and participation.</a:t>
            </a:r>
          </a:p>
          <a:p>
            <a:pPr algn="just"/>
            <a:r>
              <a:rPr lang="en-US" dirty="0">
                <a:latin typeface="Times New Roman" pitchFamily="18" charset="0"/>
                <a:cs typeface="Times New Roman" pitchFamily="18" charset="0"/>
              </a:rPr>
              <a:t>The main motive is to identify the problem, give the solutions  for the elements, negotiate the different approaches  and specify the primary set of solution requirements in an environment which is valuable for achieving goal.</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791788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Eliciting Requirements</a:t>
            </a:r>
            <a:endParaRPr lang="en-US" dirty="0"/>
          </a:p>
        </p:txBody>
      </p:sp>
      <p:sp>
        <p:nvSpPr>
          <p:cNvPr id="3" name="Content Placeholder 2"/>
          <p:cNvSpPr>
            <a:spLocks noGrp="1"/>
          </p:cNvSpPr>
          <p:nvPr>
            <p:ph sz="quarter" idx="1"/>
          </p:nvPr>
        </p:nvSpPr>
        <p:spPr>
          <a:xfrm>
            <a:off x="152400" y="1371600"/>
            <a:ext cx="8503920" cy="4572000"/>
          </a:xfrm>
        </p:spPr>
        <p:txBody>
          <a:bodyPr>
            <a:noAutofit/>
          </a:bodyPr>
          <a:lstStyle/>
          <a:p>
            <a:pPr algn="just"/>
            <a:r>
              <a:rPr lang="en-US" sz="3600" b="1" dirty="0">
                <a:latin typeface="Times New Roman" pitchFamily="18" charset="0"/>
                <a:cs typeface="Times New Roman" pitchFamily="18" charset="0"/>
              </a:rPr>
              <a:t>2. Quality Function Deployment (QFD)</a:t>
            </a:r>
            <a:r>
              <a:rPr lang="en-US" sz="3600" dirty="0">
                <a:latin typeface="Times New Roman" pitchFamily="18" charset="0"/>
                <a:cs typeface="Times New Roman" pitchFamily="18" charset="0"/>
              </a:rPr>
              <a:t>In this technique, translate the customer need into the technical requirement for the software.</a:t>
            </a:r>
          </a:p>
          <a:p>
            <a:pPr algn="just"/>
            <a:r>
              <a:rPr lang="en-US" sz="3600" dirty="0">
                <a:latin typeface="Times New Roman" pitchFamily="18" charset="0"/>
                <a:cs typeface="Times New Roman" pitchFamily="18" charset="0"/>
              </a:rPr>
              <a:t>QFD system designs a software according to the demands of the customer.</a:t>
            </a:r>
          </a:p>
          <a:p>
            <a:pPr algn="just"/>
            <a:endParaRPr lang="en-US" sz="36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560419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Eliciting Requirements</a:t>
            </a:r>
            <a:endParaRPr lang="en-US" dirty="0"/>
          </a:p>
        </p:txBody>
      </p:sp>
      <p:sp>
        <p:nvSpPr>
          <p:cNvPr id="3" name="Content Placeholder 2"/>
          <p:cNvSpPr>
            <a:spLocks noGrp="1"/>
          </p:cNvSpPr>
          <p:nvPr>
            <p:ph sz="quarter" idx="1"/>
          </p:nvPr>
        </p:nvSpPr>
        <p:spPr>
          <a:xfrm>
            <a:off x="152400" y="1371600"/>
            <a:ext cx="8503920" cy="4572000"/>
          </a:xfrm>
        </p:spPr>
        <p:txBody>
          <a:bodyPr>
            <a:noAutofit/>
          </a:bodyPr>
          <a:lstStyle/>
          <a:p>
            <a:r>
              <a:rPr lang="en-US" sz="2000" b="1" dirty="0" smtClean="0">
                <a:latin typeface="Times New Roman" pitchFamily="18" charset="0"/>
                <a:cs typeface="Times New Roman" pitchFamily="18" charset="0"/>
              </a:rPr>
              <a:t>QFD </a:t>
            </a:r>
            <a:r>
              <a:rPr lang="en-US" sz="2000" b="1" dirty="0">
                <a:latin typeface="Times New Roman" pitchFamily="18" charset="0"/>
                <a:cs typeface="Times New Roman" pitchFamily="18" charset="0"/>
              </a:rPr>
              <a:t>consist of three types of </a:t>
            </a:r>
            <a:r>
              <a:rPr lang="en-US" sz="2000" b="1" dirty="0" smtClean="0">
                <a:latin typeface="Times New Roman" pitchFamily="18" charset="0"/>
                <a:cs typeface="Times New Roman" pitchFamily="18" charset="0"/>
              </a:rPr>
              <a:t>requirement:</a:t>
            </a:r>
            <a:endParaRPr lang="en-US" sz="2000" dirty="0">
              <a:latin typeface="Times New Roman" pitchFamily="18" charset="0"/>
              <a:cs typeface="Times New Roman" pitchFamily="18" charset="0"/>
            </a:endParaRPr>
          </a:p>
          <a:p>
            <a:r>
              <a:rPr lang="en-US" sz="2000" b="1" dirty="0" smtClean="0">
                <a:solidFill>
                  <a:srgbClr val="0070C0"/>
                </a:solidFill>
                <a:latin typeface="Times New Roman" pitchFamily="18" charset="0"/>
                <a:cs typeface="Times New Roman" pitchFamily="18" charset="0"/>
              </a:rPr>
              <a:t>Normal requirements</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objective and goal are stated for the system through the meetings with the customer.</a:t>
            </a:r>
          </a:p>
          <a:p>
            <a:pPr algn="just"/>
            <a:r>
              <a:rPr lang="en-US" sz="2000" dirty="0">
                <a:latin typeface="Times New Roman" pitchFamily="18" charset="0"/>
                <a:cs typeface="Times New Roman" pitchFamily="18" charset="0"/>
              </a:rPr>
              <a:t>For the customer satisfaction these requirements should be there.</a:t>
            </a:r>
          </a:p>
          <a:p>
            <a:pPr algn="just"/>
            <a:r>
              <a:rPr lang="en-US" sz="2000" b="1" dirty="0">
                <a:solidFill>
                  <a:srgbClr val="0070C0"/>
                </a:solidFill>
                <a:latin typeface="Times New Roman" pitchFamily="18" charset="0"/>
                <a:cs typeface="Times New Roman" pitchFamily="18" charset="0"/>
              </a:rPr>
              <a:t>Expected </a:t>
            </a:r>
            <a:r>
              <a:rPr lang="en-US" sz="2000" b="1" dirty="0" smtClean="0">
                <a:solidFill>
                  <a:srgbClr val="0070C0"/>
                </a:solidFill>
                <a:latin typeface="Times New Roman" pitchFamily="18" charset="0"/>
                <a:cs typeface="Times New Roman" pitchFamily="18" charset="0"/>
              </a:rPr>
              <a:t>requirement: </a:t>
            </a:r>
            <a:r>
              <a:rPr lang="en-US" sz="2000" dirty="0" smtClean="0">
                <a:latin typeface="Times New Roman" pitchFamily="18" charset="0"/>
                <a:cs typeface="Times New Roman" pitchFamily="18" charset="0"/>
              </a:rPr>
              <a:t>These </a:t>
            </a:r>
            <a:r>
              <a:rPr lang="en-US" sz="2000" dirty="0">
                <a:latin typeface="Times New Roman" pitchFamily="18" charset="0"/>
                <a:cs typeface="Times New Roman" pitchFamily="18" charset="0"/>
              </a:rPr>
              <a:t>requirements are implicit.</a:t>
            </a:r>
          </a:p>
          <a:p>
            <a:pPr algn="just"/>
            <a:r>
              <a:rPr lang="en-US" sz="2000" dirty="0">
                <a:latin typeface="Times New Roman" pitchFamily="18" charset="0"/>
                <a:cs typeface="Times New Roman" pitchFamily="18" charset="0"/>
              </a:rPr>
              <a:t>These are the basic requirement that not be clearly told by the customer, but also the customer expect that requirement.</a:t>
            </a:r>
          </a:p>
          <a:p>
            <a:pPr algn="just"/>
            <a:r>
              <a:rPr lang="en-US" sz="2000" b="1" dirty="0">
                <a:solidFill>
                  <a:srgbClr val="0070C0"/>
                </a:solidFill>
                <a:latin typeface="Times New Roman" pitchFamily="18" charset="0"/>
                <a:cs typeface="Times New Roman" pitchFamily="18" charset="0"/>
              </a:rPr>
              <a:t>Exciting  </a:t>
            </a:r>
            <a:r>
              <a:rPr lang="en-US" sz="2000" b="1" dirty="0" smtClean="0">
                <a:solidFill>
                  <a:srgbClr val="0070C0"/>
                </a:solidFill>
                <a:latin typeface="Times New Roman" pitchFamily="18" charset="0"/>
                <a:cs typeface="Times New Roman" pitchFamily="18" charset="0"/>
              </a:rPr>
              <a:t>requirements: </a:t>
            </a:r>
            <a:r>
              <a:rPr lang="en-US" sz="2000" dirty="0" smtClean="0">
                <a:latin typeface="Times New Roman" pitchFamily="18" charset="0"/>
                <a:cs typeface="Times New Roman" pitchFamily="18" charset="0"/>
              </a:rPr>
              <a:t>These </a:t>
            </a:r>
            <a:r>
              <a:rPr lang="en-US" sz="2000" dirty="0">
                <a:latin typeface="Times New Roman" pitchFamily="18" charset="0"/>
                <a:cs typeface="Times New Roman" pitchFamily="18" charset="0"/>
              </a:rPr>
              <a:t>features are beyond the expectation of the customer.</a:t>
            </a:r>
          </a:p>
          <a:p>
            <a:pPr algn="just"/>
            <a:r>
              <a:rPr lang="en-US" sz="2000" dirty="0">
                <a:latin typeface="Times New Roman" pitchFamily="18" charset="0"/>
                <a:cs typeface="Times New Roman" pitchFamily="18" charset="0"/>
              </a:rPr>
              <a:t>The developer adds some additional features or unexpected feature into the software to make the customer more satisfied.</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For example,</a:t>
            </a:r>
            <a:r>
              <a:rPr lang="en-US" sz="2000" dirty="0">
                <a:latin typeface="Times New Roman" pitchFamily="18" charset="0"/>
                <a:cs typeface="Times New Roman" pitchFamily="18" charset="0"/>
              </a:rPr>
              <a:t> the mobile phone with standard features, but the developer adds few additional functionalities like voice searching, multi-touch screen etc. then the customer more exited about that feature.</a:t>
            </a:r>
          </a:p>
          <a:p>
            <a:pPr algn="just"/>
            <a:endParaRPr lang="en-US" sz="20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999921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Eliciting Requirements</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b="1" dirty="0">
                <a:latin typeface="Times New Roman" pitchFamily="18" charset="0"/>
                <a:cs typeface="Times New Roman" pitchFamily="18" charset="0"/>
              </a:rPr>
              <a:t>3. Usage </a:t>
            </a:r>
            <a:r>
              <a:rPr lang="en-US" b="1" dirty="0" smtClean="0">
                <a:latin typeface="Times New Roman" pitchFamily="18" charset="0"/>
                <a:cs typeface="Times New Roman" pitchFamily="18" charset="0"/>
              </a:rPr>
              <a:t>scenarios: </a:t>
            </a:r>
            <a:r>
              <a:rPr lang="en-US" dirty="0" smtClean="0">
                <a:latin typeface="Times New Roman" pitchFamily="18" charset="0"/>
                <a:cs typeface="Times New Roman" pitchFamily="18" charset="0"/>
              </a:rPr>
              <a:t>Till </a:t>
            </a:r>
            <a:r>
              <a:rPr lang="en-US" dirty="0">
                <a:latin typeface="Times New Roman" pitchFamily="18" charset="0"/>
                <a:cs typeface="Times New Roman" pitchFamily="18" charset="0"/>
              </a:rPr>
              <a:t>the software team does not understand how the features and function are used by the end users it is difficult to move technical activities.</a:t>
            </a:r>
          </a:p>
          <a:p>
            <a:pPr algn="just"/>
            <a:r>
              <a:rPr lang="en-US" dirty="0">
                <a:latin typeface="Times New Roman" pitchFamily="18" charset="0"/>
                <a:cs typeface="Times New Roman" pitchFamily="18" charset="0"/>
              </a:rPr>
              <a:t>To achieve above problem the software team produces a set of structure that identify the usage for the software.</a:t>
            </a:r>
          </a:p>
          <a:p>
            <a:pPr algn="just"/>
            <a:r>
              <a:rPr lang="en-US" dirty="0">
                <a:latin typeface="Times New Roman" pitchFamily="18" charset="0"/>
                <a:cs typeface="Times New Roman" pitchFamily="18" charset="0"/>
              </a:rPr>
              <a:t>This structure is called as 'Use Cases'.</a:t>
            </a:r>
          </a:p>
          <a:p>
            <a:pPr algn="just"/>
            <a:r>
              <a:rPr lang="en-US" b="1" dirty="0">
                <a:latin typeface="Times New Roman" pitchFamily="18" charset="0"/>
                <a:cs typeface="Times New Roman" pitchFamily="18" charset="0"/>
              </a:rPr>
              <a:t>4. Elicitation work </a:t>
            </a:r>
            <a:r>
              <a:rPr lang="en-US" b="1" dirty="0" smtClean="0">
                <a:latin typeface="Times New Roman" pitchFamily="18" charset="0"/>
                <a:cs typeface="Times New Roman" pitchFamily="18" charset="0"/>
              </a:rPr>
              <a:t>product: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work product created as a result of requirement elicitation that is depending on the size of the system or product to be  built.</a:t>
            </a:r>
          </a:p>
          <a:p>
            <a:pPr algn="just"/>
            <a:r>
              <a:rPr lang="en-US" dirty="0">
                <a:latin typeface="Times New Roman" pitchFamily="18" charset="0"/>
                <a:cs typeface="Times New Roman" pitchFamily="18" charset="0"/>
              </a:rPr>
              <a:t>The work product consists of a statement need, feasibility, statement scope for the system.</a:t>
            </a:r>
          </a:p>
          <a:p>
            <a:pPr algn="just"/>
            <a:r>
              <a:rPr lang="en-US" dirty="0">
                <a:latin typeface="Times New Roman" pitchFamily="18" charset="0"/>
                <a:cs typeface="Times New Roman" pitchFamily="18" charset="0"/>
              </a:rPr>
              <a:t>It also consists of a list of users participate in the requirement elicitation.</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712454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itchFamily="18" charset="0"/>
                <a:cs typeface="Times New Roman" pitchFamily="18" charset="0"/>
              </a:rPr>
              <a:t>Requirement Engineering</a:t>
            </a:r>
            <a:endParaRPr lang="en-US" dirty="0"/>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Requirement Engineering is the process of defining, documenting and maintaining the requirements. It is a process of gathering and defining service provided by the system. Requirements Engineering Process consists of the following main activities</a:t>
            </a:r>
            <a:r>
              <a:rPr lang="en-US" dirty="0" smtClean="0">
                <a:latin typeface="Times New Roman" pitchFamily="18" charset="0"/>
                <a:cs typeface="Times New Roman" pitchFamily="18" charset="0"/>
              </a:rPr>
              <a:t>:</a:t>
            </a:r>
          </a:p>
          <a:p>
            <a:pPr algn="just" fontAlgn="base"/>
            <a:r>
              <a:rPr lang="en-US" dirty="0">
                <a:solidFill>
                  <a:srgbClr val="0070C0"/>
                </a:solidFill>
                <a:latin typeface="Times New Roman" pitchFamily="18" charset="0"/>
                <a:cs typeface="Times New Roman" pitchFamily="18" charset="0"/>
              </a:rPr>
              <a:t>Requirements elicitation</a:t>
            </a:r>
          </a:p>
          <a:p>
            <a:pPr algn="just" fontAlgn="base"/>
            <a:r>
              <a:rPr lang="en-US" dirty="0">
                <a:solidFill>
                  <a:srgbClr val="0070C0"/>
                </a:solidFill>
                <a:latin typeface="Times New Roman" pitchFamily="18" charset="0"/>
                <a:cs typeface="Times New Roman" pitchFamily="18" charset="0"/>
              </a:rPr>
              <a:t>Requirements specification</a:t>
            </a:r>
          </a:p>
          <a:p>
            <a:pPr algn="just" fontAlgn="base"/>
            <a:r>
              <a:rPr lang="en-US" dirty="0">
                <a:solidFill>
                  <a:srgbClr val="0070C0"/>
                </a:solidFill>
                <a:latin typeface="Times New Roman" pitchFamily="18" charset="0"/>
                <a:cs typeface="Times New Roman" pitchFamily="18" charset="0"/>
              </a:rPr>
              <a:t>Requirements verification and validation</a:t>
            </a:r>
          </a:p>
          <a:p>
            <a:pPr algn="just" fontAlgn="base"/>
            <a:r>
              <a:rPr lang="en-US" dirty="0">
                <a:solidFill>
                  <a:srgbClr val="0070C0"/>
                </a:solidFill>
                <a:latin typeface="Times New Roman" pitchFamily="18" charset="0"/>
                <a:cs typeface="Times New Roman" pitchFamily="18" charset="0"/>
              </a:rPr>
              <a:t>Requirements management</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318474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Requirement Engineering</a:t>
            </a:r>
            <a:endParaRPr lang="en-US" dirty="0"/>
          </a:p>
        </p:txBody>
      </p:sp>
      <p:sp>
        <p:nvSpPr>
          <p:cNvPr id="3" name="Content Placeholder 2"/>
          <p:cNvSpPr>
            <a:spLocks noGrp="1"/>
          </p:cNvSpPr>
          <p:nvPr>
            <p:ph sz="quarter" idx="1"/>
          </p:nvPr>
        </p:nvSpPr>
        <p:spPr/>
        <p:txBody>
          <a:bodyPr/>
          <a:lstStyle/>
          <a:p>
            <a:pPr algn="just"/>
            <a:r>
              <a:rPr lang="en-US" dirty="0">
                <a:solidFill>
                  <a:srgbClr val="0070C0"/>
                </a:solidFill>
                <a:latin typeface="Times New Roman" pitchFamily="18" charset="0"/>
                <a:cs typeface="Times New Roman" pitchFamily="18" charset="0"/>
              </a:rPr>
              <a:t>Requirements elicitation</a:t>
            </a:r>
          </a:p>
          <a:p>
            <a:pPr algn="just"/>
            <a:r>
              <a:rPr lang="en-US" dirty="0">
                <a:latin typeface="Times New Roman" pitchFamily="18" charset="0"/>
                <a:cs typeface="Times New Roman" pitchFamily="18" charset="0"/>
              </a:rPr>
              <a:t>It is related to the various ways used to gain knowledge about the project domain and requirements. The various sources of domain knowledge include customers, business manuals, the existing software of same type, standards and other stakeholders of the project.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The techniques used for requirements elicitation include interviews, brainstorming, task analysis, Delphi technique, prototyping, etc.</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503289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latin typeface="Times New Roman" pitchFamily="18" charset="0"/>
                <a:cs typeface="Times New Roman" pitchFamily="18" charset="0"/>
              </a:rPr>
              <a:t>Today’s Outline:</a:t>
            </a:r>
            <a:endParaRPr lang="en-US" sz="44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IN" sz="3200" b="1" dirty="0" smtClean="0">
                <a:latin typeface="Times New Roman" pitchFamily="18" charset="0"/>
                <a:cs typeface="Times New Roman" pitchFamily="18" charset="0"/>
              </a:rPr>
              <a:t>Requirement Engineering: </a:t>
            </a:r>
          </a:p>
          <a:p>
            <a:pPr algn="just">
              <a:buFont typeface="Wingdings" pitchFamily="2" charset="2"/>
              <a:buChar char="Ø"/>
            </a:pPr>
            <a:r>
              <a:rPr lang="en-IN" sz="3600" dirty="0" smtClean="0">
                <a:latin typeface="Times New Roman" pitchFamily="18" charset="0"/>
                <a:cs typeface="Times New Roman" pitchFamily="18" charset="0"/>
              </a:rPr>
              <a:t>Requirement Engineering Tasks</a:t>
            </a:r>
          </a:p>
          <a:p>
            <a:pPr algn="just">
              <a:buFont typeface="Wingdings" pitchFamily="2" charset="2"/>
              <a:buChar char="Ø"/>
            </a:pPr>
            <a:r>
              <a:rPr lang="en-IN" sz="3600" dirty="0" smtClean="0">
                <a:latin typeface="Times New Roman" pitchFamily="18" charset="0"/>
                <a:cs typeface="Times New Roman" pitchFamily="18" charset="0"/>
              </a:rPr>
              <a:t>Initiating Requirement</a:t>
            </a:r>
          </a:p>
          <a:p>
            <a:pPr algn="just">
              <a:buFont typeface="Wingdings" pitchFamily="2" charset="2"/>
              <a:buChar char="Ø"/>
            </a:pPr>
            <a:r>
              <a:rPr lang="en-IN" sz="3600" dirty="0" smtClean="0">
                <a:latin typeface="Times New Roman" pitchFamily="18" charset="0"/>
                <a:cs typeface="Times New Roman" pitchFamily="18" charset="0"/>
              </a:rPr>
              <a:t>Engineering Process</a:t>
            </a:r>
          </a:p>
          <a:p>
            <a:pPr algn="just">
              <a:buFont typeface="Wingdings" pitchFamily="2" charset="2"/>
              <a:buChar char="Ø"/>
            </a:pPr>
            <a:r>
              <a:rPr lang="en-IN" sz="3600" dirty="0" smtClean="0">
                <a:latin typeface="Times New Roman" pitchFamily="18" charset="0"/>
                <a:cs typeface="Times New Roman" pitchFamily="18" charset="0"/>
              </a:rPr>
              <a:t>Eliciting Requirements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912761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99872"/>
            <a:ext cx="8534400" cy="758952"/>
          </a:xfrm>
        </p:spPr>
        <p:txBody>
          <a:bodyPr>
            <a:normAutofit fontScale="90000"/>
          </a:bodyPr>
          <a:lstStyle/>
          <a:p>
            <a:r>
              <a:rPr lang="en-US" dirty="0" smtClean="0">
                <a:solidFill>
                  <a:srgbClr val="0070C0"/>
                </a:solidFill>
                <a:latin typeface="Times New Roman" pitchFamily="18" charset="0"/>
                <a:cs typeface="Times New Roman" pitchFamily="18" charset="0"/>
              </a:rPr>
              <a:t/>
            </a:r>
            <a:br>
              <a:rPr lang="en-US" dirty="0" smtClean="0">
                <a:solidFill>
                  <a:srgbClr val="0070C0"/>
                </a:solidFill>
                <a:latin typeface="Times New Roman" pitchFamily="18" charset="0"/>
                <a:cs typeface="Times New Roman" pitchFamily="18" charset="0"/>
              </a:rPr>
            </a:br>
            <a:r>
              <a:rPr lang="en-US" dirty="0">
                <a:solidFill>
                  <a:srgbClr val="0070C0"/>
                </a:solidFill>
                <a:latin typeface="Times New Roman" pitchFamily="18" charset="0"/>
                <a:cs typeface="Times New Roman" pitchFamily="18" charset="0"/>
              </a:rPr>
              <a:t/>
            </a:r>
            <a:br>
              <a:rPr lang="en-US" dirty="0">
                <a:solidFill>
                  <a:srgbClr val="0070C0"/>
                </a:solidFill>
                <a:latin typeface="Times New Roman" pitchFamily="18" charset="0"/>
                <a:cs typeface="Times New Roman" pitchFamily="18" charset="0"/>
              </a:rPr>
            </a:br>
            <a:r>
              <a:rPr lang="en-US" dirty="0" smtClean="0">
                <a:solidFill>
                  <a:srgbClr val="0070C0"/>
                </a:solidFill>
                <a:latin typeface="Times New Roman" pitchFamily="18" charset="0"/>
                <a:cs typeface="Times New Roman" pitchFamily="18" charset="0"/>
              </a:rPr>
              <a:t/>
            </a:r>
            <a:br>
              <a:rPr lang="en-US" dirty="0" smtClean="0">
                <a:solidFill>
                  <a:srgbClr val="0070C0"/>
                </a:solidFill>
                <a:latin typeface="Times New Roman" pitchFamily="18" charset="0"/>
                <a:cs typeface="Times New Roman" pitchFamily="18" charset="0"/>
              </a:rPr>
            </a:br>
            <a:r>
              <a:rPr lang="en-US" dirty="0" smtClean="0">
                <a:solidFill>
                  <a:srgbClr val="0070C0"/>
                </a:solidFill>
                <a:latin typeface="Times New Roman" pitchFamily="18" charset="0"/>
                <a:cs typeface="Times New Roman" pitchFamily="18" charset="0"/>
              </a:rPr>
              <a:t/>
            </a:r>
            <a:br>
              <a:rPr lang="en-US" dirty="0" smtClean="0">
                <a:solidFill>
                  <a:srgbClr val="0070C0"/>
                </a:solidFill>
                <a:latin typeface="Times New Roman" pitchFamily="18" charset="0"/>
                <a:cs typeface="Times New Roman" pitchFamily="18" charset="0"/>
              </a:rPr>
            </a:br>
            <a:r>
              <a:rPr lang="en-US" dirty="0">
                <a:solidFill>
                  <a:srgbClr val="0070C0"/>
                </a:solidFill>
                <a:latin typeface="Times New Roman" pitchFamily="18" charset="0"/>
                <a:cs typeface="Times New Roman" pitchFamily="18" charset="0"/>
              </a:rPr>
              <a:t/>
            </a:r>
            <a:br>
              <a:rPr lang="en-US" dirty="0">
                <a:solidFill>
                  <a:srgbClr val="0070C0"/>
                </a:solidFill>
                <a:latin typeface="Times New Roman" pitchFamily="18" charset="0"/>
                <a:cs typeface="Times New Roman" pitchFamily="18" charset="0"/>
              </a:rPr>
            </a:br>
            <a:r>
              <a:rPr lang="en-US" dirty="0" smtClean="0">
                <a:solidFill>
                  <a:srgbClr val="0070C0"/>
                </a:solidFill>
                <a:latin typeface="Times New Roman" pitchFamily="18" charset="0"/>
                <a:cs typeface="Times New Roman" pitchFamily="18" charset="0"/>
              </a:rPr>
              <a:t>Requirements elicitation</a:t>
            </a:r>
            <a:r>
              <a:rPr lang="en-US" dirty="0">
                <a:solidFill>
                  <a:srgbClr val="0070C0"/>
                </a:solidFill>
                <a:latin typeface="Times New Roman" pitchFamily="18" charset="0"/>
                <a:cs typeface="Times New Roman" pitchFamily="18" charset="0"/>
              </a:rPr>
              <a:t/>
            </a:r>
            <a:br>
              <a:rPr lang="en-US" dirty="0">
                <a:solidFill>
                  <a:srgbClr val="0070C0"/>
                </a:solidFill>
                <a:latin typeface="Times New Roman" pitchFamily="18" charset="0"/>
                <a:cs typeface="Times New Roman" pitchFamily="18" charset="0"/>
              </a:rPr>
            </a:br>
            <a:endParaRPr lang="en-IN" dirty="0"/>
          </a:p>
        </p:txBody>
      </p:sp>
      <p:sp>
        <p:nvSpPr>
          <p:cNvPr id="3" name="Content Placeholder 2"/>
          <p:cNvSpPr>
            <a:spLocks noGrp="1"/>
          </p:cNvSpPr>
          <p:nvPr>
            <p:ph sz="quarter" idx="1"/>
          </p:nvPr>
        </p:nvSpPr>
        <p:spPr/>
        <p:txBody>
          <a:bodyPr>
            <a:normAutofit fontScale="77500" lnSpcReduction="20000"/>
          </a:bodyPr>
          <a:lstStyle/>
          <a:p>
            <a:pPr fontAlgn="base"/>
            <a:r>
              <a:rPr lang="en-US" dirty="0"/>
              <a:t>There are several techniques that can be used to elicit requirements, including:</a:t>
            </a:r>
          </a:p>
          <a:p>
            <a:pPr fontAlgn="base"/>
            <a:r>
              <a:rPr lang="en-US" b="1" dirty="0"/>
              <a:t>Interviews</a:t>
            </a:r>
            <a:r>
              <a:rPr lang="en-US" dirty="0"/>
              <a:t>: These are one-on-one conversations with stakeholders to gather information about their needs and expectations.</a:t>
            </a:r>
          </a:p>
          <a:p>
            <a:pPr fontAlgn="base"/>
            <a:r>
              <a:rPr lang="en-US" b="1" dirty="0"/>
              <a:t>Surveys</a:t>
            </a:r>
            <a:r>
              <a:rPr lang="en-US" dirty="0"/>
              <a:t>: These are questionnaires that are distributed to stakeholders to gather information about their needs and expectations.</a:t>
            </a:r>
          </a:p>
          <a:p>
            <a:pPr fontAlgn="base"/>
            <a:r>
              <a:rPr lang="en-US" b="1" dirty="0"/>
              <a:t>Focus Groups</a:t>
            </a:r>
            <a:r>
              <a:rPr lang="en-US" dirty="0"/>
              <a:t>: These are small groups of stakeholders who are brought together to discuss their needs and expectations for the software system.</a:t>
            </a:r>
          </a:p>
          <a:p>
            <a:pPr fontAlgn="base"/>
            <a:r>
              <a:rPr lang="en-US" b="1" dirty="0"/>
              <a:t>Observation</a:t>
            </a:r>
            <a:r>
              <a:rPr lang="en-US" dirty="0"/>
              <a:t>: This technique involves observing the stakeholders in their work environment to gather information about their needs and expectations.</a:t>
            </a:r>
          </a:p>
          <a:p>
            <a:pPr fontAlgn="base"/>
            <a:r>
              <a:rPr lang="en-US" b="1" dirty="0"/>
              <a:t>Prototyping</a:t>
            </a:r>
            <a:r>
              <a:rPr lang="en-US" dirty="0"/>
              <a:t>: This technique involves creating a working model of the software system, which can be used to gather feedback from stakeholders and to validate requirements.</a:t>
            </a:r>
          </a:p>
          <a:p>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5647888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itchFamily="18" charset="0"/>
                <a:cs typeface="Times New Roman" pitchFamily="18" charset="0"/>
              </a:rPr>
              <a:t>Requirement Engineering</a:t>
            </a:r>
            <a:endParaRPr lang="en-US" dirty="0"/>
          </a:p>
        </p:txBody>
      </p:sp>
      <p:sp>
        <p:nvSpPr>
          <p:cNvPr id="3" name="Content Placeholder 2"/>
          <p:cNvSpPr>
            <a:spLocks noGrp="1"/>
          </p:cNvSpPr>
          <p:nvPr>
            <p:ph sz="quarter" idx="1"/>
          </p:nvPr>
        </p:nvSpPr>
        <p:spPr/>
        <p:txBody>
          <a:bodyPr/>
          <a:lstStyle/>
          <a:p>
            <a:r>
              <a:rPr lang="en-US" b="1" dirty="0">
                <a:latin typeface="Times New Roman" pitchFamily="18" charset="0"/>
                <a:cs typeface="Times New Roman" pitchFamily="18" charset="0"/>
              </a:rPr>
              <a:t>Requirements specification: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This activity is used to produce formal software requirement models. All the requirements including the functional as well as the non-functional requirements and the constraints are specified by these models in totality. During specification, more knowledge about the problem may be required which can again trigger the elicitation process.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77765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Requirements specification</a:t>
            </a:r>
            <a:endParaRPr lang="en-IN" dirty="0"/>
          </a:p>
        </p:txBody>
      </p:sp>
      <p:sp>
        <p:nvSpPr>
          <p:cNvPr id="3" name="Content Placeholder 2"/>
          <p:cNvSpPr>
            <a:spLocks noGrp="1"/>
          </p:cNvSpPr>
          <p:nvPr>
            <p:ph sz="quarter" idx="1"/>
          </p:nvPr>
        </p:nvSpPr>
        <p:spPr/>
        <p:txBody>
          <a:bodyPr>
            <a:normAutofit fontScale="77500" lnSpcReduction="20000"/>
          </a:bodyPr>
          <a:lstStyle/>
          <a:p>
            <a:pPr algn="just" fontAlgn="base"/>
            <a:r>
              <a:rPr lang="en-US" b="1" dirty="0"/>
              <a:t>There are several types of requirements that are commonly specified in this step, including:</a:t>
            </a:r>
            <a:endParaRPr lang="en-US" dirty="0"/>
          </a:p>
          <a:p>
            <a:pPr algn="just" fontAlgn="base"/>
            <a:r>
              <a:rPr lang="en-US" b="1" dirty="0"/>
              <a:t>Functional Requirements:</a:t>
            </a:r>
            <a:r>
              <a:rPr lang="en-US" dirty="0"/>
              <a:t> These describe what the software system should do. They specify the functionality that the system must provide, such as input validation, data storage, and user interface.</a:t>
            </a:r>
          </a:p>
          <a:p>
            <a:pPr algn="just" fontAlgn="base"/>
            <a:r>
              <a:rPr lang="en-US" b="1" dirty="0"/>
              <a:t>Non-Functional Requirements</a:t>
            </a:r>
            <a:r>
              <a:rPr lang="en-US" dirty="0"/>
              <a:t>: These describe how well the software system should do it. They specify the quality attributes of the system, such as performance, reliability, usability, and security.</a:t>
            </a:r>
          </a:p>
          <a:p>
            <a:pPr algn="just" fontAlgn="base"/>
            <a:r>
              <a:rPr lang="en-US" b="1" dirty="0"/>
              <a:t>Constraints: </a:t>
            </a:r>
            <a:r>
              <a:rPr lang="en-US" dirty="0"/>
              <a:t>These describe any limitations or restrictions that must be considered when developing the software system.</a:t>
            </a:r>
          </a:p>
          <a:p>
            <a:pPr algn="just" fontAlgn="base"/>
            <a:r>
              <a:rPr lang="en-US" b="1" dirty="0"/>
              <a:t>Acceptance Criteria</a:t>
            </a:r>
            <a:r>
              <a:rPr lang="en-US" dirty="0"/>
              <a:t>: These describe the conditions that must be met for the software system to be considered complete and ready for release.</a:t>
            </a:r>
          </a:p>
          <a:p>
            <a:pPr algn="just"/>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4043852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Requirement Engineering</a:t>
            </a:r>
            <a:endParaRPr lang="en-US" dirty="0"/>
          </a:p>
        </p:txBody>
      </p:sp>
      <p:sp>
        <p:nvSpPr>
          <p:cNvPr id="3" name="Content Placeholder 2"/>
          <p:cNvSpPr>
            <a:spLocks noGrp="1"/>
          </p:cNvSpPr>
          <p:nvPr>
            <p:ph sz="quarter" idx="1"/>
          </p:nvPr>
        </p:nvSpPr>
        <p:spPr/>
        <p:txBody>
          <a:bodyPr>
            <a:normAutofit/>
          </a:bodyPr>
          <a:lstStyle/>
          <a:p>
            <a:pPr algn="just"/>
            <a:r>
              <a:rPr lang="en-US" b="1" dirty="0">
                <a:latin typeface="Times New Roman" pitchFamily="18" charset="0"/>
                <a:cs typeface="Times New Roman" pitchFamily="18" charset="0"/>
              </a:rPr>
              <a:t>Requirements verification and validation</a:t>
            </a:r>
            <a:r>
              <a:rPr lang="en-US" b="1" dirty="0" smtClean="0">
                <a:latin typeface="Times New Roman" pitchFamily="18" charset="0"/>
                <a:cs typeface="Times New Roman" pitchFamily="18" charset="0"/>
              </a:rPr>
              <a:t>:</a:t>
            </a:r>
          </a:p>
          <a:p>
            <a:pPr algn="just"/>
            <a:r>
              <a:rPr lang="en-US" b="1" dirty="0">
                <a:latin typeface="Times New Roman" pitchFamily="18" charset="0"/>
                <a:cs typeface="Times New Roman" pitchFamily="18" charset="0"/>
              </a:rPr>
              <a:t>Verification:</a:t>
            </a:r>
            <a:r>
              <a:rPr lang="en-US" dirty="0">
                <a:latin typeface="Times New Roman" pitchFamily="18" charset="0"/>
                <a:cs typeface="Times New Roman" pitchFamily="18" charset="0"/>
              </a:rPr>
              <a:t> It refers to the set of tasks that ensures that the software correctly implements a specific function.</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Validation:</a:t>
            </a:r>
            <a:r>
              <a:rPr lang="en-US" dirty="0">
                <a:latin typeface="Times New Roman" pitchFamily="18" charset="0"/>
                <a:cs typeface="Times New Roman" pitchFamily="18" charset="0"/>
              </a:rPr>
              <a:t> It refers to a different set of tasks that ensures that the software that has been built is traceable to customer requirements</a:t>
            </a:r>
            <a:r>
              <a:rPr lang="en-US" dirty="0" smtClean="0">
                <a:latin typeface="Times New Roman" pitchFamily="18" charset="0"/>
                <a:cs typeface="Times New Roman" pitchFamily="18" charset="0"/>
              </a:rPr>
              <a:t>.</a:t>
            </a:r>
          </a:p>
          <a:p>
            <a:pPr algn="just"/>
            <a:r>
              <a:rPr lang="en-US" dirty="0"/>
              <a:t>It’s important to note that V&amp;V is not a one-time process, but it should be integrated and continue throughout the software development process and even in the maintenance stage.</a:t>
            </a:r>
            <a:endParaRPr lang="en-US" dirty="0" smtClean="0">
              <a:latin typeface="Times New Roman" pitchFamily="18" charset="0"/>
              <a:cs typeface="Times New Roman" pitchFamily="18" charset="0"/>
            </a:endParaRP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366089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Requirements management</a:t>
            </a:r>
            <a:r>
              <a:rPr lang="en-US" b="1" dirty="0" smtClean="0">
                <a:latin typeface="Times New Roman" pitchFamily="18" charset="0"/>
                <a:cs typeface="Times New Roman" pitchFamily="18" charset="0"/>
              </a:rPr>
              <a:t>:</a:t>
            </a:r>
            <a:endParaRPr lang="en-IN" dirty="0"/>
          </a:p>
        </p:txBody>
      </p:sp>
      <p:sp>
        <p:nvSpPr>
          <p:cNvPr id="3" name="Content Placeholder 2"/>
          <p:cNvSpPr>
            <a:spLocks noGrp="1"/>
          </p:cNvSpPr>
          <p:nvPr>
            <p:ph sz="quarter" idx="1"/>
          </p:nvPr>
        </p:nvSpPr>
        <p:spPr/>
        <p:txBody>
          <a:bodyPr/>
          <a:lstStyle/>
          <a:p>
            <a:r>
              <a:rPr lang="en-US" b="1" dirty="0">
                <a:latin typeface="Times New Roman" pitchFamily="18" charset="0"/>
                <a:cs typeface="Times New Roman" pitchFamily="18" charset="0"/>
              </a:rPr>
              <a:t>Requirements management</a:t>
            </a:r>
            <a:r>
              <a:rPr lang="en-US" b="1"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Requirement management is the process of analyzing, documenting, tracking, prioritizing and agreeing on the requirement and controlling the communication to relevant stakeholders. This stage takes care of the changing nature of requirements. It should be ensured that the SRS is as modifiable as possible so as to incorporate changes in requirements specified by the end users at later stages too. </a:t>
            </a:r>
          </a:p>
          <a:p>
            <a:endParaRPr lang="en-US" b="1" dirty="0">
              <a:latin typeface="Times New Roman" pitchFamily="18" charset="0"/>
              <a:cs typeface="Times New Roman" pitchFamily="18" charset="0"/>
            </a:endParaRPr>
          </a:p>
          <a:p>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721499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Requirements management</a:t>
            </a:r>
            <a:r>
              <a:rPr lang="en-US" b="1" dirty="0" smtClean="0">
                <a:latin typeface="Times New Roman" pitchFamily="18" charset="0"/>
                <a:cs typeface="Times New Roman" pitchFamily="18" charset="0"/>
              </a:rPr>
              <a:t>:</a:t>
            </a:r>
            <a:endParaRPr lang="en-IN" dirty="0"/>
          </a:p>
        </p:txBody>
      </p:sp>
      <p:sp>
        <p:nvSpPr>
          <p:cNvPr id="3" name="Content Placeholder 2"/>
          <p:cNvSpPr>
            <a:spLocks noGrp="1"/>
          </p:cNvSpPr>
          <p:nvPr>
            <p:ph sz="quarter" idx="1"/>
          </p:nvPr>
        </p:nvSpPr>
        <p:spPr/>
        <p:txBody>
          <a:bodyPr>
            <a:normAutofit fontScale="77500" lnSpcReduction="20000"/>
          </a:bodyPr>
          <a:lstStyle/>
          <a:p>
            <a:r>
              <a:rPr lang="en-US" b="1" dirty="0">
                <a:latin typeface="Times New Roman" pitchFamily="18" charset="0"/>
                <a:cs typeface="Times New Roman" pitchFamily="18" charset="0"/>
              </a:rPr>
              <a:t>Requirements management</a:t>
            </a:r>
            <a:r>
              <a:rPr lang="en-US" b="1" dirty="0" smtClean="0">
                <a:latin typeface="Times New Roman" pitchFamily="18" charset="0"/>
                <a:cs typeface="Times New Roman" pitchFamily="18" charset="0"/>
              </a:rPr>
              <a:t>:</a:t>
            </a:r>
          </a:p>
          <a:p>
            <a:pPr fontAlgn="base"/>
            <a:r>
              <a:rPr lang="en-US" dirty="0">
                <a:latin typeface="Times New Roman" panose="02020603050405020304" pitchFamily="18" charset="0"/>
                <a:cs typeface="Times New Roman" panose="02020603050405020304" pitchFamily="18" charset="0"/>
              </a:rPr>
              <a:t>There are several key activities that are involved in requirements management, including:</a:t>
            </a:r>
          </a:p>
          <a:p>
            <a:pPr fontAlgn="base"/>
            <a:r>
              <a:rPr lang="en-US" b="1" dirty="0">
                <a:latin typeface="Times New Roman" panose="02020603050405020304" pitchFamily="18" charset="0"/>
                <a:cs typeface="Times New Roman" panose="02020603050405020304" pitchFamily="18" charset="0"/>
              </a:rPr>
              <a:t>Tracking and controlling changes:</a:t>
            </a:r>
            <a:r>
              <a:rPr lang="en-US" dirty="0">
                <a:latin typeface="Times New Roman" panose="02020603050405020304" pitchFamily="18" charset="0"/>
                <a:cs typeface="Times New Roman" panose="02020603050405020304" pitchFamily="18" charset="0"/>
              </a:rPr>
              <a:t> This involves monitoring and controlling changes to the requirements throughout the development process, including identifying the source of the change, assessing the impact of the change, and approving or rejecting the change.</a:t>
            </a:r>
          </a:p>
          <a:p>
            <a:pPr fontAlgn="base"/>
            <a:r>
              <a:rPr lang="en-US" b="1" dirty="0">
                <a:latin typeface="Times New Roman" panose="02020603050405020304" pitchFamily="18" charset="0"/>
                <a:cs typeface="Times New Roman" panose="02020603050405020304" pitchFamily="18" charset="0"/>
              </a:rPr>
              <a:t>Version control</a:t>
            </a:r>
            <a:r>
              <a:rPr lang="en-US" dirty="0">
                <a:latin typeface="Times New Roman" panose="02020603050405020304" pitchFamily="18" charset="0"/>
                <a:cs typeface="Times New Roman" panose="02020603050405020304" pitchFamily="18" charset="0"/>
              </a:rPr>
              <a:t>: This involves keeping track of different versions of the requirements document and other related artifacts.</a:t>
            </a:r>
          </a:p>
          <a:p>
            <a:pPr fontAlgn="base"/>
            <a:r>
              <a:rPr lang="en-US" b="1" dirty="0">
                <a:latin typeface="Times New Roman" panose="02020603050405020304" pitchFamily="18" charset="0"/>
                <a:cs typeface="Times New Roman" panose="02020603050405020304" pitchFamily="18" charset="0"/>
              </a:rPr>
              <a:t>Traceability</a:t>
            </a:r>
            <a:r>
              <a:rPr lang="en-US" dirty="0">
                <a:latin typeface="Times New Roman" panose="02020603050405020304" pitchFamily="18" charset="0"/>
                <a:cs typeface="Times New Roman" panose="02020603050405020304" pitchFamily="18" charset="0"/>
              </a:rPr>
              <a:t>: This involves linking the requirements to other elements of the development process, such as design, testing, and validation.</a:t>
            </a:r>
          </a:p>
          <a:p>
            <a:pPr fontAlgn="base"/>
            <a:r>
              <a:rPr lang="en-US" b="1" dirty="0">
                <a:latin typeface="Times New Roman" panose="02020603050405020304" pitchFamily="18" charset="0"/>
                <a:cs typeface="Times New Roman" panose="02020603050405020304" pitchFamily="18" charset="0"/>
              </a:rPr>
              <a:t>Communication: </a:t>
            </a:r>
            <a:r>
              <a:rPr lang="en-US" dirty="0">
                <a:latin typeface="Times New Roman" panose="02020603050405020304" pitchFamily="18" charset="0"/>
                <a:cs typeface="Times New Roman" panose="02020603050405020304" pitchFamily="18" charset="0"/>
              </a:rPr>
              <a:t>This involves ensuring that the requirements are communicated effectively to all stakeholders and that any changes or issues are addressed in a timely manner.</a:t>
            </a:r>
          </a:p>
          <a:p>
            <a:pPr fontAlgn="base"/>
            <a:r>
              <a:rPr lang="en-US" b="1" dirty="0">
                <a:latin typeface="Times New Roman" panose="02020603050405020304" pitchFamily="18" charset="0"/>
                <a:cs typeface="Times New Roman" panose="02020603050405020304" pitchFamily="18" charset="0"/>
              </a:rPr>
              <a:t>Monitoring and reporting</a:t>
            </a:r>
            <a:r>
              <a:rPr lang="en-US" dirty="0">
                <a:latin typeface="Times New Roman" panose="02020603050405020304" pitchFamily="18" charset="0"/>
                <a:cs typeface="Times New Roman" panose="02020603050405020304" pitchFamily="18" charset="0"/>
              </a:rPr>
              <a:t>: This involves monitoring the progress of the development process and reporting on the status of the requirements.</a:t>
            </a:r>
          </a:p>
          <a:p>
            <a:endParaRPr lang="en-US" b="1" dirty="0">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231364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         Requirement </a:t>
            </a:r>
            <a:r>
              <a:rPr lang="en-US" sz="3200" b="1" dirty="0">
                <a:latin typeface="Times New Roman" pitchFamily="18" charset="0"/>
                <a:cs typeface="Times New Roman" pitchFamily="18" charset="0"/>
              </a:rPr>
              <a:t>Engineering Process</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Requirement Engineering Process</a:t>
            </a:r>
          </a:p>
          <a:p>
            <a:pPr marL="0" indent="0">
              <a:buNone/>
            </a:pPr>
            <a:r>
              <a:rPr lang="en-US" dirty="0">
                <a:latin typeface="Times New Roman" pitchFamily="18" charset="0"/>
                <a:cs typeface="Times New Roman" pitchFamily="18" charset="0"/>
              </a:rPr>
              <a:t>It is a four step process, which includes –</a:t>
            </a:r>
          </a:p>
          <a:p>
            <a:r>
              <a:rPr lang="en-US" dirty="0">
                <a:latin typeface="Times New Roman" pitchFamily="18" charset="0"/>
                <a:cs typeface="Times New Roman" pitchFamily="18" charset="0"/>
              </a:rPr>
              <a:t>Feasibility Study</a:t>
            </a:r>
          </a:p>
          <a:p>
            <a:r>
              <a:rPr lang="en-US" dirty="0">
                <a:latin typeface="Times New Roman" pitchFamily="18" charset="0"/>
                <a:cs typeface="Times New Roman" pitchFamily="18" charset="0"/>
              </a:rPr>
              <a:t>Requirement Gathering</a:t>
            </a:r>
          </a:p>
          <a:p>
            <a:r>
              <a:rPr lang="en-US" dirty="0">
                <a:latin typeface="Times New Roman" pitchFamily="18" charset="0"/>
                <a:cs typeface="Times New Roman" pitchFamily="18" charset="0"/>
              </a:rPr>
              <a:t>Software Requirement Specification</a:t>
            </a:r>
          </a:p>
          <a:p>
            <a:r>
              <a:rPr lang="en-US" dirty="0">
                <a:latin typeface="Times New Roman" pitchFamily="18" charset="0"/>
                <a:cs typeface="Times New Roman" pitchFamily="18" charset="0"/>
              </a:rPr>
              <a:t>Software Requirement Validation</a:t>
            </a:r>
          </a:p>
          <a:p>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402394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             </a:t>
            </a:r>
            <a:r>
              <a:rPr lang="en-US" sz="3200" b="1" dirty="0" smtClean="0"/>
              <a:t>Requirement </a:t>
            </a:r>
            <a:r>
              <a:rPr lang="en-US" sz="3200" b="1" dirty="0"/>
              <a:t>Engineering Process</a:t>
            </a:r>
          </a:p>
        </p:txBody>
      </p:sp>
      <p:sp>
        <p:nvSpPr>
          <p:cNvPr id="3" name="Content Placeholder 2"/>
          <p:cNvSpPr>
            <a:spLocks noGrp="1"/>
          </p:cNvSpPr>
          <p:nvPr>
            <p:ph sz="quarter" idx="1"/>
          </p:nvPr>
        </p:nvSpPr>
        <p:spPr>
          <a:xfrm>
            <a:off x="152400" y="1295400"/>
            <a:ext cx="8839200" cy="5410200"/>
          </a:xfrm>
        </p:spPr>
        <p:txBody>
          <a:bodyPr>
            <a:noAutofit/>
          </a:bodyPr>
          <a:lstStyle/>
          <a:p>
            <a:pPr algn="just"/>
            <a:r>
              <a:rPr lang="en-US" sz="2300" dirty="0">
                <a:solidFill>
                  <a:srgbClr val="0070C0"/>
                </a:solidFill>
                <a:latin typeface="Times New Roman" pitchFamily="18" charset="0"/>
                <a:cs typeface="Times New Roman" pitchFamily="18" charset="0"/>
              </a:rPr>
              <a:t>Feasibility study</a:t>
            </a:r>
          </a:p>
          <a:p>
            <a:pPr algn="just"/>
            <a:r>
              <a:rPr lang="en-US" sz="2300" dirty="0">
                <a:latin typeface="Times New Roman" pitchFamily="18" charset="0"/>
                <a:cs typeface="Times New Roman" pitchFamily="18" charset="0"/>
              </a:rPr>
              <a:t>When the client approaches the organization for getting the desired product developed, it comes up with rough idea about what all functions the software must perform and which all features are expected from the software.</a:t>
            </a:r>
          </a:p>
          <a:p>
            <a:pPr algn="just"/>
            <a:r>
              <a:rPr lang="en-US" sz="2300" dirty="0">
                <a:latin typeface="Times New Roman" pitchFamily="18" charset="0"/>
                <a:cs typeface="Times New Roman" pitchFamily="18" charset="0"/>
              </a:rPr>
              <a:t>This feasibility study is focused towards goal of the organization. This study analyzes whether the software product can be practically materialized in terms of implementation, contribution of project to organization, cost constraints and as per values and objectives of the organization. It explores technical aspects of the project and product such as usability, maintainability, productivity and integration ability.</a:t>
            </a:r>
          </a:p>
          <a:p>
            <a:pPr algn="just"/>
            <a:r>
              <a:rPr lang="en-US" sz="2300" dirty="0">
                <a:latin typeface="Times New Roman" pitchFamily="18" charset="0"/>
                <a:cs typeface="Times New Roman" pitchFamily="18" charset="0"/>
              </a:rPr>
              <a:t>The output of this phase should be a feasibility study report that should contain adequate comments and recommendations for management about whether or not the project should be undertaken.</a:t>
            </a:r>
          </a:p>
          <a:p>
            <a:pPr algn="just"/>
            <a:endParaRPr lang="en-US" sz="23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36996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Requirement Engineering Process</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b="1" dirty="0">
                <a:solidFill>
                  <a:srgbClr val="0070C0"/>
                </a:solidFill>
                <a:latin typeface="Times New Roman" pitchFamily="18" charset="0"/>
                <a:cs typeface="Times New Roman" pitchFamily="18" charset="0"/>
              </a:rPr>
              <a:t>Requirement Gathering</a:t>
            </a:r>
          </a:p>
          <a:p>
            <a:pPr algn="just"/>
            <a:r>
              <a:rPr lang="en-US" dirty="0">
                <a:latin typeface="Times New Roman" pitchFamily="18" charset="0"/>
                <a:cs typeface="Times New Roman" pitchFamily="18" charset="0"/>
              </a:rPr>
              <a:t>If the feasibility report is positive towards undertaking the project, next phase starts with gathering requirements from the user. Analysts and engineers communicate with the client and end-users to know their ideas on what the software should provide and which features they want the software to include.</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0823729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             Requirement </a:t>
            </a:r>
            <a:r>
              <a:rPr lang="en-US" sz="3600" b="1" dirty="0">
                <a:latin typeface="Times New Roman" pitchFamily="18" charset="0"/>
                <a:cs typeface="Times New Roman" pitchFamily="18" charset="0"/>
              </a:rPr>
              <a:t>Engineering Process</a:t>
            </a:r>
            <a:endParaRPr lang="en-US" b="1" dirty="0"/>
          </a:p>
        </p:txBody>
      </p:sp>
      <p:sp>
        <p:nvSpPr>
          <p:cNvPr id="3" name="Content Placeholder 2"/>
          <p:cNvSpPr>
            <a:spLocks noGrp="1"/>
          </p:cNvSpPr>
          <p:nvPr>
            <p:ph sz="quarter" idx="1"/>
          </p:nvPr>
        </p:nvSpPr>
        <p:spPr/>
        <p:txBody>
          <a:bodyPr/>
          <a:lstStyle/>
          <a:p>
            <a:pPr algn="just"/>
            <a:r>
              <a:rPr lang="en-US" b="1" dirty="0">
                <a:solidFill>
                  <a:srgbClr val="0070C0"/>
                </a:solidFill>
                <a:latin typeface="Times New Roman" pitchFamily="18" charset="0"/>
                <a:cs typeface="Times New Roman" pitchFamily="18" charset="0"/>
              </a:rPr>
              <a:t>Software Requirement Specification</a:t>
            </a:r>
          </a:p>
          <a:p>
            <a:pPr algn="just"/>
            <a:r>
              <a:rPr lang="en-US" dirty="0">
                <a:latin typeface="Times New Roman" pitchFamily="18" charset="0"/>
                <a:cs typeface="Times New Roman" pitchFamily="18" charset="0"/>
              </a:rPr>
              <a:t>SRS is a document created by system analyst after the requirements are collected from various stakeholders.</a:t>
            </a:r>
          </a:p>
          <a:p>
            <a:pPr algn="just"/>
            <a:r>
              <a:rPr lang="en-US" dirty="0">
                <a:latin typeface="Times New Roman" pitchFamily="18" charset="0"/>
                <a:cs typeface="Times New Roman" pitchFamily="18" charset="0"/>
              </a:rPr>
              <a:t>SRS defines how the intended software will interact with hardware, external interfaces, speed of operation, response time of system, portability of software across various platforms, maintainability, speed of recovery after crashing, Security, Quality, Limitations etc.</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821552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latin typeface="Times New Roman" pitchFamily="18" charset="0"/>
                <a:cs typeface="Times New Roman" pitchFamily="18" charset="0"/>
              </a:rPr>
              <a:t>Introduction:</a:t>
            </a:r>
            <a:endParaRPr lang="en-US" sz="44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IN" sz="3200" b="1" dirty="0" smtClean="0">
                <a:latin typeface="Times New Roman" pitchFamily="18" charset="0"/>
                <a:cs typeface="Times New Roman" pitchFamily="18" charset="0"/>
              </a:rPr>
              <a:t>Requirement Engineering: </a:t>
            </a:r>
          </a:p>
          <a:p>
            <a:pPr marL="0" indent="0" algn="just">
              <a:buNone/>
            </a:pPr>
            <a:r>
              <a:rPr lang="en-US" sz="2400" dirty="0">
                <a:latin typeface="Times New Roman" panose="02020603050405020304" pitchFamily="18" charset="0"/>
                <a:cs typeface="Times New Roman" panose="02020603050405020304" pitchFamily="18" charset="0"/>
              </a:rPr>
              <a:t>Requirements engineering is the process of identifying, eliciting, analyzing, specifying, validating, and managing the needs and expectations of stakeholders for a software system. The requirements engineering process is an iterative process that involves several steps, including</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b="1" dirty="0"/>
              <a:t>Requirements Elicitation: </a:t>
            </a:r>
            <a:r>
              <a:rPr lang="en-US" sz="2400" dirty="0"/>
              <a:t>This is the process of gathering information about the needs and expectations of stakeholders for the software system. This step involves interviews, surveys, focus groups, and other techniques to gather information from stakeholders.</a:t>
            </a:r>
          </a:p>
          <a:p>
            <a:pPr marL="0" indent="0" algn="just">
              <a:buNone/>
            </a:pPr>
            <a:endParaRPr lang="en-IN" sz="2400" dirty="0" smtClean="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429554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          Requirement </a:t>
            </a:r>
            <a:r>
              <a:rPr lang="en-US" sz="3200" b="1" dirty="0">
                <a:latin typeface="Times New Roman" pitchFamily="18" charset="0"/>
                <a:cs typeface="Times New Roman" pitchFamily="18" charset="0"/>
              </a:rPr>
              <a:t>Engineering Process</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b="1" dirty="0">
                <a:solidFill>
                  <a:srgbClr val="0070C0"/>
                </a:solidFill>
                <a:latin typeface="Times New Roman" pitchFamily="18" charset="0"/>
                <a:cs typeface="Times New Roman" pitchFamily="18" charset="0"/>
              </a:rPr>
              <a:t>Software Requirement Validation</a:t>
            </a:r>
          </a:p>
          <a:p>
            <a:pPr algn="just"/>
            <a:r>
              <a:rPr lang="en-US" dirty="0">
                <a:latin typeface="Times New Roman" pitchFamily="18" charset="0"/>
                <a:cs typeface="Times New Roman" pitchFamily="18" charset="0"/>
              </a:rPr>
              <a:t>After requirement specifications are developed, the requirements mentioned in this document are validated. User might ask for illegal, impractical solution or experts may interpret the requirements incorrectly. This results in huge increase in cost if not nipped in the bud. Requirements can be checked against following conditions -</a:t>
            </a:r>
          </a:p>
          <a:p>
            <a:pPr algn="just"/>
            <a:r>
              <a:rPr lang="en-US" dirty="0">
                <a:latin typeface="Times New Roman" pitchFamily="18" charset="0"/>
                <a:cs typeface="Times New Roman" pitchFamily="18" charset="0"/>
              </a:rPr>
              <a:t>If they can be practically implemented</a:t>
            </a:r>
          </a:p>
          <a:p>
            <a:pPr algn="just"/>
            <a:r>
              <a:rPr lang="en-US" dirty="0">
                <a:latin typeface="Times New Roman" pitchFamily="18" charset="0"/>
                <a:cs typeface="Times New Roman" pitchFamily="18" charset="0"/>
              </a:rPr>
              <a:t>If they are valid and as per functionality and domain of software</a:t>
            </a:r>
          </a:p>
          <a:p>
            <a:pPr algn="just"/>
            <a:r>
              <a:rPr lang="en-US" dirty="0">
                <a:latin typeface="Times New Roman" pitchFamily="18" charset="0"/>
                <a:cs typeface="Times New Roman" pitchFamily="18" charset="0"/>
              </a:rPr>
              <a:t>If there are any ambiguities</a:t>
            </a:r>
          </a:p>
          <a:p>
            <a:pPr algn="just"/>
            <a:r>
              <a:rPr lang="en-US" dirty="0">
                <a:latin typeface="Times New Roman" pitchFamily="18" charset="0"/>
                <a:cs typeface="Times New Roman" pitchFamily="18" charset="0"/>
              </a:rPr>
              <a:t>If they are complete</a:t>
            </a:r>
          </a:p>
          <a:p>
            <a:pPr algn="just"/>
            <a:r>
              <a:rPr lang="en-US" dirty="0">
                <a:latin typeface="Times New Roman" pitchFamily="18" charset="0"/>
                <a:cs typeface="Times New Roman" pitchFamily="18" charset="0"/>
              </a:rPr>
              <a:t>If they can be demonstrated</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603953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           </a:t>
            </a:r>
            <a:r>
              <a:rPr lang="en-US" sz="3200" b="1" dirty="0">
                <a:latin typeface="Times New Roman" pitchFamily="18" charset="0"/>
                <a:cs typeface="Times New Roman" pitchFamily="18" charset="0"/>
              </a:rPr>
              <a:t>Requirement Elicitation </a:t>
            </a:r>
            <a:r>
              <a:rPr lang="en-US" sz="3200" b="1" dirty="0" smtClean="0">
                <a:latin typeface="Times New Roman" pitchFamily="18" charset="0"/>
                <a:cs typeface="Times New Roman" pitchFamily="18" charset="0"/>
              </a:rPr>
              <a:t>Process</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a:t>Requirement elicitation process can be depicted using the </a:t>
            </a:r>
            <a:r>
              <a:rPr lang="en-US" dirty="0" smtClean="0"/>
              <a:t>following </a:t>
            </a:r>
            <a:r>
              <a:rPr lang="en-US" dirty="0"/>
              <a:t>diagram:</a:t>
            </a:r>
          </a:p>
          <a:p>
            <a:r>
              <a:rPr lang="en-US" dirty="0" smtClean="0"/>
              <a:t/>
            </a:r>
            <a:br>
              <a:rPr lang="en-US" dirty="0" smtClean="0"/>
            </a:br>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262312"/>
            <a:ext cx="7804424"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9879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           Requirement </a:t>
            </a:r>
            <a:r>
              <a:rPr lang="en-US" sz="3200" b="1" dirty="0">
                <a:latin typeface="Times New Roman" pitchFamily="18" charset="0"/>
                <a:cs typeface="Times New Roman" pitchFamily="18" charset="0"/>
              </a:rPr>
              <a:t>Elicitation Process</a:t>
            </a:r>
            <a:endParaRPr lang="en-US" sz="3200" dirty="0"/>
          </a:p>
        </p:txBody>
      </p:sp>
      <p:sp>
        <p:nvSpPr>
          <p:cNvPr id="3" name="Content Placeholder 2"/>
          <p:cNvSpPr>
            <a:spLocks noGrp="1"/>
          </p:cNvSpPr>
          <p:nvPr>
            <p:ph sz="quarter" idx="1"/>
          </p:nvPr>
        </p:nvSpPr>
        <p:spPr/>
        <p:txBody>
          <a:bodyPr>
            <a:normAutofit fontScale="85000" lnSpcReduction="20000"/>
          </a:bodyPr>
          <a:lstStyle/>
          <a:p>
            <a:pPr algn="just"/>
            <a:r>
              <a:rPr lang="en-US" b="1" dirty="0">
                <a:latin typeface="Times New Roman" pitchFamily="18" charset="0"/>
                <a:cs typeface="Times New Roman" pitchFamily="18" charset="0"/>
              </a:rPr>
              <a:t>Requirements gathering - </a:t>
            </a:r>
            <a:r>
              <a:rPr lang="en-US" dirty="0">
                <a:latin typeface="Times New Roman" pitchFamily="18" charset="0"/>
                <a:cs typeface="Times New Roman" pitchFamily="18" charset="0"/>
              </a:rPr>
              <a:t>The developers discuss with the client and end users and know their expectations from the software.</a:t>
            </a:r>
          </a:p>
          <a:p>
            <a:pPr algn="just"/>
            <a:r>
              <a:rPr lang="en-US" b="1" dirty="0">
                <a:latin typeface="Times New Roman" pitchFamily="18" charset="0"/>
                <a:cs typeface="Times New Roman" pitchFamily="18" charset="0"/>
              </a:rPr>
              <a:t>Organizing Requirements - </a:t>
            </a:r>
            <a:r>
              <a:rPr lang="en-US" dirty="0">
                <a:latin typeface="Times New Roman" pitchFamily="18" charset="0"/>
                <a:cs typeface="Times New Roman" pitchFamily="18" charset="0"/>
              </a:rPr>
              <a:t>The developers prioritize and arrange the requirements in order of importance, urgency and convenience.</a:t>
            </a:r>
          </a:p>
          <a:p>
            <a:pPr algn="just"/>
            <a:r>
              <a:rPr lang="en-US" b="1" dirty="0">
                <a:latin typeface="Times New Roman" pitchFamily="18" charset="0"/>
                <a:cs typeface="Times New Roman" pitchFamily="18" charset="0"/>
              </a:rPr>
              <a:t>Negotiation &amp; discussion - </a:t>
            </a:r>
            <a:r>
              <a:rPr lang="en-US" dirty="0">
                <a:latin typeface="Times New Roman" pitchFamily="18" charset="0"/>
                <a:cs typeface="Times New Roman" pitchFamily="18" charset="0"/>
              </a:rPr>
              <a:t>If requirements are ambiguous or there are some conflicts in requirements of various stakeholders, if they are, it is then negotiated and discussed with stakeholders. Requirements may then be prioritized and reasonably compromised.</a:t>
            </a:r>
          </a:p>
          <a:p>
            <a:pPr algn="just"/>
            <a:r>
              <a:rPr lang="en-US" dirty="0">
                <a:latin typeface="Times New Roman" pitchFamily="18" charset="0"/>
                <a:cs typeface="Times New Roman" pitchFamily="18" charset="0"/>
              </a:rPr>
              <a:t>The requirements come from various stakeholders. To remove the ambiguity and conflicts, they are discussed for clarity and correctness. Unrealistic requirements are compromised reasonably.</a:t>
            </a:r>
          </a:p>
          <a:p>
            <a:pPr algn="just"/>
            <a:r>
              <a:rPr lang="en-US" b="1" dirty="0">
                <a:latin typeface="Times New Roman" pitchFamily="18" charset="0"/>
                <a:cs typeface="Times New Roman" pitchFamily="18" charset="0"/>
              </a:rPr>
              <a:t>Documentation - </a:t>
            </a:r>
            <a:r>
              <a:rPr lang="en-US" dirty="0">
                <a:latin typeface="Times New Roman" pitchFamily="18" charset="0"/>
                <a:cs typeface="Times New Roman" pitchFamily="18" charset="0"/>
              </a:rPr>
              <a:t>All formal &amp; informal, functional and non-functional requirements are documented and made available for next phase processing.</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614197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          Requirement </a:t>
            </a:r>
            <a:r>
              <a:rPr lang="en-US" sz="3200" b="1" dirty="0">
                <a:latin typeface="Times New Roman" pitchFamily="18" charset="0"/>
                <a:cs typeface="Times New Roman" pitchFamily="18" charset="0"/>
              </a:rPr>
              <a:t>Elicitation </a:t>
            </a:r>
            <a:r>
              <a:rPr lang="en-US" sz="3200" b="1" dirty="0" smtClean="0">
                <a:latin typeface="Times New Roman" pitchFamily="18" charset="0"/>
                <a:cs typeface="Times New Roman" pitchFamily="18" charset="0"/>
              </a:rPr>
              <a:t>Techniques</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20000"/>
          </a:bodyPr>
          <a:lstStyle/>
          <a:p>
            <a:pPr algn="just"/>
            <a:r>
              <a:rPr lang="en-US" dirty="0">
                <a:latin typeface="Times New Roman" pitchFamily="18" charset="0"/>
                <a:cs typeface="Times New Roman" pitchFamily="18" charset="0"/>
              </a:rPr>
              <a:t>Requirements Elicitation is the process to find out the requirements for an intended software system by communicating with client, end users, system users and others who have a stake in the software system development.</a:t>
            </a:r>
          </a:p>
          <a:p>
            <a:pPr algn="just"/>
            <a:r>
              <a:rPr lang="en-US" dirty="0">
                <a:latin typeface="Times New Roman" pitchFamily="18" charset="0"/>
                <a:cs typeface="Times New Roman" pitchFamily="18" charset="0"/>
              </a:rPr>
              <a:t>There are various ways to discover </a:t>
            </a:r>
            <a:r>
              <a:rPr lang="en-US" dirty="0" smtClean="0">
                <a:latin typeface="Times New Roman" pitchFamily="18" charset="0"/>
                <a:cs typeface="Times New Roman" pitchFamily="18" charset="0"/>
              </a:rPr>
              <a:t>requirements:</a:t>
            </a:r>
          </a:p>
          <a:p>
            <a:pPr algn="just"/>
            <a:r>
              <a:rPr lang="en-US" dirty="0"/>
              <a:t>Interviews</a:t>
            </a:r>
          </a:p>
          <a:p>
            <a:pPr algn="just"/>
            <a:r>
              <a:rPr lang="en-US" dirty="0"/>
              <a:t>Surveys</a:t>
            </a:r>
          </a:p>
          <a:p>
            <a:pPr algn="just"/>
            <a:r>
              <a:rPr lang="en-US" dirty="0"/>
              <a:t>Questionnaires</a:t>
            </a:r>
          </a:p>
          <a:p>
            <a:pPr algn="just"/>
            <a:r>
              <a:rPr lang="en-US" dirty="0"/>
              <a:t>Task analysis</a:t>
            </a:r>
          </a:p>
          <a:p>
            <a:pPr algn="just"/>
            <a:r>
              <a:rPr lang="en-US" dirty="0"/>
              <a:t>Domain Analysis</a:t>
            </a:r>
          </a:p>
          <a:p>
            <a:pPr algn="just"/>
            <a:r>
              <a:rPr lang="en-US" dirty="0"/>
              <a:t>Brainstorming</a:t>
            </a:r>
          </a:p>
          <a:p>
            <a:pPr algn="just"/>
            <a:r>
              <a:rPr lang="en-US" dirty="0"/>
              <a:t>Prototyping</a:t>
            </a:r>
          </a:p>
          <a:p>
            <a:pPr algn="just"/>
            <a:r>
              <a:rPr lang="en-US" dirty="0"/>
              <a:t>Observation</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543933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Requirement Engineering </a:t>
            </a:r>
            <a:r>
              <a:rPr lang="en-IN" sz="2800" b="1" dirty="0" smtClean="0">
                <a:latin typeface="Times New Roman" panose="02020603050405020304" pitchFamily="18" charset="0"/>
                <a:cs typeface="Times New Roman" panose="02020603050405020304" pitchFamily="18" charset="0"/>
              </a:rPr>
              <a:t>Process</a:t>
            </a:r>
            <a:endParaRPr lang="en-IN" sz="2800" b="1"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1026" name="Picture 2" descr="Requirement Engine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95400"/>
            <a:ext cx="5715000"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943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        Requirement </a:t>
            </a:r>
            <a:r>
              <a:rPr lang="en-IN" sz="2800" b="1" dirty="0">
                <a:latin typeface="Times New Roman" panose="02020603050405020304" pitchFamily="18" charset="0"/>
                <a:cs typeface="Times New Roman" panose="02020603050405020304" pitchFamily="18" charset="0"/>
              </a:rPr>
              <a:t>Elicitation and Analysis</a:t>
            </a:r>
            <a:r>
              <a:rPr lang="en-IN" sz="2800" b="1" dirty="0" smtClean="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2050" name="Picture 2" descr="Requirement Engine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52" y="1375410"/>
            <a:ext cx="5984748" cy="498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700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sz="7200" dirty="0" smtClean="0">
                <a:latin typeface="Algerian" pitchFamily="82" charset="0"/>
                <a:cs typeface="Times New Roman" pitchFamily="18" charset="0"/>
              </a:rPr>
              <a:t>       </a:t>
            </a:r>
          </a:p>
          <a:p>
            <a:pPr marL="0" indent="0">
              <a:buNone/>
            </a:pPr>
            <a:r>
              <a:rPr lang="en-US" sz="7200" dirty="0">
                <a:latin typeface="Algerian" pitchFamily="82" charset="0"/>
                <a:cs typeface="Times New Roman" pitchFamily="18" charset="0"/>
              </a:rPr>
              <a:t> </a:t>
            </a:r>
            <a:r>
              <a:rPr lang="en-US" sz="7200" dirty="0" smtClean="0">
                <a:latin typeface="Algerian" pitchFamily="82" charset="0"/>
                <a:cs typeface="Times New Roman" pitchFamily="18" charset="0"/>
              </a:rPr>
              <a:t>    </a:t>
            </a:r>
            <a:r>
              <a:rPr lang="en-US" sz="7200" b="1" dirty="0" smtClean="0">
                <a:latin typeface="Algerian" pitchFamily="82" charset="0"/>
                <a:cs typeface="Times New Roman" pitchFamily="18" charset="0"/>
              </a:rPr>
              <a:t>Thank You</a:t>
            </a:r>
            <a:endParaRPr lang="en-US" sz="7200" b="1" dirty="0">
              <a:latin typeface="Algerian" pitchFamily="82"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510349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Introduction:</a:t>
            </a:r>
            <a:endParaRPr lang="en-IN" dirty="0"/>
          </a:p>
        </p:txBody>
      </p:sp>
      <p:sp>
        <p:nvSpPr>
          <p:cNvPr id="3" name="Content Placeholder 2"/>
          <p:cNvSpPr>
            <a:spLocks noGrp="1"/>
          </p:cNvSpPr>
          <p:nvPr>
            <p:ph sz="quarter" idx="1"/>
          </p:nvPr>
        </p:nvSpPr>
        <p:spPr/>
        <p:txBody>
          <a:bodyPr>
            <a:normAutofit fontScale="92500"/>
          </a:bodyPr>
          <a:lstStyle/>
          <a:p>
            <a:pPr fontAlgn="base"/>
            <a:r>
              <a:rPr lang="en-US" b="1" dirty="0"/>
              <a:t>Requirements Analysis: </a:t>
            </a:r>
            <a:r>
              <a:rPr lang="en-US" dirty="0"/>
              <a:t>This step involves analyzing the information gathered in the requirements elicitation step to identify the high-level goals and objectives of the software system. It also involves identifying any constraints or limitations that may affect the development of the software system.</a:t>
            </a:r>
          </a:p>
          <a:p>
            <a:pPr fontAlgn="base"/>
            <a:r>
              <a:rPr lang="en-US" b="1" dirty="0"/>
              <a:t>Requirements Specification: </a:t>
            </a:r>
            <a:r>
              <a:rPr lang="en-US" dirty="0"/>
              <a:t>This step involves documenting the requirements identified in the analysis step in a clear, consistent, and unambiguous manner. This step also involves prioritizing and grouping the requirements into manageable chunks.</a:t>
            </a:r>
          </a:p>
          <a:p>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4109096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Introduction:</a:t>
            </a:r>
            <a:endParaRPr lang="en-IN" dirty="0"/>
          </a:p>
        </p:txBody>
      </p:sp>
      <p:sp>
        <p:nvSpPr>
          <p:cNvPr id="3" name="Content Placeholder 2"/>
          <p:cNvSpPr>
            <a:spLocks noGrp="1"/>
          </p:cNvSpPr>
          <p:nvPr>
            <p:ph sz="quarter" idx="1"/>
          </p:nvPr>
        </p:nvSpPr>
        <p:spPr/>
        <p:txBody>
          <a:bodyPr>
            <a:normAutofit fontScale="85000" lnSpcReduction="20000"/>
          </a:bodyPr>
          <a:lstStyle/>
          <a:p>
            <a:pPr fontAlgn="base"/>
            <a:r>
              <a:rPr lang="en-US" b="1" dirty="0"/>
              <a:t>Requirements Validation: </a:t>
            </a:r>
            <a:r>
              <a:rPr lang="en-US" dirty="0"/>
              <a:t>This step involves checking that the requirements are complete, consistent, and accurate. It also involves checking that the requirements are testable and that they meet the needs and expectations of stakeholders.</a:t>
            </a:r>
          </a:p>
          <a:p>
            <a:pPr fontAlgn="base"/>
            <a:r>
              <a:rPr lang="en-US" b="1" dirty="0"/>
              <a:t>Requirements Management: </a:t>
            </a:r>
            <a:r>
              <a:rPr lang="en-US" dirty="0"/>
              <a:t>This step involves managing the requirements throughout the software development life cycle, including tracking and controlling changes, and ensuring that the requirements are still valid and relevant.</a:t>
            </a:r>
          </a:p>
          <a:p>
            <a:pPr fontAlgn="base"/>
            <a:r>
              <a:rPr lang="en-US" dirty="0"/>
              <a:t>The Requirements Engineering process is a critical step in the software development life cycle as it helps to ensure that the software system being developed meets the needs and expectations of stakeholders, and that it is developed on time, within budget, and to the required quality.</a:t>
            </a:r>
          </a:p>
          <a:p>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950187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itchFamily="18" charset="0"/>
                <a:cs typeface="Times New Roman" pitchFamily="18" charset="0"/>
              </a:rPr>
              <a:t>Introduction:</a:t>
            </a:r>
            <a:endParaRPr lang="en-IN" dirty="0"/>
          </a:p>
        </p:txBody>
      </p:sp>
      <p:sp>
        <p:nvSpPr>
          <p:cNvPr id="3" name="Content Placeholder 2"/>
          <p:cNvSpPr>
            <a:spLocks noGrp="1"/>
          </p:cNvSpPr>
          <p:nvPr>
            <p:ph sz="quarter" idx="1"/>
          </p:nvPr>
        </p:nvSpPr>
        <p:spPr/>
        <p:txBody>
          <a:bodyPr>
            <a:normAutofit fontScale="77500" lnSpcReduction="20000"/>
          </a:bodyPr>
          <a:lstStyle/>
          <a:p>
            <a:pPr fontAlgn="base"/>
            <a:r>
              <a:rPr lang="en-US" dirty="0"/>
              <a:t>Requirement Engineering is the process of defining, documenting and maintaining the requirements. It is a process of gathering and defining service provided by the system. it is the disciplined application of proven principle , methods ,tools and notations to describe a proposed system’s intended behavior and its associated constraints.</a:t>
            </a:r>
          </a:p>
          <a:p>
            <a:pPr fontAlgn="base"/>
            <a:r>
              <a:rPr lang="en-US" b="1" dirty="0"/>
              <a:t>Tools involved in requirement engineering:</a:t>
            </a:r>
            <a:endParaRPr lang="en-US" dirty="0"/>
          </a:p>
          <a:p>
            <a:pPr fontAlgn="base"/>
            <a:r>
              <a:rPr lang="en-US" dirty="0"/>
              <a:t>observation report</a:t>
            </a:r>
          </a:p>
          <a:p>
            <a:pPr fontAlgn="base"/>
            <a:r>
              <a:rPr lang="en-US" dirty="0"/>
              <a:t>Questionnaire ( survey , poll )</a:t>
            </a:r>
          </a:p>
          <a:p>
            <a:pPr fontAlgn="base"/>
            <a:r>
              <a:rPr lang="en-US" dirty="0"/>
              <a:t>Use cases</a:t>
            </a:r>
          </a:p>
          <a:p>
            <a:pPr fontAlgn="base"/>
            <a:r>
              <a:rPr lang="en-US" dirty="0"/>
              <a:t>User stories</a:t>
            </a:r>
          </a:p>
          <a:p>
            <a:pPr fontAlgn="base"/>
            <a:r>
              <a:rPr lang="en-US" dirty="0"/>
              <a:t>Requirement workshop</a:t>
            </a:r>
          </a:p>
          <a:p>
            <a:pPr fontAlgn="base"/>
            <a:r>
              <a:rPr lang="en-US" dirty="0"/>
              <a:t>Mind mapping</a:t>
            </a:r>
          </a:p>
          <a:p>
            <a:pPr fontAlgn="base"/>
            <a:r>
              <a:rPr lang="en-US" dirty="0"/>
              <a:t>Role playing</a:t>
            </a:r>
          </a:p>
          <a:p>
            <a:pPr fontAlgn="base"/>
            <a:r>
              <a:rPr lang="en-US" dirty="0"/>
              <a:t>Prototyping</a:t>
            </a:r>
          </a:p>
          <a:p>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3822260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Requirement Engineering</a:t>
            </a:r>
            <a:endParaRPr lang="en-US"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The process to gather the software requirements from client, analyze and document them is known as requirement engineering.</a:t>
            </a:r>
          </a:p>
          <a:p>
            <a:pPr algn="just"/>
            <a:r>
              <a:rPr lang="en-US" dirty="0">
                <a:latin typeface="Times New Roman" pitchFamily="18" charset="0"/>
                <a:cs typeface="Times New Roman" pitchFamily="18" charset="0"/>
              </a:rPr>
              <a:t>The goal of requirement engineering is to develop and maintain sophisticated and descriptive ‘System Requirements Specification’ document.</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440941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758952"/>
          </a:xfrm>
        </p:spPr>
        <p:txBody>
          <a:bodyPr>
            <a:normAutofit/>
          </a:bodyPr>
          <a:lstStyle/>
          <a:p>
            <a:pPr algn="r"/>
            <a:r>
              <a:rPr lang="en-US" sz="3200" b="1" dirty="0" smtClean="0">
                <a:latin typeface="Times New Roman" pitchFamily="18" charset="0"/>
                <a:cs typeface="Times New Roman" pitchFamily="18" charset="0"/>
              </a:rPr>
              <a:t>Introduction to requirement engineering</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process of collecting the software requirement from the client then understand, evaluate and document it is called as requirement engineering.</a:t>
            </a:r>
          </a:p>
          <a:p>
            <a:pPr algn="just"/>
            <a:r>
              <a:rPr lang="en-US" dirty="0">
                <a:latin typeface="Times New Roman" pitchFamily="18" charset="0"/>
                <a:cs typeface="Times New Roman" pitchFamily="18" charset="0"/>
              </a:rPr>
              <a:t>Requirement engineering constructs a bridge for design and construction.</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430485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758952"/>
          </a:xfrm>
        </p:spPr>
        <p:txBody>
          <a:bodyPr>
            <a:normAutofit/>
          </a:bodyPr>
          <a:lstStyle/>
          <a:p>
            <a:pPr algn="r"/>
            <a:r>
              <a:rPr lang="en-US" sz="3200" b="1" dirty="0" smtClean="0">
                <a:latin typeface="Times New Roman" pitchFamily="18" charset="0"/>
                <a:cs typeface="Times New Roman" pitchFamily="18" charset="0"/>
              </a:rPr>
              <a:t>Introduction to requirement engineering</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gn="just"/>
            <a:r>
              <a:rPr lang="en-US" sz="2400" b="1" dirty="0">
                <a:latin typeface="Times New Roman" pitchFamily="18" charset="0"/>
                <a:cs typeface="Times New Roman" pitchFamily="18" charset="0"/>
              </a:rPr>
              <a:t>Requirement engineering consists of seven different tasks as follow</a:t>
            </a:r>
            <a:r>
              <a:rPr lang="en-US" sz="2400" b="1" dirty="0" smtClean="0">
                <a:latin typeface="Times New Roman" pitchFamily="18" charset="0"/>
                <a:cs typeface="Times New Roman" pitchFamily="18" charset="0"/>
              </a:rPr>
              <a:t>:</a:t>
            </a:r>
          </a:p>
          <a:p>
            <a:pPr algn="just"/>
            <a:r>
              <a:rPr lang="en-US" sz="2400" b="1" dirty="0">
                <a:latin typeface="Times New Roman" pitchFamily="18" charset="0"/>
                <a:cs typeface="Times New Roman" pitchFamily="18" charset="0"/>
              </a:rPr>
              <a:t>1. </a:t>
            </a:r>
            <a:r>
              <a:rPr lang="en-US" sz="2400" b="1" dirty="0" smtClean="0">
                <a:latin typeface="Times New Roman" pitchFamily="18" charset="0"/>
                <a:cs typeface="Times New Roman" pitchFamily="18" charset="0"/>
              </a:rPr>
              <a:t>Inception: </a:t>
            </a:r>
            <a:r>
              <a:rPr lang="en-US" sz="2400" dirty="0" smtClean="0">
                <a:latin typeface="Times New Roman" pitchFamily="18" charset="0"/>
                <a:cs typeface="Times New Roman" pitchFamily="18" charset="0"/>
              </a:rPr>
              <a:t>Inception </a:t>
            </a:r>
            <a:r>
              <a:rPr lang="en-US" sz="2400" dirty="0">
                <a:latin typeface="Times New Roman" pitchFamily="18" charset="0"/>
                <a:cs typeface="Times New Roman" pitchFamily="18" charset="0"/>
              </a:rPr>
              <a:t>is a task where the requirement engineering asks a set of questions to establish a software process.</a:t>
            </a:r>
          </a:p>
          <a:p>
            <a:pPr algn="just"/>
            <a:r>
              <a:rPr lang="en-US" sz="2400" dirty="0">
                <a:latin typeface="Times New Roman" pitchFamily="18" charset="0"/>
                <a:cs typeface="Times New Roman" pitchFamily="18" charset="0"/>
              </a:rPr>
              <a:t>In this task, it understands the problem and evaluates with the proper solution.</a:t>
            </a:r>
          </a:p>
          <a:p>
            <a:pPr algn="just"/>
            <a:r>
              <a:rPr lang="en-US" sz="2400" dirty="0">
                <a:latin typeface="Times New Roman" pitchFamily="18" charset="0"/>
                <a:cs typeface="Times New Roman" pitchFamily="18" charset="0"/>
              </a:rPr>
              <a:t>It collaborates with the relationship between the customer and the developer.</a:t>
            </a:r>
          </a:p>
          <a:p>
            <a:pPr algn="just"/>
            <a:r>
              <a:rPr lang="en-US" sz="2400" dirty="0">
                <a:latin typeface="Times New Roman" pitchFamily="18" charset="0"/>
                <a:cs typeface="Times New Roman" pitchFamily="18" charset="0"/>
              </a:rPr>
              <a:t>The developer and customer decide the overall scope and the nature of the question</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4370225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1354</TotalTime>
  <Words>1871</Words>
  <Application>Microsoft Office PowerPoint</Application>
  <PresentationFormat>On-screen Show (4:3)</PresentationFormat>
  <Paragraphs>176</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Algerian</vt:lpstr>
      <vt:lpstr>Calibri</vt:lpstr>
      <vt:lpstr>Georgia</vt:lpstr>
      <vt:lpstr>Times New Roman</vt:lpstr>
      <vt:lpstr>Wingdings</vt:lpstr>
      <vt:lpstr>Wingdings 2</vt:lpstr>
      <vt:lpstr>Civic</vt:lpstr>
      <vt:lpstr>Object Oriented Software Engineering</vt:lpstr>
      <vt:lpstr>Today’s Outline:</vt:lpstr>
      <vt:lpstr>Introduction:</vt:lpstr>
      <vt:lpstr>Introduction:</vt:lpstr>
      <vt:lpstr>Introduction:</vt:lpstr>
      <vt:lpstr>Introduction:</vt:lpstr>
      <vt:lpstr>Requirement Engineering</vt:lpstr>
      <vt:lpstr>Introduction to requirement engineering</vt:lpstr>
      <vt:lpstr>Introduction to requirement engineering</vt:lpstr>
      <vt:lpstr>              Introduction to requirement engineering</vt:lpstr>
      <vt:lpstr>              Introduction to requirement engineering</vt:lpstr>
      <vt:lpstr>              Introduction to requirement engineering</vt:lpstr>
      <vt:lpstr>              Introduction to requirement engineering</vt:lpstr>
      <vt:lpstr>Eliciting Requirements</vt:lpstr>
      <vt:lpstr>Eliciting Requirements</vt:lpstr>
      <vt:lpstr>Eliciting Requirements</vt:lpstr>
      <vt:lpstr>Eliciting Requirements</vt:lpstr>
      <vt:lpstr>Requirement Engineering</vt:lpstr>
      <vt:lpstr>Requirement Engineering</vt:lpstr>
      <vt:lpstr>     Requirements elicitation </vt:lpstr>
      <vt:lpstr>Requirement Engineering</vt:lpstr>
      <vt:lpstr>Requirements specification</vt:lpstr>
      <vt:lpstr>Requirement Engineering</vt:lpstr>
      <vt:lpstr>Requirements management:</vt:lpstr>
      <vt:lpstr>Requirements management:</vt:lpstr>
      <vt:lpstr>         Requirement Engineering Process</vt:lpstr>
      <vt:lpstr>             Requirement Engineering Process</vt:lpstr>
      <vt:lpstr>Requirement Engineering Process</vt:lpstr>
      <vt:lpstr>             Requirement Engineering Process</vt:lpstr>
      <vt:lpstr>          Requirement Engineering Process</vt:lpstr>
      <vt:lpstr>           Requirement Elicitation Process</vt:lpstr>
      <vt:lpstr>           Requirement Elicitation Process</vt:lpstr>
      <vt:lpstr>          Requirement Elicitation Techniques</vt:lpstr>
      <vt:lpstr>Requirement Engineering Process</vt:lpstr>
      <vt:lpstr>        Requirement Elicitation and Analysis: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187</cp:revision>
  <dcterms:created xsi:type="dcterms:W3CDTF">2021-07-03T06:55:19Z</dcterms:created>
  <dcterms:modified xsi:type="dcterms:W3CDTF">2023-03-27T10:41:09Z</dcterms:modified>
</cp:coreProperties>
</file>