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15"/>
  </p:notesMasterIdLst>
  <p:sldIdLst>
    <p:sldId id="256" r:id="rId2"/>
    <p:sldId id="258" r:id="rId3"/>
    <p:sldId id="307" r:id="rId4"/>
    <p:sldId id="301" r:id="rId5"/>
    <p:sldId id="300" r:id="rId6"/>
    <p:sldId id="291" r:id="rId7"/>
    <p:sldId id="302" r:id="rId8"/>
    <p:sldId id="303" r:id="rId9"/>
    <p:sldId id="304" r:id="rId10"/>
    <p:sldId id="305" r:id="rId11"/>
    <p:sldId id="306" r:id="rId12"/>
    <p:sldId id="308"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1</a:t>
            </a:fld>
            <a:endParaRPr lang="en-US"/>
          </a:p>
        </p:txBody>
      </p:sp>
    </p:spTree>
    <p:extLst>
      <p:ext uri="{BB962C8B-B14F-4D97-AF65-F5344CB8AC3E}">
        <p14:creationId xmlns:p14="http://schemas.microsoft.com/office/powerpoint/2010/main" val="2319266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9084A58-6ED7-4DD7-922B-3CDF907B66C6}" type="datetime1">
              <a:rPr lang="en-US" smtClean="0"/>
              <a:t>3/12/2023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452113-8974-420D-AB6B-23C20FE6282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173D12-70C2-4C81-8A98-840597B2B931}"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E6FEBC-173B-4FA1-9FE6-FE5C382720FF}"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9DBC197-19FD-474D-B1D5-294C879708F9}" type="datetime1">
              <a:rPr lang="en-US" smtClean="0"/>
              <a:t>3/12/2023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2A6CE42-0800-441B-B288-DEF7CE74C02D}"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0C94D5E-EEBF-4296-AB36-C55F2AB6E469}" type="datetime1">
              <a:rPr lang="en-US" smtClean="0"/>
              <a:t>3/12/2023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0FC722-A36D-44B3-9080-2C8A557102F8}"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5811D59-6683-4221-9C07-7CF905E3569F}"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256F3D0-95CA-45AF-A34A-E5546E1DC917}" type="datetime1">
              <a:rPr lang="en-US" smtClean="0"/>
              <a:t>3/12/2023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FDD96F3-C5EE-486E-BCFE-E909AC180B45}" type="datetime1">
              <a:rPr lang="en-US" smtClean="0"/>
              <a:t>3/12/2023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65533ED-16A8-4B69-9897-ABC0686FF057}" type="datetime1">
              <a:rPr lang="en-US" smtClean="0"/>
              <a:t>3/12/2023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7</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             Properties </a:t>
            </a:r>
            <a:r>
              <a:rPr lang="en-US" sz="3200" b="1" dirty="0">
                <a:latin typeface="Times New Roman" pitchFamily="18" charset="0"/>
                <a:cs typeface="Times New Roman" pitchFamily="18" charset="0"/>
              </a:rPr>
              <a:t>of a good SRS </a:t>
            </a:r>
            <a:r>
              <a:rPr lang="en-US" sz="3200" b="1" dirty="0" smtClean="0">
                <a:latin typeface="Times New Roman" pitchFamily="18" charset="0"/>
                <a:cs typeface="Times New Roman" pitchFamily="18" charset="0"/>
              </a:rPr>
              <a:t>document</a:t>
            </a:r>
            <a:endParaRPr lang="en-US"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pPr algn="just"/>
            <a:r>
              <a:rPr lang="en-US" b="1" dirty="0">
                <a:latin typeface="Times New Roman" pitchFamily="18" charset="0"/>
                <a:cs typeface="Times New Roman" pitchFamily="18" charset="0"/>
              </a:rPr>
              <a:t>The essential properties of a good SRS document are the following</a:t>
            </a:r>
            <a:r>
              <a:rPr lang="en-US" b="1" dirty="0" smtClean="0">
                <a:latin typeface="Times New Roman" pitchFamily="18" charset="0"/>
                <a:cs typeface="Times New Roman" pitchFamily="18" charset="0"/>
              </a:rPr>
              <a:t>:</a:t>
            </a:r>
          </a:p>
          <a:p>
            <a:pPr marL="514350" indent="-514350" algn="just">
              <a:buAutoNum type="arabicPeriod"/>
            </a:pPr>
            <a:r>
              <a:rPr lang="en-US" b="1" dirty="0" smtClean="0"/>
              <a:t>Concise</a:t>
            </a:r>
            <a:r>
              <a:rPr lang="en-US" b="1" dirty="0"/>
              <a:t>:</a:t>
            </a:r>
            <a:r>
              <a:rPr lang="en-US" dirty="0"/>
              <a:t> The SRS report should be concise and at the same time, unambiguous, consistent, and complete. Verbose and irrelevant descriptions decrease readability and also increase error possibilities</a:t>
            </a:r>
            <a:r>
              <a:rPr lang="en-US" dirty="0" smtClean="0"/>
              <a:t>.</a:t>
            </a:r>
          </a:p>
          <a:p>
            <a:pPr marL="514350" indent="-514350" algn="just">
              <a:buAutoNum type="arabicPeriod"/>
            </a:pPr>
            <a:r>
              <a:rPr lang="en-US" b="1" dirty="0" smtClean="0"/>
              <a:t>Structured</a:t>
            </a:r>
            <a:r>
              <a:rPr lang="en-US" b="1" dirty="0"/>
              <a:t>:</a:t>
            </a:r>
            <a:r>
              <a:rPr lang="en-US" dirty="0"/>
              <a:t> It should be well-structured. A well-structured document is simple to understand and modify. In practice, the SRS document undergoes several revisions to cope up with the user requirements.</a:t>
            </a: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74073" y="221672"/>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3161260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            Properties </a:t>
            </a:r>
            <a:r>
              <a:rPr lang="en-US" sz="3200" b="1" dirty="0">
                <a:latin typeface="Times New Roman" pitchFamily="18" charset="0"/>
                <a:cs typeface="Times New Roman" pitchFamily="18" charset="0"/>
              </a:rPr>
              <a:t>of a good SRS document</a:t>
            </a:r>
            <a:endParaRPr lang="en-US" sz="3200" dirty="0"/>
          </a:p>
        </p:txBody>
      </p:sp>
      <p:sp>
        <p:nvSpPr>
          <p:cNvPr id="3" name="Content Placeholder 2"/>
          <p:cNvSpPr>
            <a:spLocks noGrp="1"/>
          </p:cNvSpPr>
          <p:nvPr>
            <p:ph sz="quarter" idx="1"/>
          </p:nvPr>
        </p:nvSpPr>
        <p:spPr/>
        <p:txBody>
          <a:bodyPr>
            <a:normAutofit fontScale="92500" lnSpcReduction="20000"/>
          </a:bodyPr>
          <a:lstStyle/>
          <a:p>
            <a:pPr marL="0" indent="0" algn="just">
              <a:buNone/>
            </a:pPr>
            <a:r>
              <a:rPr lang="en-US" b="1" dirty="0" smtClean="0">
                <a:latin typeface="Times New Roman" pitchFamily="18" charset="0"/>
                <a:cs typeface="Times New Roman" pitchFamily="18" charset="0"/>
              </a:rPr>
              <a:t>3. Black-box </a:t>
            </a:r>
            <a:r>
              <a:rPr lang="en-US" b="1" dirty="0">
                <a:latin typeface="Times New Roman" pitchFamily="18" charset="0"/>
                <a:cs typeface="Times New Roman" pitchFamily="18" charset="0"/>
              </a:rPr>
              <a:t>view:</a:t>
            </a:r>
            <a:r>
              <a:rPr lang="en-US" dirty="0">
                <a:latin typeface="Times New Roman" pitchFamily="18" charset="0"/>
                <a:cs typeface="Times New Roman" pitchFamily="18" charset="0"/>
              </a:rPr>
              <a:t> It should only define what the system should do and refrain from stating how to do these. This means that the SRS document should define the external behavior of the system and not discuss the implementation issues. </a:t>
            </a:r>
            <a:endParaRPr lang="en-US"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4. Conceptual </a:t>
            </a:r>
            <a:r>
              <a:rPr lang="en-US" b="1" dirty="0">
                <a:latin typeface="Times New Roman" pitchFamily="18" charset="0"/>
                <a:cs typeface="Times New Roman" pitchFamily="18" charset="0"/>
              </a:rPr>
              <a:t>integrity:</a:t>
            </a:r>
            <a:r>
              <a:rPr lang="en-US" dirty="0">
                <a:latin typeface="Times New Roman" pitchFamily="18" charset="0"/>
                <a:cs typeface="Times New Roman" pitchFamily="18" charset="0"/>
              </a:rPr>
              <a:t> It should show conceptual integrity so that the reader can merely understand it. Response to undesired events: It should characterize acceptable responses to unwanted events. These are called system response to exceptional conditions.</a:t>
            </a:r>
          </a:p>
          <a:p>
            <a:pPr marL="0" indent="0" algn="just">
              <a:buNone/>
            </a:pPr>
            <a:r>
              <a:rPr lang="en-US" b="1" dirty="0" smtClean="0">
                <a:latin typeface="Times New Roman" pitchFamily="18" charset="0"/>
                <a:cs typeface="Times New Roman" pitchFamily="18" charset="0"/>
              </a:rPr>
              <a:t>5. Verifiable</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All requirements of the system, as documented in the SRS document, should be correct. This means that it should be possible to decide whether or not requirements have been met in an implementation.</a:t>
            </a:r>
          </a:p>
          <a:p>
            <a:pPr marL="0" indent="0" algn="just">
              <a:buNone/>
            </a:pPr>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74073" y="221672"/>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2982101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Software</a:t>
            </a:r>
            <a:endParaRPr lang="en-IN" dirty="0"/>
          </a:p>
        </p:txBody>
      </p:sp>
      <p:sp>
        <p:nvSpPr>
          <p:cNvPr id="8" name="Text Placeholder 7"/>
          <p:cNvSpPr>
            <a:spLocks noGrp="1"/>
          </p:cNvSpPr>
          <p:nvPr>
            <p:ph type="body" sz="half" idx="3"/>
          </p:nvPr>
        </p:nvSpPr>
        <p:spPr/>
        <p:txBody>
          <a:bodyPr/>
          <a:lstStyle/>
          <a:p>
            <a:r>
              <a:rPr lang="en-US" dirty="0" smtClean="0"/>
              <a:t>Hardware</a:t>
            </a:r>
            <a:endParaRPr lang="en-IN" dirty="0"/>
          </a:p>
        </p:txBody>
      </p:sp>
      <p:sp>
        <p:nvSpPr>
          <p:cNvPr id="7" name="Content Placeholder 6"/>
          <p:cNvSpPr>
            <a:spLocks noGrp="1"/>
          </p:cNvSpPr>
          <p:nvPr>
            <p:ph sz="quarter" idx="2"/>
          </p:nvPr>
        </p:nvSpPr>
        <p:spPr/>
        <p:txBody>
          <a:bodyPr/>
          <a:lstStyle/>
          <a:p>
            <a:pPr algn="just"/>
            <a:r>
              <a:rPr lang="en-US" dirty="0" smtClean="0">
                <a:solidFill>
                  <a:srgbClr val="00B050"/>
                </a:solidFill>
                <a:latin typeface="Times New Roman" panose="02020603050405020304" pitchFamily="18" charset="0"/>
                <a:cs typeface="Times New Roman" panose="02020603050405020304" pitchFamily="18" charset="0"/>
              </a:rPr>
              <a:t>O.S: </a:t>
            </a:r>
            <a:r>
              <a:rPr lang="en-US" dirty="0" smtClean="0">
                <a:latin typeface="Times New Roman" panose="02020603050405020304" pitchFamily="18" charset="0"/>
                <a:cs typeface="Times New Roman" panose="02020603050405020304" pitchFamily="18" charset="0"/>
              </a:rPr>
              <a:t>Window XP or Higher</a:t>
            </a:r>
          </a:p>
          <a:p>
            <a:pPr algn="just"/>
            <a:r>
              <a:rPr lang="en-US" dirty="0" smtClean="0">
                <a:solidFill>
                  <a:srgbClr val="00B050"/>
                </a:solidFill>
                <a:latin typeface="Times New Roman" panose="02020603050405020304" pitchFamily="18" charset="0"/>
                <a:cs typeface="Times New Roman" panose="02020603050405020304" pitchFamily="18" charset="0"/>
              </a:rPr>
              <a:t>App S/w: </a:t>
            </a:r>
            <a:r>
              <a:rPr lang="en-US" dirty="0" smtClean="0">
                <a:latin typeface="Times New Roman" panose="02020603050405020304" pitchFamily="18" charset="0"/>
                <a:cs typeface="Times New Roman" panose="02020603050405020304" pitchFamily="18" charset="0"/>
              </a:rPr>
              <a:t>MS-Office </a:t>
            </a:r>
            <a:r>
              <a:rPr lang="en-US" dirty="0" err="1" smtClean="0">
                <a:latin typeface="Times New Roman" panose="02020603050405020304" pitchFamily="18" charset="0"/>
                <a:cs typeface="Times New Roman" panose="02020603050405020304" pitchFamily="18" charset="0"/>
              </a:rPr>
              <a:t>ver</a:t>
            </a:r>
            <a:r>
              <a:rPr lang="en-US" dirty="0" smtClean="0">
                <a:latin typeface="Times New Roman" panose="02020603050405020304" pitchFamily="18" charset="0"/>
                <a:cs typeface="Times New Roman" panose="02020603050405020304" pitchFamily="18" charset="0"/>
              </a:rPr>
              <a:t> 2003 or higher</a:t>
            </a:r>
          </a:p>
          <a:p>
            <a:pPr algn="just"/>
            <a:r>
              <a:rPr lang="en-US" dirty="0" err="1" smtClean="0">
                <a:solidFill>
                  <a:srgbClr val="00B050"/>
                </a:solidFill>
                <a:latin typeface="Times New Roman" panose="02020603050405020304" pitchFamily="18" charset="0"/>
                <a:cs typeface="Times New Roman" panose="02020603050405020304" pitchFamily="18" charset="0"/>
              </a:rPr>
              <a:t>Desiging</a:t>
            </a:r>
            <a:r>
              <a:rPr lang="en-US" dirty="0" smtClean="0">
                <a:solidFill>
                  <a:srgbClr val="00B050"/>
                </a:solidFill>
                <a:latin typeface="Times New Roman" panose="02020603050405020304" pitchFamily="18" charset="0"/>
                <a:cs typeface="Times New Roman" panose="02020603050405020304" pitchFamily="18" charset="0"/>
              </a:rPr>
              <a:t> S/W: </a:t>
            </a:r>
            <a:r>
              <a:rPr lang="en-US" dirty="0" err="1" smtClean="0">
                <a:latin typeface="Times New Roman" panose="02020603050405020304" pitchFamily="18" charset="0"/>
                <a:cs typeface="Times New Roman" panose="02020603050405020304" pitchFamily="18" charset="0"/>
              </a:rPr>
              <a:t>Coraldraw</a:t>
            </a:r>
            <a:r>
              <a:rPr lang="en-US" dirty="0" smtClean="0">
                <a:latin typeface="Times New Roman" panose="02020603050405020304" pitchFamily="18" charset="0"/>
                <a:cs typeface="Times New Roman" panose="02020603050405020304" pitchFamily="18" charset="0"/>
              </a:rPr>
              <a:t> 9 or Higher</a:t>
            </a:r>
            <a:endParaRPr lang="en-IN"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4"/>
          </p:nvPr>
        </p:nvSpPr>
        <p:spPr/>
        <p:txBody>
          <a:bodyPr/>
          <a:lstStyle/>
          <a:p>
            <a:r>
              <a:rPr lang="en-US" dirty="0" smtClean="0">
                <a:solidFill>
                  <a:srgbClr val="0070C0"/>
                </a:solidFill>
              </a:rPr>
              <a:t>HDD: </a:t>
            </a:r>
            <a:r>
              <a:rPr lang="en-US" dirty="0" smtClean="0"/>
              <a:t>1 TB or Higher (</a:t>
            </a:r>
            <a:r>
              <a:rPr lang="en-US" dirty="0" err="1" smtClean="0"/>
              <a:t>Segate</a:t>
            </a:r>
            <a:r>
              <a:rPr lang="en-US" dirty="0" smtClean="0"/>
              <a:t>)</a:t>
            </a:r>
          </a:p>
          <a:p>
            <a:r>
              <a:rPr lang="en-US" dirty="0" smtClean="0">
                <a:solidFill>
                  <a:srgbClr val="0070C0"/>
                </a:solidFill>
              </a:rPr>
              <a:t>RAM: </a:t>
            </a:r>
            <a:r>
              <a:rPr lang="en-US" dirty="0" smtClean="0"/>
              <a:t>8GB or Higher</a:t>
            </a:r>
          </a:p>
          <a:p>
            <a:r>
              <a:rPr lang="en-US" dirty="0" smtClean="0">
                <a:solidFill>
                  <a:srgbClr val="0070C0"/>
                </a:solidFill>
              </a:rPr>
              <a:t>Processor: </a:t>
            </a:r>
            <a:r>
              <a:rPr lang="en-US" dirty="0" smtClean="0"/>
              <a:t>i5/i7</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12</a:t>
            </a:fld>
            <a:endParaRPr lang="en-US"/>
          </a:p>
        </p:txBody>
      </p:sp>
      <p:sp>
        <p:nvSpPr>
          <p:cNvPr id="2" name="Title 1"/>
          <p:cNvSpPr>
            <a:spLocks noGrp="1"/>
          </p:cNvSpPr>
          <p:nvPr>
            <p:ph type="title"/>
          </p:nvPr>
        </p:nvSpPr>
        <p:spPr>
          <a:xfrm>
            <a:off x="301752" y="439129"/>
            <a:ext cx="8534400" cy="758952"/>
          </a:xfrm>
        </p:spPr>
        <p:txBody>
          <a:bodyPr>
            <a:normAutofit fontScale="90000"/>
          </a:bodyPr>
          <a:lstStyle/>
          <a:p>
            <a:r>
              <a:rPr lang="en-US" sz="3200" b="1" dirty="0">
                <a:latin typeface="Times New Roman" panose="02020603050405020304" pitchFamily="18" charset="0"/>
                <a:cs typeface="Times New Roman" panose="02020603050405020304" pitchFamily="18" charset="0"/>
              </a:rPr>
              <a:t>Example-</a:t>
            </a:r>
            <a:r>
              <a:rPr lang="en-US" sz="3200" b="1" dirty="0" smtClean="0">
                <a:latin typeface="Times New Roman" panose="02020603050405020304" pitchFamily="18" charset="0"/>
                <a:cs typeface="Times New Roman" panose="02020603050405020304" pitchFamily="18" charset="0"/>
              </a:rPr>
              <a:t>SRS of</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Hospital Mgt. System</a:t>
            </a:r>
            <a:endParaRPr lang="en-IN" sz="3200" b="1" dirty="0">
              <a:latin typeface="Times New Roman" panose="02020603050405020304" pitchFamily="18" charset="0"/>
              <a:cs typeface="Times New Roman" panose="02020603050405020304" pitchFamily="18" charset="0"/>
            </a:endParaRPr>
          </a:p>
        </p:txBody>
      </p:sp>
      <p:pic>
        <p:nvPicPr>
          <p:cNvPr id="5" name="Picture 4" descr="logo"/>
          <p:cNvPicPr/>
          <p:nvPr/>
        </p:nvPicPr>
        <p:blipFill>
          <a:blip r:embed="rId2" cstate="print"/>
          <a:srcRect/>
          <a:stretch>
            <a:fillRect/>
          </a:stretch>
        </p:blipFill>
        <p:spPr bwMode="auto">
          <a:xfrm>
            <a:off x="374073" y="221672"/>
            <a:ext cx="1447800" cy="762000"/>
          </a:xfrm>
          <a:prstGeom prst="rect">
            <a:avLst/>
          </a:prstGeom>
          <a:noFill/>
        </p:spPr>
      </p:pic>
    </p:spTree>
    <p:extLst>
      <p:ext uri="{BB962C8B-B14F-4D97-AF65-F5344CB8AC3E}">
        <p14:creationId xmlns:p14="http://schemas.microsoft.com/office/powerpoint/2010/main" val="245126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endParaRPr lang="en-IN" sz="3200" b="1" dirty="0" smtClean="0">
              <a:latin typeface="Times New Roman" pitchFamily="18" charset="0"/>
              <a:cs typeface="Times New Roman" pitchFamily="18" charset="0"/>
            </a:endParaRPr>
          </a:p>
          <a:p>
            <a:pPr marL="0" indent="0" algn="just">
              <a:buNone/>
            </a:pPr>
            <a:endParaRPr lang="en-IN" sz="3200" b="1" dirty="0">
              <a:latin typeface="Times New Roman" pitchFamily="18" charset="0"/>
              <a:cs typeface="Times New Roman" pitchFamily="18" charset="0"/>
            </a:endParaRPr>
          </a:p>
          <a:p>
            <a:pPr marL="0" indent="0" algn="ctr">
              <a:buNone/>
            </a:pPr>
            <a:r>
              <a:rPr lang="en-IN" sz="4000" b="1" i="1" dirty="0" smtClean="0">
                <a:solidFill>
                  <a:srgbClr val="0070C0"/>
                </a:solidFill>
                <a:latin typeface="Times New Roman" pitchFamily="18" charset="0"/>
                <a:cs typeface="Times New Roman" pitchFamily="18" charset="0"/>
              </a:rPr>
              <a:t>Software Requirement Specifications </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1912761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Define</a:t>
            </a:r>
            <a:endParaRPr lang="en-IN" b="1" dirty="0"/>
          </a:p>
        </p:txBody>
      </p:sp>
      <p:sp>
        <p:nvSpPr>
          <p:cNvPr id="3" name="Slide Number Placeholder 2"/>
          <p:cNvSpPr>
            <a:spLocks noGrp="1"/>
          </p:cNvSpPr>
          <p:nvPr>
            <p:ph type="sldNum" sz="quarter" idx="12"/>
          </p:nvPr>
        </p:nvSpPr>
        <p:spPr/>
        <p:txBody>
          <a:bodyPr/>
          <a:lstStyle/>
          <a:p>
            <a:fld id="{6F62C5EA-EA67-4941-8B1A-2C577999F963}" type="slidenum">
              <a:rPr lang="en-US" smtClean="0"/>
              <a:t>3</a:t>
            </a:fld>
            <a:endParaRPr lang="en-US"/>
          </a:p>
        </p:txBody>
      </p:sp>
      <p:sp>
        <p:nvSpPr>
          <p:cNvPr id="4" name="Content Placeholder 3"/>
          <p:cNvSpPr>
            <a:spLocks noGrp="1"/>
          </p:cNvSpPr>
          <p:nvPr>
            <p:ph sz="quarter" idx="1"/>
          </p:nvPr>
        </p:nvSpPr>
        <p:spPr>
          <a:xfrm>
            <a:off x="301752" y="1527048"/>
            <a:ext cx="8503920" cy="4873752"/>
          </a:xfrm>
        </p:spPr>
        <p:txBody>
          <a:bodyPr>
            <a:normAutofit lnSpcReduction="10000"/>
          </a:bodyPr>
          <a:lstStyle/>
          <a:p>
            <a:pPr algn="just"/>
            <a:r>
              <a:rPr lang="en-US" sz="4400" dirty="0" smtClean="0">
                <a:solidFill>
                  <a:srgbClr val="92D050"/>
                </a:solidFill>
                <a:latin typeface="Times New Roman" panose="02020603050405020304" pitchFamily="18" charset="0"/>
                <a:cs typeface="Times New Roman" panose="02020603050405020304" pitchFamily="18" charset="0"/>
              </a:rPr>
              <a:t>SRS is a description of a software system to be developed.</a:t>
            </a:r>
          </a:p>
          <a:p>
            <a:pPr algn="just"/>
            <a:r>
              <a:rPr lang="en-US" sz="4400" dirty="0" smtClean="0">
                <a:solidFill>
                  <a:srgbClr val="7030A0"/>
                </a:solidFill>
                <a:latin typeface="Times New Roman" panose="02020603050405020304" pitchFamily="18" charset="0"/>
                <a:cs typeface="Times New Roman" panose="02020603050405020304" pitchFamily="18" charset="0"/>
              </a:rPr>
              <a:t>It lays out functional and non-functional requirements of the software to be developed. </a:t>
            </a:r>
          </a:p>
          <a:p>
            <a:pPr algn="just"/>
            <a:r>
              <a:rPr lang="en-US" sz="4400" dirty="0" smtClean="0">
                <a:solidFill>
                  <a:schemeClr val="accent6"/>
                </a:solidFill>
                <a:latin typeface="Times New Roman" panose="02020603050405020304" pitchFamily="18" charset="0"/>
                <a:cs typeface="Times New Roman" panose="02020603050405020304" pitchFamily="18" charset="0"/>
              </a:rPr>
              <a:t>It may include a set of use cases that describes the user interaction.</a:t>
            </a:r>
            <a:endParaRPr lang="en-US" sz="4400" dirty="0">
              <a:solidFill>
                <a:schemeClr val="accent6"/>
              </a:solidFill>
              <a:latin typeface="Times New Roman" panose="02020603050405020304" pitchFamily="18" charset="0"/>
              <a:cs typeface="Times New Roman" panose="02020603050405020304" pitchFamily="18" charset="0"/>
            </a:endParaRPr>
          </a:p>
          <a:p>
            <a:endParaRPr lang="en-IN" dirty="0"/>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415895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What is SRS?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gn="just"/>
            <a:r>
              <a:rPr lang="en-US" dirty="0">
                <a:latin typeface="Times New Roman" pitchFamily="18" charset="0"/>
                <a:cs typeface="Times New Roman" pitchFamily="18" charset="0"/>
              </a:rPr>
              <a:t>A </a:t>
            </a:r>
            <a:r>
              <a:rPr lang="en-US" b="1" i="1" dirty="0">
                <a:solidFill>
                  <a:srgbClr val="FFFF00"/>
                </a:solidFill>
                <a:latin typeface="Times New Roman" pitchFamily="18" charset="0"/>
                <a:cs typeface="Times New Roman" pitchFamily="18" charset="0"/>
              </a:rPr>
              <a:t>software requirements specification</a:t>
            </a:r>
            <a:r>
              <a:rPr lang="en-US" dirty="0">
                <a:latin typeface="Times New Roman" pitchFamily="18" charset="0"/>
                <a:cs typeface="Times New Roman" pitchFamily="18" charset="0"/>
              </a:rPr>
              <a:t> (SRS) is a document that describes what the software will do and how it will be expected to perform. It also describes the functionality the product needs to fulfill all stakeholders (business, users) needs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A typical SRS includes:</a:t>
            </a:r>
          </a:p>
          <a:p>
            <a:pPr algn="just"/>
            <a:r>
              <a:rPr lang="en-US" dirty="0">
                <a:solidFill>
                  <a:srgbClr val="C00000"/>
                </a:solidFill>
                <a:latin typeface="Times New Roman" pitchFamily="18" charset="0"/>
                <a:cs typeface="Times New Roman" pitchFamily="18" charset="0"/>
              </a:rPr>
              <a:t>A purpose</a:t>
            </a:r>
          </a:p>
          <a:p>
            <a:pPr algn="just"/>
            <a:r>
              <a:rPr lang="en-US" dirty="0">
                <a:solidFill>
                  <a:srgbClr val="C00000"/>
                </a:solidFill>
                <a:latin typeface="Times New Roman" pitchFamily="18" charset="0"/>
                <a:cs typeface="Times New Roman" pitchFamily="18" charset="0"/>
              </a:rPr>
              <a:t>An overall description</a:t>
            </a:r>
          </a:p>
          <a:p>
            <a:pPr algn="just"/>
            <a:r>
              <a:rPr lang="en-US" dirty="0">
                <a:solidFill>
                  <a:srgbClr val="C00000"/>
                </a:solidFill>
                <a:latin typeface="Times New Roman" pitchFamily="18" charset="0"/>
                <a:cs typeface="Times New Roman" pitchFamily="18" charset="0"/>
              </a:rPr>
              <a:t>Specific requirements</a:t>
            </a:r>
          </a:p>
          <a:p>
            <a:pPr algn="just"/>
            <a:r>
              <a:rPr lang="en-US" dirty="0">
                <a:latin typeface="Times New Roman" pitchFamily="18" charset="0"/>
                <a:cs typeface="Times New Roman" pitchFamily="18" charset="0"/>
              </a:rPr>
              <a:t>The best SRS documents define how the software will interact when embedded in hardware — or when connected to other software. Good SRS documents also account for real-life users.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359704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itchFamily="18" charset="0"/>
                <a:cs typeface="Times New Roman" pitchFamily="18" charset="0"/>
              </a:rPr>
              <a:t>           Software Requirement Specification</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latin typeface="Times New Roman" pitchFamily="18" charset="0"/>
                <a:cs typeface="Times New Roman" pitchFamily="18" charset="0"/>
              </a:rPr>
              <a:t>The production of the requirements stage of the software development process is </a:t>
            </a:r>
            <a:r>
              <a:rPr lang="en-US" b="1" dirty="0">
                <a:latin typeface="Times New Roman" pitchFamily="18" charset="0"/>
                <a:cs typeface="Times New Roman" pitchFamily="18" charset="0"/>
              </a:rPr>
              <a:t>Software Requirements Specifications (SRS)</a:t>
            </a:r>
            <a:r>
              <a:rPr lang="en-US" dirty="0">
                <a:latin typeface="Times New Roman" pitchFamily="18" charset="0"/>
                <a:cs typeface="Times New Roman" pitchFamily="18" charset="0"/>
              </a:rPr>
              <a:t> (also called a </a:t>
            </a:r>
            <a:r>
              <a:rPr lang="en-US" b="1" dirty="0">
                <a:latin typeface="Times New Roman" pitchFamily="18" charset="0"/>
                <a:cs typeface="Times New Roman" pitchFamily="18" charset="0"/>
              </a:rPr>
              <a:t>requirements document</a:t>
            </a:r>
            <a:r>
              <a:rPr lang="en-US" dirty="0">
                <a:latin typeface="Times New Roman" pitchFamily="18" charset="0"/>
                <a:cs typeface="Times New Roman" pitchFamily="18" charset="0"/>
              </a:rPr>
              <a:t>). This report lays a foundation for software engineering activities and is constructing when entire requirements are elicited and analyzed. </a:t>
            </a:r>
            <a:r>
              <a:rPr lang="en-US" b="1" dirty="0">
                <a:latin typeface="Times New Roman" pitchFamily="18" charset="0"/>
                <a:cs typeface="Times New Roman" pitchFamily="18" charset="0"/>
              </a:rPr>
              <a:t>SRS</a:t>
            </a:r>
            <a:r>
              <a:rPr lang="en-US" dirty="0">
                <a:latin typeface="Times New Roman" pitchFamily="18" charset="0"/>
                <a:cs typeface="Times New Roman" pitchFamily="18" charset="0"/>
              </a:rPr>
              <a:t> is a formal report, which acts as a representation of software that enables the customers to review whether it (SRS) is according to their requirements. Also, it comprises user requirements for a system as well as detailed specifications of the system requirements.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440941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4400" cy="758952"/>
          </a:xfrm>
        </p:spPr>
        <p:txBody>
          <a:bodyPr>
            <a:normAutofit/>
          </a:bodyPr>
          <a:lstStyle/>
          <a:p>
            <a:r>
              <a:rPr lang="en-US" sz="3200" b="1" dirty="0"/>
              <a:t>Why Use an SRS Document?</a:t>
            </a:r>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A software requirements specification is the basis for your entire project. It lays the framework that every team involved in development will follow.</a:t>
            </a:r>
          </a:p>
          <a:p>
            <a:pPr algn="just"/>
            <a:r>
              <a:rPr lang="en-US" dirty="0">
                <a:latin typeface="Times New Roman" pitchFamily="18" charset="0"/>
                <a:cs typeface="Times New Roman" pitchFamily="18" charset="0"/>
              </a:rPr>
              <a:t>It’s used to provide critical information to multiple teams — development, quality assurance, operations, and maintenance. This keeps everyone on the same page.</a:t>
            </a:r>
          </a:p>
          <a:p>
            <a:pPr algn="just"/>
            <a:r>
              <a:rPr lang="en-US" dirty="0">
                <a:latin typeface="Times New Roman" pitchFamily="18" charset="0"/>
                <a:cs typeface="Times New Roman" pitchFamily="18" charset="0"/>
              </a:rPr>
              <a:t>Using the SRS helps to ensure requirements are fulfilled. And it can also help you make decisions about your product’s lifecycle — for instance, when to retire a feature.</a:t>
            </a:r>
          </a:p>
          <a:p>
            <a:pPr algn="just"/>
            <a:r>
              <a:rPr lang="en-US" dirty="0">
                <a:latin typeface="Times New Roman" pitchFamily="18" charset="0"/>
                <a:cs typeface="Times New Roman" pitchFamily="18" charset="0"/>
              </a:rPr>
              <a:t>Writing an SRS can also minimize overall development time and costs. Embedded development teams especially benefit from using an SRS.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1430485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i="1" dirty="0" smtClean="0">
                <a:latin typeface="Times New Roman" pitchFamily="18" charset="0"/>
                <a:cs typeface="Times New Roman" pitchFamily="18" charset="0"/>
              </a:rPr>
              <a:t>Software</a:t>
            </a:r>
            <a:r>
              <a:rPr lang="en-US" sz="2400" b="1" dirty="0">
                <a:latin typeface="Times New Roman" pitchFamily="18" charset="0"/>
                <a:cs typeface="Times New Roman" pitchFamily="18" charset="0"/>
              </a:rPr>
              <a:t> Requirements Specification vs. </a:t>
            </a:r>
            <a:r>
              <a:rPr lang="en-US" sz="2400" b="1" i="1" dirty="0">
                <a:latin typeface="Times New Roman" pitchFamily="18" charset="0"/>
                <a:cs typeface="Times New Roman" pitchFamily="18" charset="0"/>
              </a:rPr>
              <a:t>System</a:t>
            </a:r>
            <a:r>
              <a:rPr lang="en-US" sz="2400" b="1" dirty="0">
                <a:latin typeface="Times New Roman" pitchFamily="18" charset="0"/>
                <a:cs typeface="Times New Roman" pitchFamily="18" charset="0"/>
              </a:rPr>
              <a:t> Requirements </a:t>
            </a:r>
            <a:r>
              <a:rPr lang="en-US" sz="2400" b="1" dirty="0" smtClean="0">
                <a:latin typeface="Times New Roman" pitchFamily="18" charset="0"/>
                <a:cs typeface="Times New Roman" pitchFamily="18" charset="0"/>
              </a:rPr>
              <a:t>Specification</a:t>
            </a:r>
            <a:endParaRPr lang="en-US" sz="24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3600" dirty="0">
                <a:latin typeface="Times New Roman" pitchFamily="18" charset="0"/>
                <a:cs typeface="Times New Roman" pitchFamily="18" charset="0"/>
              </a:rPr>
              <a:t>A </a:t>
            </a:r>
            <a:r>
              <a:rPr lang="en-US" sz="3600" b="1" dirty="0">
                <a:latin typeface="Times New Roman" pitchFamily="18" charset="0"/>
                <a:cs typeface="Times New Roman" pitchFamily="18" charset="0"/>
              </a:rPr>
              <a:t>software requirements specification (SRS)</a:t>
            </a:r>
            <a:r>
              <a:rPr lang="en-US" sz="3600" dirty="0">
                <a:latin typeface="Times New Roman" pitchFamily="18" charset="0"/>
                <a:cs typeface="Times New Roman" pitchFamily="18" charset="0"/>
              </a:rPr>
              <a:t> includes in-depth descriptions of the software that will be developed.</a:t>
            </a:r>
          </a:p>
          <a:p>
            <a:pPr algn="just"/>
            <a:r>
              <a:rPr lang="en-US" sz="3600" dirty="0">
                <a:latin typeface="Times New Roman" pitchFamily="18" charset="0"/>
                <a:cs typeface="Times New Roman" pitchFamily="18" charset="0"/>
              </a:rPr>
              <a:t>A </a:t>
            </a:r>
            <a:r>
              <a:rPr lang="en-US" sz="3600" b="1" dirty="0">
                <a:latin typeface="Times New Roman" pitchFamily="18" charset="0"/>
                <a:cs typeface="Times New Roman" pitchFamily="18" charset="0"/>
              </a:rPr>
              <a:t>system requirements specification (</a:t>
            </a:r>
            <a:r>
              <a:rPr lang="en-US" sz="3600" b="1" dirty="0" err="1">
                <a:latin typeface="Times New Roman" pitchFamily="18" charset="0"/>
                <a:cs typeface="Times New Roman" pitchFamily="18" charset="0"/>
              </a:rPr>
              <a:t>SyRS</a:t>
            </a:r>
            <a:r>
              <a:rPr lang="en-US" sz="3600" b="1" dirty="0">
                <a:latin typeface="Times New Roman" pitchFamily="18" charset="0"/>
                <a:cs typeface="Times New Roman" pitchFamily="18" charset="0"/>
              </a:rPr>
              <a:t>)</a:t>
            </a:r>
            <a:r>
              <a:rPr lang="en-US" sz="3600" dirty="0">
                <a:latin typeface="Times New Roman" pitchFamily="18" charset="0"/>
                <a:cs typeface="Times New Roman" pitchFamily="18" charset="0"/>
              </a:rPr>
              <a:t> collects information on the requirements for a system.</a:t>
            </a:r>
          </a:p>
          <a:p>
            <a:pPr algn="just"/>
            <a:endParaRPr lang="en-US" sz="36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152400" y="588818"/>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3615767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                  What </a:t>
            </a:r>
            <a:r>
              <a:rPr lang="en-US" sz="2800" b="1" dirty="0">
                <a:latin typeface="Times New Roman" pitchFamily="18" charset="0"/>
                <a:cs typeface="Times New Roman" pitchFamily="18" charset="0"/>
              </a:rPr>
              <a:t>does an SRS document contain</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algn="just"/>
            <a:r>
              <a:rPr lang="en-US" dirty="0">
                <a:latin typeface="Times New Roman" pitchFamily="18" charset="0"/>
                <a:cs typeface="Times New Roman" pitchFamily="18" charset="0"/>
              </a:rPr>
              <a:t>A</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typical SRS document describes all the software requirements and sometimes even contains a collection of use cases that describe the user interactions needed by the software.</a:t>
            </a:r>
          </a:p>
          <a:p>
            <a:pPr algn="just"/>
            <a:r>
              <a:rPr lang="en-US" dirty="0">
                <a:latin typeface="Times New Roman" pitchFamily="18" charset="0"/>
                <a:cs typeface="Times New Roman" pitchFamily="18" charset="0"/>
              </a:rPr>
              <a:t>It defines the purpose of a software project, provides the overall definition and specifications of its features.</a:t>
            </a:r>
          </a:p>
          <a:p>
            <a:pPr algn="just"/>
            <a:r>
              <a:rPr lang="en-US" dirty="0">
                <a:latin typeface="Times New Roman" pitchFamily="18" charset="0"/>
                <a:cs typeface="Times New Roman" pitchFamily="18" charset="0"/>
              </a:rPr>
              <a:t>In general, SRS documents contain three kinds of program requirements:</a:t>
            </a:r>
          </a:p>
          <a:p>
            <a:pPr algn="just"/>
            <a:r>
              <a:rPr lang="en-US" b="1" i="1" dirty="0">
                <a:solidFill>
                  <a:schemeClr val="accent6"/>
                </a:solidFill>
                <a:latin typeface="Times New Roman" pitchFamily="18" charset="0"/>
                <a:cs typeface="Times New Roman" pitchFamily="18" charset="0"/>
              </a:rPr>
              <a:t>Functional specifications</a:t>
            </a:r>
            <a:r>
              <a:rPr lang="en-US" i="1" dirty="0">
                <a:solidFill>
                  <a:schemeClr val="accent6"/>
                </a:solidFill>
                <a:latin typeface="Times New Roman" pitchFamily="18" charset="0"/>
                <a:cs typeface="Times New Roman" pitchFamily="18" charset="0"/>
              </a:rPr>
              <a:t> that include measures to be performed by the system</a:t>
            </a:r>
            <a:endParaRPr lang="en-US" dirty="0">
              <a:solidFill>
                <a:schemeClr val="accent6"/>
              </a:solidFill>
              <a:latin typeface="Times New Roman" pitchFamily="18" charset="0"/>
              <a:cs typeface="Times New Roman" pitchFamily="18" charset="0"/>
            </a:endParaRPr>
          </a:p>
          <a:p>
            <a:pPr algn="just"/>
            <a:r>
              <a:rPr lang="en-US" b="1" i="1" dirty="0">
                <a:solidFill>
                  <a:srgbClr val="00B0F0"/>
                </a:solidFill>
                <a:latin typeface="Times New Roman" pitchFamily="18" charset="0"/>
                <a:cs typeface="Times New Roman" pitchFamily="18" charset="0"/>
              </a:rPr>
              <a:t>Non-functional</a:t>
            </a:r>
            <a:r>
              <a:rPr lang="en-US" i="1" dirty="0">
                <a:solidFill>
                  <a:srgbClr val="00B0F0"/>
                </a:solidFill>
                <a:latin typeface="Times New Roman" pitchFamily="18" charset="0"/>
                <a:cs typeface="Times New Roman" pitchFamily="18" charset="0"/>
              </a:rPr>
              <a:t> </a:t>
            </a:r>
            <a:r>
              <a:rPr lang="en-US" b="1" i="1" dirty="0">
                <a:solidFill>
                  <a:srgbClr val="00B0F0"/>
                </a:solidFill>
                <a:latin typeface="Times New Roman" pitchFamily="18" charset="0"/>
                <a:cs typeface="Times New Roman" pitchFamily="18" charset="0"/>
              </a:rPr>
              <a:t>requirements</a:t>
            </a:r>
            <a:r>
              <a:rPr lang="en-US" i="1" dirty="0">
                <a:solidFill>
                  <a:srgbClr val="00B0F0"/>
                </a:solidFill>
                <a:latin typeface="Times New Roman" pitchFamily="18" charset="0"/>
                <a:cs typeface="Times New Roman" pitchFamily="18" charset="0"/>
              </a:rPr>
              <a:t> determining the software system’s performance attributes</a:t>
            </a:r>
            <a:endParaRPr lang="en-US" dirty="0">
              <a:solidFill>
                <a:srgbClr val="00B0F0"/>
              </a:solidFill>
              <a:latin typeface="Times New Roman" pitchFamily="18" charset="0"/>
              <a:cs typeface="Times New Roman" pitchFamily="18" charset="0"/>
            </a:endParaRPr>
          </a:p>
          <a:p>
            <a:pPr algn="just"/>
            <a:r>
              <a:rPr lang="en-US" b="1" i="1" dirty="0">
                <a:solidFill>
                  <a:srgbClr val="00B050"/>
                </a:solidFill>
                <a:latin typeface="Times New Roman" pitchFamily="18" charset="0"/>
                <a:cs typeface="Times New Roman" pitchFamily="18" charset="0"/>
              </a:rPr>
              <a:t>Domain requirements</a:t>
            </a:r>
            <a:r>
              <a:rPr lang="en-US" i="1" dirty="0">
                <a:solidFill>
                  <a:srgbClr val="00B050"/>
                </a:solidFill>
                <a:latin typeface="Times New Roman" pitchFamily="18" charset="0"/>
                <a:cs typeface="Times New Roman" pitchFamily="18" charset="0"/>
              </a:rPr>
              <a:t> that are device limits on the service domain</a:t>
            </a:r>
            <a:endParaRPr lang="en-US" dirty="0">
              <a:solidFill>
                <a:srgbClr val="00B050"/>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74073" y="221672"/>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4041331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Characteristics </a:t>
            </a:r>
            <a:r>
              <a:rPr lang="en-US" b="1" dirty="0"/>
              <a:t>of good </a:t>
            </a:r>
            <a:r>
              <a:rPr lang="en-US" b="1" dirty="0" smtClean="0"/>
              <a:t>SRS</a:t>
            </a:r>
            <a:endParaRPr lang="en-US" b="1" dirty="0"/>
          </a:p>
        </p:txBody>
      </p:sp>
      <p:pic>
        <p:nvPicPr>
          <p:cNvPr id="4" name="Picture 3" descr="logo"/>
          <p:cNvPicPr/>
          <p:nvPr/>
        </p:nvPicPr>
        <p:blipFill>
          <a:blip r:embed="rId2" cstate="print"/>
          <a:srcRect/>
          <a:stretch>
            <a:fillRect/>
          </a:stretch>
        </p:blipFill>
        <p:spPr bwMode="auto">
          <a:xfrm>
            <a:off x="374073" y="221672"/>
            <a:ext cx="1447800" cy="762000"/>
          </a:xfrm>
          <a:prstGeom prst="rect">
            <a:avLst/>
          </a:prstGeom>
          <a:noFill/>
        </p:spPr>
      </p:pic>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585216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23303593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1282</TotalTime>
  <Words>227</Words>
  <Application>Microsoft Office PowerPoint</Application>
  <PresentationFormat>On-screen Show (4:3)</PresentationFormat>
  <Paragraphs>68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Calibri</vt:lpstr>
      <vt:lpstr>Georgia</vt:lpstr>
      <vt:lpstr>Times New Roman</vt:lpstr>
      <vt:lpstr>Wingdings</vt:lpstr>
      <vt:lpstr>Wingdings 2</vt:lpstr>
      <vt:lpstr>Civic</vt:lpstr>
      <vt:lpstr>Object Oriented Software Engineering</vt:lpstr>
      <vt:lpstr>Today’s Outline:</vt:lpstr>
      <vt:lpstr>Define</vt:lpstr>
      <vt:lpstr>What is SRS?</vt:lpstr>
      <vt:lpstr>           Software Requirement Specification</vt:lpstr>
      <vt:lpstr>Why Use an SRS Document?</vt:lpstr>
      <vt:lpstr>Software Requirements Specification vs. System Requirements Specification</vt:lpstr>
      <vt:lpstr>                  What does an SRS document contain?</vt:lpstr>
      <vt:lpstr>             Characteristics of good SRS</vt:lpstr>
      <vt:lpstr>             Properties of a good SRS document</vt:lpstr>
      <vt:lpstr>            Properties of a good SRS document</vt:lpstr>
      <vt:lpstr>Example-SRS of Hospital Mgt. System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196</cp:revision>
  <dcterms:created xsi:type="dcterms:W3CDTF">2021-07-03T06:55:19Z</dcterms:created>
  <dcterms:modified xsi:type="dcterms:W3CDTF">2023-03-12T06:48:10Z</dcterms:modified>
</cp:coreProperties>
</file>