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50"/>
  </p:notesMasterIdLst>
  <p:sldIdLst>
    <p:sldId id="256" r:id="rId2"/>
    <p:sldId id="258" r:id="rId3"/>
    <p:sldId id="290" r:id="rId4"/>
    <p:sldId id="291" r:id="rId5"/>
    <p:sldId id="292" r:id="rId6"/>
    <p:sldId id="278" r:id="rId7"/>
    <p:sldId id="279" r:id="rId8"/>
    <p:sldId id="293" r:id="rId9"/>
    <p:sldId id="294" r:id="rId10"/>
    <p:sldId id="295" r:id="rId11"/>
    <p:sldId id="296" r:id="rId12"/>
    <p:sldId id="281" r:id="rId13"/>
    <p:sldId id="280" r:id="rId14"/>
    <p:sldId id="308" r:id="rId15"/>
    <p:sldId id="309" r:id="rId16"/>
    <p:sldId id="310" r:id="rId17"/>
    <p:sldId id="311" r:id="rId18"/>
    <p:sldId id="312" r:id="rId19"/>
    <p:sldId id="313" r:id="rId20"/>
    <p:sldId id="282" r:id="rId21"/>
    <p:sldId id="283" r:id="rId22"/>
    <p:sldId id="284" r:id="rId23"/>
    <p:sldId id="297" r:id="rId24"/>
    <p:sldId id="285" r:id="rId25"/>
    <p:sldId id="286" r:id="rId26"/>
    <p:sldId id="298" r:id="rId27"/>
    <p:sldId id="299" r:id="rId28"/>
    <p:sldId id="300" r:id="rId29"/>
    <p:sldId id="301" r:id="rId30"/>
    <p:sldId id="314" r:id="rId31"/>
    <p:sldId id="315" r:id="rId32"/>
    <p:sldId id="316" r:id="rId33"/>
    <p:sldId id="317" r:id="rId34"/>
    <p:sldId id="318" r:id="rId35"/>
    <p:sldId id="319" r:id="rId36"/>
    <p:sldId id="326" r:id="rId37"/>
    <p:sldId id="320" r:id="rId38"/>
    <p:sldId id="321" r:id="rId39"/>
    <p:sldId id="322" r:id="rId40"/>
    <p:sldId id="323" r:id="rId41"/>
    <p:sldId id="324" r:id="rId42"/>
    <p:sldId id="325" r:id="rId43"/>
    <p:sldId id="303" r:id="rId44"/>
    <p:sldId id="305" r:id="rId45"/>
    <p:sldId id="306" r:id="rId46"/>
    <p:sldId id="307" r:id="rId47"/>
    <p:sldId id="327" r:id="rId48"/>
    <p:sldId id="27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851466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C9F0C6-49EB-42A4-8E44-D60E49A509BE}" type="datetime1">
              <a:rPr lang="en-US" smtClean="0"/>
              <a:t>3/12/2023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BB19EE-4DF4-4C15-9EF7-DA5DA9483884}"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51F92B-D106-43F6-81E7-F484C884DC79}"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8E4106E-8BC9-40C6-89A0-8AC193BA3C0F}"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E9AD823-8EEF-44F7-AA4A-CE7502246CA2}" type="datetime1">
              <a:rPr lang="en-US" smtClean="0"/>
              <a:t>3/12/2023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21A92A0-E109-4A3B-BD6C-0E39A0719E00}"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D837A71-3E5B-41AB-86B0-08C1B9E7EAAA}" type="datetime1">
              <a:rPr lang="en-US" smtClean="0"/>
              <a:t>3/12/2023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FFF932-8D16-4BFE-AED8-A3E3BC9C18B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120CA66-DF0A-4779-A98E-877D9157DEBA}"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AC30EE6-07E4-48D8-AA2B-4FFCE315F471}" type="datetime1">
              <a:rPr lang="en-US" smtClean="0"/>
              <a:t>3/12/2023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4F66B8D-40BB-4DD2-8890-12F023FC7511}" type="datetime1">
              <a:rPr lang="en-US" smtClean="0"/>
              <a:t>3/12/2023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C625A8B-4692-49F5-A020-2CC52CF74CBC}" type="datetime1">
              <a:rPr lang="en-US" smtClean="0"/>
              <a:t>3/12/2023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8</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Steps of Requirements Analysis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dirty="0">
                <a:latin typeface="Times New Roman" pitchFamily="18" charset="0"/>
                <a:cs typeface="Times New Roman" pitchFamily="18" charset="0"/>
              </a:rPr>
              <a:t>(ii) Development of a Prototype (optional):</a:t>
            </a:r>
            <a:r>
              <a:rPr lang="en-US" dirty="0">
                <a:latin typeface="Times New Roman" pitchFamily="18" charset="0"/>
                <a:cs typeface="Times New Roman" pitchFamily="18" charset="0"/>
              </a:rPr>
              <a:t> One effective way to find out what the customer wants is to construct a prototype, something that looks and preferably acts as part of the system they say they want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We can use their feedback to modify the prototype until the customer is satisfied continuously. </a:t>
            </a:r>
            <a:endParaRPr lang="en-US" dirty="0" smtClean="0">
              <a:latin typeface="Times New Roman" pitchFamily="18" charset="0"/>
              <a:cs typeface="Times New Roman" pitchFamily="18" charset="0"/>
            </a:endParaRPr>
          </a:p>
          <a:p>
            <a:pPr algn="just"/>
            <a:r>
              <a:rPr lang="en-US" b="1" dirty="0">
                <a:latin typeface="Times New Roman" pitchFamily="18" charset="0"/>
                <a:cs typeface="Times New Roman" pitchFamily="18" charset="0"/>
              </a:rPr>
              <a:t>(iii) Model the requirements:</a:t>
            </a:r>
            <a:r>
              <a:rPr lang="en-US" dirty="0">
                <a:latin typeface="Times New Roman" pitchFamily="18" charset="0"/>
                <a:cs typeface="Times New Roman" pitchFamily="18" charset="0"/>
              </a:rPr>
              <a:t> This process usually consists of various graphical representations of the functions, data entities, external entities, and the relationships between them. The graphical view may help to find incorrect, inconsistent, missing, and superfluous requirements. Such models include the Data Flow diagram, Entity-Relationship diagram, Data Dictionaries, State-transition diagrams, etc.</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335046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             Steps </a:t>
            </a:r>
            <a:r>
              <a:rPr lang="en-US" sz="3600" b="1" dirty="0">
                <a:latin typeface="Times New Roman" pitchFamily="18" charset="0"/>
                <a:cs typeface="Times New Roman" pitchFamily="18" charset="0"/>
              </a:rPr>
              <a:t>of Requirements Analysis</a:t>
            </a:r>
            <a:endParaRPr lang="en-US" dirty="0"/>
          </a:p>
        </p:txBody>
      </p:sp>
      <p:sp>
        <p:nvSpPr>
          <p:cNvPr id="3" name="Content Placeholder 2"/>
          <p:cNvSpPr>
            <a:spLocks noGrp="1"/>
          </p:cNvSpPr>
          <p:nvPr>
            <p:ph sz="quarter" idx="1"/>
          </p:nvPr>
        </p:nvSpPr>
        <p:spPr/>
        <p:txBody>
          <a:bodyPr/>
          <a:lstStyle/>
          <a:p>
            <a:pPr algn="just"/>
            <a:r>
              <a:rPr lang="en-US" b="1" dirty="0">
                <a:latin typeface="Times New Roman" pitchFamily="18" charset="0"/>
                <a:cs typeface="Times New Roman" pitchFamily="18" charset="0"/>
              </a:rPr>
              <a:t>(iv) </a:t>
            </a:r>
            <a:r>
              <a:rPr lang="en-US" b="1" dirty="0" smtClean="0">
                <a:latin typeface="Times New Roman" pitchFamily="18" charset="0"/>
                <a:cs typeface="Times New Roman" pitchFamily="18" charset="0"/>
              </a:rPr>
              <a:t>Finalize </a:t>
            </a:r>
            <a:r>
              <a:rPr lang="en-US" b="1" dirty="0">
                <a:latin typeface="Times New Roman" pitchFamily="18" charset="0"/>
                <a:cs typeface="Times New Roman" pitchFamily="18" charset="0"/>
              </a:rPr>
              <a:t>the requirements:</a:t>
            </a:r>
            <a:r>
              <a:rPr lang="en-US" dirty="0">
                <a:latin typeface="Times New Roman" pitchFamily="18" charset="0"/>
                <a:cs typeface="Times New Roman" pitchFamily="18" charset="0"/>
              </a:rPr>
              <a:t> After modeling the requirements, we will have a better understanding of the system behavior. The inconsistencies and ambiguities have been identified and corrected. The flow of data amongst various modules has been analyzed. Elicitation and analyze activities have provided better insight into the system. Now we finalize the analyzed requirements, and the next step is to document these requirements in a prescribed format.</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323056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Analysis</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Oval 4"/>
          <p:cNvSpPr/>
          <p:nvPr/>
        </p:nvSpPr>
        <p:spPr>
          <a:xfrm>
            <a:off x="838200" y="1600200"/>
            <a:ext cx="3124200" cy="2590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C00000"/>
                </a:solidFill>
                <a:latin typeface="Times New Roman" pitchFamily="18" charset="0"/>
                <a:cs typeface="Times New Roman" pitchFamily="18" charset="0"/>
              </a:rPr>
              <a:t>System Description</a:t>
            </a:r>
            <a:endParaRPr lang="en-US" sz="3200" b="1" dirty="0">
              <a:solidFill>
                <a:srgbClr val="C00000"/>
              </a:solidFill>
              <a:latin typeface="Times New Roman" pitchFamily="18" charset="0"/>
              <a:cs typeface="Times New Roman" pitchFamily="18" charset="0"/>
            </a:endParaRPr>
          </a:p>
        </p:txBody>
      </p:sp>
      <p:sp>
        <p:nvSpPr>
          <p:cNvPr id="6" name="Oval 5"/>
          <p:cNvSpPr/>
          <p:nvPr/>
        </p:nvSpPr>
        <p:spPr>
          <a:xfrm>
            <a:off x="3311236" y="2750127"/>
            <a:ext cx="2743200" cy="25146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C00000"/>
                </a:solidFill>
                <a:latin typeface="Times New Roman" pitchFamily="18" charset="0"/>
                <a:cs typeface="Times New Roman" pitchFamily="18" charset="0"/>
              </a:rPr>
              <a:t>Analysis Model</a:t>
            </a:r>
            <a:endParaRPr lang="en-US" sz="3200" b="1" dirty="0">
              <a:solidFill>
                <a:srgbClr val="C00000"/>
              </a:solidFill>
              <a:latin typeface="Times New Roman" pitchFamily="18" charset="0"/>
              <a:cs typeface="Times New Roman" pitchFamily="18" charset="0"/>
            </a:endParaRPr>
          </a:p>
        </p:txBody>
      </p:sp>
      <p:sp>
        <p:nvSpPr>
          <p:cNvPr id="7" name="Oval 6"/>
          <p:cNvSpPr/>
          <p:nvPr/>
        </p:nvSpPr>
        <p:spPr>
          <a:xfrm>
            <a:off x="5143500" y="3948545"/>
            <a:ext cx="2743200" cy="2514600"/>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Design Model</a:t>
            </a:r>
            <a:endParaRPr lang="en-US" sz="2800" b="1" dirty="0">
              <a:latin typeface="Times New Roman" pitchFamily="18" charset="0"/>
              <a:cs typeface="Times New Roman" pitchFamily="18" charset="0"/>
            </a:endParaRPr>
          </a:p>
        </p:txBody>
      </p:sp>
      <p:sp>
        <p:nvSpPr>
          <p:cNvPr id="9" name="Cloud Callout 8"/>
          <p:cNvSpPr/>
          <p:nvPr/>
        </p:nvSpPr>
        <p:spPr>
          <a:xfrm>
            <a:off x="6926" y="4343400"/>
            <a:ext cx="2355273" cy="2272145"/>
          </a:xfrm>
          <a:prstGeom prst="cloudCallout">
            <a:avLst>
              <a:gd name="adj1" fmla="val 52589"/>
              <a:gd name="adj2" fmla="val -73346"/>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Describe the system functionality </a:t>
            </a:r>
            <a:endParaRPr lang="en-US" dirty="0">
              <a:solidFill>
                <a:schemeClr val="tx1"/>
              </a:solidFill>
              <a:latin typeface="Times New Roman" pitchFamily="18" charset="0"/>
              <a:cs typeface="Times New Roman" pitchFamily="18" charset="0"/>
            </a:endParaRPr>
          </a:p>
        </p:txBody>
      </p:sp>
      <p:sp>
        <p:nvSpPr>
          <p:cNvPr id="10" name="Cloud Callout 9"/>
          <p:cNvSpPr/>
          <p:nvPr/>
        </p:nvSpPr>
        <p:spPr>
          <a:xfrm>
            <a:off x="6255327" y="1066800"/>
            <a:ext cx="2888673" cy="2334490"/>
          </a:xfrm>
          <a:prstGeom prst="cloudCallout">
            <a:avLst>
              <a:gd name="adj1" fmla="val -96362"/>
              <a:gd name="adj2" fmla="val 3851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latin typeface="Times New Roman" pitchFamily="18" charset="0"/>
                <a:cs typeface="Times New Roman" pitchFamily="18" charset="0"/>
              </a:rPr>
              <a:t>The analysis model as a bridge b/w the system description and the design model</a:t>
            </a:r>
            <a:endParaRPr lang="en-US" dirty="0">
              <a:solidFill>
                <a:srgbClr val="C0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160896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8575"/>
            <a:ext cx="7623048" cy="758952"/>
          </a:xfrm>
        </p:spPr>
        <p:txBody>
          <a:bodyPr/>
          <a:lstStyle/>
          <a:p>
            <a:r>
              <a:rPr lang="en-US" b="1" dirty="0"/>
              <a:t>Elements of Analysis Model</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31512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Scenario-Based Modeling</a:t>
            </a: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Use-cases are amply an aid to </a:t>
            </a:r>
            <a:r>
              <a:rPr lang="en-US" dirty="0" smtClean="0">
                <a:latin typeface="Times New Roman" pitchFamily="18" charset="0"/>
                <a:cs typeface="Times New Roman" pitchFamily="18" charset="0"/>
              </a:rPr>
              <a:t>defining </a:t>
            </a:r>
            <a:r>
              <a:rPr lang="en-US" dirty="0">
                <a:latin typeface="Times New Roman" pitchFamily="18" charset="0"/>
                <a:cs typeface="Times New Roman" pitchFamily="18" charset="0"/>
              </a:rPr>
              <a:t>what exists outside</a:t>
            </a:r>
          </a:p>
          <a:p>
            <a:pPr marL="0" indent="0" algn="just">
              <a:buNone/>
            </a:pPr>
            <a:r>
              <a:rPr lang="en-US" dirty="0">
                <a:latin typeface="Times New Roman" pitchFamily="18" charset="0"/>
                <a:cs typeface="Times New Roman" pitchFamily="18" charset="0"/>
              </a:rPr>
              <a:t>the system (actors) and what should be performed by the</a:t>
            </a:r>
          </a:p>
          <a:p>
            <a:pPr marL="0" indent="0" algn="just">
              <a:buNone/>
            </a:pPr>
            <a:r>
              <a:rPr lang="en-US" dirty="0">
                <a:latin typeface="Times New Roman" pitchFamily="18" charset="0"/>
                <a:cs typeface="Times New Roman" pitchFamily="18" charset="0"/>
              </a:rPr>
              <a:t>system (use-cases)</a:t>
            </a:r>
          </a:p>
          <a:p>
            <a:pPr algn="just"/>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How should we write about?</a:t>
            </a:r>
          </a:p>
          <a:p>
            <a:pPr algn="just"/>
            <a:r>
              <a:rPr lang="en-US" dirty="0">
                <a:latin typeface="Times New Roman" pitchFamily="18" charset="0"/>
                <a:cs typeface="Times New Roman" pitchFamily="18" charset="0"/>
              </a:rPr>
              <a:t>2 How much should we write about?</a:t>
            </a:r>
          </a:p>
          <a:p>
            <a:pPr algn="just"/>
            <a:r>
              <a:rPr lang="en-US" dirty="0">
                <a:latin typeface="Times New Roman" pitchFamily="18" charset="0"/>
                <a:cs typeface="Times New Roman" pitchFamily="18" charset="0"/>
              </a:rPr>
              <a:t>3 How detailed should we make our description?</a:t>
            </a:r>
          </a:p>
          <a:p>
            <a:pPr algn="just"/>
            <a:r>
              <a:rPr lang="en-US" dirty="0">
                <a:latin typeface="Times New Roman" pitchFamily="18" charset="0"/>
                <a:cs typeface="Times New Roman" pitchFamily="18" charset="0"/>
              </a:rPr>
              <a:t>4 How should we organize the description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37932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Scenario-Based Modeling</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b="1" dirty="0">
                <a:solidFill>
                  <a:srgbClr val="FF0000"/>
                </a:solidFill>
                <a:latin typeface="Times New Roman" pitchFamily="18" charset="0"/>
                <a:cs typeface="Times New Roman" pitchFamily="18" charset="0"/>
              </a:rPr>
              <a:t>Activity Diagram</a:t>
            </a:r>
          </a:p>
          <a:p>
            <a:r>
              <a:rPr lang="en-US" dirty="0">
                <a:latin typeface="Times New Roman" pitchFamily="18" charset="0"/>
                <a:cs typeface="Times New Roman" pitchFamily="18" charset="0"/>
              </a:rPr>
              <a:t>Supplements the use-case by providing a diagrammatic</a:t>
            </a:r>
          </a:p>
          <a:p>
            <a:pPr marL="0" indent="0">
              <a:buNone/>
            </a:pPr>
            <a:r>
              <a:rPr lang="en-US" dirty="0">
                <a:latin typeface="Times New Roman" pitchFamily="18" charset="0"/>
                <a:cs typeface="Times New Roman" pitchFamily="18" charset="0"/>
              </a:rPr>
              <a:t>representation of procedural </a:t>
            </a:r>
            <a:r>
              <a:rPr lang="en-US" dirty="0" smtClean="0">
                <a:latin typeface="Times New Roman" pitchFamily="18" charset="0"/>
                <a:cs typeface="Times New Roman" pitchFamily="18" charset="0"/>
              </a:rPr>
              <a:t>flow</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used as business modeling notation along with Business</a:t>
            </a:r>
          </a:p>
          <a:p>
            <a:r>
              <a:rPr lang="en-US" dirty="0">
                <a:latin typeface="Times New Roman" pitchFamily="18" charset="0"/>
                <a:cs typeface="Times New Roman" pitchFamily="18" charset="0"/>
              </a:rPr>
              <a:t>Process Modeling </a:t>
            </a:r>
            <a:r>
              <a:rPr lang="en-US" dirty="0" smtClean="0">
                <a:latin typeface="Times New Roman" pitchFamily="18" charset="0"/>
                <a:cs typeface="Times New Roman" pitchFamily="18" charset="0"/>
              </a:rPr>
              <a:t>Notation</a:t>
            </a:r>
            <a:endParaRPr lang="en-US" dirty="0">
              <a:latin typeface="Times New Roman" pitchFamily="18" charset="0"/>
              <a:cs typeface="Times New Roman" pitchFamily="18" charset="0"/>
            </a:endParaRPr>
          </a:p>
          <a:p>
            <a:pPr marL="0" indent="0">
              <a:buNone/>
            </a:pPr>
            <a:r>
              <a:rPr lang="en-US" b="1" dirty="0" err="1">
                <a:solidFill>
                  <a:srgbClr val="FF0000"/>
                </a:solidFill>
                <a:latin typeface="Times New Roman" pitchFamily="18" charset="0"/>
                <a:cs typeface="Times New Roman" pitchFamily="18" charset="0"/>
              </a:rPr>
              <a:t>Swimlane</a:t>
            </a:r>
            <a:r>
              <a:rPr lang="en-US" b="1" dirty="0">
                <a:solidFill>
                  <a:srgbClr val="FF0000"/>
                </a:solidFill>
                <a:latin typeface="Times New Roman" pitchFamily="18" charset="0"/>
                <a:cs typeface="Times New Roman" pitchFamily="18" charset="0"/>
              </a:rPr>
              <a:t> Diagrams</a:t>
            </a:r>
          </a:p>
          <a:p>
            <a:r>
              <a:rPr lang="en-US" dirty="0">
                <a:latin typeface="Times New Roman" pitchFamily="18" charset="0"/>
                <a:cs typeface="Times New Roman" pitchFamily="18" charset="0"/>
              </a:rPr>
              <a:t>Allows the modeler to represent the </a:t>
            </a:r>
            <a:r>
              <a:rPr lang="en-US" dirty="0" smtClean="0">
                <a:latin typeface="Times New Roman" pitchFamily="18" charset="0"/>
                <a:cs typeface="Times New Roman" pitchFamily="18" charset="0"/>
              </a:rPr>
              <a:t>flow </a:t>
            </a:r>
            <a:r>
              <a:rPr lang="en-US" dirty="0">
                <a:latin typeface="Times New Roman" pitchFamily="18" charset="0"/>
                <a:cs typeface="Times New Roman" pitchFamily="18" charset="0"/>
              </a:rPr>
              <a:t>of activities </a:t>
            </a:r>
            <a:r>
              <a:rPr lang="en-US" dirty="0" smtClean="0">
                <a:latin typeface="Times New Roman" pitchFamily="18" charset="0"/>
                <a:cs typeface="Times New Roman" pitchFamily="18" charset="0"/>
              </a:rPr>
              <a:t>described by </a:t>
            </a:r>
            <a:r>
              <a:rPr lang="en-US" dirty="0">
                <a:latin typeface="Times New Roman" pitchFamily="18" charset="0"/>
                <a:cs typeface="Times New Roman" pitchFamily="18" charset="0"/>
              </a:rPr>
              <a:t>the use-case</a:t>
            </a:r>
          </a:p>
          <a:p>
            <a:r>
              <a:rPr lang="en-US" dirty="0">
                <a:latin typeface="Times New Roman" pitchFamily="18" charset="0"/>
                <a:cs typeface="Times New Roman" pitchFamily="18" charset="0"/>
              </a:rPr>
              <a:t>This diagram indicates which actor or analysis class has</a:t>
            </a:r>
          </a:p>
          <a:p>
            <a:pPr marL="0" indent="0">
              <a:buNone/>
            </a:pPr>
            <a:r>
              <a:rPr lang="en-US" dirty="0">
                <a:latin typeface="Times New Roman" pitchFamily="18" charset="0"/>
                <a:cs typeface="Times New Roman" pitchFamily="18" charset="0"/>
              </a:rPr>
              <a:t>responsibility for the action described by an activity rectangle</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20186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Class-based Modeling</a:t>
            </a:r>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b="1" dirty="0">
                <a:solidFill>
                  <a:srgbClr val="0070C0"/>
                </a:solidFill>
                <a:latin typeface="Times New Roman" pitchFamily="18" charset="0"/>
                <a:cs typeface="Times New Roman" pitchFamily="18" charset="0"/>
              </a:rPr>
              <a:t>Class-based modeling represents:</a:t>
            </a:r>
          </a:p>
          <a:p>
            <a:pPr algn="just"/>
            <a:r>
              <a:rPr lang="en-US" dirty="0">
                <a:latin typeface="Times New Roman" pitchFamily="18" charset="0"/>
                <a:cs typeface="Times New Roman" pitchFamily="18" charset="0"/>
              </a:rPr>
              <a:t>objects that the system will manipulate</a:t>
            </a:r>
          </a:p>
          <a:p>
            <a:pPr algn="just"/>
            <a:r>
              <a:rPr lang="en-US" dirty="0">
                <a:latin typeface="Times New Roman" pitchFamily="18" charset="0"/>
                <a:cs typeface="Times New Roman" pitchFamily="18" charset="0"/>
              </a:rPr>
              <a:t>operations (methods or services) that will be applied to the</a:t>
            </a:r>
          </a:p>
          <a:p>
            <a:pPr algn="just"/>
            <a:r>
              <a:rPr lang="en-US" dirty="0">
                <a:latin typeface="Times New Roman" pitchFamily="18" charset="0"/>
                <a:cs typeface="Times New Roman" pitchFamily="18" charset="0"/>
              </a:rPr>
              <a:t>objects to </a:t>
            </a:r>
            <a:r>
              <a:rPr lang="en-US" dirty="0" smtClean="0">
                <a:latin typeface="Times New Roman" pitchFamily="18" charset="0"/>
                <a:cs typeface="Times New Roman" pitchFamily="18" charset="0"/>
              </a:rPr>
              <a:t>effect </a:t>
            </a:r>
            <a:r>
              <a:rPr lang="en-US" dirty="0">
                <a:latin typeface="Times New Roman" pitchFamily="18" charset="0"/>
                <a:cs typeface="Times New Roman" pitchFamily="18" charset="0"/>
              </a:rPr>
              <a:t>the manipulation</a:t>
            </a:r>
          </a:p>
          <a:p>
            <a:pPr algn="just"/>
            <a:r>
              <a:rPr lang="en-US" dirty="0">
                <a:latin typeface="Times New Roman" pitchFamily="18" charset="0"/>
                <a:cs typeface="Times New Roman" pitchFamily="18" charset="0"/>
              </a:rPr>
              <a:t>relationships (some hierarchical) between the objects</a:t>
            </a:r>
          </a:p>
          <a:p>
            <a:pPr algn="just"/>
            <a:r>
              <a:rPr lang="en-US" dirty="0">
                <a:latin typeface="Times New Roman" pitchFamily="18" charset="0"/>
                <a:cs typeface="Times New Roman" pitchFamily="18" charset="0"/>
              </a:rPr>
              <a:t>collaborations that occur between the classes that are </a:t>
            </a:r>
            <a:r>
              <a:rPr lang="en-US" dirty="0" smtClean="0">
                <a:latin typeface="Times New Roman" pitchFamily="18" charset="0"/>
                <a:cs typeface="Times New Roman" pitchFamily="18" charset="0"/>
              </a:rPr>
              <a:t>defined</a:t>
            </a:r>
            <a:endParaRPr lang="en-US" dirty="0">
              <a:latin typeface="Times New Roman" pitchFamily="18" charset="0"/>
              <a:cs typeface="Times New Roman" pitchFamily="18" charset="0"/>
            </a:endParaRPr>
          </a:p>
          <a:p>
            <a:pPr marL="0" indent="0" algn="just">
              <a:buNone/>
            </a:pPr>
            <a:r>
              <a:rPr lang="en-US" b="1" dirty="0">
                <a:solidFill>
                  <a:srgbClr val="0070C0"/>
                </a:solidFill>
                <a:latin typeface="Times New Roman" pitchFamily="18" charset="0"/>
                <a:cs typeface="Times New Roman" pitchFamily="18" charset="0"/>
              </a:rPr>
              <a:t>The elements of a class-based model</a:t>
            </a:r>
          </a:p>
          <a:p>
            <a:pPr algn="just"/>
            <a:r>
              <a:rPr lang="en-US" dirty="0">
                <a:latin typeface="Times New Roman" pitchFamily="18" charset="0"/>
                <a:cs typeface="Times New Roman" pitchFamily="18" charset="0"/>
              </a:rPr>
              <a:t>classes, objects, attributes, operations</a:t>
            </a:r>
          </a:p>
          <a:p>
            <a:pPr algn="just"/>
            <a:r>
              <a:rPr lang="en-US" dirty="0">
                <a:latin typeface="Times New Roman" pitchFamily="18" charset="0"/>
                <a:cs typeface="Times New Roman" pitchFamily="18" charset="0"/>
              </a:rPr>
              <a:t>CRC models</a:t>
            </a:r>
          </a:p>
          <a:p>
            <a:pPr algn="just"/>
            <a:r>
              <a:rPr lang="en-US" dirty="0">
                <a:latin typeface="Times New Roman" pitchFamily="18" charset="0"/>
                <a:cs typeface="Times New Roman" pitchFamily="18" charset="0"/>
              </a:rPr>
              <a:t>collaboration diagrams and packages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185645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Class-based Modeling</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Class-Responsibility-Collaborator (CRC) Modeling</a:t>
            </a:r>
          </a:p>
          <a:p>
            <a:pPr algn="just"/>
            <a:r>
              <a:rPr lang="en-US" dirty="0">
                <a:latin typeface="Times New Roman" pitchFamily="18" charset="0"/>
                <a:cs typeface="Times New Roman" pitchFamily="18" charset="0"/>
              </a:rPr>
              <a:t>Analysis classes have \responsibilities"</a:t>
            </a:r>
          </a:p>
          <a:p>
            <a:pPr marL="0" indent="0" algn="just">
              <a:buNone/>
            </a:pPr>
            <a:r>
              <a:rPr lang="en-US" dirty="0" smtClean="0">
                <a:latin typeface="Times New Roman" pitchFamily="18" charset="0"/>
                <a:cs typeface="Times New Roman" pitchFamily="18" charset="0"/>
              </a:rPr>
              <a:t>	Responsibilities </a:t>
            </a:r>
            <a:r>
              <a:rPr lang="en-US" dirty="0">
                <a:latin typeface="Times New Roman" pitchFamily="18" charset="0"/>
                <a:cs typeface="Times New Roman" pitchFamily="18" charset="0"/>
              </a:rPr>
              <a:t>are the attributes and </a:t>
            </a:r>
            <a:r>
              <a:rPr lang="en-US" dirty="0" smtClean="0">
                <a:latin typeface="Times New Roman" pitchFamily="18" charset="0"/>
                <a:cs typeface="Times New Roman" pitchFamily="18" charset="0"/>
              </a:rPr>
              <a:t>operations 	encapsulated </a:t>
            </a:r>
            <a:r>
              <a:rPr lang="en-US" dirty="0">
                <a:latin typeface="Times New Roman" pitchFamily="18" charset="0"/>
                <a:cs typeface="Times New Roman" pitchFamily="18" charset="0"/>
              </a:rPr>
              <a:t>by the class</a:t>
            </a:r>
          </a:p>
          <a:p>
            <a:pPr algn="just"/>
            <a:r>
              <a:rPr lang="en-US" dirty="0">
                <a:latin typeface="Times New Roman" pitchFamily="18" charset="0"/>
                <a:cs typeface="Times New Roman" pitchFamily="18" charset="0"/>
              </a:rPr>
              <a:t>Analysis classes collaborate with one another</a:t>
            </a:r>
          </a:p>
          <a:p>
            <a:pPr marL="0" indent="0" algn="just">
              <a:buNone/>
            </a:pP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property transfer or the completion of a series of robot</a:t>
            </a:r>
          </a:p>
          <a:p>
            <a:pPr marL="0" indent="0" algn="just">
              <a:buNone/>
            </a:pPr>
            <a:r>
              <a:rPr lang="en-US" dirty="0" smtClean="0">
                <a:latin typeface="Times New Roman" pitchFamily="18" charset="0"/>
                <a:cs typeface="Times New Roman" pitchFamily="18" charset="0"/>
              </a:rPr>
              <a:t>	movements</a:t>
            </a:r>
            <a:endParaRPr lang="en-US" dirty="0">
              <a:latin typeface="Times New Roman" pitchFamily="18" charset="0"/>
              <a:cs typeface="Times New Roman" pitchFamily="18" charset="0"/>
            </a:endParaRPr>
          </a:p>
          <a:p>
            <a:pPr algn="just"/>
            <a:r>
              <a:rPr lang="en-US" dirty="0">
                <a:solidFill>
                  <a:srgbClr val="00B050"/>
                </a:solidFill>
                <a:latin typeface="Times New Roman" pitchFamily="18" charset="0"/>
                <a:cs typeface="Times New Roman" pitchFamily="18" charset="0"/>
              </a:rPr>
              <a:t>Collaborators are those classes that are required to provide a</a:t>
            </a:r>
          </a:p>
          <a:p>
            <a:pPr marL="0" indent="0" algn="just">
              <a:buNone/>
            </a:pPr>
            <a:r>
              <a:rPr lang="en-US" dirty="0">
                <a:solidFill>
                  <a:srgbClr val="00B050"/>
                </a:solidFill>
                <a:latin typeface="Times New Roman" pitchFamily="18" charset="0"/>
                <a:cs typeface="Times New Roman" pitchFamily="18" charset="0"/>
              </a:rPr>
              <a:t>class with the information needed to complete a responsibility</a:t>
            </a:r>
          </a:p>
          <a:p>
            <a:pPr algn="just"/>
            <a:r>
              <a:rPr lang="en-US" dirty="0">
                <a:solidFill>
                  <a:srgbClr val="7030A0"/>
                </a:solidFill>
                <a:latin typeface="Times New Roman" pitchFamily="18" charset="0"/>
                <a:cs typeface="Times New Roman" pitchFamily="18" charset="0"/>
              </a:rPr>
              <a:t>In general, a collaboration implies either a request for</a:t>
            </a:r>
          </a:p>
          <a:p>
            <a:pPr marL="0" indent="0" algn="just">
              <a:buNone/>
            </a:pPr>
            <a:r>
              <a:rPr lang="en-US" dirty="0">
                <a:solidFill>
                  <a:srgbClr val="7030A0"/>
                </a:solidFill>
                <a:latin typeface="Times New Roman" pitchFamily="18" charset="0"/>
                <a:cs typeface="Times New Roman" pitchFamily="18" charset="0"/>
              </a:rPr>
              <a:t>information or a request for some action</a:t>
            </a:r>
          </a:p>
        </p:txBody>
      </p:sp>
      <p:pic>
        <p:nvPicPr>
          <p:cNvPr id="4" name="Picture 3" descr="logo"/>
          <p:cNvPicPr/>
          <p:nvPr/>
        </p:nvPicPr>
        <p:blipFill>
          <a:blip r:embed="rId2" cstate="print"/>
          <a:srcRect/>
          <a:stretch>
            <a:fillRect/>
          </a:stretch>
        </p:blipFill>
        <p:spPr bwMode="auto">
          <a:xfrm>
            <a:off x="304800" y="3048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3056057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Behavioral Modeling</a:t>
            </a:r>
          </a:p>
        </p:txBody>
      </p:sp>
      <p:sp>
        <p:nvSpPr>
          <p:cNvPr id="3" name="Content Placeholder 2"/>
          <p:cNvSpPr>
            <a:spLocks noGrp="1"/>
          </p:cNvSpPr>
          <p:nvPr>
            <p:ph sz="quarter" idx="1"/>
          </p:nvPr>
        </p:nvSpPr>
        <p:spPr>
          <a:xfrm>
            <a:off x="301752" y="1527048"/>
            <a:ext cx="8613648" cy="4572000"/>
          </a:xfrm>
        </p:spPr>
        <p:txBody>
          <a:bodyPr>
            <a:normAutofit fontScale="92500" lnSpcReduction="10000"/>
          </a:bodyPr>
          <a:lstStyle/>
          <a:p>
            <a:pPr algn="just"/>
            <a:r>
              <a:rPr lang="en-US" dirty="0">
                <a:latin typeface="Times New Roman" pitchFamily="18" charset="0"/>
                <a:cs typeface="Times New Roman" pitchFamily="18" charset="0"/>
              </a:rPr>
              <a:t>Behavioral model indicates how software will respond to</a:t>
            </a:r>
          </a:p>
          <a:p>
            <a:pPr marL="0" indent="0" algn="just">
              <a:buNone/>
            </a:pPr>
            <a:r>
              <a:rPr lang="en-US" dirty="0">
                <a:latin typeface="Times New Roman" pitchFamily="18" charset="0"/>
                <a:cs typeface="Times New Roman" pitchFamily="18" charset="0"/>
              </a:rPr>
              <a:t>external </a:t>
            </a:r>
            <a:r>
              <a:rPr lang="en-US" dirty="0" smtClean="0">
                <a:latin typeface="Times New Roman" pitchFamily="18" charset="0"/>
                <a:cs typeface="Times New Roman" pitchFamily="18" charset="0"/>
              </a:rPr>
              <a:t>events.</a:t>
            </a:r>
          </a:p>
          <a:p>
            <a:pPr marL="0" indent="0" algn="just">
              <a:buNone/>
            </a:pPr>
            <a:r>
              <a:rPr lang="en-US" dirty="0" smtClean="0">
                <a:latin typeface="Times New Roman" pitchFamily="18" charset="0"/>
                <a:cs typeface="Times New Roman" pitchFamily="18" charset="0"/>
              </a:rPr>
              <a:t>Behavioral </a:t>
            </a:r>
            <a:r>
              <a:rPr lang="en-US" dirty="0">
                <a:latin typeface="Times New Roman" pitchFamily="18" charset="0"/>
                <a:cs typeface="Times New Roman" pitchFamily="18" charset="0"/>
              </a:rPr>
              <a:t>model creation steps:</a:t>
            </a:r>
          </a:p>
          <a:p>
            <a:pPr algn="just">
              <a:buFont typeface="Wingdings" pitchFamily="2" charset="2"/>
              <a:buChar char="Ø"/>
            </a:pPr>
            <a:r>
              <a:rPr lang="en-US" dirty="0" smtClean="0">
                <a:latin typeface="Times New Roman" pitchFamily="18" charset="0"/>
                <a:cs typeface="Times New Roman" pitchFamily="18" charset="0"/>
              </a:rPr>
              <a:t>	</a:t>
            </a:r>
            <a:r>
              <a:rPr lang="en-US" dirty="0" smtClean="0">
                <a:solidFill>
                  <a:srgbClr val="00B0F0"/>
                </a:solidFill>
                <a:latin typeface="Times New Roman" pitchFamily="18" charset="0"/>
                <a:cs typeface="Times New Roman" pitchFamily="18" charset="0"/>
              </a:rPr>
              <a:t>evaluate </a:t>
            </a:r>
            <a:r>
              <a:rPr lang="en-US" dirty="0">
                <a:solidFill>
                  <a:srgbClr val="00B0F0"/>
                </a:solidFill>
                <a:latin typeface="Times New Roman" pitchFamily="18" charset="0"/>
                <a:cs typeface="Times New Roman" pitchFamily="18" charset="0"/>
              </a:rPr>
              <a:t>all use-cases to fully understand the sequence </a:t>
            </a:r>
            <a:r>
              <a:rPr lang="en-US" dirty="0" smtClean="0">
                <a:solidFill>
                  <a:srgbClr val="00B0F0"/>
                </a:solidFill>
                <a:latin typeface="Times New Roman" pitchFamily="18" charset="0"/>
                <a:cs typeface="Times New Roman" pitchFamily="18" charset="0"/>
              </a:rPr>
              <a:t>of 	interaction </a:t>
            </a:r>
            <a:r>
              <a:rPr lang="en-US" dirty="0">
                <a:solidFill>
                  <a:srgbClr val="00B0F0"/>
                </a:solidFill>
                <a:latin typeface="Times New Roman" pitchFamily="18" charset="0"/>
                <a:cs typeface="Times New Roman" pitchFamily="18" charset="0"/>
              </a:rPr>
              <a:t>within the system</a:t>
            </a:r>
          </a:p>
          <a:p>
            <a:pPr algn="just">
              <a:buFont typeface="Wingdings" pitchFamily="2" charset="2"/>
              <a:buChar char="Ø"/>
            </a:pPr>
            <a:r>
              <a:rPr lang="en-US" dirty="0" smtClean="0">
                <a:solidFill>
                  <a:srgbClr val="00B0F0"/>
                </a:solidFill>
                <a:latin typeface="Times New Roman" pitchFamily="18" charset="0"/>
                <a:cs typeface="Times New Roman" pitchFamily="18" charset="0"/>
              </a:rPr>
              <a:t>	identify </a:t>
            </a:r>
            <a:r>
              <a:rPr lang="en-US" dirty="0">
                <a:solidFill>
                  <a:srgbClr val="00B0F0"/>
                </a:solidFill>
                <a:latin typeface="Times New Roman" pitchFamily="18" charset="0"/>
                <a:cs typeface="Times New Roman" pitchFamily="18" charset="0"/>
              </a:rPr>
              <a:t>events that drive the interaction sequence and</a:t>
            </a:r>
          </a:p>
          <a:p>
            <a:pPr marL="0" indent="0" algn="just">
              <a:buNone/>
            </a:pPr>
            <a:r>
              <a:rPr lang="en-US" dirty="0" smtClean="0">
                <a:solidFill>
                  <a:srgbClr val="00B0F0"/>
                </a:solidFill>
                <a:latin typeface="Times New Roman" pitchFamily="18" charset="0"/>
                <a:cs typeface="Times New Roman" pitchFamily="18" charset="0"/>
              </a:rPr>
              <a:t>	understand </a:t>
            </a:r>
            <a:r>
              <a:rPr lang="en-US" dirty="0">
                <a:solidFill>
                  <a:srgbClr val="00B0F0"/>
                </a:solidFill>
                <a:latin typeface="Times New Roman" pitchFamily="18" charset="0"/>
                <a:cs typeface="Times New Roman" pitchFamily="18" charset="0"/>
              </a:rPr>
              <a:t>how these events relate to </a:t>
            </a:r>
            <a:r>
              <a:rPr lang="en-US" dirty="0" err="1" smtClean="0">
                <a:solidFill>
                  <a:srgbClr val="00B0F0"/>
                </a:solidFill>
                <a:latin typeface="Times New Roman" pitchFamily="18" charset="0"/>
                <a:cs typeface="Times New Roman" pitchFamily="18" charset="0"/>
              </a:rPr>
              <a:t>specfic</a:t>
            </a:r>
            <a:r>
              <a:rPr lang="en-US" dirty="0" smtClean="0">
                <a:solidFill>
                  <a:srgbClr val="00B0F0"/>
                </a:solidFill>
                <a:latin typeface="Times New Roman" pitchFamily="18" charset="0"/>
                <a:cs typeface="Times New Roman" pitchFamily="18" charset="0"/>
              </a:rPr>
              <a:t> </a:t>
            </a:r>
            <a:r>
              <a:rPr lang="en-US" dirty="0">
                <a:solidFill>
                  <a:srgbClr val="00B0F0"/>
                </a:solidFill>
                <a:latin typeface="Times New Roman" pitchFamily="18" charset="0"/>
                <a:cs typeface="Times New Roman" pitchFamily="18" charset="0"/>
              </a:rPr>
              <a:t>objects</a:t>
            </a:r>
          </a:p>
          <a:p>
            <a:pPr algn="just">
              <a:buFont typeface="Wingdings" pitchFamily="2" charset="2"/>
              <a:buChar char="Ø"/>
            </a:pPr>
            <a:r>
              <a:rPr lang="en-US" dirty="0" smtClean="0">
                <a:solidFill>
                  <a:srgbClr val="00B0F0"/>
                </a:solidFill>
                <a:latin typeface="Times New Roman" pitchFamily="18" charset="0"/>
                <a:cs typeface="Times New Roman" pitchFamily="18" charset="0"/>
              </a:rPr>
              <a:t>	Create </a:t>
            </a:r>
            <a:r>
              <a:rPr lang="en-US" dirty="0">
                <a:solidFill>
                  <a:srgbClr val="00B0F0"/>
                </a:solidFill>
                <a:latin typeface="Times New Roman" pitchFamily="18" charset="0"/>
                <a:cs typeface="Times New Roman" pitchFamily="18" charset="0"/>
              </a:rPr>
              <a:t>a sequence for each use-case</a:t>
            </a:r>
          </a:p>
          <a:p>
            <a:pPr algn="just">
              <a:buFont typeface="Wingdings" pitchFamily="2" charset="2"/>
              <a:buChar char="Ø"/>
            </a:pPr>
            <a:r>
              <a:rPr lang="en-US" dirty="0" smtClean="0">
                <a:solidFill>
                  <a:srgbClr val="00B0F0"/>
                </a:solidFill>
                <a:latin typeface="Times New Roman" pitchFamily="18" charset="0"/>
                <a:cs typeface="Times New Roman" pitchFamily="18" charset="0"/>
              </a:rPr>
              <a:t>	Build </a:t>
            </a:r>
            <a:r>
              <a:rPr lang="en-US" dirty="0">
                <a:solidFill>
                  <a:srgbClr val="00B0F0"/>
                </a:solidFill>
                <a:latin typeface="Times New Roman" pitchFamily="18" charset="0"/>
                <a:cs typeface="Times New Roman" pitchFamily="18" charset="0"/>
              </a:rPr>
              <a:t>a state diagram for the system</a:t>
            </a:r>
          </a:p>
          <a:p>
            <a:pPr algn="just">
              <a:buFont typeface="Wingdings" pitchFamily="2" charset="2"/>
              <a:buChar char="Ø"/>
            </a:pPr>
            <a:r>
              <a:rPr lang="en-US" dirty="0" smtClean="0">
                <a:solidFill>
                  <a:srgbClr val="00B0F0"/>
                </a:solidFill>
                <a:latin typeface="Times New Roman" pitchFamily="18" charset="0"/>
                <a:cs typeface="Times New Roman" pitchFamily="18" charset="0"/>
              </a:rPr>
              <a:t>	Review </a:t>
            </a:r>
            <a:r>
              <a:rPr lang="en-US" dirty="0">
                <a:solidFill>
                  <a:srgbClr val="00B0F0"/>
                </a:solidFill>
                <a:latin typeface="Times New Roman" pitchFamily="18" charset="0"/>
                <a:cs typeface="Times New Roman" pitchFamily="18" charset="0"/>
              </a:rPr>
              <a:t>the behavioral model to verify accuracy and </a:t>
            </a:r>
            <a:r>
              <a:rPr lang="en-US" dirty="0" smtClean="0">
                <a:solidFill>
                  <a:srgbClr val="00B0F0"/>
                </a:solidFill>
                <a:latin typeface="Times New Roman" pitchFamily="18" charset="0"/>
                <a:cs typeface="Times New Roman" pitchFamily="18" charset="0"/>
              </a:rPr>
              <a:t>	consistency</a:t>
            </a:r>
            <a:endParaRPr lang="en-US" dirty="0">
              <a:solidFill>
                <a:srgbClr val="00B0F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3829214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Flow-Oriented Modeling</a:t>
            </a:r>
          </a:p>
        </p:txBody>
      </p:sp>
      <p:sp>
        <p:nvSpPr>
          <p:cNvPr id="3" name="Content Placeholder 2"/>
          <p:cNvSpPr>
            <a:spLocks noGrp="1"/>
          </p:cNvSpPr>
          <p:nvPr>
            <p:ph sz="quarter" idx="1"/>
          </p:nvPr>
        </p:nvSpPr>
        <p:spPr>
          <a:xfrm>
            <a:off x="301752" y="1676400"/>
            <a:ext cx="8503920" cy="4572000"/>
          </a:xfrm>
        </p:spPr>
        <p:txBody>
          <a:bodyPr>
            <a:normAutofit fontScale="92500" lnSpcReduction="10000"/>
          </a:bodyPr>
          <a:lstStyle/>
          <a:p>
            <a:pPr algn="just"/>
            <a:r>
              <a:rPr lang="en-US" dirty="0"/>
              <a:t>The flow model, at its base, is </a:t>
            </a:r>
            <a:r>
              <a:rPr lang="en-US" b="1" dirty="0"/>
              <a:t>a simple graphical representation of how information and artifacts flow through the system as it is used</a:t>
            </a:r>
            <a:r>
              <a:rPr lang="en-US" dirty="0"/>
              <a:t>. ... A flow model gives you an overview of how information, artifacts, and work products flow among user work roles and parts of the product or system as the result of user actions.</a:t>
            </a:r>
            <a:endParaRPr lang="en-US" dirty="0" smtClean="0"/>
          </a:p>
          <a:p>
            <a:pPr algn="just"/>
            <a:endParaRPr lang="en-US" dirty="0"/>
          </a:p>
          <a:p>
            <a:pPr algn="just"/>
            <a:r>
              <a:rPr lang="en-US" dirty="0" smtClean="0"/>
              <a:t>It </a:t>
            </a:r>
            <a:r>
              <a:rPr lang="en-US" dirty="0"/>
              <a:t>shows how data objects are transformed by processing the function.</a:t>
            </a:r>
            <a:endParaRPr lang="en-US" dirty="0" smtClean="0"/>
          </a:p>
          <a:p>
            <a:pPr algn="just"/>
            <a:r>
              <a:rPr lang="en-US" dirty="0" smtClean="0"/>
              <a:t>Represents </a:t>
            </a:r>
            <a:r>
              <a:rPr lang="en-US" dirty="0"/>
              <a:t>how data objects are transformed as they </a:t>
            </a:r>
            <a:r>
              <a:rPr lang="en-US" dirty="0" smtClean="0"/>
              <a:t>move through </a:t>
            </a:r>
            <a:r>
              <a:rPr lang="en-US" dirty="0"/>
              <a:t>the system</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3237844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IN" sz="3200" b="1" dirty="0" smtClean="0">
                <a:latin typeface="Times New Roman" pitchFamily="18" charset="0"/>
                <a:cs typeface="Times New Roman" pitchFamily="18" charset="0"/>
              </a:rPr>
              <a:t>Building </a:t>
            </a:r>
            <a:r>
              <a:rPr lang="en-IN" sz="3200" b="1" dirty="0">
                <a:latin typeface="Times New Roman" pitchFamily="18" charset="0"/>
                <a:cs typeface="Times New Roman" pitchFamily="18" charset="0"/>
              </a:rPr>
              <a:t>Analysis </a:t>
            </a:r>
            <a:r>
              <a:rPr lang="en-IN" sz="3200" b="1" dirty="0" smtClean="0">
                <a:latin typeface="Times New Roman" pitchFamily="18" charset="0"/>
                <a:cs typeface="Times New Roman" pitchFamily="18" charset="0"/>
              </a:rPr>
              <a:t>Model: </a:t>
            </a:r>
          </a:p>
          <a:p>
            <a:pPr algn="just">
              <a:buFont typeface="Wingdings" pitchFamily="2" charset="2"/>
              <a:buChar char="Ø"/>
            </a:pPr>
            <a:r>
              <a:rPr lang="en-IN" sz="3200" dirty="0">
                <a:solidFill>
                  <a:srgbClr val="0070C0"/>
                </a:solidFill>
                <a:latin typeface="Times New Roman" pitchFamily="18" charset="0"/>
                <a:cs typeface="Times New Roman" pitchFamily="18" charset="0"/>
              </a:rPr>
              <a:t>Requirement </a:t>
            </a:r>
            <a:r>
              <a:rPr lang="en-IN" sz="3200" dirty="0" smtClean="0">
                <a:solidFill>
                  <a:srgbClr val="0070C0"/>
                </a:solidFill>
                <a:latin typeface="Times New Roman" pitchFamily="18" charset="0"/>
                <a:cs typeface="Times New Roman" pitchFamily="18" charset="0"/>
              </a:rPr>
              <a:t>Analysis</a:t>
            </a:r>
          </a:p>
          <a:p>
            <a:pPr algn="just">
              <a:buFont typeface="Wingdings" pitchFamily="2" charset="2"/>
              <a:buChar char="Ø"/>
            </a:pPr>
            <a:r>
              <a:rPr lang="en-IN" sz="3200" dirty="0" smtClean="0">
                <a:solidFill>
                  <a:srgbClr val="0070C0"/>
                </a:solidFill>
                <a:latin typeface="Times New Roman" pitchFamily="18" charset="0"/>
                <a:cs typeface="Times New Roman" pitchFamily="18" charset="0"/>
              </a:rPr>
              <a:t>Data </a:t>
            </a:r>
            <a:r>
              <a:rPr lang="en-IN" sz="3200" dirty="0">
                <a:solidFill>
                  <a:srgbClr val="0070C0"/>
                </a:solidFill>
                <a:latin typeface="Times New Roman" pitchFamily="18" charset="0"/>
                <a:cs typeface="Times New Roman" pitchFamily="18" charset="0"/>
              </a:rPr>
              <a:t>modelling </a:t>
            </a:r>
            <a:r>
              <a:rPr lang="en-IN" sz="3200" dirty="0" smtClean="0">
                <a:solidFill>
                  <a:srgbClr val="0070C0"/>
                </a:solidFill>
                <a:latin typeface="Times New Roman" pitchFamily="18" charset="0"/>
                <a:cs typeface="Times New Roman" pitchFamily="18" charset="0"/>
              </a:rPr>
              <a:t>Concepts</a:t>
            </a:r>
          </a:p>
          <a:p>
            <a:pPr algn="just">
              <a:buFont typeface="Wingdings" pitchFamily="2" charset="2"/>
              <a:buChar char="Ø"/>
            </a:pPr>
            <a:r>
              <a:rPr lang="en-IN" sz="3200" dirty="0" smtClean="0">
                <a:solidFill>
                  <a:srgbClr val="0070C0"/>
                </a:solidFill>
                <a:latin typeface="Times New Roman" pitchFamily="18" charset="0"/>
                <a:cs typeface="Times New Roman" pitchFamily="18" charset="0"/>
              </a:rPr>
              <a:t>Flow </a:t>
            </a:r>
            <a:r>
              <a:rPr lang="en-IN" sz="3200" dirty="0">
                <a:solidFill>
                  <a:srgbClr val="0070C0"/>
                </a:solidFill>
                <a:latin typeface="Times New Roman" pitchFamily="18" charset="0"/>
                <a:cs typeface="Times New Roman" pitchFamily="18" charset="0"/>
              </a:rPr>
              <a:t>Oriented Modelling</a:t>
            </a:r>
            <a:endParaRPr lang="en-IN" sz="3200" b="1" dirty="0" smtClean="0">
              <a:solidFill>
                <a:srgbClr val="0070C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Rules of Thumb</a:t>
            </a:r>
          </a:p>
        </p:txBody>
      </p:sp>
      <p:sp>
        <p:nvSpPr>
          <p:cNvPr id="3" name="Content Placeholder 2"/>
          <p:cNvSpPr>
            <a:spLocks noGrp="1"/>
          </p:cNvSpPr>
          <p:nvPr>
            <p:ph sz="quarter" idx="1"/>
          </p:nvPr>
        </p:nvSpPr>
        <p:spPr/>
        <p:txBody>
          <a:bodyPr>
            <a:normAutofit fontScale="77500" lnSpcReduction="20000"/>
          </a:bodyPr>
          <a:lstStyle/>
          <a:p>
            <a:pPr marL="0" indent="0" algn="just">
              <a:buNone/>
            </a:pPr>
            <a:r>
              <a:rPr lang="en-US" dirty="0">
                <a:latin typeface="Times New Roman" pitchFamily="18" charset="0"/>
                <a:cs typeface="Times New Roman" pitchFamily="18" charset="0"/>
              </a:rPr>
              <a:t>1 The model should focus on requirements that are </a:t>
            </a:r>
            <a:r>
              <a:rPr lang="en-US" dirty="0" smtClean="0">
                <a:latin typeface="Times New Roman" pitchFamily="18" charset="0"/>
                <a:cs typeface="Times New Roman" pitchFamily="18" charset="0"/>
              </a:rPr>
              <a:t>visible within </a:t>
            </a:r>
            <a:r>
              <a:rPr lang="en-US" dirty="0">
                <a:latin typeface="Times New Roman" pitchFamily="18" charset="0"/>
                <a:cs typeface="Times New Roman" pitchFamily="18" charset="0"/>
              </a:rPr>
              <a:t>the problem or business domain</a:t>
            </a:r>
          </a:p>
          <a:p>
            <a:pPr lvl="1" algn="just"/>
            <a:r>
              <a:rPr lang="en-US" dirty="0">
                <a:latin typeface="Times New Roman" pitchFamily="18" charset="0"/>
                <a:cs typeface="Times New Roman" pitchFamily="18" charset="0"/>
              </a:rPr>
              <a:t>the level of abstraction should be relatively high</a:t>
            </a:r>
          </a:p>
          <a:p>
            <a:pPr marL="0" indent="0" algn="just">
              <a:buNone/>
            </a:pPr>
            <a:r>
              <a:rPr lang="en-US" dirty="0">
                <a:latin typeface="Times New Roman" pitchFamily="18" charset="0"/>
                <a:cs typeface="Times New Roman" pitchFamily="18" charset="0"/>
              </a:rPr>
              <a:t>2 Each element of the analysis model should</a:t>
            </a:r>
          </a:p>
          <a:p>
            <a:pPr algn="just"/>
            <a:r>
              <a:rPr lang="en-US" dirty="0">
                <a:latin typeface="Times New Roman" pitchFamily="18" charset="0"/>
                <a:cs typeface="Times New Roman" pitchFamily="18" charset="0"/>
              </a:rPr>
              <a:t>add to an overall understanding of software requirements</a:t>
            </a:r>
          </a:p>
          <a:p>
            <a:pPr algn="just"/>
            <a:r>
              <a:rPr lang="en-US" dirty="0">
                <a:latin typeface="Times New Roman" pitchFamily="18" charset="0"/>
                <a:cs typeface="Times New Roman" pitchFamily="18" charset="0"/>
              </a:rPr>
              <a:t>provide insight into the</a:t>
            </a:r>
          </a:p>
          <a:p>
            <a:pPr marL="0" indent="0" algn="just">
              <a:buNone/>
            </a:pPr>
            <a:r>
              <a:rPr lang="en-US" dirty="0">
                <a:latin typeface="Times New Roman" pitchFamily="18" charset="0"/>
                <a:cs typeface="Times New Roman" pitchFamily="18" charset="0"/>
              </a:rPr>
              <a:t>- information domain</a:t>
            </a:r>
          </a:p>
          <a:p>
            <a:pPr marL="0" indent="0" algn="just">
              <a:buNone/>
            </a:pPr>
            <a:r>
              <a:rPr lang="en-US" dirty="0">
                <a:latin typeface="Times New Roman" pitchFamily="18" charset="0"/>
                <a:cs typeface="Times New Roman" pitchFamily="18" charset="0"/>
              </a:rPr>
              <a:t>- function of the system</a:t>
            </a:r>
          </a:p>
          <a:p>
            <a:pPr marL="0" indent="0" algn="just">
              <a:buNone/>
            </a:pPr>
            <a:r>
              <a:rPr lang="en-US" dirty="0">
                <a:latin typeface="Times New Roman" pitchFamily="18" charset="0"/>
                <a:cs typeface="Times New Roman" pitchFamily="18" charset="0"/>
              </a:rPr>
              <a:t>- behavior of the system</a:t>
            </a:r>
          </a:p>
          <a:p>
            <a:pPr marL="0" indent="0" algn="just">
              <a:buNone/>
            </a:pPr>
            <a:r>
              <a:rPr lang="en-US" dirty="0">
                <a:latin typeface="Times New Roman" pitchFamily="18" charset="0"/>
                <a:cs typeface="Times New Roman" pitchFamily="18" charset="0"/>
              </a:rPr>
              <a:t>3 Delay consideration of infrastructure and other </a:t>
            </a:r>
            <a:r>
              <a:rPr lang="en-US" dirty="0" smtClean="0">
                <a:latin typeface="Times New Roman" pitchFamily="18" charset="0"/>
                <a:cs typeface="Times New Roman" pitchFamily="18" charset="0"/>
              </a:rPr>
              <a:t>non-functional models </a:t>
            </a:r>
            <a:r>
              <a:rPr lang="en-US" dirty="0">
                <a:latin typeface="Times New Roman" pitchFamily="18" charset="0"/>
                <a:cs typeface="Times New Roman" pitchFamily="18" charset="0"/>
              </a:rPr>
              <a:t>until design</a:t>
            </a:r>
          </a:p>
          <a:p>
            <a:pPr marL="0" indent="0" algn="just">
              <a:buNone/>
            </a:pPr>
            <a:r>
              <a:rPr lang="en-US" dirty="0">
                <a:latin typeface="Times New Roman" pitchFamily="18" charset="0"/>
                <a:cs typeface="Times New Roman" pitchFamily="18" charset="0"/>
              </a:rPr>
              <a:t>4 Minimize coupling throughout the system</a:t>
            </a:r>
          </a:p>
          <a:p>
            <a:pPr marL="0" indent="0" algn="just">
              <a:buNone/>
            </a:pPr>
            <a:r>
              <a:rPr lang="en-US" dirty="0">
                <a:latin typeface="Times New Roman" pitchFamily="18" charset="0"/>
                <a:cs typeface="Times New Roman" pitchFamily="18" charset="0"/>
              </a:rPr>
              <a:t>5 Be certain that the analysis model provides value to </a:t>
            </a:r>
            <a:r>
              <a:rPr lang="en-US" dirty="0" smtClean="0">
                <a:latin typeface="Times New Roman" pitchFamily="18" charset="0"/>
                <a:cs typeface="Times New Roman" pitchFamily="18" charset="0"/>
              </a:rPr>
              <a:t>all stakeholders</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6 Keep the model as simple as it can be</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2498241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Domain Analysis</a:t>
            </a:r>
          </a:p>
        </p:txBody>
      </p:sp>
      <p:sp>
        <p:nvSpPr>
          <p:cNvPr id="3" name="Content Placeholder 2"/>
          <p:cNvSpPr>
            <a:spLocks noGrp="1"/>
          </p:cNvSpPr>
          <p:nvPr>
            <p:ph sz="quarter" idx="1"/>
          </p:nvPr>
        </p:nvSpPr>
        <p:spPr/>
        <p:txBody>
          <a:bodyPr>
            <a:normAutofit fontScale="77500" lnSpcReduction="20000"/>
          </a:bodyPr>
          <a:lstStyle/>
          <a:p>
            <a:pPr algn="just"/>
            <a:r>
              <a:rPr lang="en-US" dirty="0">
                <a:solidFill>
                  <a:srgbClr val="C00000"/>
                </a:solidFill>
                <a:latin typeface="Times New Roman" pitchFamily="18" charset="0"/>
                <a:cs typeface="Times New Roman" pitchFamily="18" charset="0"/>
              </a:rPr>
              <a:t>Software Domain Analysis (Structured Analysis)</a:t>
            </a:r>
          </a:p>
          <a:p>
            <a:pPr algn="just"/>
            <a:r>
              <a:rPr lang="en-US" dirty="0">
                <a:solidFill>
                  <a:srgbClr val="00B050"/>
                </a:solidFill>
                <a:latin typeface="Times New Roman" pitchFamily="18" charset="0"/>
                <a:cs typeface="Times New Roman" pitchFamily="18" charset="0"/>
              </a:rPr>
              <a:t>the </a:t>
            </a:r>
            <a:r>
              <a:rPr lang="en-US" dirty="0" smtClean="0">
                <a:solidFill>
                  <a:srgbClr val="00B050"/>
                </a:solidFill>
                <a:latin typeface="Times New Roman" pitchFamily="18" charset="0"/>
                <a:cs typeface="Times New Roman" pitchFamily="18" charset="0"/>
              </a:rPr>
              <a:t>identification</a:t>
            </a:r>
            <a:r>
              <a:rPr lang="en-US" dirty="0">
                <a:solidFill>
                  <a:srgbClr val="00B050"/>
                </a:solidFill>
                <a:latin typeface="Times New Roman" pitchFamily="18" charset="0"/>
                <a:cs typeface="Times New Roman" pitchFamily="18" charset="0"/>
              </a:rPr>
              <a:t>, analysis, and </a:t>
            </a:r>
            <a:r>
              <a:rPr lang="en-US" dirty="0" smtClean="0">
                <a:solidFill>
                  <a:srgbClr val="00B050"/>
                </a:solidFill>
                <a:latin typeface="Times New Roman" pitchFamily="18" charset="0"/>
                <a:cs typeface="Times New Roman" pitchFamily="18" charset="0"/>
              </a:rPr>
              <a:t>specification </a:t>
            </a:r>
            <a:r>
              <a:rPr lang="en-US" dirty="0">
                <a:solidFill>
                  <a:srgbClr val="00B050"/>
                </a:solidFill>
                <a:latin typeface="Times New Roman" pitchFamily="18" charset="0"/>
                <a:cs typeface="Times New Roman" pitchFamily="18" charset="0"/>
              </a:rPr>
              <a:t>of </a:t>
            </a:r>
            <a:r>
              <a:rPr lang="en-US" dirty="0" smtClean="0">
                <a:solidFill>
                  <a:srgbClr val="00B050"/>
                </a:solidFill>
                <a:latin typeface="Times New Roman" pitchFamily="18" charset="0"/>
                <a:cs typeface="Times New Roman" pitchFamily="18" charset="0"/>
              </a:rPr>
              <a:t>common requirements </a:t>
            </a:r>
            <a:r>
              <a:rPr lang="en-US" dirty="0">
                <a:solidFill>
                  <a:srgbClr val="00B050"/>
                </a:solidFill>
                <a:latin typeface="Times New Roman" pitchFamily="18" charset="0"/>
                <a:cs typeface="Times New Roman" pitchFamily="18" charset="0"/>
              </a:rPr>
              <a:t>from </a:t>
            </a:r>
            <a:r>
              <a:rPr lang="en-US">
                <a:solidFill>
                  <a:srgbClr val="00B050"/>
                </a:solidFill>
                <a:latin typeface="Times New Roman" pitchFamily="18" charset="0"/>
                <a:cs typeface="Times New Roman" pitchFamily="18" charset="0"/>
              </a:rPr>
              <a:t>a </a:t>
            </a:r>
            <a:r>
              <a:rPr lang="en-US" smtClean="0">
                <a:solidFill>
                  <a:srgbClr val="00B050"/>
                </a:solidFill>
                <a:latin typeface="Times New Roman" pitchFamily="18" charset="0"/>
                <a:cs typeface="Times New Roman" pitchFamily="18" charset="0"/>
              </a:rPr>
              <a:t>specific </a:t>
            </a:r>
            <a:r>
              <a:rPr lang="en-US" dirty="0">
                <a:solidFill>
                  <a:srgbClr val="00B050"/>
                </a:solidFill>
                <a:latin typeface="Times New Roman" pitchFamily="18" charset="0"/>
                <a:cs typeface="Times New Roman" pitchFamily="18" charset="0"/>
              </a:rPr>
              <a:t>application domain, typically </a:t>
            </a:r>
            <a:r>
              <a:rPr lang="en-US" dirty="0" smtClean="0">
                <a:solidFill>
                  <a:srgbClr val="00B050"/>
                </a:solidFill>
                <a:latin typeface="Times New Roman" pitchFamily="18" charset="0"/>
                <a:cs typeface="Times New Roman" pitchFamily="18" charset="0"/>
              </a:rPr>
              <a:t>for reuse </a:t>
            </a:r>
            <a:r>
              <a:rPr lang="en-US" dirty="0">
                <a:solidFill>
                  <a:srgbClr val="00B050"/>
                </a:solidFill>
                <a:latin typeface="Times New Roman" pitchFamily="18" charset="0"/>
                <a:cs typeface="Times New Roman" pitchFamily="18" charset="0"/>
              </a:rPr>
              <a:t>on multiple projects within that application domain ...</a:t>
            </a:r>
          </a:p>
          <a:p>
            <a:pPr algn="just"/>
            <a:r>
              <a:rPr lang="en-US" dirty="0">
                <a:solidFill>
                  <a:srgbClr val="C00000"/>
                </a:solidFill>
                <a:latin typeface="Times New Roman" pitchFamily="18" charset="0"/>
                <a:cs typeface="Times New Roman" pitchFamily="18" charset="0"/>
              </a:rPr>
              <a:t>Object-Oriented Domain Analysis</a:t>
            </a:r>
          </a:p>
          <a:p>
            <a:pPr algn="just"/>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identification, </a:t>
            </a:r>
            <a:r>
              <a:rPr lang="en-US" dirty="0">
                <a:latin typeface="Times New Roman" pitchFamily="18" charset="0"/>
                <a:cs typeface="Times New Roman" pitchFamily="18" charset="0"/>
              </a:rPr>
              <a:t>analysis, and </a:t>
            </a:r>
            <a:r>
              <a:rPr lang="en-US" dirty="0" smtClean="0">
                <a:latin typeface="Times New Roman" pitchFamily="18" charset="0"/>
                <a:cs typeface="Times New Roman" pitchFamily="18" charset="0"/>
              </a:rPr>
              <a:t>specification </a:t>
            </a:r>
            <a:r>
              <a:rPr lang="en-US" dirty="0">
                <a:latin typeface="Times New Roman" pitchFamily="18" charset="0"/>
                <a:cs typeface="Times New Roman" pitchFamily="18" charset="0"/>
              </a:rPr>
              <a:t>of common</a:t>
            </a:r>
            <a:r>
              <a:rPr lang="en-US" dirty="0" smtClean="0">
                <a:latin typeface="Times New Roman" pitchFamily="18" charset="0"/>
                <a:cs typeface="Times New Roman" pitchFamily="18" charset="0"/>
              </a:rPr>
              <a:t>, reusable </a:t>
            </a:r>
            <a:r>
              <a:rPr lang="en-US" dirty="0">
                <a:latin typeface="Times New Roman" pitchFamily="18" charset="0"/>
                <a:cs typeface="Times New Roman" pitchFamily="18" charset="0"/>
              </a:rPr>
              <a:t>capabilities within a </a:t>
            </a:r>
            <a:r>
              <a:rPr lang="en-US" dirty="0" smtClean="0">
                <a:latin typeface="Times New Roman" pitchFamily="18" charset="0"/>
                <a:cs typeface="Times New Roman" pitchFamily="18" charset="0"/>
              </a:rPr>
              <a:t>specific </a:t>
            </a:r>
            <a:r>
              <a:rPr lang="en-US" dirty="0">
                <a:latin typeface="Times New Roman" pitchFamily="18" charset="0"/>
                <a:cs typeface="Times New Roman" pitchFamily="18" charset="0"/>
              </a:rPr>
              <a:t>application domain, </a:t>
            </a:r>
            <a:r>
              <a:rPr lang="en-US" dirty="0" smtClean="0">
                <a:latin typeface="Times New Roman" pitchFamily="18" charset="0"/>
                <a:cs typeface="Times New Roman" pitchFamily="18" charset="0"/>
              </a:rPr>
              <a:t>in terms </a:t>
            </a:r>
            <a:r>
              <a:rPr lang="en-US" dirty="0">
                <a:latin typeface="Times New Roman" pitchFamily="18" charset="0"/>
                <a:cs typeface="Times New Roman" pitchFamily="18" charset="0"/>
              </a:rPr>
              <a:t>of common objects, classes, subassemblies, </a:t>
            </a:r>
            <a:r>
              <a:rPr lang="en-US" dirty="0" smtClean="0">
                <a:latin typeface="Times New Roman" pitchFamily="18" charset="0"/>
                <a:cs typeface="Times New Roman" pitchFamily="18" charset="0"/>
              </a:rPr>
              <a:t>and frameworks </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solidFill>
                  <a:srgbClr val="0070C0"/>
                </a:solidFill>
                <a:latin typeface="Times New Roman" pitchFamily="18" charset="0"/>
                <a:cs typeface="Times New Roman" pitchFamily="18" charset="0"/>
              </a:rPr>
              <a:t>by Donald </a:t>
            </a:r>
            <a:r>
              <a:rPr lang="en-US" b="1" dirty="0" err="1">
                <a:solidFill>
                  <a:srgbClr val="0070C0"/>
                </a:solidFill>
                <a:latin typeface="Times New Roman" pitchFamily="18" charset="0"/>
                <a:cs typeface="Times New Roman" pitchFamily="18" charset="0"/>
              </a:rPr>
              <a:t>Firesmith</a:t>
            </a:r>
            <a:endParaRPr lang="en-US" b="1" dirty="0">
              <a:solidFill>
                <a:srgbClr val="0070C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Define </a:t>
            </a:r>
            <a:r>
              <a:rPr lang="en-US" dirty="0">
                <a:latin typeface="Times New Roman" pitchFamily="18" charset="0"/>
                <a:cs typeface="Times New Roman" pitchFamily="18" charset="0"/>
              </a:rPr>
              <a:t>the domain to be investigated</a:t>
            </a:r>
          </a:p>
          <a:p>
            <a:pPr algn="just"/>
            <a:r>
              <a:rPr lang="en-US" dirty="0">
                <a:latin typeface="Times New Roman" pitchFamily="18" charset="0"/>
                <a:cs typeface="Times New Roman" pitchFamily="18" charset="0"/>
              </a:rPr>
              <a:t>Collect a representative sample of applications in the domain</a:t>
            </a:r>
          </a:p>
          <a:p>
            <a:pPr algn="just"/>
            <a:r>
              <a:rPr lang="en-US" dirty="0">
                <a:latin typeface="Times New Roman" pitchFamily="18" charset="0"/>
                <a:cs typeface="Times New Roman" pitchFamily="18" charset="0"/>
              </a:rPr>
              <a:t>Analyze each application in the sample</a:t>
            </a:r>
          </a:p>
          <a:p>
            <a:pPr algn="just"/>
            <a:r>
              <a:rPr lang="en-US" dirty="0">
                <a:latin typeface="Times New Roman" pitchFamily="18" charset="0"/>
                <a:cs typeface="Times New Roman" pitchFamily="18" charset="0"/>
              </a:rPr>
              <a:t>Develop an analysis model for the objects.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2216151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Domain Analysis</a:t>
            </a:r>
            <a:endParaRPr lang="en-US" dirty="0"/>
          </a:p>
        </p:txBody>
      </p:sp>
      <p:pic>
        <p:nvPicPr>
          <p:cNvPr id="205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70617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88195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Modeling Concepts</a:t>
            </a:r>
            <a:endParaRPr lang="en-US" dirty="0"/>
          </a:p>
        </p:txBody>
      </p:sp>
      <p:sp>
        <p:nvSpPr>
          <p:cNvPr id="3" name="Content Placeholder 2"/>
          <p:cNvSpPr>
            <a:spLocks noGrp="1"/>
          </p:cNvSpPr>
          <p:nvPr>
            <p:ph sz="quarter" idx="1"/>
          </p:nvPr>
        </p:nvSpPr>
        <p:spPr>
          <a:xfrm>
            <a:off x="301752" y="1527048"/>
            <a:ext cx="8461249" cy="4645152"/>
          </a:xfrm>
        </p:spPr>
        <p:txBody>
          <a:bodyPr/>
          <a:lstStyle/>
          <a:p>
            <a:pPr algn="just"/>
            <a:r>
              <a:rPr lang="en-US" dirty="0">
                <a:latin typeface="Times New Roman" pitchFamily="18" charset="0"/>
                <a:cs typeface="Times New Roman" pitchFamily="18" charset="0"/>
              </a:rPr>
              <a:t>Analysis modeling often begins with data modeling. Analyst defines all data, objects that are processed within the systems, the relationships between the data objects, and other information that is pertinent to the relationships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4163184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Data Modeling</a:t>
            </a:r>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2900" b="1" dirty="0">
                <a:latin typeface="Times New Roman" pitchFamily="18" charset="0"/>
                <a:cs typeface="Times New Roman" pitchFamily="18" charset="0"/>
              </a:rPr>
              <a:t>Analysis modeling often begins with data modeling</a:t>
            </a:r>
          </a:p>
          <a:p>
            <a:r>
              <a:rPr lang="en-US" dirty="0">
                <a:solidFill>
                  <a:srgbClr val="00B050"/>
                </a:solidFill>
                <a:latin typeface="Times New Roman" pitchFamily="18" charset="0"/>
                <a:cs typeface="Times New Roman" pitchFamily="18" charset="0"/>
              </a:rPr>
              <a:t>examines data objects independently of processing</a:t>
            </a:r>
          </a:p>
          <a:p>
            <a:r>
              <a:rPr lang="en-US" dirty="0">
                <a:solidFill>
                  <a:srgbClr val="00B050"/>
                </a:solidFill>
                <a:latin typeface="Times New Roman" pitchFamily="18" charset="0"/>
                <a:cs typeface="Times New Roman" pitchFamily="18" charset="0"/>
              </a:rPr>
              <a:t>focuses attention on the data domain</a:t>
            </a:r>
          </a:p>
          <a:p>
            <a:r>
              <a:rPr lang="en-US" dirty="0">
                <a:solidFill>
                  <a:srgbClr val="00B050"/>
                </a:solidFill>
                <a:latin typeface="Times New Roman" pitchFamily="18" charset="0"/>
                <a:cs typeface="Times New Roman" pitchFamily="18" charset="0"/>
              </a:rPr>
              <a:t>Indicates how data objects relate to one another</a:t>
            </a:r>
          </a:p>
          <a:p>
            <a:pPr marL="0" indent="0">
              <a:buNone/>
            </a:pPr>
            <a:endParaRPr lang="en-US" sz="2900" dirty="0" smtClean="0">
              <a:latin typeface="Times New Roman" pitchFamily="18" charset="0"/>
              <a:cs typeface="Times New Roman" pitchFamily="18" charset="0"/>
            </a:endParaRPr>
          </a:p>
          <a:p>
            <a:pPr marL="0" indent="0">
              <a:buNone/>
            </a:pPr>
            <a:r>
              <a:rPr lang="en-US" sz="2900" b="1" dirty="0" smtClean="0">
                <a:latin typeface="Times New Roman" pitchFamily="18" charset="0"/>
                <a:cs typeface="Times New Roman" pitchFamily="18" charset="0"/>
              </a:rPr>
              <a:t>Relationship </a:t>
            </a:r>
            <a:r>
              <a:rPr lang="en-US" sz="2900" b="1" dirty="0">
                <a:latin typeface="Times New Roman" pitchFamily="18" charset="0"/>
                <a:cs typeface="Times New Roman" pitchFamily="18" charset="0"/>
              </a:rPr>
              <a:t>among data objects can be expressed in </a:t>
            </a:r>
            <a:r>
              <a:rPr lang="en-US" sz="2900" b="1" dirty="0" smtClean="0">
                <a:latin typeface="Times New Roman" pitchFamily="18" charset="0"/>
                <a:cs typeface="Times New Roman" pitchFamily="18" charset="0"/>
              </a:rPr>
              <a:t>UML very well.</a:t>
            </a:r>
            <a:endParaRPr lang="en-US" sz="2900" b="1"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sz="2900" b="1" dirty="0" smtClean="0">
                <a:latin typeface="Times New Roman" pitchFamily="18" charset="0"/>
                <a:cs typeface="Times New Roman" pitchFamily="18" charset="0"/>
              </a:rPr>
              <a:t>Typical </a:t>
            </a:r>
            <a:r>
              <a:rPr lang="en-US" sz="2900" b="1" dirty="0">
                <a:latin typeface="Times New Roman" pitchFamily="18" charset="0"/>
                <a:cs typeface="Times New Roman" pitchFamily="18" charset="0"/>
              </a:rPr>
              <a:t>data objects</a:t>
            </a:r>
          </a:p>
          <a:p>
            <a:r>
              <a:rPr lang="en-US" dirty="0">
                <a:solidFill>
                  <a:srgbClr val="0070C0"/>
                </a:solidFill>
                <a:latin typeface="Times New Roman" pitchFamily="18" charset="0"/>
                <a:cs typeface="Times New Roman" pitchFamily="18" charset="0"/>
              </a:rPr>
              <a:t>External entities: printer, user, sensor</a:t>
            </a:r>
          </a:p>
          <a:p>
            <a:r>
              <a:rPr lang="en-US" dirty="0">
                <a:solidFill>
                  <a:srgbClr val="0070C0"/>
                </a:solidFill>
                <a:latin typeface="Times New Roman" pitchFamily="18" charset="0"/>
                <a:cs typeface="Times New Roman" pitchFamily="18" charset="0"/>
              </a:rPr>
              <a:t>Things: reports, displays, signals</a:t>
            </a:r>
          </a:p>
          <a:p>
            <a:r>
              <a:rPr lang="en-US" dirty="0">
                <a:solidFill>
                  <a:srgbClr val="0070C0"/>
                </a:solidFill>
                <a:latin typeface="Times New Roman" pitchFamily="18" charset="0"/>
                <a:cs typeface="Times New Roman" pitchFamily="18" charset="0"/>
              </a:rPr>
              <a:t>Occurrences or events: interrupt, alarm</a:t>
            </a:r>
          </a:p>
          <a:p>
            <a:r>
              <a:rPr lang="en-US" dirty="0">
                <a:solidFill>
                  <a:srgbClr val="0070C0"/>
                </a:solidFill>
                <a:latin typeface="Times New Roman" pitchFamily="18" charset="0"/>
                <a:cs typeface="Times New Roman" pitchFamily="18" charset="0"/>
              </a:rPr>
              <a:t>Roles: manager, engineer, salesperson</a:t>
            </a:r>
          </a:p>
          <a:p>
            <a:r>
              <a:rPr lang="en-US" dirty="0">
                <a:solidFill>
                  <a:srgbClr val="0070C0"/>
                </a:solidFill>
                <a:latin typeface="Times New Roman" pitchFamily="18" charset="0"/>
                <a:cs typeface="Times New Roman" pitchFamily="18" charset="0"/>
              </a:rPr>
              <a:t>Organizational units: division, team</a:t>
            </a:r>
          </a:p>
          <a:p>
            <a:r>
              <a:rPr lang="en-US" dirty="0">
                <a:solidFill>
                  <a:srgbClr val="0070C0"/>
                </a:solidFill>
                <a:latin typeface="Times New Roman" pitchFamily="18" charset="0"/>
                <a:cs typeface="Times New Roman" pitchFamily="18" charset="0"/>
              </a:rPr>
              <a:t>Places: manufacturing </a:t>
            </a:r>
            <a:r>
              <a:rPr lang="en-US" dirty="0" smtClean="0">
                <a:solidFill>
                  <a:srgbClr val="0070C0"/>
                </a:solidFill>
                <a:latin typeface="Times New Roman" pitchFamily="18" charset="0"/>
                <a:cs typeface="Times New Roman" pitchFamily="18" charset="0"/>
              </a:rPr>
              <a:t>floor</a:t>
            </a:r>
            <a:endParaRPr lang="en-US" dirty="0">
              <a:solidFill>
                <a:srgbClr val="0070C0"/>
              </a:solidFill>
              <a:latin typeface="Times New Roman" pitchFamily="18" charset="0"/>
              <a:cs typeface="Times New Roman" pitchFamily="18" charset="0"/>
            </a:endParaRPr>
          </a:p>
          <a:p>
            <a:r>
              <a:rPr lang="en-US" dirty="0">
                <a:solidFill>
                  <a:srgbClr val="0070C0"/>
                </a:solidFill>
                <a:latin typeface="Times New Roman" pitchFamily="18" charset="0"/>
                <a:cs typeface="Times New Roman" pitchFamily="18" charset="0"/>
              </a:rPr>
              <a:t>Structure: employee record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161885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Modeling</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Data objects, data attributes, relationships</a:t>
            </a:r>
          </a:p>
          <a:p>
            <a:pPr lvl="1">
              <a:buFont typeface="Wingdings" pitchFamily="2" charset="2"/>
              <a:buChar char="Ø"/>
            </a:pPr>
            <a:r>
              <a:rPr lang="en-US" dirty="0">
                <a:latin typeface="Times New Roman" pitchFamily="18" charset="0"/>
                <a:cs typeface="Times New Roman" pitchFamily="18" charset="0"/>
              </a:rPr>
              <a:t>Data objects are the representation of composite </a:t>
            </a:r>
            <a:r>
              <a:rPr lang="en-US" dirty="0" smtClean="0">
                <a:latin typeface="Times New Roman" pitchFamily="18" charset="0"/>
                <a:cs typeface="Times New Roman" pitchFamily="18" charset="0"/>
              </a:rPr>
              <a:t>information that </a:t>
            </a:r>
            <a:r>
              <a:rPr lang="en-US" dirty="0">
                <a:latin typeface="Times New Roman" pitchFamily="18" charset="0"/>
                <a:cs typeface="Times New Roman" pitchFamily="18" charset="0"/>
              </a:rPr>
              <a:t>are process by software</a:t>
            </a:r>
          </a:p>
          <a:p>
            <a:pPr lvl="1">
              <a:buFont typeface="Wingdings" pitchFamily="2" charset="2"/>
              <a:buChar char="Ø"/>
            </a:pPr>
            <a:r>
              <a:rPr lang="pt-BR" dirty="0">
                <a:latin typeface="Times New Roman" pitchFamily="18" charset="0"/>
                <a:cs typeface="Times New Roman" pitchFamily="18" charset="0"/>
              </a:rPr>
              <a:t>A data object encapsulates data </a:t>
            </a:r>
            <a:r>
              <a:rPr lang="pt-BR" dirty="0" smtClean="0">
                <a:latin typeface="Times New Roman" pitchFamily="18" charset="0"/>
                <a:cs typeface="Times New Roman" pitchFamily="18" charset="0"/>
              </a:rPr>
              <a:t>only</a:t>
            </a:r>
          </a:p>
          <a:p>
            <a:pPr lvl="1">
              <a:buFont typeface="Wingdings" pitchFamily="2" charset="2"/>
              <a:buChar char="Ø"/>
            </a:pPr>
            <a:endParaRPr lang="pt-BR" dirty="0">
              <a:latin typeface="Times New Roman" pitchFamily="18" charset="0"/>
              <a:cs typeface="Times New Roman" pitchFamily="18" charset="0"/>
            </a:endParaRPr>
          </a:p>
          <a:p>
            <a:r>
              <a:rPr lang="en-US" sz="2800" dirty="0"/>
              <a:t>Entity Relationship Diagram (ER Diagram)</a:t>
            </a:r>
          </a:p>
          <a:p>
            <a:pPr marL="0" indent="0">
              <a:buNone/>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419600"/>
            <a:ext cx="793531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25</a:t>
            </a:fld>
            <a:endParaRPr lang="en-US"/>
          </a:p>
        </p:txBody>
      </p:sp>
    </p:spTree>
    <p:extLst>
      <p:ext uri="{BB962C8B-B14F-4D97-AF65-F5344CB8AC3E}">
        <p14:creationId xmlns:p14="http://schemas.microsoft.com/office/powerpoint/2010/main" val="3922797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Data Modeling Concepts</a:t>
            </a:r>
            <a:endParaRPr lang="en-US" b="1" dirty="0"/>
          </a:p>
        </p:txBody>
      </p:sp>
      <p:sp>
        <p:nvSpPr>
          <p:cNvPr id="3" name="Content Placeholder 2"/>
          <p:cNvSpPr>
            <a:spLocks noGrp="1"/>
          </p:cNvSpPr>
          <p:nvPr>
            <p:ph sz="quarter" idx="1"/>
          </p:nvPr>
        </p:nvSpPr>
        <p:spPr>
          <a:xfrm>
            <a:off x="228600" y="1371601"/>
            <a:ext cx="8382000" cy="3505200"/>
          </a:xfrm>
        </p:spPr>
        <p:txBody>
          <a:bodyPr>
            <a:normAutofit/>
          </a:bodyPr>
          <a:lstStyle/>
          <a:p>
            <a:r>
              <a:rPr lang="en-US" dirty="0" smtClean="0">
                <a:solidFill>
                  <a:srgbClr val="C00000"/>
                </a:solidFill>
                <a:latin typeface="Times New Roman" pitchFamily="18" charset="0"/>
                <a:cs typeface="Times New Roman" pitchFamily="18" charset="0"/>
              </a:rPr>
              <a:t>A. Data Objects:</a:t>
            </a:r>
          </a:p>
          <a:p>
            <a:r>
              <a:rPr lang="en-US" dirty="0" smtClean="0">
                <a:latin typeface="Times New Roman" pitchFamily="18" charset="0"/>
                <a:cs typeface="Times New Roman" pitchFamily="18" charset="0"/>
              </a:rPr>
              <a:t>A data objects is a representation of almost any composite information i.e. something that has a number of different attributes.</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10" y="3810000"/>
            <a:ext cx="8458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F62C5EA-EA67-4941-8B1A-2C577999F963}" type="slidenum">
              <a:rPr lang="en-US" smtClean="0"/>
              <a:t>26</a:t>
            </a:fld>
            <a:endParaRPr lang="en-US"/>
          </a:p>
        </p:txBody>
      </p:sp>
    </p:spTree>
    <p:extLst>
      <p:ext uri="{BB962C8B-B14F-4D97-AF65-F5344CB8AC3E}">
        <p14:creationId xmlns:p14="http://schemas.microsoft.com/office/powerpoint/2010/main" val="233977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Modeling Concepts</a:t>
            </a:r>
            <a:endParaRPr lang="en-US" dirty="0"/>
          </a:p>
        </p:txBody>
      </p:sp>
      <p:sp>
        <p:nvSpPr>
          <p:cNvPr id="3" name="Content Placeholder 2"/>
          <p:cNvSpPr>
            <a:spLocks noGrp="1"/>
          </p:cNvSpPr>
          <p:nvPr>
            <p:ph sz="quarter" idx="1"/>
          </p:nvPr>
        </p:nvSpPr>
        <p:spPr/>
        <p:txBody>
          <a:bodyPr/>
          <a:lstStyle/>
          <a:p>
            <a:r>
              <a:rPr lang="en-US" dirty="0" smtClean="0">
                <a:solidFill>
                  <a:srgbClr val="C00000"/>
                </a:solidFill>
              </a:rPr>
              <a:t>Relationships: </a:t>
            </a:r>
          </a:p>
          <a:p>
            <a:r>
              <a:rPr lang="en-US" dirty="0" smtClean="0"/>
              <a:t>Data objects are connected to one another in different ways. </a:t>
            </a:r>
          </a:p>
          <a:p>
            <a:r>
              <a:rPr lang="en-US" dirty="0" smtClean="0"/>
              <a:t>Consider the two data objects person and car.</a:t>
            </a:r>
          </a:p>
          <a:p>
            <a:r>
              <a:rPr lang="en-US" dirty="0" smtClean="0"/>
              <a:t>A person owns a car</a:t>
            </a:r>
          </a:p>
          <a:p>
            <a:r>
              <a:rPr lang="en-US" dirty="0" smtClean="0"/>
              <a:t>A person is insured to drive a car.	</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4572000"/>
            <a:ext cx="7056826"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F62C5EA-EA67-4941-8B1A-2C577999F963}" type="slidenum">
              <a:rPr lang="en-US" smtClean="0"/>
              <a:t>27</a:t>
            </a:fld>
            <a:endParaRPr lang="en-US"/>
          </a:p>
        </p:txBody>
      </p:sp>
    </p:spTree>
    <p:extLst>
      <p:ext uri="{BB962C8B-B14F-4D97-AF65-F5344CB8AC3E}">
        <p14:creationId xmlns:p14="http://schemas.microsoft.com/office/powerpoint/2010/main" val="849024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Modeling Concepts</a:t>
            </a:r>
            <a:endParaRPr lang="en-US" dirty="0"/>
          </a:p>
        </p:txBody>
      </p:sp>
      <p:sp>
        <p:nvSpPr>
          <p:cNvPr id="3" name="Content Placeholder 2"/>
          <p:cNvSpPr>
            <a:spLocks noGrp="1"/>
          </p:cNvSpPr>
          <p:nvPr>
            <p:ph sz="quarter" idx="1"/>
          </p:nvPr>
        </p:nvSpPr>
        <p:spPr/>
        <p:txBody>
          <a:bodyPr>
            <a:normAutofit/>
          </a:bodyPr>
          <a:lstStyle/>
          <a:p>
            <a:r>
              <a:rPr lang="en-US" dirty="0" smtClean="0">
                <a:solidFill>
                  <a:srgbClr val="C00000"/>
                </a:solidFill>
              </a:rPr>
              <a:t>Cardinality and Modality: </a:t>
            </a:r>
          </a:p>
          <a:p>
            <a:r>
              <a:rPr lang="en-US" dirty="0" smtClean="0"/>
              <a:t>Suppose object X relates to object Y does not provide enough information for software engineering purposes. </a:t>
            </a:r>
          </a:p>
          <a:p>
            <a:r>
              <a:rPr lang="en-US" dirty="0" smtClean="0"/>
              <a:t>We must understand how many occurrences of object X are related to how many occurrences object Y. This leads to data modeling concept called “cardinality”. </a:t>
            </a:r>
          </a:p>
          <a:p>
            <a:r>
              <a:rPr lang="en-US" dirty="0" smtClean="0"/>
              <a:t>Example:</a:t>
            </a:r>
          </a:p>
          <a:p>
            <a:r>
              <a:rPr lang="en-US" dirty="0" smtClean="0"/>
              <a:t>1:1, n:n etc. </a:t>
            </a:r>
            <a:endParaRPr lang="en-US" dirty="0"/>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28</a:t>
            </a:fld>
            <a:endParaRPr lang="en-US"/>
          </a:p>
        </p:txBody>
      </p:sp>
    </p:spTree>
    <p:extLst>
      <p:ext uri="{BB962C8B-B14F-4D97-AF65-F5344CB8AC3E}">
        <p14:creationId xmlns:p14="http://schemas.microsoft.com/office/powerpoint/2010/main" val="2246742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Modeling Concepts</a:t>
            </a:r>
            <a:endParaRPr lang="en-US" dirty="0"/>
          </a:p>
        </p:txBody>
      </p:sp>
      <p:sp>
        <p:nvSpPr>
          <p:cNvPr id="3" name="Content Placeholder 2"/>
          <p:cNvSpPr>
            <a:spLocks noGrp="1"/>
          </p:cNvSpPr>
          <p:nvPr>
            <p:ph sz="quarter" idx="1"/>
          </p:nvPr>
        </p:nvSpPr>
        <p:spPr/>
        <p:txBody>
          <a:bodyPr/>
          <a:lstStyle/>
          <a:p>
            <a:r>
              <a:rPr lang="en-US" dirty="0" smtClean="0"/>
              <a:t>The modality of a relationship is 0 (Zero) if there is no explicit need for the relationship to occur or the  relationship is optional. The modality is 1 (one) if an occurrence of the relationship is mandatory. </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29</a:t>
            </a:fld>
            <a:endParaRPr lang="en-US"/>
          </a:p>
        </p:txBody>
      </p:sp>
    </p:spTree>
    <p:extLst>
      <p:ext uri="{BB962C8B-B14F-4D97-AF65-F5344CB8AC3E}">
        <p14:creationId xmlns:p14="http://schemas.microsoft.com/office/powerpoint/2010/main" val="3586495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Building the Analysis Model</a:t>
            </a:r>
            <a:endParaRPr lang="en-US" b="1" dirty="0"/>
          </a:p>
        </p:txBody>
      </p:sp>
      <p:sp>
        <p:nvSpPr>
          <p:cNvPr id="3" name="Content Placeholder 2"/>
          <p:cNvSpPr>
            <a:spLocks noGrp="1"/>
          </p:cNvSpPr>
          <p:nvPr>
            <p:ph sz="quarter" idx="1"/>
          </p:nvPr>
        </p:nvSpPr>
        <p:spPr/>
        <p:txBody>
          <a:bodyPr>
            <a:normAutofit fontScale="92500" lnSpcReduction="10000"/>
          </a:bodyPr>
          <a:lstStyle/>
          <a:p>
            <a:pPr algn="just"/>
            <a:r>
              <a:rPr lang="en-US" sz="3900" b="1" dirty="0" smtClean="0">
                <a:solidFill>
                  <a:srgbClr val="C00000"/>
                </a:solidFill>
                <a:latin typeface="Times New Roman" pitchFamily="18" charset="0"/>
                <a:cs typeface="Times New Roman" pitchFamily="18" charset="0"/>
              </a:rPr>
              <a:t>What is it?</a:t>
            </a:r>
          </a:p>
          <a:p>
            <a:pPr algn="just"/>
            <a:r>
              <a:rPr lang="en-US" dirty="0" smtClean="0">
                <a:latin typeface="Times New Roman" pitchFamily="18" charset="0"/>
                <a:cs typeface="Times New Roman" pitchFamily="18" charset="0"/>
              </a:rPr>
              <a:t>The analysis model, actually a set of models, is the first technical representation of a system. The written word is a wonderful vehicle for communication, but it is not necessarily the best way to represent the requirements for computer software. </a:t>
            </a:r>
          </a:p>
          <a:p>
            <a:pPr algn="just"/>
            <a:r>
              <a:rPr lang="en-US" dirty="0" smtClean="0">
                <a:solidFill>
                  <a:srgbClr val="7030A0"/>
                </a:solidFill>
                <a:latin typeface="Times New Roman" pitchFamily="18" charset="0"/>
                <a:cs typeface="Times New Roman" pitchFamily="18" charset="0"/>
              </a:rPr>
              <a:t>Analysis Modeling uses a combination of text and diagrammatic forms to depict requirements for data, function, and behavior in a way that is relatively easy to understand, straightforward to review for correctness, completeness, and consistency. </a:t>
            </a:r>
            <a:endParaRPr lang="en-US" dirty="0">
              <a:solidFill>
                <a:srgbClr val="7030A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1961264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Flow Oriented Modeling</a:t>
            </a:r>
            <a:endParaRPr lang="en-US" dirty="0"/>
          </a:p>
        </p:txBody>
      </p:sp>
      <p:sp>
        <p:nvSpPr>
          <p:cNvPr id="3" name="Content Placeholder 2"/>
          <p:cNvSpPr>
            <a:spLocks noGrp="1"/>
          </p:cNvSpPr>
          <p:nvPr>
            <p:ph sz="quarter" idx="1"/>
          </p:nvPr>
        </p:nvSpPr>
        <p:spPr>
          <a:xfrm>
            <a:off x="304800" y="1447800"/>
            <a:ext cx="8503920" cy="4572000"/>
          </a:xfrm>
        </p:spPr>
        <p:txBody>
          <a:bodyPr>
            <a:normAutofit/>
          </a:bodyPr>
          <a:lstStyle/>
          <a:p>
            <a:pPr algn="just"/>
            <a:r>
              <a:rPr lang="en-US" sz="2800" dirty="0">
                <a:latin typeface="Times New Roman" pitchFamily="18" charset="0"/>
                <a:cs typeface="Times New Roman" pitchFamily="18" charset="0"/>
              </a:rPr>
              <a:t>The flow oriented modeling represents how data objects are transformed at they move through the system. Derived from structured analysis, flow models use the data flow diagram, a modeling notation that depicts how input is transformed into output as data objects move through the system. Each software function that transforms data is described by a process specification or narrative. In addition to data flow, this modeling element also depicts control flow.</a:t>
            </a:r>
          </a:p>
        </p:txBody>
      </p:sp>
      <p:pic>
        <p:nvPicPr>
          <p:cNvPr id="4" name="Picture 3" descr="logo"/>
          <p:cNvPicPr/>
          <p:nvPr/>
        </p:nvPicPr>
        <p:blipFill>
          <a:blip r:embed="rId2" cstate="print"/>
          <a:srcRect/>
          <a:stretch>
            <a:fillRect/>
          </a:stretch>
        </p:blipFill>
        <p:spPr bwMode="auto">
          <a:xfrm>
            <a:off x="304800" y="3048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30</a:t>
            </a:fld>
            <a:endParaRPr lang="en-US"/>
          </a:p>
        </p:txBody>
      </p:sp>
    </p:spTree>
    <p:extLst>
      <p:ext uri="{BB962C8B-B14F-4D97-AF65-F5344CB8AC3E}">
        <p14:creationId xmlns:p14="http://schemas.microsoft.com/office/powerpoint/2010/main" val="3052155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Flow Oriented Modeling</a:t>
            </a:r>
            <a:endParaRPr lang="en-US" dirty="0"/>
          </a:p>
        </p:txBody>
      </p:sp>
      <p:sp>
        <p:nvSpPr>
          <p:cNvPr id="3" name="Content Placeholder 2"/>
          <p:cNvSpPr>
            <a:spLocks noGrp="1"/>
          </p:cNvSpPr>
          <p:nvPr>
            <p:ph sz="quarter" idx="1"/>
          </p:nvPr>
        </p:nvSpPr>
        <p:spPr>
          <a:xfrm>
            <a:off x="304800" y="1447800"/>
            <a:ext cx="8503920" cy="4572000"/>
          </a:xfrm>
        </p:spPr>
        <p:txBody>
          <a:bodyPr/>
          <a:lstStyle/>
          <a:p>
            <a:pPr algn="just"/>
            <a:r>
              <a:rPr lang="en-US" dirty="0">
                <a:latin typeface="Times New Roman" pitchFamily="18" charset="0"/>
                <a:cs typeface="Times New Roman" pitchFamily="18" charset="0"/>
              </a:rPr>
              <a:t>Although flow oriented modeling is perceived as an outdated technique by some software engineers, it continues to be one of the most widely used requirements analysis notations in use today.  Flow oriented modeling focuses on structured analysis and design, follows a top to down methodology and uses a graphical technique depicting information flows and the transformations that are applied as data moves from input to output.</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31</a:t>
            </a:fld>
            <a:endParaRPr lang="en-US"/>
          </a:p>
        </p:txBody>
      </p:sp>
    </p:spTree>
    <p:extLst>
      <p:ext uri="{BB962C8B-B14F-4D97-AF65-F5344CB8AC3E}">
        <p14:creationId xmlns:p14="http://schemas.microsoft.com/office/powerpoint/2010/main" val="1152480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Flow Oriented Modeling</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The modeling tools that are used to build a data flow oriented model include </a:t>
            </a:r>
            <a:r>
              <a:rPr lang="en-US" dirty="0">
                <a:solidFill>
                  <a:srgbClr val="C00000"/>
                </a:solidFill>
                <a:latin typeface="Times New Roman" pitchFamily="18" charset="0"/>
                <a:cs typeface="Times New Roman" pitchFamily="18" charset="0"/>
              </a:rPr>
              <a:t>context diagrams, data flow diagrams, entity relationship diagram, control flow diagram, state transition diagram, data dictionary, process specification and control specification.</a:t>
            </a:r>
            <a:r>
              <a:rPr lang="en-US" dirty="0">
                <a:latin typeface="Times New Roman" pitchFamily="18" charset="0"/>
                <a:cs typeface="Times New Roman" pitchFamily="18" charset="0"/>
              </a:rPr>
              <a:t> Although the data flow diagram (DFD) and related diagrams and information are not a formal part of UML (Unified Modeling Language), they can be used to complement UML diagrams and provide additional insight into system requirements and flow. The flow oriented modeling takes an input-process-output view of a system. That is, data objects flow into the software, are transformed by processing elements, and resultant data objects flow out of the software.</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32</a:t>
            </a:fld>
            <a:endParaRPr lang="en-US"/>
          </a:p>
        </p:txBody>
      </p:sp>
    </p:spTree>
    <p:extLst>
      <p:ext uri="{BB962C8B-B14F-4D97-AF65-F5344CB8AC3E}">
        <p14:creationId xmlns:p14="http://schemas.microsoft.com/office/powerpoint/2010/main" val="4017157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Flow Diagram :</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data flow diagram represents the flows of data between different process in a business. It is a graphical technique that depicts information flow and transforms that are applied as data from input to output. It provides a simple, intuitive method for describing business processes without focusing on the details of computer systems. DFDs are attractive techniques because they provide what users do rather than what computers do. In DFD, there are four symbols are used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33</a:t>
            </a:fld>
            <a:endParaRPr lang="en-US"/>
          </a:p>
        </p:txBody>
      </p:sp>
    </p:spTree>
    <p:extLst>
      <p:ext uri="{BB962C8B-B14F-4D97-AF65-F5344CB8AC3E}">
        <p14:creationId xmlns:p14="http://schemas.microsoft.com/office/powerpoint/2010/main" val="929341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Flow Diagram :</a:t>
            </a:r>
            <a:endParaRPr lang="en-US" dirty="0"/>
          </a:p>
        </p:txBody>
      </p:sp>
      <p:sp>
        <p:nvSpPr>
          <p:cNvPr id="3" name="Content Placeholder 2"/>
          <p:cNvSpPr>
            <a:spLocks noGrp="1"/>
          </p:cNvSpPr>
          <p:nvPr>
            <p:ph sz="quarter" idx="1"/>
          </p:nvPr>
        </p:nvSpPr>
        <p:spPr>
          <a:xfrm>
            <a:off x="301752" y="1447800"/>
            <a:ext cx="8689848" cy="4651248"/>
          </a:xfrm>
        </p:spPr>
        <p:txBody>
          <a:bodyPr>
            <a:normAutofit lnSpcReduction="10000"/>
          </a:bodyPr>
          <a:lstStyle/>
          <a:p>
            <a:r>
              <a:rPr lang="en-US" b="1" dirty="0"/>
              <a:t>1. Process </a:t>
            </a:r>
            <a:r>
              <a:rPr lang="en-US" b="1" dirty="0" smtClean="0"/>
              <a:t>:</a:t>
            </a:r>
            <a:endParaRPr lang="en-US" dirty="0" smtClean="0"/>
          </a:p>
          <a:p>
            <a:pPr marL="0" indent="0">
              <a:buNone/>
            </a:pPr>
            <a:r>
              <a:rPr lang="en-US" dirty="0" smtClean="0"/>
              <a:t>The </a:t>
            </a:r>
            <a:r>
              <a:rPr lang="en-US" dirty="0"/>
              <a:t>circle represents the process. An activity </a:t>
            </a:r>
            <a:endParaRPr lang="en-US" dirty="0" smtClean="0"/>
          </a:p>
          <a:p>
            <a:pPr marL="0" indent="0">
              <a:buNone/>
            </a:pPr>
            <a:r>
              <a:rPr lang="en-US" dirty="0" smtClean="0"/>
              <a:t>that </a:t>
            </a:r>
            <a:r>
              <a:rPr lang="en-US" dirty="0"/>
              <a:t>changes or transforms data flows. </a:t>
            </a:r>
            <a:r>
              <a:rPr lang="en-US" dirty="0" smtClean="0"/>
              <a:t>Since</a:t>
            </a:r>
          </a:p>
          <a:p>
            <a:pPr marL="0" indent="0">
              <a:buNone/>
            </a:pPr>
            <a:r>
              <a:rPr lang="en-US" dirty="0" smtClean="0"/>
              <a:t> </a:t>
            </a:r>
            <a:r>
              <a:rPr lang="en-US" dirty="0"/>
              <a:t>they transform incoming data to outgoing data, all processes must have inputs and outputs on a DFD</a:t>
            </a:r>
            <a:r>
              <a:rPr lang="en-US" dirty="0" smtClean="0"/>
              <a:t>.</a:t>
            </a:r>
          </a:p>
          <a:p>
            <a:pPr marL="0" indent="0">
              <a:buNone/>
            </a:pPr>
            <a:r>
              <a:rPr lang="en-US" dirty="0"/>
              <a:t/>
            </a:r>
            <a:br>
              <a:rPr lang="en-US" dirty="0"/>
            </a:br>
            <a:r>
              <a:rPr lang="en-US" b="1" dirty="0"/>
              <a:t>2. Data Flow : </a:t>
            </a:r>
            <a:r>
              <a:rPr lang="en-US" dirty="0"/>
              <a:t/>
            </a:r>
            <a:br>
              <a:rPr lang="en-US" dirty="0"/>
            </a:br>
            <a:r>
              <a:rPr lang="en-US" dirty="0"/>
              <a:t>The labeled arrows indicate incoming and outgoing data flow. Movement of data between external entities, processes and data stores is represented with an arrow symbol, which indicates the direction of flow.</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246" y="1600200"/>
            <a:ext cx="1266825" cy="1028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5550910"/>
            <a:ext cx="1630071" cy="64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logo"/>
          <p:cNvPicPr/>
          <p:nvPr/>
        </p:nvPicPr>
        <p:blipFill>
          <a:blip r:embed="rId4"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34</a:t>
            </a:fld>
            <a:endParaRPr lang="en-US"/>
          </a:p>
        </p:txBody>
      </p:sp>
    </p:spTree>
    <p:extLst>
      <p:ext uri="{BB962C8B-B14F-4D97-AF65-F5344CB8AC3E}">
        <p14:creationId xmlns:p14="http://schemas.microsoft.com/office/powerpoint/2010/main" val="2520481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Flow Diagram :</a:t>
            </a:r>
            <a:endParaRPr lang="en-US" dirty="0"/>
          </a:p>
        </p:txBody>
      </p:sp>
      <p:sp>
        <p:nvSpPr>
          <p:cNvPr id="3" name="Content Placeholder 2"/>
          <p:cNvSpPr>
            <a:spLocks noGrp="1"/>
          </p:cNvSpPr>
          <p:nvPr>
            <p:ph sz="quarter" idx="1"/>
          </p:nvPr>
        </p:nvSpPr>
        <p:spPr/>
        <p:txBody>
          <a:bodyPr/>
          <a:lstStyle/>
          <a:p>
            <a:r>
              <a:rPr lang="en-US" b="1" dirty="0"/>
              <a:t>3. </a:t>
            </a:r>
            <a:r>
              <a:rPr lang="en-US" b="1" dirty="0" smtClean="0"/>
              <a:t>Data </a:t>
            </a:r>
            <a:r>
              <a:rPr lang="en-US" b="1" dirty="0"/>
              <a:t>Store </a:t>
            </a:r>
            <a:r>
              <a:rPr lang="en-US" b="1" dirty="0" smtClean="0"/>
              <a:t>:</a:t>
            </a:r>
          </a:p>
          <a:p>
            <a:pPr marL="0" indent="0">
              <a:buNone/>
            </a:pPr>
            <a:r>
              <a:rPr lang="en-US" dirty="0" smtClean="0"/>
              <a:t>The </a:t>
            </a:r>
            <a:r>
              <a:rPr lang="en-US" dirty="0"/>
              <a:t>rectangle represents an external </a:t>
            </a:r>
            <a:endParaRPr lang="en-US" dirty="0" smtClean="0"/>
          </a:p>
          <a:p>
            <a:pPr marL="0" indent="0">
              <a:buNone/>
            </a:pPr>
            <a:r>
              <a:rPr lang="en-US" dirty="0" smtClean="0"/>
              <a:t>entity</a:t>
            </a:r>
            <a:r>
              <a:rPr lang="en-US" dirty="0"/>
              <a:t>. A data store does not generate any operations but simply holds data for later access</a:t>
            </a:r>
            <a:r>
              <a:rPr lang="en-US" dirty="0" smtClean="0"/>
              <a:t>.</a:t>
            </a:r>
          </a:p>
          <a:p>
            <a:r>
              <a:rPr lang="en-US" b="1" dirty="0"/>
              <a:t>4. External Entity :</a:t>
            </a:r>
            <a:r>
              <a:rPr lang="en-US" dirty="0"/>
              <a:t/>
            </a:r>
            <a:br>
              <a:rPr lang="en-US" dirty="0"/>
            </a:br>
            <a:endParaRPr lang="en-US" dirty="0"/>
          </a:p>
          <a:p>
            <a:pPr marL="0" indent="0">
              <a:buNone/>
            </a:pPr>
            <a:r>
              <a:rPr lang="en-US" dirty="0" smtClean="0"/>
              <a:t>In </a:t>
            </a:r>
            <a:r>
              <a:rPr lang="en-US" dirty="0"/>
              <a:t>Data Flow Diagrams external entities produce and consume data that flows between the entity and the system being diagrammed.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24000"/>
            <a:ext cx="2109787" cy="10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5257800"/>
            <a:ext cx="1781176" cy="97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logo"/>
          <p:cNvPicPr/>
          <p:nvPr/>
        </p:nvPicPr>
        <p:blipFill>
          <a:blip r:embed="rId4"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35</a:t>
            </a:fld>
            <a:endParaRPr lang="en-US"/>
          </a:p>
        </p:txBody>
      </p:sp>
    </p:spTree>
    <p:extLst>
      <p:ext uri="{BB962C8B-B14F-4D97-AF65-F5344CB8AC3E}">
        <p14:creationId xmlns:p14="http://schemas.microsoft.com/office/powerpoint/2010/main" val="38397197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Data Flow Diagram</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614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52401" y="1676400"/>
            <a:ext cx="464566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06636" y="1524000"/>
            <a:ext cx="4572000" cy="5016758"/>
          </a:xfrm>
          <a:prstGeom prst="rect">
            <a:avLst/>
          </a:prstGeom>
        </p:spPr>
        <p:txBody>
          <a:bodyPr>
            <a:spAutoFit/>
          </a:bodyPr>
          <a:lstStyle/>
          <a:p>
            <a:pPr algn="just"/>
            <a:r>
              <a:rPr lang="en-US" sz="2000" b="1" dirty="0">
                <a:latin typeface="Times New Roman" pitchFamily="18" charset="0"/>
                <a:cs typeface="Times New Roman" pitchFamily="18" charset="0"/>
              </a:rPr>
              <a:t>Circle:</a:t>
            </a:r>
            <a:r>
              <a:rPr lang="en-US" sz="2000" dirty="0">
                <a:latin typeface="Times New Roman" pitchFamily="18" charset="0"/>
                <a:cs typeface="Times New Roman" pitchFamily="18" charset="0"/>
              </a:rPr>
              <a:t> A circle (bubble) shows a process that transforms data inputs into data outputs.</a:t>
            </a:r>
          </a:p>
          <a:p>
            <a:pPr algn="just"/>
            <a:r>
              <a:rPr lang="en-US" sz="2000" b="1" dirty="0">
                <a:latin typeface="Times New Roman" pitchFamily="18" charset="0"/>
                <a:cs typeface="Times New Roman" pitchFamily="18" charset="0"/>
              </a:rPr>
              <a:t>Data Flow:</a:t>
            </a:r>
            <a:r>
              <a:rPr lang="en-US" sz="2000" dirty="0">
                <a:latin typeface="Times New Roman" pitchFamily="18" charset="0"/>
                <a:cs typeface="Times New Roman" pitchFamily="18" charset="0"/>
              </a:rPr>
              <a:t> A curved line shows the flow of data into or out of a process or data store.</a:t>
            </a:r>
          </a:p>
          <a:p>
            <a:pPr algn="just"/>
            <a:r>
              <a:rPr lang="en-US" sz="2000" b="1" dirty="0">
                <a:latin typeface="Times New Roman" pitchFamily="18" charset="0"/>
                <a:cs typeface="Times New Roman" pitchFamily="18" charset="0"/>
              </a:rPr>
              <a:t>Data Store:</a:t>
            </a:r>
            <a:r>
              <a:rPr lang="en-US" sz="2000" dirty="0">
                <a:latin typeface="Times New Roman" pitchFamily="18" charset="0"/>
                <a:cs typeface="Times New Roman" pitchFamily="18" charset="0"/>
              </a:rPr>
              <a:t> A set of parallel lines shows a place for the collection of data items. A data store indicates that the data is stored which can be used at a later stage or by the other processes in a different order. The data store can have an element or group of elements.</a:t>
            </a:r>
          </a:p>
          <a:p>
            <a:pPr algn="just"/>
            <a:r>
              <a:rPr lang="en-US" sz="2000" b="1" dirty="0">
                <a:latin typeface="Times New Roman" pitchFamily="18" charset="0"/>
                <a:cs typeface="Times New Roman" pitchFamily="18" charset="0"/>
              </a:rPr>
              <a:t>Source or Sink:</a:t>
            </a:r>
            <a:r>
              <a:rPr lang="en-US" sz="2000" dirty="0">
                <a:latin typeface="Times New Roman" pitchFamily="18" charset="0"/>
                <a:cs typeface="Times New Roman" pitchFamily="18" charset="0"/>
              </a:rPr>
              <a:t> Source or Sink is an external entity and acts as a source of system inputs or sink of system outputs.</a:t>
            </a:r>
          </a:p>
        </p:txBody>
      </p:sp>
      <p:sp>
        <p:nvSpPr>
          <p:cNvPr id="3" name="Slide Number Placeholder 2"/>
          <p:cNvSpPr>
            <a:spLocks noGrp="1"/>
          </p:cNvSpPr>
          <p:nvPr>
            <p:ph type="sldNum" sz="quarter" idx="12"/>
          </p:nvPr>
        </p:nvSpPr>
        <p:spPr/>
        <p:txBody>
          <a:bodyPr/>
          <a:lstStyle/>
          <a:p>
            <a:fld id="{6F62C5EA-EA67-4941-8B1A-2C577999F963}" type="slidenum">
              <a:rPr lang="en-US" smtClean="0"/>
              <a:t>36</a:t>
            </a:fld>
            <a:endParaRPr lang="en-US"/>
          </a:p>
        </p:txBody>
      </p:sp>
    </p:spTree>
    <p:extLst>
      <p:ext uri="{BB962C8B-B14F-4D97-AF65-F5344CB8AC3E}">
        <p14:creationId xmlns:p14="http://schemas.microsoft.com/office/powerpoint/2010/main" val="592542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Flow Diagram :</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itchFamily="18" charset="0"/>
                <a:cs typeface="Times New Roman" pitchFamily="18" charset="0"/>
              </a:rPr>
              <a:t>These data flows are the inputs and outputs of the DFD. Data objects are represented by labeled arrows, and transformations are represented by circles. The DFD is presented in a hierarchical fashion. That is, the first data flow model (sometimes called a level 0 DFD or context diagram) represents the system as a whole. Subsequent data flow diagrams refine the context diagram, providing increasing detail with each subsequent level</a:t>
            </a:r>
            <a:r>
              <a:rPr lang="en-US" dirty="0" smtClean="0">
                <a:latin typeface="Times New Roman" pitchFamily="18" charset="0"/>
                <a:cs typeface="Times New Roman" pitchFamily="18" charset="0"/>
              </a:rPr>
              <a:t>.</a:t>
            </a:r>
          </a:p>
          <a:p>
            <a:pPr algn="just"/>
            <a:r>
              <a:rPr lang="en-US" dirty="0"/>
              <a:t>In DFD there are various levels of DFD, which provide details about the input, processes, and output of a system. Note that the level of detail of process increases with increase in level(s). However, these levels do not describe the system's internal structure or behavior. These levels are listed </a:t>
            </a:r>
            <a:r>
              <a:rPr lang="en-US" dirty="0" smtClean="0"/>
              <a:t>next </a:t>
            </a:r>
            <a:r>
              <a:rPr lang="en-US" dirty="0"/>
              <a:t>:</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37</a:t>
            </a:fld>
            <a:endParaRPr lang="en-US"/>
          </a:p>
        </p:txBody>
      </p:sp>
    </p:spTree>
    <p:extLst>
      <p:ext uri="{BB962C8B-B14F-4D97-AF65-F5344CB8AC3E}">
        <p14:creationId xmlns:p14="http://schemas.microsoft.com/office/powerpoint/2010/main" val="1046075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Flow Diagram :</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a:latin typeface="Times New Roman" pitchFamily="18" charset="0"/>
                <a:cs typeface="Times New Roman" pitchFamily="18" charset="0"/>
              </a:rPr>
              <a:t>1. Level 0 DFD</a:t>
            </a:r>
            <a:r>
              <a:rPr lang="en-US" dirty="0">
                <a:latin typeface="Times New Roman" pitchFamily="18" charset="0"/>
                <a:cs typeface="Times New Roman" pitchFamily="18" charset="0"/>
              </a:rPr>
              <a:t> : This shows an overall view of the system. Level a DFD is also known as context diagram.</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2. Level 1 DFD</a:t>
            </a:r>
            <a:r>
              <a:rPr lang="en-US" dirty="0">
                <a:latin typeface="Times New Roman" pitchFamily="18" charset="0"/>
                <a:cs typeface="Times New Roman" pitchFamily="18" charset="0"/>
              </a:rPr>
              <a:t> : This elaborates level a DFD and splits the process into a detailed </a:t>
            </a:r>
            <a:r>
              <a:rPr lang="en-US" dirty="0" smtClean="0">
                <a:latin typeface="Times New Roman" pitchFamily="18" charset="0"/>
                <a:cs typeface="Times New Roman" pitchFamily="18" charset="0"/>
              </a:rPr>
              <a:t>form.</a:t>
            </a:r>
          </a:p>
          <a:p>
            <a:pPr marL="0" indent="0">
              <a:buNone/>
            </a:pPr>
            <a:r>
              <a:rPr lang="en-US" b="1" dirty="0">
                <a:latin typeface="Times New Roman" pitchFamily="18" charset="0"/>
                <a:cs typeface="Times New Roman" pitchFamily="18" charset="0"/>
              </a:rPr>
              <a:t>3. Level 2 DFD</a:t>
            </a:r>
            <a:r>
              <a:rPr lang="en-US" dirty="0">
                <a:latin typeface="Times New Roman" pitchFamily="18" charset="0"/>
                <a:cs typeface="Times New Roman" pitchFamily="18" charset="0"/>
              </a:rPr>
              <a:t> : This elaborates level 1 DFD and displays the process(s) in a detailed form.</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4. Level 3 DFD</a:t>
            </a:r>
            <a:r>
              <a:rPr lang="en-US" dirty="0">
                <a:latin typeface="Times New Roman" pitchFamily="18" charset="0"/>
                <a:cs typeface="Times New Roman" pitchFamily="18" charset="0"/>
              </a:rPr>
              <a:t> : This elaborates level 2 DFD and displays the process(s) in a detailed form.</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38</a:t>
            </a:fld>
            <a:endParaRPr lang="en-US"/>
          </a:p>
        </p:txBody>
      </p:sp>
    </p:spTree>
    <p:extLst>
      <p:ext uri="{BB962C8B-B14F-4D97-AF65-F5344CB8AC3E}">
        <p14:creationId xmlns:p14="http://schemas.microsoft.com/office/powerpoint/2010/main" val="3397617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699248" cy="758952"/>
          </a:xfrm>
        </p:spPr>
        <p:txBody>
          <a:bodyPr>
            <a:normAutofit/>
          </a:bodyPr>
          <a:lstStyle/>
          <a:p>
            <a:r>
              <a:rPr lang="en-US" b="1" i="1" dirty="0"/>
              <a:t>Creating a Data Flow model </a:t>
            </a:r>
            <a:r>
              <a:rPr lang="en-US" b="1" i="1" dirty="0" smtClean="0"/>
              <a:t>:</a:t>
            </a:r>
            <a:endParaRPr lang="en-US" dirty="0"/>
          </a:p>
        </p:txBody>
      </p:sp>
      <p:sp>
        <p:nvSpPr>
          <p:cNvPr id="3" name="Content Placeholder 2"/>
          <p:cNvSpPr>
            <a:spLocks noGrp="1"/>
          </p:cNvSpPr>
          <p:nvPr>
            <p:ph sz="quarter" idx="1"/>
          </p:nvPr>
        </p:nvSpPr>
        <p:spPr/>
        <p:txBody>
          <a:bodyPr>
            <a:noAutofit/>
          </a:bodyPr>
          <a:lstStyle/>
          <a:p>
            <a:pPr algn="ctr"/>
            <a:r>
              <a:rPr lang="en-US" sz="2000" dirty="0">
                <a:latin typeface="Times New Roman" pitchFamily="18" charset="0"/>
                <a:cs typeface="Times New Roman" pitchFamily="18" charset="0"/>
              </a:rPr>
              <a:t>The data flow diagram enables us to develop models of the information domain and functional domain. As the DFD is refined into greater levels of detail, you perform an implicit functional decomposition of the system. The Simple guidelines  the derivation of a data flow diagram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1</a:t>
            </a:r>
            <a:r>
              <a:rPr lang="en-US" sz="2000" dirty="0">
                <a:latin typeface="Times New Roman" pitchFamily="18" charset="0"/>
                <a:cs typeface="Times New Roman" pitchFamily="18" charset="0"/>
              </a:rPr>
              <a:t>. All icons must be labeled with meaningful names.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2</a:t>
            </a:r>
            <a:r>
              <a:rPr lang="en-US" sz="2000" dirty="0">
                <a:latin typeface="Times New Roman" pitchFamily="18" charset="0"/>
                <a:cs typeface="Times New Roman" pitchFamily="18" charset="0"/>
              </a:rPr>
              <a:t>. The DFD evolves through a number of levels of details.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3</a:t>
            </a:r>
            <a:r>
              <a:rPr lang="en-US" sz="2000" dirty="0">
                <a:latin typeface="Times New Roman" pitchFamily="18" charset="0"/>
                <a:cs typeface="Times New Roman" pitchFamily="18" charset="0"/>
              </a:rPr>
              <a:t>. Always begin with a context level diagram (also called level 0</a:t>
            </a:r>
            <a:r>
              <a:rPr lang="en-US" sz="2000" dirty="0" smtClean="0">
                <a:latin typeface="Times New Roman" pitchFamily="18" charset="0"/>
                <a:cs typeface="Times New Roman" pitchFamily="18" charset="0"/>
              </a:rPr>
              <a:t>).</a:t>
            </a:r>
          </a:p>
          <a:p>
            <a:pPr algn="ctr"/>
            <a:r>
              <a:rPr lang="en-US" sz="2000" b="1" dirty="0">
                <a:latin typeface="Times New Roman" pitchFamily="18" charset="0"/>
                <a:cs typeface="Times New Roman" pitchFamily="18" charset="0"/>
              </a:rPr>
              <a:t>4</a:t>
            </a:r>
            <a:r>
              <a:rPr lang="en-US" sz="2000" dirty="0">
                <a:latin typeface="Times New Roman" pitchFamily="18" charset="0"/>
                <a:cs typeface="Times New Roman" pitchFamily="18" charset="0"/>
              </a:rPr>
              <a:t>. Always show external entities at level 0 and 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5</a:t>
            </a:r>
            <a:r>
              <a:rPr lang="en-US" sz="2000" dirty="0">
                <a:latin typeface="Times New Roman" pitchFamily="18" charset="0"/>
                <a:cs typeface="Times New Roman" pitchFamily="18" charset="0"/>
              </a:rPr>
              <a:t>. The level 0 data flow diagram should depict the software/system as a single bubble.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39</a:t>
            </a:fld>
            <a:endParaRPr lang="en-US"/>
          </a:p>
        </p:txBody>
      </p:sp>
    </p:spTree>
    <p:extLst>
      <p:ext uri="{BB962C8B-B14F-4D97-AF65-F5344CB8AC3E}">
        <p14:creationId xmlns:p14="http://schemas.microsoft.com/office/powerpoint/2010/main" val="50639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Building the Analysis Model</a:t>
            </a:r>
            <a:endParaRPr lang="en-US" b="1" dirty="0"/>
          </a:p>
        </p:txBody>
      </p:sp>
      <p:sp>
        <p:nvSpPr>
          <p:cNvPr id="3" name="Content Placeholder 2"/>
          <p:cNvSpPr>
            <a:spLocks noGrp="1"/>
          </p:cNvSpPr>
          <p:nvPr>
            <p:ph sz="quarter" idx="1"/>
          </p:nvPr>
        </p:nvSpPr>
        <p:spPr/>
        <p:txBody>
          <a:bodyPr>
            <a:normAutofit/>
          </a:bodyPr>
          <a:lstStyle/>
          <a:p>
            <a:pPr algn="just"/>
            <a:r>
              <a:rPr lang="en-US" b="1" dirty="0" smtClean="0">
                <a:solidFill>
                  <a:srgbClr val="C00000"/>
                </a:solidFill>
                <a:latin typeface="Times New Roman" pitchFamily="18" charset="0"/>
                <a:cs typeface="Times New Roman" pitchFamily="18" charset="0"/>
              </a:rPr>
              <a:t>Who does it?</a:t>
            </a:r>
          </a:p>
          <a:p>
            <a:pPr algn="just"/>
            <a:r>
              <a:rPr lang="en-US" dirty="0" smtClean="0">
                <a:solidFill>
                  <a:srgbClr val="00B050"/>
                </a:solidFill>
                <a:latin typeface="Times New Roman" pitchFamily="18" charset="0"/>
                <a:cs typeface="Times New Roman" pitchFamily="18" charset="0"/>
              </a:rPr>
              <a:t>A software engineer ( called as analyst) builds the model using requirements elicited from the customer. </a:t>
            </a:r>
          </a:p>
          <a:p>
            <a:pPr algn="just"/>
            <a:r>
              <a:rPr lang="en-US" b="1" dirty="0" smtClean="0">
                <a:solidFill>
                  <a:srgbClr val="C00000"/>
                </a:solidFill>
                <a:latin typeface="Times New Roman" pitchFamily="18" charset="0"/>
                <a:cs typeface="Times New Roman" pitchFamily="18" charset="0"/>
              </a:rPr>
              <a:t>Why is it important?</a:t>
            </a:r>
          </a:p>
          <a:p>
            <a:pPr algn="just"/>
            <a:r>
              <a:rPr lang="en-US" dirty="0" smtClean="0">
                <a:solidFill>
                  <a:srgbClr val="0070C0"/>
                </a:solidFill>
                <a:latin typeface="Times New Roman" pitchFamily="18" charset="0"/>
                <a:cs typeface="Times New Roman" pitchFamily="18" charset="0"/>
              </a:rPr>
              <a:t>To validate software requirement, you need to examine them from a number of different points of view. Analysis modeling represents requirements in multiple ‘dimensions’.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1344039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013864" cy="758952"/>
          </a:xfrm>
        </p:spPr>
        <p:txBody>
          <a:bodyPr/>
          <a:lstStyle/>
          <a:p>
            <a:r>
              <a:rPr lang="en-US" b="1" i="1" dirty="0"/>
              <a:t>Creating a Data Flow model :</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800" b="1" dirty="0">
                <a:latin typeface="Times New Roman" pitchFamily="18" charset="0"/>
                <a:cs typeface="Times New Roman" pitchFamily="18" charset="0"/>
              </a:rPr>
              <a:t>6</a:t>
            </a:r>
            <a:r>
              <a:rPr lang="en-US" sz="2800" dirty="0">
                <a:latin typeface="Times New Roman" pitchFamily="18" charset="0"/>
                <a:cs typeface="Times New Roman" pitchFamily="18" charset="0"/>
              </a:rPr>
              <a:t>. Primary input and output should be carefully noted.</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7</a:t>
            </a:r>
            <a:r>
              <a:rPr lang="en-US" sz="2800" dirty="0">
                <a:latin typeface="Times New Roman" pitchFamily="18" charset="0"/>
                <a:cs typeface="Times New Roman" pitchFamily="18" charset="0"/>
              </a:rPr>
              <a:t>. Refinement should begin by isolating candidate processes, data objects, and data stores to be represented at the next level.</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8</a:t>
            </a:r>
            <a:r>
              <a:rPr lang="en-US" sz="2800" dirty="0">
                <a:latin typeface="Times New Roman" pitchFamily="18" charset="0"/>
                <a:cs typeface="Times New Roman" pitchFamily="18" charset="0"/>
              </a:rPr>
              <a:t>. All arrows and bubbles should be labeled with meaningful names.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9</a:t>
            </a:r>
            <a:r>
              <a:rPr lang="en-US" sz="2800" dirty="0">
                <a:latin typeface="Times New Roman" pitchFamily="18" charset="0"/>
                <a:cs typeface="Times New Roman" pitchFamily="18" charset="0"/>
              </a:rPr>
              <a:t>. Information flow continuity must be maintained from level to level.</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10</a:t>
            </a:r>
            <a:r>
              <a:rPr lang="en-US" sz="2800" dirty="0">
                <a:latin typeface="Times New Roman" pitchFamily="18" charset="0"/>
                <a:cs typeface="Times New Roman" pitchFamily="18" charset="0"/>
              </a:rPr>
              <a:t>. One bubble at a time should be refined.</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40</a:t>
            </a:fld>
            <a:endParaRPr lang="en-US"/>
          </a:p>
        </p:txBody>
      </p:sp>
    </p:spTree>
    <p:extLst>
      <p:ext uri="{BB962C8B-B14F-4D97-AF65-F5344CB8AC3E}">
        <p14:creationId xmlns:p14="http://schemas.microsoft.com/office/powerpoint/2010/main" val="798532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778752" cy="758952"/>
          </a:xfrm>
        </p:spPr>
        <p:txBody>
          <a:bodyPr>
            <a:normAutofit fontScale="90000"/>
          </a:bodyPr>
          <a:lstStyle/>
          <a:p>
            <a:r>
              <a:rPr lang="en-US" b="1" i="1" dirty="0"/>
              <a:t>Example of Data Flow Diagram :</a:t>
            </a:r>
            <a:endParaRPr lang="en-US" dirty="0"/>
          </a:p>
        </p:txBody>
      </p:sp>
      <p:sp>
        <p:nvSpPr>
          <p:cNvPr id="3" name="Content Placeholder 2"/>
          <p:cNvSpPr>
            <a:spLocks noGrp="1"/>
          </p:cNvSpPr>
          <p:nvPr>
            <p:ph sz="quarter" idx="1"/>
          </p:nvPr>
        </p:nvSpPr>
        <p:spPr/>
        <p:txBody>
          <a:bodyPr/>
          <a:lstStyle/>
          <a:p>
            <a:r>
              <a:rPr lang="en-US" dirty="0"/>
              <a:t>The below figure shows the level 0 DFD diagram of food ordering system in restaurant</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4800600" cy="35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381000" y="6090945"/>
            <a:ext cx="5029199"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Georgia" pitchFamily="18" charset="0"/>
                <a:cs typeface="Arial" pitchFamily="34" charset="0"/>
              </a:rPr>
              <a:t>Figure : Level 0 DFD for "food ordering system" in restaurant</a:t>
            </a:r>
            <a:endParaRPr kumimoji="0" lang="en-US" sz="1200" b="0" i="0" u="none" strike="noStrike" cap="none" normalizeH="0" baseline="0" dirty="0" smtClean="0">
              <a:ln>
                <a:noFill/>
              </a:ln>
              <a:solidFill>
                <a:srgbClr val="000000"/>
              </a:solidFill>
              <a:effectLst/>
              <a:latin typeface="Georgia"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410199" y="2286000"/>
            <a:ext cx="3581401" cy="4247317"/>
          </a:xfrm>
          <a:prstGeom prst="rect">
            <a:avLst/>
          </a:prstGeom>
        </p:spPr>
        <p:txBody>
          <a:bodyPr wrap="square">
            <a:spAutoFit/>
          </a:bodyPr>
          <a:lstStyle/>
          <a:p>
            <a:r>
              <a:rPr lang="en-US" dirty="0"/>
              <a:t>Here customer, kitchen and restaurant managers are external entities</a:t>
            </a:r>
            <a:r>
              <a:rPr lang="en-US" dirty="0" smtClean="0"/>
              <a:t>.</a:t>
            </a:r>
          </a:p>
          <a:p>
            <a:r>
              <a:rPr lang="en-US" dirty="0"/>
              <a:t>The "food ordering system" accepts the food order from the customer and forwards the order to the kitchen.</a:t>
            </a:r>
          </a:p>
          <a:p>
            <a:r>
              <a:rPr lang="en-US" dirty="0"/>
              <a:t>When the service is provided to the customer, the system generates the bill.</a:t>
            </a:r>
          </a:p>
          <a:p>
            <a:r>
              <a:rPr lang="en-US" dirty="0"/>
              <a:t>A copy of customer bill can be submitted to the manager as a part of restaurant management report.</a:t>
            </a:r>
          </a:p>
          <a:p>
            <a:endParaRPr lang="en-US" dirty="0"/>
          </a:p>
        </p:txBody>
      </p:sp>
      <p:pic>
        <p:nvPicPr>
          <p:cNvPr id="7" name="Picture 6" descr="logo"/>
          <p:cNvPicPr/>
          <p:nvPr/>
        </p:nvPicPr>
        <p:blipFill>
          <a:blip r:embed="rId3" cstate="print"/>
          <a:srcRect/>
          <a:stretch>
            <a:fillRect/>
          </a:stretch>
        </p:blipFill>
        <p:spPr bwMode="auto">
          <a:xfrm>
            <a:off x="304800" y="228600"/>
            <a:ext cx="1447800" cy="762000"/>
          </a:xfrm>
          <a:prstGeom prst="rect">
            <a:avLst/>
          </a:prstGeom>
          <a:noFill/>
        </p:spPr>
      </p:pic>
      <p:sp>
        <p:nvSpPr>
          <p:cNvPr id="6" name="Slide Number Placeholder 5"/>
          <p:cNvSpPr>
            <a:spLocks noGrp="1"/>
          </p:cNvSpPr>
          <p:nvPr>
            <p:ph type="sldNum" sz="quarter" idx="12"/>
          </p:nvPr>
        </p:nvSpPr>
        <p:spPr/>
        <p:txBody>
          <a:bodyPr/>
          <a:lstStyle/>
          <a:p>
            <a:fld id="{6F62C5EA-EA67-4941-8B1A-2C577999F963}" type="slidenum">
              <a:rPr lang="en-US" smtClean="0"/>
              <a:t>41</a:t>
            </a:fld>
            <a:endParaRPr lang="en-US"/>
          </a:p>
        </p:txBody>
      </p:sp>
    </p:spTree>
    <p:extLst>
      <p:ext uri="{BB962C8B-B14F-4D97-AF65-F5344CB8AC3E}">
        <p14:creationId xmlns:p14="http://schemas.microsoft.com/office/powerpoint/2010/main" val="15133346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854952" cy="758952"/>
          </a:xfrm>
        </p:spPr>
        <p:txBody>
          <a:bodyPr>
            <a:normAutofit fontScale="90000"/>
          </a:bodyPr>
          <a:lstStyle/>
          <a:p>
            <a:r>
              <a:rPr lang="en-US" b="1" i="1" dirty="0"/>
              <a:t>Example of Data Flow Diagram :</a:t>
            </a:r>
            <a:endParaRPr lang="en-US" dirty="0"/>
          </a:p>
        </p:txBody>
      </p:sp>
      <p:sp>
        <p:nvSpPr>
          <p:cNvPr id="3" name="Content Placeholder 2"/>
          <p:cNvSpPr>
            <a:spLocks noGrp="1"/>
          </p:cNvSpPr>
          <p:nvPr>
            <p:ph sz="quarter" idx="1"/>
          </p:nvPr>
        </p:nvSpPr>
        <p:spPr>
          <a:xfrm>
            <a:off x="76200" y="1527048"/>
            <a:ext cx="8915400" cy="4572000"/>
          </a:xfrm>
        </p:spPr>
        <p:txBody>
          <a:bodyPr/>
          <a:lstStyle/>
          <a:p>
            <a:r>
              <a:rPr lang="en-US" sz="2400" dirty="0">
                <a:latin typeface="Times New Roman" pitchFamily="18" charset="0"/>
                <a:cs typeface="Times New Roman" pitchFamily="18" charset="0"/>
              </a:rPr>
              <a:t>This level 0 DFD can be extended to level 1 DFD to show more details </a:t>
            </a:r>
            <a:r>
              <a:rPr lang="en-US" sz="2400" dirty="0" smtClean="0">
                <a:latin typeface="Times New Roman" pitchFamily="18" charset="0"/>
                <a:cs typeface="Times New Roman" pitchFamily="18" charset="0"/>
              </a:rPr>
              <a:t>showing exact </a:t>
            </a:r>
            <a:r>
              <a:rPr lang="en-US" sz="2400" dirty="0">
                <a:latin typeface="Times New Roman" pitchFamily="18" charset="0"/>
                <a:cs typeface="Times New Roman" pitchFamily="18" charset="0"/>
              </a:rPr>
              <a:t>data flow </a:t>
            </a:r>
            <a:r>
              <a:rPr lang="en-US" sz="2400" dirty="0" smtClean="0">
                <a:latin typeface="Times New Roman" pitchFamily="18" charset="0"/>
                <a:cs typeface="Times New Roman" pitchFamily="18" charset="0"/>
              </a:rPr>
              <a:t>and processes.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848600" cy="413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42</a:t>
            </a:fld>
            <a:endParaRPr lang="en-US"/>
          </a:p>
        </p:txBody>
      </p:sp>
    </p:spTree>
    <p:extLst>
      <p:ext uri="{BB962C8B-B14F-4D97-AF65-F5344CB8AC3E}">
        <p14:creationId xmlns:p14="http://schemas.microsoft.com/office/powerpoint/2010/main" val="442764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Data Flow Diagram</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b="1" dirty="0">
                <a:latin typeface="Times New Roman" pitchFamily="18" charset="0"/>
                <a:cs typeface="Times New Roman" pitchFamily="18" charset="0"/>
              </a:rPr>
              <a:t>The following observations about DFDs are essential</a:t>
            </a:r>
            <a:r>
              <a:rPr lang="en-US" b="1"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All names should be unique. This makes it easier to refer to elements in the DFD.</a:t>
            </a:r>
          </a:p>
          <a:p>
            <a:pPr algn="just"/>
            <a:r>
              <a:rPr lang="en-US" dirty="0">
                <a:latin typeface="Times New Roman" pitchFamily="18" charset="0"/>
                <a:cs typeface="Times New Roman" pitchFamily="18" charset="0"/>
              </a:rPr>
              <a:t>Remember that DFD is not a flow chart. Arrows is a flow chart that represents the order of events; arrows in DFD represents flowing data. A DFD does not involve any order of events.</a:t>
            </a:r>
          </a:p>
          <a:p>
            <a:pPr algn="just"/>
            <a:r>
              <a:rPr lang="en-US" dirty="0">
                <a:latin typeface="Times New Roman" pitchFamily="18" charset="0"/>
                <a:cs typeface="Times New Roman" pitchFamily="18" charset="0"/>
              </a:rPr>
              <a:t>Suppress logical decisions. If we ever have the urge to draw a diamond-shaped box in a DFD, suppress that urge! A diamond-shaped box is used in flow charts to represents decision points with multiple exists paths of which the only one is taken. This implies an ordering of events, which makes no sense in a DFD.</a:t>
            </a:r>
          </a:p>
          <a:p>
            <a:pPr algn="just"/>
            <a:r>
              <a:rPr lang="en-US" dirty="0">
                <a:latin typeface="Times New Roman" pitchFamily="18" charset="0"/>
                <a:cs typeface="Times New Roman" pitchFamily="18" charset="0"/>
              </a:rPr>
              <a:t>Do not become bogged down with details. Defer error conditions and error handling until the end of the analysis.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43</a:t>
            </a:fld>
            <a:endParaRPr lang="en-US"/>
          </a:p>
        </p:txBody>
      </p:sp>
    </p:spTree>
    <p:extLst>
      <p:ext uri="{BB962C8B-B14F-4D97-AF65-F5344CB8AC3E}">
        <p14:creationId xmlns:p14="http://schemas.microsoft.com/office/powerpoint/2010/main" val="368493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Data Flow Diagram</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latin typeface="Times New Roman" pitchFamily="18" charset="0"/>
                <a:cs typeface="Times New Roman" pitchFamily="18" charset="0"/>
              </a:rPr>
              <a:t>Control Specifications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Control Specifications (CSPEC) is used to indicate (1) how the software behaves when an event or control signal is sensed and (2) which processes are invoked as a consequence of the occurrence of the event. The control specification (CSPEC) contains a number of important modeling tools</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control specification represents the behavior of the system in two ways. The CSPEC contains a state transition diagram that is sequential specification of behavior. It also contains a process activation table (PAT) -a combinatorial specification of behavior.</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44</a:t>
            </a:fld>
            <a:endParaRPr lang="en-US"/>
          </a:p>
        </p:txBody>
      </p:sp>
    </p:spTree>
    <p:extLst>
      <p:ext uri="{BB962C8B-B14F-4D97-AF65-F5344CB8AC3E}">
        <p14:creationId xmlns:p14="http://schemas.microsoft.com/office/powerpoint/2010/main" val="11496834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Data Flow Diagram</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Process Specifications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process specification is a method used to document, analyze and explain the decision-making logic and formulas used to create output data from process input data. Its objective is to flow down and specify regulatory/engineering requirements and procedures. High-quality, consistent data requires clear and complete process specifications.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45</a:t>
            </a:fld>
            <a:endParaRPr lang="en-US"/>
          </a:p>
        </p:txBody>
      </p:sp>
    </p:spTree>
    <p:extLst>
      <p:ext uri="{BB962C8B-B14F-4D97-AF65-F5344CB8AC3E}">
        <p14:creationId xmlns:p14="http://schemas.microsoft.com/office/powerpoint/2010/main" val="42047319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Data Flow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1445058"/>
            <a:ext cx="7010400" cy="497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46</a:t>
            </a:fld>
            <a:endParaRPr lang="en-US"/>
          </a:p>
        </p:txBody>
      </p:sp>
    </p:spTree>
    <p:extLst>
      <p:ext uri="{BB962C8B-B14F-4D97-AF65-F5344CB8AC3E}">
        <p14:creationId xmlns:p14="http://schemas.microsoft.com/office/powerpoint/2010/main" val="3280908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DFD Practice examples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en-IN" dirty="0" smtClean="0"/>
              <a:t>Draw a context diagram of DFD for Supermarket </a:t>
            </a:r>
            <a:r>
              <a:rPr lang="en-IN" dirty="0"/>
              <a:t>App</a:t>
            </a:r>
          </a:p>
          <a:p>
            <a:endParaRPr lang="en-US" dirty="0" smtClean="0"/>
          </a:p>
          <a:p>
            <a:pPr marL="0" indent="0">
              <a:buNone/>
            </a:pP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47</a:t>
            </a:fld>
            <a:endParaRPr lang="en-US"/>
          </a:p>
        </p:txBody>
      </p:sp>
    </p:spTree>
    <p:extLst>
      <p:ext uri="{BB962C8B-B14F-4D97-AF65-F5344CB8AC3E}">
        <p14:creationId xmlns:p14="http://schemas.microsoft.com/office/powerpoint/2010/main" val="3631661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48</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Building </a:t>
            </a:r>
            <a:r>
              <a:rPr lang="en-US" b="1" dirty="0"/>
              <a:t>the Analysis Model</a:t>
            </a:r>
            <a:endParaRPr lang="en-US" dirty="0"/>
          </a:p>
        </p:txBody>
      </p:sp>
      <p:sp>
        <p:nvSpPr>
          <p:cNvPr id="3" name="Content Placeholder 2"/>
          <p:cNvSpPr>
            <a:spLocks noGrp="1"/>
          </p:cNvSpPr>
          <p:nvPr>
            <p:ph sz="quarter" idx="1"/>
          </p:nvPr>
        </p:nvSpPr>
        <p:spPr/>
        <p:txBody>
          <a:bodyPr/>
          <a:lstStyle/>
          <a:p>
            <a:pPr algn="just"/>
            <a:r>
              <a:rPr lang="en-US" b="1" dirty="0" smtClean="0">
                <a:solidFill>
                  <a:srgbClr val="FF0000"/>
                </a:solidFill>
                <a:latin typeface="Times New Roman" pitchFamily="18" charset="0"/>
                <a:cs typeface="Times New Roman" pitchFamily="18" charset="0"/>
              </a:rPr>
              <a:t>What is the work product?</a:t>
            </a:r>
          </a:p>
          <a:p>
            <a:pPr algn="just"/>
            <a:r>
              <a:rPr lang="en-US" dirty="0" smtClean="0">
                <a:latin typeface="Times New Roman" pitchFamily="18" charset="0"/>
                <a:cs typeface="Times New Roman" pitchFamily="18" charset="0"/>
              </a:rPr>
              <a:t>A wide array of diagrammatic forms may be chosen for the analysis model. Each of these representations provides a view of one or more of the model elements.</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2945666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470648" cy="758952"/>
          </a:xfrm>
        </p:spPr>
        <p:txBody>
          <a:bodyPr>
            <a:normAutofit/>
          </a:bodyPr>
          <a:lstStyle/>
          <a:p>
            <a:r>
              <a:rPr lang="en-US" sz="3600" b="1" dirty="0">
                <a:latin typeface="Times New Roman" pitchFamily="18" charset="0"/>
                <a:cs typeface="Times New Roman" pitchFamily="18" charset="0"/>
              </a:rPr>
              <a:t>Overview of Analysis Modeling</a:t>
            </a:r>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itchFamily="18" charset="0"/>
                <a:cs typeface="Times New Roman" pitchFamily="18" charset="0"/>
              </a:rPr>
              <a:t>At a technical level, SE begins with a building an analysis</a:t>
            </a:r>
          </a:p>
          <a:p>
            <a:pPr marL="0" indent="0" algn="just">
              <a:buNone/>
            </a:pPr>
            <a:r>
              <a:rPr lang="en-US" dirty="0">
                <a:latin typeface="Times New Roman" pitchFamily="18" charset="0"/>
                <a:cs typeface="Times New Roman" pitchFamily="18" charset="0"/>
              </a:rPr>
              <a:t>model of a target </a:t>
            </a:r>
            <a:r>
              <a:rPr lang="en-US" dirty="0" smtClean="0">
                <a:latin typeface="Times New Roman" pitchFamily="18" charset="0"/>
                <a:cs typeface="Times New Roman" pitchFamily="18" charset="0"/>
              </a:rPr>
              <a:t>system.</a:t>
            </a:r>
            <a:endParaRPr lang="en-US" dirty="0">
              <a:latin typeface="Times New Roman" pitchFamily="18" charset="0"/>
              <a:cs typeface="Times New Roman" pitchFamily="18" charset="0"/>
            </a:endParaRPr>
          </a:p>
          <a:p>
            <a:pPr algn="just"/>
            <a:r>
              <a:rPr lang="en-US" dirty="0">
                <a:solidFill>
                  <a:srgbClr val="C00000"/>
                </a:solidFill>
                <a:latin typeface="Times New Roman" pitchFamily="18" charset="0"/>
                <a:cs typeface="Times New Roman" pitchFamily="18" charset="0"/>
              </a:rPr>
              <a:t>Requirements analysis</a:t>
            </a:r>
          </a:p>
          <a:p>
            <a:pPr algn="just">
              <a:buFont typeface="Wingdings" pitchFamily="2" charset="2"/>
              <a:buChar char="Ø"/>
            </a:pPr>
            <a:r>
              <a:rPr lang="en-US" dirty="0">
                <a:solidFill>
                  <a:srgbClr val="7030A0"/>
                </a:solidFill>
                <a:latin typeface="Times New Roman" pitchFamily="18" charset="0"/>
                <a:cs typeface="Times New Roman" pitchFamily="18" charset="0"/>
              </a:rPr>
              <a:t>species software's operational characteristics</a:t>
            </a:r>
          </a:p>
          <a:p>
            <a:pPr algn="just">
              <a:buFont typeface="Wingdings" pitchFamily="2" charset="2"/>
              <a:buChar char="Ø"/>
            </a:pPr>
            <a:r>
              <a:rPr lang="en-US" dirty="0">
                <a:solidFill>
                  <a:srgbClr val="7030A0"/>
                </a:solidFill>
                <a:latin typeface="Times New Roman" pitchFamily="18" charset="0"/>
                <a:cs typeface="Times New Roman" pitchFamily="18" charset="0"/>
              </a:rPr>
              <a:t>indicates software's interface with other system elements</a:t>
            </a:r>
          </a:p>
          <a:p>
            <a:pPr algn="just">
              <a:buFont typeface="Wingdings" pitchFamily="2" charset="2"/>
              <a:buChar char="Ø"/>
            </a:pPr>
            <a:r>
              <a:rPr lang="en-US" dirty="0">
                <a:solidFill>
                  <a:srgbClr val="7030A0"/>
                </a:solidFill>
                <a:latin typeface="Times New Roman" pitchFamily="18" charset="0"/>
                <a:cs typeface="Times New Roman" pitchFamily="18" charset="0"/>
              </a:rPr>
              <a:t>establishes constraints that software must meet</a:t>
            </a:r>
          </a:p>
          <a:p>
            <a:pPr algn="just"/>
            <a:r>
              <a:rPr lang="en-US" dirty="0">
                <a:solidFill>
                  <a:srgbClr val="C00000"/>
                </a:solidFill>
                <a:latin typeface="Times New Roman" pitchFamily="18" charset="0"/>
                <a:cs typeface="Times New Roman" pitchFamily="18" charset="0"/>
              </a:rPr>
              <a:t>Objectives</a:t>
            </a:r>
          </a:p>
          <a:p>
            <a:pPr algn="just"/>
            <a:r>
              <a:rPr lang="en-US" dirty="0">
                <a:solidFill>
                  <a:srgbClr val="00B050"/>
                </a:solidFill>
                <a:latin typeface="Times New Roman" pitchFamily="18" charset="0"/>
                <a:cs typeface="Times New Roman" pitchFamily="18" charset="0"/>
              </a:rPr>
              <a:t>1 to describe what the customer requires</a:t>
            </a:r>
          </a:p>
          <a:p>
            <a:pPr algn="just"/>
            <a:r>
              <a:rPr lang="en-US" dirty="0">
                <a:solidFill>
                  <a:srgbClr val="00B050"/>
                </a:solidFill>
                <a:latin typeface="Times New Roman" pitchFamily="18" charset="0"/>
                <a:cs typeface="Times New Roman" pitchFamily="18" charset="0"/>
              </a:rPr>
              <a:t>2 establish a basis for the creation of a SW design</a:t>
            </a:r>
          </a:p>
          <a:p>
            <a:pPr algn="just"/>
            <a:r>
              <a:rPr lang="en-US" dirty="0">
                <a:solidFill>
                  <a:srgbClr val="00B050"/>
                </a:solidFill>
                <a:latin typeface="Times New Roman" pitchFamily="18" charset="0"/>
                <a:cs typeface="Times New Roman" pitchFamily="18" charset="0"/>
              </a:rPr>
              <a:t>3 to </a:t>
            </a:r>
            <a:r>
              <a:rPr lang="en-US" dirty="0" smtClean="0">
                <a:solidFill>
                  <a:srgbClr val="00B050"/>
                </a:solidFill>
                <a:latin typeface="Times New Roman" pitchFamily="18" charset="0"/>
                <a:cs typeface="Times New Roman" pitchFamily="18" charset="0"/>
              </a:rPr>
              <a:t>define </a:t>
            </a:r>
            <a:r>
              <a:rPr lang="en-US" dirty="0">
                <a:solidFill>
                  <a:srgbClr val="00B050"/>
                </a:solidFill>
                <a:latin typeface="Times New Roman" pitchFamily="18" charset="0"/>
                <a:cs typeface="Times New Roman" pitchFamily="18" charset="0"/>
              </a:rPr>
              <a:t>requirements that validated a set of can be once</a:t>
            </a:r>
          </a:p>
          <a:p>
            <a:pPr marL="0" indent="0" algn="just">
              <a:buNone/>
            </a:pPr>
            <a:r>
              <a:rPr lang="en-US" dirty="0">
                <a:solidFill>
                  <a:srgbClr val="00B050"/>
                </a:solidFill>
                <a:latin typeface="Times New Roman" pitchFamily="18" charset="0"/>
                <a:cs typeface="Times New Roman" pitchFamily="18" charset="0"/>
              </a:rPr>
              <a:t>the software is </a:t>
            </a:r>
            <a:r>
              <a:rPr lang="en-US" dirty="0" smtClean="0">
                <a:solidFill>
                  <a:srgbClr val="00B050"/>
                </a:solidFill>
                <a:latin typeface="Times New Roman" pitchFamily="18" charset="0"/>
                <a:cs typeface="Times New Roman" pitchFamily="18" charset="0"/>
              </a:rPr>
              <a:t>built</a:t>
            </a:r>
            <a:endParaRPr lang="en-US" dirty="0">
              <a:solidFill>
                <a:srgbClr val="00B05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1295498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Analysis Modeling</a:t>
            </a:r>
            <a:endParaRPr lang="en-US" dirty="0"/>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Requirements analysis allows the software engineer to:</a:t>
            </a:r>
          </a:p>
          <a:p>
            <a:pPr algn="just"/>
            <a:r>
              <a:rPr lang="en-US" dirty="0">
                <a:solidFill>
                  <a:srgbClr val="0070C0"/>
                </a:solidFill>
                <a:latin typeface="Times New Roman" pitchFamily="18" charset="0"/>
                <a:cs typeface="Times New Roman" pitchFamily="18" charset="0"/>
              </a:rPr>
              <a:t>elaborate on basic requirements established during earlier</a:t>
            </a:r>
          </a:p>
          <a:p>
            <a:pPr marL="0" indent="0" algn="just">
              <a:buNone/>
            </a:pPr>
            <a:r>
              <a:rPr lang="en-US" dirty="0">
                <a:solidFill>
                  <a:srgbClr val="0070C0"/>
                </a:solidFill>
                <a:latin typeface="Times New Roman" pitchFamily="18" charset="0"/>
                <a:cs typeface="Times New Roman" pitchFamily="18" charset="0"/>
              </a:rPr>
              <a:t>requirement engineering tasks</a:t>
            </a:r>
          </a:p>
          <a:p>
            <a:pPr algn="just"/>
            <a:r>
              <a:rPr lang="en-US" dirty="0">
                <a:solidFill>
                  <a:srgbClr val="0070C0"/>
                </a:solidFill>
                <a:latin typeface="Times New Roman" pitchFamily="18" charset="0"/>
                <a:cs typeface="Times New Roman" pitchFamily="18" charset="0"/>
              </a:rPr>
              <a:t>build models that depict</a:t>
            </a:r>
          </a:p>
          <a:p>
            <a:pPr marL="0" indent="0" algn="just">
              <a:buNone/>
            </a:pPr>
            <a:r>
              <a:rPr lang="en-US" dirty="0" smtClean="0">
                <a:latin typeface="Times New Roman" pitchFamily="18" charset="0"/>
                <a:cs typeface="Times New Roman" pitchFamily="18" charset="0"/>
              </a:rPr>
              <a:t>	</a:t>
            </a:r>
            <a:r>
              <a:rPr lang="en-US" dirty="0" smtClean="0">
                <a:solidFill>
                  <a:srgbClr val="00B050"/>
                </a:solidFill>
                <a:latin typeface="Times New Roman" pitchFamily="18" charset="0"/>
                <a:cs typeface="Times New Roman" pitchFamily="18" charset="0"/>
              </a:rPr>
              <a:t>- </a:t>
            </a:r>
            <a:r>
              <a:rPr lang="en-US" dirty="0">
                <a:solidFill>
                  <a:srgbClr val="00B050"/>
                </a:solidFill>
                <a:latin typeface="Times New Roman" pitchFamily="18" charset="0"/>
                <a:cs typeface="Times New Roman" pitchFamily="18" charset="0"/>
              </a:rPr>
              <a:t>user scenarios</a:t>
            </a:r>
          </a:p>
          <a:p>
            <a:pPr marL="0" indent="0" algn="just">
              <a:buNone/>
            </a:pPr>
            <a:r>
              <a:rPr lang="en-US" dirty="0" smtClean="0">
                <a:solidFill>
                  <a:srgbClr val="00B050"/>
                </a:solidFill>
                <a:latin typeface="Times New Roman" pitchFamily="18" charset="0"/>
                <a:cs typeface="Times New Roman" pitchFamily="18" charset="0"/>
              </a:rPr>
              <a:t>	- </a:t>
            </a:r>
            <a:r>
              <a:rPr lang="en-US" dirty="0">
                <a:solidFill>
                  <a:srgbClr val="00B050"/>
                </a:solidFill>
                <a:latin typeface="Times New Roman" pitchFamily="18" charset="0"/>
                <a:cs typeface="Times New Roman" pitchFamily="18" charset="0"/>
              </a:rPr>
              <a:t>functional activities</a:t>
            </a:r>
          </a:p>
          <a:p>
            <a:pPr marL="0" indent="0" algn="just">
              <a:buNone/>
            </a:pPr>
            <a:r>
              <a:rPr lang="en-US" dirty="0" smtClean="0">
                <a:solidFill>
                  <a:srgbClr val="00B050"/>
                </a:solidFill>
                <a:latin typeface="Times New Roman" pitchFamily="18" charset="0"/>
                <a:cs typeface="Times New Roman" pitchFamily="18" charset="0"/>
              </a:rPr>
              <a:t>	- </a:t>
            </a:r>
            <a:r>
              <a:rPr lang="en-US" dirty="0">
                <a:solidFill>
                  <a:srgbClr val="00B050"/>
                </a:solidFill>
                <a:latin typeface="Times New Roman" pitchFamily="18" charset="0"/>
                <a:cs typeface="Times New Roman" pitchFamily="18" charset="0"/>
              </a:rPr>
              <a:t>problem classes and their relationships</a:t>
            </a:r>
          </a:p>
          <a:p>
            <a:pPr marL="0" indent="0" algn="just">
              <a:buNone/>
            </a:pPr>
            <a:r>
              <a:rPr lang="en-US" dirty="0" smtClean="0">
                <a:solidFill>
                  <a:srgbClr val="00B050"/>
                </a:solidFill>
                <a:latin typeface="Times New Roman" pitchFamily="18" charset="0"/>
                <a:cs typeface="Times New Roman" pitchFamily="18" charset="0"/>
              </a:rPr>
              <a:t>	- </a:t>
            </a:r>
            <a:r>
              <a:rPr lang="en-US" dirty="0">
                <a:solidFill>
                  <a:srgbClr val="00B050"/>
                </a:solidFill>
                <a:latin typeface="Times New Roman" pitchFamily="18" charset="0"/>
                <a:cs typeface="Times New Roman" pitchFamily="18" charset="0"/>
              </a:rPr>
              <a:t>system and class behavior</a:t>
            </a:r>
          </a:p>
          <a:p>
            <a:pPr marL="0" indent="0" algn="just">
              <a:buNone/>
            </a:pPr>
            <a:r>
              <a:rPr lang="en-US" dirty="0" smtClean="0">
                <a:solidFill>
                  <a:srgbClr val="00B050"/>
                </a:solidFill>
                <a:latin typeface="Times New Roman" pitchFamily="18" charset="0"/>
                <a:cs typeface="Times New Roman" pitchFamily="18" charset="0"/>
              </a:rPr>
              <a:t>	- flow of the data </a:t>
            </a:r>
            <a:r>
              <a:rPr lang="en-US" dirty="0">
                <a:solidFill>
                  <a:srgbClr val="00B050"/>
                </a:solidFill>
                <a:latin typeface="Times New Roman" pitchFamily="18" charset="0"/>
                <a:cs typeface="Times New Roman" pitchFamily="18" charset="0"/>
              </a:rPr>
              <a:t>as it is transformed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163398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            Steps of Requirements Analysis</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33400" y="1478354"/>
            <a:ext cx="8217310" cy="4922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92883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         Steps </a:t>
            </a:r>
            <a:r>
              <a:rPr lang="en-US" sz="3600" b="1" dirty="0">
                <a:latin typeface="Times New Roman" pitchFamily="18" charset="0"/>
                <a:cs typeface="Times New Roman" pitchFamily="18" charset="0"/>
              </a:rPr>
              <a:t>of Requirements Analysis</a:t>
            </a:r>
            <a:endParaRPr lang="en-US" dirty="0"/>
          </a:p>
        </p:txBody>
      </p:sp>
      <p:sp>
        <p:nvSpPr>
          <p:cNvPr id="3" name="Content Placeholder 2"/>
          <p:cNvSpPr>
            <a:spLocks noGrp="1"/>
          </p:cNvSpPr>
          <p:nvPr>
            <p:ph sz="quarter" idx="1"/>
          </p:nvPr>
        </p:nvSpPr>
        <p:spPr>
          <a:xfrm>
            <a:off x="152400" y="1524000"/>
            <a:ext cx="3889248" cy="4572000"/>
          </a:xfrm>
        </p:spPr>
        <p:txBody>
          <a:bodyPr>
            <a:normAutofit lnSpcReduction="10000"/>
          </a:bodyPr>
          <a:lstStyle/>
          <a:p>
            <a:pPr algn="just"/>
            <a:r>
              <a:rPr lang="en-US" b="1" dirty="0">
                <a:latin typeface="Times New Roman" pitchFamily="18" charset="0"/>
                <a:cs typeface="Times New Roman" pitchFamily="18" charset="0"/>
              </a:rPr>
              <a:t>(i) Draw the context diagram:</a:t>
            </a:r>
            <a:r>
              <a:rPr lang="en-US" dirty="0">
                <a:latin typeface="Times New Roman" pitchFamily="18" charset="0"/>
                <a:cs typeface="Times New Roman" pitchFamily="18" charset="0"/>
              </a:rPr>
              <a:t> The context diagram is a simple model that defines the boundaries and interfaces of the proposed systems with the external world. It identifies the entities outside the proposed system that interact with the system.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2050" name="Picture 2" descr="Requirements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62" y="1676400"/>
            <a:ext cx="4742584"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32000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TotalTime>
  <Words>2255</Words>
  <Application>Microsoft Office PowerPoint</Application>
  <PresentationFormat>On-screen Show (4:3)</PresentationFormat>
  <Paragraphs>291</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Algerian</vt:lpstr>
      <vt:lpstr>Arial</vt:lpstr>
      <vt:lpstr>Calibri</vt:lpstr>
      <vt:lpstr>Georgia</vt:lpstr>
      <vt:lpstr>Times New Roman</vt:lpstr>
      <vt:lpstr>Wingdings</vt:lpstr>
      <vt:lpstr>Wingdings 2</vt:lpstr>
      <vt:lpstr>Civic</vt:lpstr>
      <vt:lpstr>Object Oriented Software Engineering</vt:lpstr>
      <vt:lpstr>Today’s Outline:</vt:lpstr>
      <vt:lpstr>           Building the Analysis Model</vt:lpstr>
      <vt:lpstr>           Building the Analysis Model</vt:lpstr>
      <vt:lpstr>         Building the Analysis Model</vt:lpstr>
      <vt:lpstr>Overview of Analysis Modeling</vt:lpstr>
      <vt:lpstr>Analysis Modeling</vt:lpstr>
      <vt:lpstr>            Steps of Requirements Analysis</vt:lpstr>
      <vt:lpstr>         Steps of Requirements Analysis</vt:lpstr>
      <vt:lpstr>Steps of Requirements Analysis</vt:lpstr>
      <vt:lpstr>             Steps of Requirements Analysis</vt:lpstr>
      <vt:lpstr>Requirement Analysis</vt:lpstr>
      <vt:lpstr>Elements of Analysis Model</vt:lpstr>
      <vt:lpstr>Scenario-Based Modeling</vt:lpstr>
      <vt:lpstr>Scenario-Based Modeling</vt:lpstr>
      <vt:lpstr>Class-based Modeling</vt:lpstr>
      <vt:lpstr>Class-based Modeling</vt:lpstr>
      <vt:lpstr>Behavioral Modeling</vt:lpstr>
      <vt:lpstr>Flow-Oriented Modeling</vt:lpstr>
      <vt:lpstr>Rules of Thumb</vt:lpstr>
      <vt:lpstr>Domain Analysis</vt:lpstr>
      <vt:lpstr>Domain Analysis</vt:lpstr>
      <vt:lpstr>Data Modeling Concepts</vt:lpstr>
      <vt:lpstr>Data Modeling</vt:lpstr>
      <vt:lpstr>Data Modeling</vt:lpstr>
      <vt:lpstr>     Data Modeling Concepts</vt:lpstr>
      <vt:lpstr>Data Modeling Concepts</vt:lpstr>
      <vt:lpstr>Data Modeling Concepts</vt:lpstr>
      <vt:lpstr>Data Modeling Concepts</vt:lpstr>
      <vt:lpstr>Flow Oriented Modeling</vt:lpstr>
      <vt:lpstr>Flow Oriented Modeling</vt:lpstr>
      <vt:lpstr>Flow Oriented Modeling</vt:lpstr>
      <vt:lpstr>Data Flow Diagram :</vt:lpstr>
      <vt:lpstr>Data Flow Diagram :</vt:lpstr>
      <vt:lpstr>Data Flow Diagram :</vt:lpstr>
      <vt:lpstr>Data Flow Diagram</vt:lpstr>
      <vt:lpstr>Data Flow Diagram :</vt:lpstr>
      <vt:lpstr>Data Flow Diagram :</vt:lpstr>
      <vt:lpstr>Creating a Data Flow model :</vt:lpstr>
      <vt:lpstr>Creating a Data Flow model :</vt:lpstr>
      <vt:lpstr>Example of Data Flow Diagram :</vt:lpstr>
      <vt:lpstr>Example of Data Flow Diagram :</vt:lpstr>
      <vt:lpstr>Data Flow Diagram</vt:lpstr>
      <vt:lpstr>Data Flow Diagram</vt:lpstr>
      <vt:lpstr>Data Flow Diagram</vt:lpstr>
      <vt:lpstr>Data Flow Diagram</vt:lpstr>
      <vt:lpstr>DFD Practice examples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251</cp:revision>
  <dcterms:created xsi:type="dcterms:W3CDTF">2021-07-03T06:55:19Z</dcterms:created>
  <dcterms:modified xsi:type="dcterms:W3CDTF">2023-03-12T06:48:58Z</dcterms:modified>
</cp:coreProperties>
</file>